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87" r:id="rId5"/>
    <p:sldId id="292" r:id="rId6"/>
    <p:sldId id="294" r:id="rId7"/>
    <p:sldId id="259" r:id="rId8"/>
    <p:sldId id="290" r:id="rId9"/>
    <p:sldId id="261" r:id="rId10"/>
    <p:sldId id="293" r:id="rId11"/>
    <p:sldId id="282" r:id="rId12"/>
    <p:sldId id="289" r:id="rId13"/>
    <p:sldId id="285" r:id="rId14"/>
    <p:sldId id="283" r:id="rId15"/>
    <p:sldId id="284" r:id="rId16"/>
    <p:sldId id="265" r:id="rId17"/>
    <p:sldId id="267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88" r:id="rId26"/>
    <p:sldId id="279" r:id="rId27"/>
    <p:sldId id="280" r:id="rId28"/>
    <p:sldId id="281" r:id="rId29"/>
    <p:sldId id="286" r:id="rId30"/>
    <p:sldId id="278" r:id="rId3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FF0000"/>
    <a:srgbClr val="FFCC66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79263" autoAdjust="0"/>
  </p:normalViewPr>
  <p:slideViewPr>
    <p:cSldViewPr>
      <p:cViewPr>
        <p:scale>
          <a:sx n="52" d="100"/>
          <a:sy n="52" d="100"/>
        </p:scale>
        <p:origin x="-159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a-DK"/>
              <a:t>NUAS konference 13-15 august 2003  - "Alumnivirksomhed i Praksis"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230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a-DK"/>
              <a:t>Janie Huus Tange, Copenhagen Business School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2230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BA06C4-769B-48CC-A2A6-CCF2D85DCEF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4799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a-DK"/>
              <a:t>NUAS konference 13-15 august 2003  - "Alumnivirksomhed i Praksis"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283"/>
            <a:ext cx="4984962" cy="44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230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a-DK"/>
              <a:t>Janie Huus Tange, Copenhagen Business School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2230"/>
            <a:ext cx="2945659" cy="49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B5DC3F-0C07-426C-8582-8D5CA93BE8F2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5263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4363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Prevention  -  Danish National Board of Public Health + DANTERM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8B710-34FF-4A82-B392-8601F32783E0}" type="slidenum">
              <a:rPr lang="da-DK" smtClean="0"/>
              <a:pPr/>
              <a:t>14</a:t>
            </a:fld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UML-based notation</a:t>
            </a:r>
          </a:p>
          <a:p>
            <a:pPr>
              <a:buFontTx/>
              <a:buChar char="-"/>
            </a:pPr>
            <a:r>
              <a:rPr lang="da-DK" smtClean="0"/>
              <a:t> Attribute-value pair corresponds to type of characteristic + value which together form a characteristic of the concept in question</a:t>
            </a:r>
          </a:p>
          <a:p>
            <a:pPr>
              <a:buFontTx/>
              <a:buChar char="-"/>
            </a:pPr>
            <a:r>
              <a:rPr lang="da-DK" smtClean="0"/>
              <a:t> Dimension represents subdision criterion</a:t>
            </a:r>
          </a:p>
          <a:p>
            <a:pPr>
              <a:buFontTx/>
              <a:buChar char="-"/>
            </a:pPr>
            <a:r>
              <a:rPr lang="da-DK" smtClean="0"/>
              <a:t> box added to contain dimension specifications</a:t>
            </a:r>
          </a:p>
          <a:p>
            <a:endParaRPr lang="da-DK" smtClean="0"/>
          </a:p>
          <a:p>
            <a:r>
              <a:rPr lang="da-DK" smtClean="0"/>
              <a:t>Semi-automatic</a:t>
            </a:r>
          </a:p>
          <a:p>
            <a:pPr>
              <a:buFontTx/>
              <a:buChar char="-"/>
            </a:pPr>
            <a:r>
              <a:rPr lang="da-DK" smtClean="0"/>
              <a:t> Inheritance of characteristics</a:t>
            </a:r>
          </a:p>
          <a:p>
            <a:pPr>
              <a:buFontTx/>
              <a:buChar char="-"/>
            </a:pPr>
            <a:r>
              <a:rPr lang="da-DK" smtClean="0"/>
              <a:t> deduction of dimensions (user picks subdividing) from characteristics – or vice versa (info may be added as dimension specification on superordinate)</a:t>
            </a:r>
          </a:p>
          <a:p>
            <a:pPr>
              <a:buFontTx/>
              <a:buChar char="-"/>
            </a:pPr>
            <a:r>
              <a:rPr lang="da-DK" smtClean="0"/>
              <a:t> consistency checked for each new concept or characteristic added</a:t>
            </a:r>
          </a:p>
          <a:p>
            <a:endParaRPr lang="da-DK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6C41-F0CE-4CA8-92AC-1AB3719DB76A}" type="slidenum">
              <a:rPr lang="da-DK" smtClean="0"/>
              <a:pPr/>
              <a:t>15</a:t>
            </a:fld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overview of the </a:t>
            </a:r>
            <a:r>
              <a:rPr lang="en-US" baseline="0" dirty="0" smtClean="0"/>
              <a:t>structure of the project with subprojects.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(red circle flies in)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I only describe problems and possible solutions pertaining only to the first part, namely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Knowledge acquisition.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9792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77682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48546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72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728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728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51304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72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973653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28728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da-DK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DD4F-31C5-4D96-9504-756836661139}" type="slidenum">
              <a:rPr lang="da-DK" smtClean="0"/>
              <a:pPr/>
              <a:t>25</a:t>
            </a:fld>
            <a:endParaRPr lang="da-DK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da-DK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ADD4F-31C5-4D96-9504-756836661139}" type="slidenum">
              <a:rPr lang="da-DK" smtClean="0"/>
              <a:pPr/>
              <a:t>26</a:t>
            </a:fld>
            <a:endParaRPr lang="da-DK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7802B-4E98-41EC-A0BA-85FD01C3AABA}" type="slidenum">
              <a:rPr lang="da-DK" smtClean="0"/>
              <a:pPr/>
              <a:t>27</a:t>
            </a:fld>
            <a:endParaRPr lang="da-DK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6C5FD-41C0-406C-B05F-EF806483A192}" type="slidenum">
              <a:rPr lang="da-DK" smtClean="0"/>
              <a:pPr/>
              <a:t>28</a:t>
            </a:fld>
            <a:endParaRPr 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5681FE-3383-48B3-90AA-47B7A0FC9BA9}" type="slidenum">
              <a:rPr lang="da-DK" smtClean="0"/>
              <a:pPr/>
              <a:t>29</a:t>
            </a:fld>
            <a:endParaRPr lang="da-DK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E0A3E-A84F-45B7-91EA-6730D35209AF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8087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Forleden hørte jeg en farmaceutstuderende sige</a:t>
            </a:r>
            <a:r>
              <a:rPr lang="da-DK" dirty="0" smtClean="0"/>
              <a:t>….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890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89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2890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732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9246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5DC3F-0C07-426C-8582-8D5CA93BE8F2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59569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66C41-F0CE-4CA8-92AC-1AB3719DB76A}" type="slidenum">
              <a:rPr lang="da-DK" smtClean="0"/>
              <a:pPr/>
              <a:t>13</a:t>
            </a:fld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2133600" y="1806575"/>
            <a:ext cx="691038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a-DK" noProof="0" smtClean="0"/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smtClean="0"/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3313" y="6350000"/>
            <a:ext cx="34496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a-DK" dirty="0" smtClean="0"/>
              <a:t>het.ibc@cbs.dk</a:t>
            </a:r>
            <a:endParaRPr lang="da-DK" dirty="0"/>
          </a:p>
        </p:txBody>
      </p:sp>
      <p:sp>
        <p:nvSpPr>
          <p:cNvPr id="16404" name="Rectangle 2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>
                <a:latin typeface="Times New Roman" pitchFamily="18" charset="0"/>
              </a:defRPr>
            </a:lvl1pPr>
          </a:lstStyle>
          <a:p>
            <a:fld id="{B80677E0-D17E-4B71-A80E-29D38573E0F9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6410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0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EBA137-B03C-4638-9B66-F8BE2380EE6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8168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304800"/>
            <a:ext cx="17335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0"/>
            <a:ext cx="50482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211495-114B-4FE6-9D8F-54C4B121C4D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9617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59D146-DAEF-4BDE-8582-CE82A6FFB0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10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5076AD-5E37-4741-98A6-27D90F79220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5426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F99880-5064-4935-81DD-24AE8CD26FB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2940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76400"/>
            <a:ext cx="3314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6900" y="1676400"/>
            <a:ext cx="3314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CB8ADF-B011-4A5A-869D-3BA5CB5C75DA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662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222852-BB74-472C-AC28-306D372CC3A9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8513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0FC118-70C2-4391-BF95-4288CA77AD04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7471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F38818-1BBE-40AD-AA7A-5E21BBBDC04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5567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E9D8E5-45B8-4E3D-94B8-4D8719A2348A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445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ED1123-1B96-45CA-AE57-DBBD17A651B3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813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3048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76400"/>
            <a:ext cx="6781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BDBDF8B9-E468-4F84-BD6E-F9A0AE1FE6CF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44624"/>
            <a:ext cx="2035175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3313" y="6309320"/>
            <a:ext cx="344963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a-DK" dirty="0" smtClean="0"/>
              <a:t>het.ibc@cbs.dk</a:t>
            </a:r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720" y="1806575"/>
            <a:ext cx="6992268" cy="1143000"/>
          </a:xfrm>
        </p:spPr>
        <p:txBody>
          <a:bodyPr/>
          <a:lstStyle/>
          <a:p>
            <a:r>
              <a:rPr lang="da-DK" dirty="0" smtClean="0"/>
              <a:t>Dansk term- og vidensbank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Hanne Erdman Thomsen</a:t>
            </a:r>
          </a:p>
          <a:p>
            <a:endParaRPr lang="da-DK" sz="2000" dirty="0"/>
          </a:p>
          <a:p>
            <a:r>
              <a:rPr lang="da-DK" sz="2000" dirty="0" err="1" smtClean="0"/>
              <a:t>Dept</a:t>
            </a:r>
            <a:r>
              <a:rPr lang="da-DK" sz="2000" dirty="0" smtClean="0"/>
              <a:t>. of International Business </a:t>
            </a:r>
            <a:r>
              <a:rPr lang="da-DK" sz="2000" dirty="0" err="1" smtClean="0"/>
              <a:t>Communication</a:t>
            </a:r>
            <a:endParaRPr lang="da-DK" sz="2000" dirty="0" smtClean="0"/>
          </a:p>
          <a:p>
            <a:r>
              <a:rPr lang="da-DK" sz="2000" dirty="0" smtClean="0"/>
              <a:t>Copenhagen Business School</a:t>
            </a:r>
            <a:endParaRPr lang="da-DK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0677E0-D17E-4B71-A80E-29D38573E0F9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smtClean="0">
                <a:latin typeface="+mn-lt"/>
              </a:rPr>
              <a:t>het.ibc@cbs.dk</a:t>
            </a:r>
            <a:endParaRPr lang="da-DK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37155">
            <a:off x="467650" y="2721909"/>
            <a:ext cx="8530721" cy="1824608"/>
          </a:xfrm>
        </p:spPr>
        <p:txBody>
          <a:bodyPr/>
          <a:lstStyle/>
          <a:p>
            <a:pPr marL="0" indent="0">
              <a:buNone/>
            </a:pPr>
            <a:r>
              <a:rPr lang="da-DK" sz="4400" b="1" dirty="0" smtClean="0">
                <a:solidFill>
                  <a:srgbClr val="FF0000"/>
                </a:solidFill>
              </a:rPr>
              <a:t>Brug for automatisering af terminologiarbejde !!</a:t>
            </a:r>
            <a:endParaRPr lang="da-DK" sz="4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171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468313" y="1500188"/>
            <a:ext cx="8675687" cy="535781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 smtClean="0"/>
              <a:t>Udvikling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avancerede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: </a:t>
            </a:r>
          </a:p>
          <a:p>
            <a:r>
              <a:rPr lang="en-US" dirty="0" err="1" smtClean="0"/>
              <a:t>automatisk</a:t>
            </a:r>
            <a:r>
              <a:rPr lang="en-US" dirty="0" smtClean="0"/>
              <a:t> </a:t>
            </a:r>
            <a:r>
              <a:rPr lang="en-US" dirty="0" err="1" smtClean="0"/>
              <a:t>ekstraktion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viden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begreber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tekster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automatisk</a:t>
            </a:r>
            <a:r>
              <a:rPr lang="en-US" dirty="0" smtClean="0"/>
              <a:t> </a:t>
            </a:r>
            <a:r>
              <a:rPr lang="en-US" dirty="0" err="1" smtClean="0"/>
              <a:t>samkøring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data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eksisterende</a:t>
            </a:r>
            <a:r>
              <a:rPr lang="en-US" dirty="0" smtClean="0"/>
              <a:t> </a:t>
            </a:r>
            <a:r>
              <a:rPr lang="en-US" dirty="0" err="1" smtClean="0"/>
              <a:t>kilder</a:t>
            </a:r>
            <a:endParaRPr lang="en-US" dirty="0" smtClean="0"/>
          </a:p>
          <a:p>
            <a:r>
              <a:rPr lang="en-US" dirty="0" err="1" smtClean="0"/>
              <a:t>automatisk</a:t>
            </a:r>
            <a:r>
              <a:rPr lang="en-US" dirty="0" smtClean="0"/>
              <a:t> </a:t>
            </a:r>
            <a:r>
              <a:rPr lang="en-US" dirty="0" err="1"/>
              <a:t>opbygning</a:t>
            </a:r>
            <a:r>
              <a:rPr lang="en-US" dirty="0" smtClean="0"/>
              <a:t>, </a:t>
            </a:r>
            <a:r>
              <a:rPr lang="en-US" dirty="0" err="1" smtClean="0"/>
              <a:t>validering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/>
              <a:t>o</a:t>
            </a:r>
            <a:r>
              <a:rPr lang="en-US" dirty="0" err="1" smtClean="0"/>
              <a:t>pdatering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ontologier</a:t>
            </a:r>
            <a:endParaRPr lang="en-US" dirty="0" smtClean="0"/>
          </a:p>
          <a:p>
            <a:r>
              <a:rPr lang="en-US" dirty="0" err="1" smtClean="0"/>
              <a:t>brugergruppeorienteret</a:t>
            </a:r>
            <a:r>
              <a:rPr lang="en-US" dirty="0" smtClean="0"/>
              <a:t> </a:t>
            </a:r>
            <a:r>
              <a:rPr lang="en-US" dirty="0" err="1" smtClean="0"/>
              <a:t>vidensformidling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E4FA9A-CD19-4DA0-A041-338658968D7B}" type="slidenum">
              <a:rPr lang="da-DK" smtClean="0"/>
              <a:pPr>
                <a:defRPr/>
              </a:pPr>
              <a:t>11</a:t>
            </a:fld>
            <a:endParaRPr lang="da-DK" dirty="0"/>
          </a:p>
        </p:txBody>
      </p:sp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2209800" y="142875"/>
            <a:ext cx="6934200" cy="1500188"/>
          </a:xfrm>
        </p:spPr>
        <p:txBody>
          <a:bodyPr/>
          <a:lstStyle/>
          <a:p>
            <a:r>
              <a:rPr lang="da-DK" sz="4000" dirty="0" err="1" smtClean="0"/>
              <a:t>DanTermBank</a:t>
            </a:r>
            <a:r>
              <a:rPr lang="da-DK" sz="4000" dirty="0" smtClean="0"/>
              <a:t>-projektet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3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6632"/>
            <a:ext cx="6934200" cy="1143000"/>
          </a:xfrm>
        </p:spPr>
        <p:txBody>
          <a:bodyPr/>
          <a:lstStyle/>
          <a:p>
            <a:r>
              <a:rPr lang="da-DK" dirty="0" err="1" smtClean="0"/>
              <a:t>DanTermBank</a:t>
            </a:r>
            <a:r>
              <a:rPr lang="da-DK" dirty="0" smtClean="0"/>
              <a:t>: </a:t>
            </a:r>
            <a:br>
              <a:rPr lang="da-DK" dirty="0" smtClean="0"/>
            </a:br>
            <a:r>
              <a:rPr lang="da-DK" dirty="0"/>
              <a:t>	</a:t>
            </a:r>
            <a:r>
              <a:rPr lang="da-DK" dirty="0" smtClean="0"/>
              <a:t>		projektgruppen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77" t="22810" r="30910"/>
          <a:stretch/>
        </p:blipFill>
        <p:spPr>
          <a:xfrm>
            <a:off x="0" y="1052736"/>
            <a:ext cx="2934929" cy="9293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89720"/>
            <a:ext cx="6781800" cy="4419600"/>
          </a:xfrm>
          <a:solidFill>
            <a:srgbClr val="FFFFFF"/>
          </a:solidFill>
        </p:spPr>
        <p:txBody>
          <a:bodyPr/>
          <a:lstStyle/>
          <a:p>
            <a:r>
              <a:rPr lang="da-DK" dirty="0" smtClean="0"/>
              <a:t>Bodil Nistrup Madsen</a:t>
            </a:r>
          </a:p>
          <a:p>
            <a:r>
              <a:rPr lang="da-DK" dirty="0" smtClean="0"/>
              <a:t>Hanne Erdman Thomsen</a:t>
            </a:r>
          </a:p>
          <a:p>
            <a:r>
              <a:rPr lang="da-DK" dirty="0" smtClean="0"/>
              <a:t>Tine Lassen</a:t>
            </a:r>
          </a:p>
          <a:p>
            <a:r>
              <a:rPr lang="da-DK" dirty="0" smtClean="0"/>
              <a:t>Louise Pram Nielsen</a:t>
            </a:r>
          </a:p>
          <a:p>
            <a:r>
              <a:rPr lang="da-DK" dirty="0" smtClean="0"/>
              <a:t>Anna Odgaard</a:t>
            </a:r>
          </a:p>
          <a:p>
            <a:r>
              <a:rPr lang="da-DK" dirty="0" smtClean="0"/>
              <a:t>Pia Lyngby Hoffmann</a:t>
            </a:r>
          </a:p>
          <a:p>
            <a:r>
              <a:rPr lang="da-DK" dirty="0" smtClean="0"/>
              <a:t>Radu Dudici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2894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FD877-D211-4875-A592-227C2FC79C31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160240" y="-27384"/>
            <a:ext cx="7164288" cy="1143000"/>
          </a:xfrm>
        </p:spPr>
        <p:txBody>
          <a:bodyPr/>
          <a:lstStyle/>
          <a:p>
            <a:r>
              <a:rPr lang="en-US" sz="3200" dirty="0" err="1" smtClean="0"/>
              <a:t>Baggrund</a:t>
            </a:r>
            <a:r>
              <a:rPr lang="en-US" sz="3200" dirty="0" smtClean="0"/>
              <a:t>: TMS     </a:t>
            </a:r>
            <a:r>
              <a:rPr lang="en-US" sz="3200" dirty="0" err="1" smtClean="0"/>
              <a:t>i</a:t>
            </a:r>
            <a:r>
              <a:rPr lang="en-US" sz="3200" dirty="0" smtClean="0"/>
              <a:t>-TERM</a:t>
            </a:r>
            <a:endParaRPr lang="da-DK" sz="3200" dirty="0" smtClean="0"/>
          </a:p>
        </p:txBody>
      </p:sp>
      <p:pic>
        <p:nvPicPr>
          <p:cNvPr id="204802" name="Picture 2" descr="http://www.danterm.dk/wp-content/uploads/2009/03/search_men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52"/>
          <a:stretch/>
        </p:blipFill>
        <p:spPr bwMode="auto">
          <a:xfrm>
            <a:off x="0" y="1004558"/>
            <a:ext cx="7812360" cy="585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" t="9990" r="33339" b="4260"/>
          <a:stretch/>
        </p:blipFill>
        <p:spPr>
          <a:xfrm>
            <a:off x="611560" y="1694250"/>
            <a:ext cx="8460432" cy="4759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6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3EC28-6C5A-43CD-B3A6-F46B15A62162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pic>
        <p:nvPicPr>
          <p:cNvPr id="7171" name="Picture 4" descr="PREVENTION-colour"/>
          <p:cNvPicPr>
            <a:picLocks noChangeAspect="1" noChangeArrowheads="1"/>
          </p:cNvPicPr>
          <p:nvPr/>
        </p:nvPicPr>
        <p:blipFill>
          <a:blip r:embed="rId3" cstate="print"/>
          <a:srcRect l="1770" t="523" r="25664" b="30399"/>
          <a:stretch>
            <a:fillRect/>
          </a:stretch>
        </p:blipFill>
        <p:spPr bwMode="auto">
          <a:xfrm>
            <a:off x="0" y="1174650"/>
            <a:ext cx="87868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6215063" y="4786313"/>
            <a:ext cx="2357437" cy="571500"/>
          </a:xfrm>
          <a:prstGeom prst="wedgeRoundRectCallout">
            <a:avLst>
              <a:gd name="adj1" fmla="val -84597"/>
              <a:gd name="adj2" fmla="val -124449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>
                <a:latin typeface="Arial" charset="0"/>
                <a:ea typeface="MS PGothic" pitchFamily="34" charset="-128"/>
              </a:rPr>
              <a:t>feature specification: attribute-value pair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6286500" y="1571625"/>
            <a:ext cx="2058988" cy="334963"/>
          </a:xfrm>
          <a:prstGeom prst="wedgeRoundRectCallout">
            <a:avLst>
              <a:gd name="adj1" fmla="val -72977"/>
              <a:gd name="adj2" fmla="val 17512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  <a:ea typeface="MS PGothic" pitchFamily="34" charset="-128"/>
              </a:rPr>
              <a:t>subdivision criteria</a:t>
            </a:r>
          </a:p>
          <a:p>
            <a:pPr algn="ctr"/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286250" y="6286500"/>
            <a:ext cx="1928813" cy="357188"/>
          </a:xfrm>
          <a:prstGeom prst="wedgeRoundRectCallout">
            <a:avLst>
              <a:gd name="adj1" fmla="val -57782"/>
              <a:gd name="adj2" fmla="val -28884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a-DK" sz="1600" dirty="0">
                <a:latin typeface="Arial" charset="0"/>
                <a:ea typeface="MS PGothic" pitchFamily="34" charset="-128"/>
              </a:rPr>
              <a:t>polyhierarchy</a:t>
            </a:r>
            <a:endParaRPr lang="en-US" sz="1600" dirty="0">
              <a:latin typeface="Arial" charset="0"/>
              <a:ea typeface="MS PGothic" pitchFamily="34" charset="-128"/>
            </a:endParaRP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 flipH="1">
            <a:off x="785813" y="6448425"/>
            <a:ext cx="1214437" cy="338138"/>
          </a:xfrm>
          <a:prstGeom prst="wedgeRoundRectCallout">
            <a:avLst>
              <a:gd name="adj1" fmla="val 39681"/>
              <a:gd name="adj2" fmla="val -214060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>
                <a:latin typeface="Arial" charset="0"/>
                <a:ea typeface="MS PGothic" pitchFamily="34" charset="-128"/>
              </a:rPr>
              <a:t>inheritance</a:t>
            </a:r>
          </a:p>
        </p:txBody>
      </p:sp>
      <p:sp>
        <p:nvSpPr>
          <p:cNvPr id="7176" name="AutoShape 5"/>
          <p:cNvSpPr>
            <a:spLocks noChangeArrowheads="1"/>
          </p:cNvSpPr>
          <p:nvPr/>
        </p:nvSpPr>
        <p:spPr bwMode="auto">
          <a:xfrm>
            <a:off x="1071563" y="1571625"/>
            <a:ext cx="1500187" cy="334963"/>
          </a:xfrm>
          <a:prstGeom prst="wedgeRoundRectCallout">
            <a:avLst>
              <a:gd name="adj1" fmla="val 81528"/>
              <a:gd name="adj2" fmla="val 129625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charset="0"/>
                <a:ea typeface="MS PGothic" pitchFamily="34" charset="-128"/>
              </a:rPr>
              <a:t>type relation</a:t>
            </a:r>
          </a:p>
          <a:p>
            <a:pPr algn="ctr"/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7177" name="Title 1"/>
          <p:cNvSpPr>
            <a:spLocks noGrp="1"/>
          </p:cNvSpPr>
          <p:nvPr>
            <p:ph type="title"/>
          </p:nvPr>
        </p:nvSpPr>
        <p:spPr>
          <a:xfrm>
            <a:off x="2071688" y="0"/>
            <a:ext cx="7072312" cy="1143000"/>
          </a:xfrm>
        </p:spPr>
        <p:txBody>
          <a:bodyPr/>
          <a:lstStyle/>
          <a:p>
            <a:r>
              <a:rPr lang="en-US" sz="3600" dirty="0" err="1" smtClean="0"/>
              <a:t>Baggrund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err="1" smtClean="0"/>
              <a:t>Terminologiske</a:t>
            </a:r>
            <a:r>
              <a:rPr lang="en-US" sz="3600" dirty="0" smtClean="0"/>
              <a:t> </a:t>
            </a:r>
            <a:r>
              <a:rPr lang="en-US" sz="3600" dirty="0" err="1" smtClean="0"/>
              <a:t>ontologier</a:t>
            </a:r>
            <a:endParaRPr lang="da-DK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33194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FD877-D211-4875-A592-227C2FC79C3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7" y="1556792"/>
            <a:ext cx="9147975" cy="53012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2160240" y="142875"/>
            <a:ext cx="7164288" cy="1143000"/>
          </a:xfrm>
        </p:spPr>
        <p:txBody>
          <a:bodyPr/>
          <a:lstStyle/>
          <a:p>
            <a:r>
              <a:rPr lang="en-US" sz="3200" dirty="0" err="1" smtClean="0"/>
              <a:t>Baggrund</a:t>
            </a:r>
            <a:r>
              <a:rPr lang="en-US" sz="3200" dirty="0" smtClean="0"/>
              <a:t>: </a:t>
            </a:r>
            <a:r>
              <a:rPr lang="en-US" sz="3200" dirty="0" err="1" smtClean="0"/>
              <a:t>implementering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CAOS</a:t>
            </a:r>
            <a:endParaRPr lang="da-DK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5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04" y="-27384"/>
            <a:ext cx="6574160" cy="1143000"/>
          </a:xfrm>
        </p:spPr>
        <p:txBody>
          <a:bodyPr/>
          <a:lstStyle/>
          <a:p>
            <a:r>
              <a:rPr lang="da-DK" sz="2800" dirty="0" err="1" smtClean="0"/>
              <a:t>DanTermBank</a:t>
            </a:r>
            <a:r>
              <a:rPr lang="da-DK" sz="2800" dirty="0" smtClean="0"/>
              <a:t>-projektet</a:t>
            </a:r>
            <a:endParaRPr lang="da-DK" sz="28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16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L:\DanTermBank\Figurer\DanTermBank - Overview - Version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323529" y="1916832"/>
            <a:ext cx="3168352" cy="7920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23528" y="3573015"/>
            <a:ext cx="3168353" cy="72008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 err="1"/>
              <a:t>dtb</a:t>
            </a:r>
            <a:r>
              <a:rPr lang="da-DK" sz="4000" dirty="0"/>
              <a:t> TOOLS</a:t>
            </a:r>
            <a:endParaRPr lang="en-US" sz="4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F9868E-3A08-4206-8745-B77865DD55A9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72960"/>
            <a:ext cx="3275485" cy="2426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657286"/>
            <a:ext cx="1933779" cy="17240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73"/>
          <a:stretch/>
        </p:blipFill>
        <p:spPr>
          <a:xfrm>
            <a:off x="7211961" y="3969060"/>
            <a:ext cx="1959352" cy="1836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91" t="81" b="-1"/>
          <a:stretch/>
        </p:blipFill>
        <p:spPr>
          <a:xfrm>
            <a:off x="2448232" y="3789041"/>
            <a:ext cx="1619712" cy="1728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0"/>
          <a:stretch/>
        </p:blipFill>
        <p:spPr>
          <a:xfrm>
            <a:off x="5652120" y="2744924"/>
            <a:ext cx="1615889" cy="1692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95" b="542"/>
          <a:stretch/>
        </p:blipFill>
        <p:spPr>
          <a:xfrm>
            <a:off x="3687096" y="1988840"/>
            <a:ext cx="183940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14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44624"/>
            <a:ext cx="6934200" cy="1143000"/>
          </a:xfrm>
        </p:spPr>
        <p:txBody>
          <a:bodyPr/>
          <a:lstStyle/>
          <a:p>
            <a:r>
              <a:rPr lang="da-DK" sz="4000" dirty="0"/>
              <a:t>Prototype 1: </a:t>
            </a:r>
            <a:r>
              <a:rPr lang="da-DK" sz="4000" dirty="0" err="1"/>
              <a:t>dtCrawler</a:t>
            </a:r>
            <a:endParaRPr lang="da-DK" sz="4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  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560840" cy="5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tla.isv\Dropbox\DTB\logo\dtC_round_THUMBNA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073" y="980728"/>
            <a:ext cx="204347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  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90" y="999480"/>
            <a:ext cx="8753506" cy="581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23728" y="44624"/>
            <a:ext cx="6934200" cy="971128"/>
          </a:xfrm>
        </p:spPr>
        <p:txBody>
          <a:bodyPr/>
          <a:lstStyle/>
          <a:p>
            <a:r>
              <a:rPr lang="da-DK" sz="4000" dirty="0"/>
              <a:t>Prototype 2: </a:t>
            </a:r>
            <a:r>
              <a:rPr lang="da-DK" sz="4000" dirty="0" err="1"/>
              <a:t>dtTAG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21877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Oversigt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Hvorfor en term- og </a:t>
            </a:r>
            <a:r>
              <a:rPr lang="da-DK" dirty="0" err="1" smtClean="0"/>
              <a:t>vidensbase</a:t>
            </a:r>
            <a:r>
              <a:rPr lang="da-DK" dirty="0" smtClean="0"/>
              <a:t>?</a:t>
            </a:r>
          </a:p>
          <a:p>
            <a:r>
              <a:rPr lang="da-DK" dirty="0" err="1" smtClean="0"/>
              <a:t>DanTermBank</a:t>
            </a:r>
            <a:r>
              <a:rPr lang="da-DK" dirty="0" smtClean="0"/>
              <a:t>-projektet</a:t>
            </a:r>
          </a:p>
          <a:p>
            <a:r>
              <a:rPr lang="da-DK" dirty="0" smtClean="0"/>
              <a:t>Værktøjer</a:t>
            </a:r>
          </a:p>
          <a:p>
            <a:pPr lvl="1"/>
            <a:r>
              <a:rPr lang="da-DK" dirty="0" smtClean="0"/>
              <a:t>Korpusindsamling</a:t>
            </a:r>
          </a:p>
          <a:p>
            <a:pPr lvl="1"/>
            <a:r>
              <a:rPr lang="da-DK" dirty="0" smtClean="0"/>
              <a:t>Korpusbehandling</a:t>
            </a:r>
          </a:p>
          <a:p>
            <a:pPr lvl="1"/>
            <a:r>
              <a:rPr lang="da-DK" dirty="0" smtClean="0"/>
              <a:t>Ontologivalidering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-99392"/>
            <a:ext cx="6934200" cy="971128"/>
          </a:xfrm>
        </p:spPr>
        <p:txBody>
          <a:bodyPr/>
          <a:lstStyle/>
          <a:p>
            <a:r>
              <a:rPr lang="da-DK" sz="4000" dirty="0"/>
              <a:t>Prototype 2: </a:t>
            </a:r>
            <a:r>
              <a:rPr lang="da-DK" sz="4000" dirty="0" err="1" smtClean="0"/>
              <a:t>dtX</a:t>
            </a:r>
            <a:r>
              <a:rPr lang="da-DK" sz="4000" dirty="0" smtClean="0"/>
              <a:t>     - </a:t>
            </a:r>
            <a:r>
              <a:rPr lang="da-DK" sz="4000" dirty="0" err="1" smtClean="0"/>
              <a:t>Extractor</a:t>
            </a:r>
            <a:endParaRPr lang="da-DK" sz="4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  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91" y="692696"/>
            <a:ext cx="844103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73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9307" y="-171400"/>
            <a:ext cx="6934200" cy="971128"/>
          </a:xfrm>
        </p:spPr>
        <p:txBody>
          <a:bodyPr/>
          <a:lstStyle/>
          <a:p>
            <a:r>
              <a:rPr lang="da-DK" sz="4000" dirty="0"/>
              <a:t>Prototype 3: </a:t>
            </a:r>
            <a:r>
              <a:rPr lang="da-DK" sz="4000" dirty="0" err="1"/>
              <a:t>dtX</a:t>
            </a:r>
            <a:endParaRPr lang="da-DK" sz="40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  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6263"/>
            <a:ext cx="8352928" cy="626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02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  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1" t="3796" r="18102" b="2479"/>
          <a:stretch/>
        </p:blipFill>
        <p:spPr bwMode="auto">
          <a:xfrm>
            <a:off x="0" y="1052736"/>
            <a:ext cx="9180512" cy="59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9800" y="21206"/>
            <a:ext cx="6934200" cy="971128"/>
          </a:xfrm>
        </p:spPr>
        <p:txBody>
          <a:bodyPr/>
          <a:lstStyle/>
          <a:p>
            <a:r>
              <a:rPr lang="da-DK" sz="4000" dirty="0"/>
              <a:t>Prototype </a:t>
            </a:r>
            <a:r>
              <a:rPr lang="da-DK" sz="4000" dirty="0" smtClean="0"/>
              <a:t>3: </a:t>
            </a:r>
            <a:r>
              <a:rPr lang="da-DK" sz="4000" dirty="0" err="1"/>
              <a:t>dtX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xmlns="" val="13719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46312" y="-171400"/>
            <a:ext cx="6934200" cy="971128"/>
          </a:xfrm>
        </p:spPr>
        <p:txBody>
          <a:bodyPr/>
          <a:lstStyle/>
          <a:p>
            <a:r>
              <a:rPr lang="da-DK" sz="4000" dirty="0"/>
              <a:t>Prototype 4: </a:t>
            </a:r>
            <a:r>
              <a:rPr lang="da-DK" sz="4000" dirty="0" err="1"/>
              <a:t>dtR</a:t>
            </a:r>
            <a:endParaRPr lang="da-DK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567" y="620688"/>
            <a:ext cx="9126071" cy="616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09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smtClean="0"/>
              <a:t>het.ibc@cbs.dk</a:t>
            </a:r>
            <a:endParaRPr lang="da-DK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 bwMode="auto">
          <a:xfrm>
            <a:off x="3851920" y="6350000"/>
            <a:ext cx="18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B0F0"/>
                </a:solidFill>
              </a:rPr>
              <a:t>DTB workshop, Copenhagen, 2012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endParaRPr lang="da-DK" dirty="0">
              <a:solidFill>
                <a:srgbClr val="00B0F0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46312" y="-27384"/>
            <a:ext cx="6934200" cy="971128"/>
          </a:xfrm>
        </p:spPr>
        <p:txBody>
          <a:bodyPr/>
          <a:lstStyle/>
          <a:p>
            <a:r>
              <a:rPr lang="da-DK" sz="2800" b="1" kern="1200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Prototype 2: </a:t>
            </a:r>
            <a:r>
              <a:rPr lang="da-DK" sz="2800" b="1" kern="1200" dirty="0" err="1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dtR</a:t>
            </a:r>
            <a:endParaRPr lang="da-DK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950" cy="75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80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DDBFC-D62F-45E6-AAB6-2E1F6CB10F49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16389" name="Picture 2" descr="cellsCAOS"/>
          <p:cNvPicPr>
            <a:picLocks noChangeAspect="1" noChangeArrowheads="1"/>
          </p:cNvPicPr>
          <p:nvPr/>
        </p:nvPicPr>
        <p:blipFill>
          <a:blip r:embed="rId3" cstate="print"/>
          <a:srcRect l="3552" t="4196" r="48196" b="11806"/>
          <a:stretch>
            <a:fillRect/>
          </a:stretch>
        </p:blipFill>
        <p:spPr bwMode="auto">
          <a:xfrm>
            <a:off x="15665" y="529148"/>
            <a:ext cx="90471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287" y="908720"/>
            <a:ext cx="2203121" cy="195992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416824" cy="1143000"/>
          </a:xfrm>
        </p:spPr>
        <p:txBody>
          <a:bodyPr/>
          <a:lstStyle/>
          <a:p>
            <a:r>
              <a:rPr lang="da-DK" dirty="0" smtClean="0"/>
              <a:t>Prototype 5: </a:t>
            </a:r>
            <a:r>
              <a:rPr lang="da-DK" dirty="0" err="1" smtClean="0"/>
              <a:t>dtV</a:t>
            </a:r>
            <a:r>
              <a:rPr lang="da-DK" dirty="0" smtClean="0"/>
              <a:t>     -</a:t>
            </a:r>
            <a:r>
              <a:rPr lang="da-DK" dirty="0" err="1" smtClean="0"/>
              <a:t>Validate</a:t>
            </a:r>
            <a:endParaRPr lang="da-DK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9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EDDBFC-D62F-45E6-AAB6-2E1F6CB10F49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pic>
        <p:nvPicPr>
          <p:cNvPr id="16389" name="Picture 2" descr="cellsCAOS"/>
          <p:cNvPicPr>
            <a:picLocks noChangeAspect="1" noChangeArrowheads="1"/>
          </p:cNvPicPr>
          <p:nvPr/>
        </p:nvPicPr>
        <p:blipFill>
          <a:blip r:embed="rId3" cstate="print"/>
          <a:srcRect l="3552" t="4196" r="48196" b="11806"/>
          <a:stretch>
            <a:fillRect/>
          </a:stretch>
        </p:blipFill>
        <p:spPr bwMode="auto">
          <a:xfrm>
            <a:off x="0" y="548680"/>
            <a:ext cx="90471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-243408"/>
            <a:ext cx="6876256" cy="1143000"/>
          </a:xfrm>
        </p:spPr>
        <p:txBody>
          <a:bodyPr/>
          <a:lstStyle/>
          <a:p>
            <a:r>
              <a:rPr lang="da-DK" dirty="0" smtClean="0"/>
              <a:t>Prototype 5: </a:t>
            </a:r>
            <a:r>
              <a:rPr lang="da-DK" dirty="0" err="1" smtClean="0"/>
              <a:t>dtV</a:t>
            </a:r>
            <a:endParaRPr lang="da-DK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12568" y="44624"/>
            <a:ext cx="4211960" cy="201622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polyhierarchical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structure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800" kern="0" dirty="0">
                <a:latin typeface="+mn-lt"/>
              </a:rPr>
              <a:t>function from attributes to values</a:t>
            </a:r>
            <a:endParaRPr lang="da-DK" sz="1800" kern="0" dirty="0"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1800" kern="0" dirty="0">
                <a:latin typeface="+mn-lt"/>
              </a:rPr>
              <a:t>inheritance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of feature specifications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primary feature specifications reflected by dimension specifications </a:t>
            </a:r>
            <a:endParaRPr kumimoji="0" lang="da-DK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4350" lvl="0" indent="-51435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800" kern="0" dirty="0" smtClean="0">
                <a:latin typeface="+mn-lt"/>
              </a:rPr>
              <a:t>uniqueness of primary feature specifications</a:t>
            </a:r>
            <a:endParaRPr lang="da-DK" sz="1800" kern="0" dirty="0" smtClean="0">
              <a:latin typeface="+mn-lt"/>
            </a:endParaRP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800" kern="0" dirty="0">
                <a:latin typeface="+mn-lt"/>
              </a:rPr>
              <a:t>uniqueness of </a:t>
            </a:r>
            <a:r>
              <a:rPr lang="en-GB" sz="1800" kern="0" dirty="0" smtClean="0">
                <a:latin typeface="+mn-lt"/>
              </a:rPr>
              <a:t>dimensions</a:t>
            </a:r>
            <a:endParaRPr lang="da-DK" sz="1800" kern="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26967" y="1196752"/>
            <a:ext cx="3230815" cy="936104"/>
          </a:xfrm>
          <a:prstGeom prst="rect">
            <a:avLst/>
          </a:prstGeom>
        </p:spPr>
        <p:txBody>
          <a:bodyPr/>
          <a:lstStyle/>
          <a:p>
            <a:pPr marL="514350" lvl="0" indent="-514350">
              <a:spcBef>
                <a:spcPct val="20000"/>
              </a:spcBef>
              <a:buClr>
                <a:schemeClr val="tx2"/>
              </a:buClr>
              <a:buFontTx/>
              <a:buChar char="•"/>
              <a:defRPr/>
            </a:pPr>
            <a:r>
              <a:rPr lang="en-GB" sz="1600" kern="0" dirty="0" smtClean="0">
                <a:latin typeface="+mn-lt"/>
              </a:rPr>
              <a:t>grouping by subdividing dimensions </a:t>
            </a:r>
            <a:endParaRPr lang="da-DK" sz="1600" kern="0" dirty="0" smtClean="0"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GB" sz="1600" kern="0" dirty="0" smtClean="0">
                <a:latin typeface="+mn-lt"/>
              </a:rPr>
              <a:t>distinction of mother and daugh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ter</a:t>
            </a:r>
            <a:endParaRPr kumimoji="0" lang="da-DK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distinction of sisters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0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solidFill>
                  <a:schemeClr val="tx1"/>
                </a:solidFill>
              </a:rPr>
              <a:t>Træk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og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relationer</a:t>
            </a:r>
            <a:endParaRPr lang="da-DK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79BBB-94E4-4706-98C5-9245D8076777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19461" name="Picture 2" descr="cellsCAOS"/>
          <p:cNvPicPr>
            <a:picLocks noChangeAspect="1" noChangeArrowheads="1"/>
          </p:cNvPicPr>
          <p:nvPr/>
        </p:nvPicPr>
        <p:blipFill>
          <a:blip r:embed="rId3" cstate="print"/>
          <a:srcRect l="13075" t="53113" r="71362" b="17987"/>
          <a:stretch>
            <a:fillRect/>
          </a:stretch>
        </p:blipFill>
        <p:spPr bwMode="auto">
          <a:xfrm>
            <a:off x="2195512" y="1773238"/>
            <a:ext cx="4320703" cy="39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005013" y="1787987"/>
            <a:ext cx="2350850" cy="2087810"/>
          </a:xfrm>
          <a:prstGeom prst="rect">
            <a:avLst/>
          </a:prstGeom>
          <a:solidFill>
            <a:srgbClr val="FFFFFF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a-DK"/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932041" y="3933056"/>
            <a:ext cx="2160910" cy="1814162"/>
          </a:xfrm>
          <a:prstGeom prst="rect">
            <a:avLst/>
          </a:prstGeom>
          <a:solidFill>
            <a:srgbClr val="FFFFFF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da-DK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2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>
                <a:solidFill>
                  <a:schemeClr val="tx1"/>
                </a:solidFill>
              </a:rPr>
              <a:t>Flere</a:t>
            </a:r>
            <a:r>
              <a:rPr lang="en-GB" sz="4000" dirty="0" smtClean="0">
                <a:solidFill>
                  <a:schemeClr val="tx1"/>
                </a:solidFill>
              </a:rPr>
              <a:t> </a:t>
            </a:r>
            <a:r>
              <a:rPr lang="en-GB" sz="4000" dirty="0" err="1" smtClean="0">
                <a:solidFill>
                  <a:schemeClr val="tx1"/>
                </a:solidFill>
              </a:rPr>
              <a:t>værdier</a:t>
            </a:r>
            <a:endParaRPr lang="da-DK" sz="4000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913111" y="4794498"/>
            <a:ext cx="6619329" cy="866750"/>
          </a:xfrm>
        </p:spPr>
        <p:txBody>
          <a:bodyPr/>
          <a:lstStyle/>
          <a:p>
            <a:r>
              <a:rPr lang="en-GB" dirty="0" err="1" smtClean="0"/>
              <a:t>Forskellige</a:t>
            </a:r>
            <a:r>
              <a:rPr lang="en-GB" dirty="0" smtClean="0"/>
              <a:t> </a:t>
            </a:r>
            <a:r>
              <a:rPr lang="en-GB" dirty="0" err="1" smtClean="0"/>
              <a:t>relationstyper</a:t>
            </a:r>
            <a:r>
              <a:rPr lang="en-GB" dirty="0"/>
              <a:t>?</a:t>
            </a:r>
            <a:endParaRPr lang="da-DK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1F5F1C-3F07-4FE6-AA3E-F423A4BB77F5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  <p:pic>
        <p:nvPicPr>
          <p:cNvPr id="20485" name="Picture 2" descr="cellsCAOS"/>
          <p:cNvPicPr>
            <a:picLocks noChangeAspect="1" noChangeArrowheads="1"/>
          </p:cNvPicPr>
          <p:nvPr/>
        </p:nvPicPr>
        <p:blipFill>
          <a:blip r:embed="rId3" cstate="print"/>
          <a:srcRect l="35666" t="52939" r="56302" b="31686"/>
          <a:stretch>
            <a:fillRect/>
          </a:stretch>
        </p:blipFill>
        <p:spPr bwMode="auto">
          <a:xfrm>
            <a:off x="4211638" y="1414463"/>
            <a:ext cx="2808287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297518">
            <a:off x="12803" y="2416821"/>
            <a:ext cx="4104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Modifies principle: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Function from attribute to value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9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-26988"/>
            <a:ext cx="6934200" cy="819151"/>
          </a:xfrm>
        </p:spPr>
        <p:txBody>
          <a:bodyPr/>
          <a:lstStyle/>
          <a:p>
            <a:r>
              <a:rPr lang="en-GB" sz="4000" dirty="0" err="1" smtClean="0">
                <a:solidFill>
                  <a:schemeClr val="tx1"/>
                </a:solidFill>
              </a:rPr>
              <a:t>Værdihierarki</a:t>
            </a:r>
            <a:endParaRPr lang="da-DK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A6ACD9-E7C3-40CD-88E8-1E68372568B4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  <p:pic>
        <p:nvPicPr>
          <p:cNvPr id="21509" name="Picture 2" descr="cellsCAOS"/>
          <p:cNvPicPr>
            <a:picLocks noChangeAspect="1" noChangeArrowheads="1"/>
          </p:cNvPicPr>
          <p:nvPr/>
        </p:nvPicPr>
        <p:blipFill>
          <a:blip r:embed="rId3" cstate="print"/>
          <a:srcRect l="17488" t="4196" r="48196" b="32306"/>
          <a:stretch>
            <a:fillRect/>
          </a:stretch>
        </p:blipFill>
        <p:spPr bwMode="auto">
          <a:xfrm>
            <a:off x="-36513" y="620688"/>
            <a:ext cx="7416801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iagram_cell+value+hierarchy.png"/>
          <p:cNvPicPr>
            <a:picLocks noChangeAspect="1"/>
          </p:cNvPicPr>
          <p:nvPr/>
        </p:nvPicPr>
        <p:blipFill>
          <a:blip r:embed="rId4" cstate="print"/>
          <a:srcRect l="17886" t="12875" r="7182" b="16251"/>
          <a:stretch>
            <a:fillRect/>
          </a:stretch>
        </p:blipFill>
        <p:spPr bwMode="auto">
          <a:xfrm>
            <a:off x="3276600" y="765175"/>
            <a:ext cx="59039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0631082">
            <a:off x="5477349" y="3328860"/>
            <a:ext cx="360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Modifies principle: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Uniqueness of dimensions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en termbase?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202754" name="Picture 2" descr="http://multimediaserver.gyldendal.dk/Gyldendal/CoverFace/W156/87020294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952328" cy="45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756" name="Picture 4" descr="http://ing.dk/modules/xphoto/cache/15/29215_650_550_0_0_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849" y="3695642"/>
            <a:ext cx="3486058" cy="24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2411760" y="1340768"/>
            <a:ext cx="2825011" cy="1656184"/>
          </a:xfrm>
          <a:prstGeom prst="wedgeEllipseCallout">
            <a:avLst>
              <a:gd name="adj1" fmla="val 114904"/>
              <a:gd name="adj2" fmla="val 12216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55679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omic Sans MS" pitchFamily="66" charset="0"/>
              </a:rPr>
              <a:t>Den bedste julegave nogensinde!!</a:t>
            </a:r>
            <a:endParaRPr lang="da-DK" dirty="0">
              <a:latin typeface="Comic Sans MS" pitchFamily="66" charset="0"/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2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9800" y="0"/>
            <a:ext cx="6934200" cy="1143000"/>
          </a:xfrm>
        </p:spPr>
        <p:txBody>
          <a:bodyPr/>
          <a:lstStyle/>
          <a:p>
            <a:r>
              <a:rPr lang="da-DK" dirty="0" smtClean="0"/>
              <a:t>Opsummering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1188" y="1676400"/>
            <a:ext cx="8209284" cy="4419600"/>
          </a:xfrm>
        </p:spPr>
        <p:txBody>
          <a:bodyPr/>
          <a:lstStyle/>
          <a:p>
            <a:r>
              <a:rPr lang="da-DK" dirty="0" smtClean="0"/>
              <a:t>Der er brug for en dansk termbank</a:t>
            </a:r>
          </a:p>
          <a:p>
            <a:r>
              <a:rPr lang="da-DK" dirty="0" smtClean="0"/>
              <a:t>En forudsætning herfor er automatisering af terminologiarbejdet</a:t>
            </a:r>
          </a:p>
          <a:p>
            <a:endParaRPr lang="da-DK" dirty="0" smtClean="0"/>
          </a:p>
          <a:p>
            <a:r>
              <a:rPr lang="da-DK" dirty="0" err="1" smtClean="0"/>
              <a:t>DanTermBank</a:t>
            </a:r>
            <a:r>
              <a:rPr lang="da-DK" dirty="0" smtClean="0"/>
              <a:t>-projektet udvikler værktøjer </a:t>
            </a:r>
            <a:r>
              <a:rPr lang="da-DK" dirty="0" err="1" smtClean="0"/>
              <a:t>mhp</a:t>
            </a:r>
            <a:r>
              <a:rPr lang="da-DK" dirty="0" smtClean="0"/>
              <a:t> oprettelse af en termbank</a:t>
            </a:r>
          </a:p>
          <a:p>
            <a:r>
              <a:rPr lang="en-US" dirty="0" err="1" smtClean="0"/>
              <a:t>Værktøjerne</a:t>
            </a:r>
            <a:r>
              <a:rPr lang="en-US" dirty="0" smtClean="0"/>
              <a:t> </a:t>
            </a:r>
            <a:r>
              <a:rPr lang="en-US" dirty="0" err="1" smtClean="0"/>
              <a:t>vil</a:t>
            </a:r>
            <a:r>
              <a:rPr lang="en-US" dirty="0" smtClean="0"/>
              <a:t> </a:t>
            </a:r>
            <a:r>
              <a:rPr lang="en-US" dirty="0" err="1" smtClean="0"/>
              <a:t>blive</a:t>
            </a:r>
            <a:r>
              <a:rPr lang="en-US" dirty="0" smtClean="0"/>
              <a:t> </a:t>
            </a:r>
            <a:r>
              <a:rPr lang="en-US" dirty="0" err="1" smtClean="0"/>
              <a:t>tilgængelige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projekthjemmesiden</a:t>
            </a:r>
            <a:r>
              <a:rPr lang="en-US" dirty="0" smtClean="0"/>
              <a:t>: </a:t>
            </a:r>
            <a:r>
              <a:rPr lang="da-DK" b="1" dirty="0" smtClean="0"/>
              <a:t>http://dantermbank</a:t>
            </a:r>
            <a:r>
              <a:rPr lang="da-DK" b="1" dirty="0" smtClean="0"/>
              <a:t>. dk</a:t>
            </a:r>
            <a:endParaRPr lang="da-DK" b="1" dirty="0" smtClean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02D6D-2AD6-4268-9FE1-10E39CFBD162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294967295"/>
          </p:nvPr>
        </p:nvSpPr>
        <p:spPr>
          <a:xfrm>
            <a:off x="2700338" y="6350000"/>
            <a:ext cx="3449637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a-DK" dirty="0" smtClean="0"/>
              <a:t>het.ibc@cbs.dk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5257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en termbase?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202754" name="Picture 2" descr="http://multimediaserver.gyldendal.dk/Gyldendal/CoverFace/W156/87020294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952328" cy="459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2756" name="Picture 4" descr="http://ing.dk/modules/xphoto/cache/15/29215_650_550_0_0_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849" y="3695642"/>
            <a:ext cx="3486058" cy="24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 bwMode="auto">
          <a:xfrm>
            <a:off x="2771800" y="1273607"/>
            <a:ext cx="3024336" cy="4243625"/>
          </a:xfrm>
          <a:prstGeom prst="wedgeEllipseCallout">
            <a:avLst>
              <a:gd name="adj1" fmla="val 100285"/>
              <a:gd name="adj2" fmla="val 3142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1840756"/>
            <a:ext cx="30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Kort og præcis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Sammenhæng mellem fagtermerne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Ensartede artikler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Overblik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Sammenhænge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en termbase?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202756" name="Picture 4" descr="http://ing.dk/modules/xphoto/cache/15/29215_650_550_0_0_0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849" y="3695642"/>
            <a:ext cx="3486058" cy="24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2808312" cy="4419600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Termbase:</a:t>
            </a:r>
          </a:p>
          <a:p>
            <a:r>
              <a:rPr lang="da-DK" sz="2400" dirty="0" smtClean="0"/>
              <a:t>korte, præcise definitioner</a:t>
            </a:r>
          </a:p>
          <a:p>
            <a:r>
              <a:rPr lang="da-DK" sz="2400" dirty="0" smtClean="0"/>
              <a:t>indbyrdes afstemt</a:t>
            </a:r>
          </a:p>
          <a:p>
            <a:r>
              <a:rPr lang="da-DK" sz="2400" dirty="0" smtClean="0"/>
              <a:t>på baggrund af ontologier</a:t>
            </a:r>
            <a:endParaRPr lang="da-DK" sz="2400" dirty="0"/>
          </a:p>
        </p:txBody>
      </p:sp>
      <p:sp>
        <p:nvSpPr>
          <p:cNvPr id="13" name="Oval Callout 12"/>
          <p:cNvSpPr/>
          <p:nvPr/>
        </p:nvSpPr>
        <p:spPr bwMode="auto">
          <a:xfrm>
            <a:off x="2771800" y="1273607"/>
            <a:ext cx="3024336" cy="4243625"/>
          </a:xfrm>
          <a:prstGeom prst="wedgeEllipseCallout">
            <a:avLst>
              <a:gd name="adj1" fmla="val 100285"/>
              <a:gd name="adj2" fmla="val 3142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1840756"/>
            <a:ext cx="30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Kort og præcis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Sammenhæng mellem fagtermerne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Ensartede artikler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Overblik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a-DK" dirty="0" smtClean="0">
                <a:latin typeface="Comic Sans MS" pitchFamily="66" charset="0"/>
              </a:rPr>
              <a:t>Sammenhænge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 rot="1091664">
            <a:off x="779541" y="4994754"/>
            <a:ext cx="2808312" cy="6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2400" dirty="0" smtClean="0"/>
              <a:t>Dansk og Engelsk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xmlns="" val="13781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 dansk termbank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Undervisning</a:t>
            </a:r>
          </a:p>
          <a:p>
            <a:pPr lvl="1"/>
            <a:r>
              <a:rPr lang="da-DK" dirty="0" smtClean="0"/>
              <a:t>Folkeskolen</a:t>
            </a:r>
          </a:p>
          <a:p>
            <a:pPr lvl="1"/>
            <a:r>
              <a:rPr lang="da-DK" dirty="0" smtClean="0"/>
              <a:t>Ungdomsuddannelser</a:t>
            </a:r>
          </a:p>
          <a:p>
            <a:pPr lvl="1"/>
            <a:r>
              <a:rPr lang="da-DK" dirty="0" smtClean="0"/>
              <a:t>Videregående uddannelser</a:t>
            </a:r>
          </a:p>
          <a:p>
            <a:r>
              <a:rPr lang="da-DK" dirty="0"/>
              <a:t>Styrke </a:t>
            </a:r>
            <a:r>
              <a:rPr lang="da-DK" dirty="0" smtClean="0"/>
              <a:t>dansk</a:t>
            </a:r>
          </a:p>
          <a:p>
            <a:r>
              <a:rPr lang="da-DK" dirty="0" smtClean="0"/>
              <a:t>Styrke parallelsproglighed</a:t>
            </a:r>
          </a:p>
          <a:p>
            <a:r>
              <a:rPr lang="da-DK" dirty="0" smtClean="0"/>
              <a:t>Modvirke domænetab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304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4624"/>
            <a:ext cx="6934200" cy="1143000"/>
          </a:xfrm>
        </p:spPr>
        <p:txBody>
          <a:bodyPr/>
          <a:lstStyle/>
          <a:p>
            <a:r>
              <a:rPr lang="da-DK" dirty="0" smtClean="0"/>
              <a:t>Dansk Sprognævn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8164016" cy="4419600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Dansk sprogs status 2012</a:t>
            </a:r>
          </a:p>
          <a:p>
            <a:pPr marL="0" indent="0">
              <a:buNone/>
            </a:pPr>
            <a:r>
              <a:rPr lang="da-DK" dirty="0" smtClean="0"/>
              <a:t>Overordnede anbefalinger:</a:t>
            </a:r>
          </a:p>
          <a:p>
            <a:r>
              <a:rPr lang="da-DK" dirty="0" smtClean="0"/>
              <a:t>(….)</a:t>
            </a:r>
          </a:p>
          <a:p>
            <a:r>
              <a:rPr lang="da-DK" dirty="0"/>
              <a:t>(….)</a:t>
            </a:r>
            <a:endParaRPr lang="da-DK" dirty="0" smtClean="0"/>
          </a:p>
          <a:p>
            <a:r>
              <a:rPr lang="da-DK" dirty="0" smtClean="0"/>
              <a:t>at </a:t>
            </a:r>
            <a:r>
              <a:rPr lang="da-DK" dirty="0"/>
              <a:t>dansk fagsprog styrkes, fx ved at der oprettes en flersproglig termbank hvor fagudtryk på dansk og fremmedsprog samt deres definitioner registreres og gøres tilgængelige for alle</a:t>
            </a:r>
            <a:r>
              <a:rPr lang="da-DK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033139"/>
            <a:ext cx="9209088" cy="7364413"/>
          </a:xfrm>
          <a:noFill/>
          <a:ln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209800" y="269776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i="1" dirty="0" smtClean="0"/>
              <a:t>En dansk termbank for it-dansk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xmlns="" val="40138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it-dansk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92896"/>
            <a:ext cx="6781800" cy="3603104"/>
          </a:xfrm>
        </p:spPr>
        <p:txBody>
          <a:bodyPr/>
          <a:lstStyle/>
          <a:p>
            <a:r>
              <a:rPr lang="da-DK" dirty="0" smtClean="0"/>
              <a:t>it-terminologiudvalget</a:t>
            </a:r>
          </a:p>
          <a:p>
            <a:r>
              <a:rPr lang="da-DK" dirty="0" smtClean="0"/>
              <a:t>Villum Kann Rasmussen-støtte</a:t>
            </a:r>
          </a:p>
          <a:p>
            <a:endParaRPr lang="da-DK" dirty="0" smtClean="0"/>
          </a:p>
          <a:p>
            <a:r>
              <a:rPr lang="da-DK" dirty="0" smtClean="0"/>
              <a:t>Infrastruktur</a:t>
            </a:r>
          </a:p>
          <a:p>
            <a:r>
              <a:rPr lang="da-DK" dirty="0" smtClean="0"/>
              <a:t>Oplæring af fagfolk</a:t>
            </a:r>
          </a:p>
          <a:p>
            <a:r>
              <a:rPr lang="da-DK" dirty="0" smtClean="0"/>
              <a:t>Terminologiindhold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076AD-5E37-4741-98A6-27D90F792205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643313" y="6350000"/>
            <a:ext cx="3449637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da-DK" sz="1600" dirty="0" smtClean="0">
                <a:latin typeface="+mn-lt"/>
              </a:rPr>
              <a:t>het.ibc@cbs.dk</a:t>
            </a:r>
            <a:endParaRPr lang="da-DK" sz="1600" dirty="0">
              <a:latin typeface="+mn-lt"/>
            </a:endParaRPr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4" t="16065" r="51516" b="57096"/>
          <a:stretch/>
        </p:blipFill>
        <p:spPr bwMode="auto">
          <a:xfrm rot="21163652">
            <a:off x="251745" y="739043"/>
            <a:ext cx="8186084" cy="3432874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63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B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CBCBCB"/>
      </a:hlink>
      <a:folHlink>
        <a:srgbClr val="FFFFFF"/>
      </a:folHlink>
    </a:clrScheme>
    <a:fontScheme name="CBS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BS4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4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4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S4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S4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</Template>
  <TotalTime>361</TotalTime>
  <Words>618</Words>
  <Application>Microsoft Office PowerPoint</Application>
  <PresentationFormat>On-screen Show (4:3)</PresentationFormat>
  <Paragraphs>212</Paragraphs>
  <Slides>30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CBS</vt:lpstr>
      <vt:lpstr>Dansk term- og vidensbank</vt:lpstr>
      <vt:lpstr>Oversigt</vt:lpstr>
      <vt:lpstr>Hvorfor en termbase?</vt:lpstr>
      <vt:lpstr>Hvorfor en termbase?</vt:lpstr>
      <vt:lpstr>Hvorfor en termbase?</vt:lpstr>
      <vt:lpstr>En dansk termbank</vt:lpstr>
      <vt:lpstr>Dansk Sprognævn</vt:lpstr>
      <vt:lpstr>Slide 8</vt:lpstr>
      <vt:lpstr>it-dansk</vt:lpstr>
      <vt:lpstr>Slide 10</vt:lpstr>
      <vt:lpstr>DanTermBank-projektet</vt:lpstr>
      <vt:lpstr>DanTermBank:     projektgruppen</vt:lpstr>
      <vt:lpstr>Baggrund: TMS     i-TERM</vt:lpstr>
      <vt:lpstr>Baggrund:  Terminologiske ontologier</vt:lpstr>
      <vt:lpstr>Baggrund: implementering i CAOS</vt:lpstr>
      <vt:lpstr>DanTermBank-projektet</vt:lpstr>
      <vt:lpstr>dtb TOOLS</vt:lpstr>
      <vt:lpstr>Prototype 1: dtCrawler</vt:lpstr>
      <vt:lpstr>Prototype 2: dtTAG</vt:lpstr>
      <vt:lpstr>Prototype 2: dtX     - Extractor</vt:lpstr>
      <vt:lpstr>Prototype 3: dtX</vt:lpstr>
      <vt:lpstr>Prototype 3: dtX</vt:lpstr>
      <vt:lpstr>Prototype 4: dtR</vt:lpstr>
      <vt:lpstr>Prototype 2: dtR</vt:lpstr>
      <vt:lpstr>Prototype 5: dtV     -Validate</vt:lpstr>
      <vt:lpstr>Prototype 5: dtV</vt:lpstr>
      <vt:lpstr>Træk og relationer</vt:lpstr>
      <vt:lpstr>Flere værdier</vt:lpstr>
      <vt:lpstr>Værdihierarki</vt:lpstr>
      <vt:lpstr>Opsummering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 term- og vidensbank</dc:title>
  <dc:creator>install</dc:creator>
  <cp:lastModifiedBy>Hanne Erdman Thomsen</cp:lastModifiedBy>
  <cp:revision>50</cp:revision>
  <cp:lastPrinted>2012-10-29T14:35:28Z</cp:lastPrinted>
  <dcterms:created xsi:type="dcterms:W3CDTF">2012-10-29T10:22:19Z</dcterms:created>
  <dcterms:modified xsi:type="dcterms:W3CDTF">2012-11-01T15:19:58Z</dcterms:modified>
</cp:coreProperties>
</file>