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281" r:id="rId3"/>
    <p:sldId id="282" r:id="rId4"/>
    <p:sldId id="258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96" r:id="rId24"/>
    <p:sldId id="283" r:id="rId25"/>
    <p:sldId id="297" r:id="rId26"/>
    <p:sldId id="284" r:id="rId27"/>
    <p:sldId id="285" r:id="rId28"/>
    <p:sldId id="286" r:id="rId29"/>
    <p:sldId id="291" r:id="rId30"/>
    <p:sldId id="298" r:id="rId31"/>
    <p:sldId id="295" r:id="rId32"/>
  </p:sldIdLst>
  <p:sldSz cx="9144000" cy="6858000" type="screen4x3"/>
  <p:notesSz cx="6797675" cy="9928225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mnlöst avsnitt" id="{010FB2AA-E534-3C43-BC24-C9E79430D03F}">
          <p14:sldIdLst>
            <p14:sldId id="257"/>
            <p14:sldId id="281"/>
            <p14:sldId id="282"/>
            <p14:sldId id="258"/>
            <p14:sldId id="260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80"/>
            <p14:sldId id="296"/>
            <p14:sldId id="283"/>
            <p14:sldId id="297"/>
            <p14:sldId id="284"/>
            <p14:sldId id="285"/>
            <p14:sldId id="286"/>
            <p14:sldId id="291"/>
            <p14:sldId id="298"/>
            <p14:sldId id="29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8805" autoAdjust="0"/>
  </p:normalViewPr>
  <p:slideViewPr>
    <p:cSldViewPr snapToGrid="0" snapToObjects="1">
      <p:cViewPr>
        <p:scale>
          <a:sx n="80" d="100"/>
          <a:sy n="80" d="100"/>
        </p:scale>
        <p:origin x="-12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E8711-746B-4F0B-8C0F-8BBC17FDAF82}" type="datetimeFigureOut">
              <a:rPr lang="da-DK" smtClean="0"/>
              <a:t>12-06-2013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32C73-4399-4943-9B86-A960A297D7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6507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8E05E-D2A0-4E39-BB06-7A7E737F0840}" type="datetimeFigureOut">
              <a:rPr lang="da-DK" smtClean="0"/>
              <a:t>12-06-2013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336D5-2DE4-4B62-90C4-8620A32BAF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4545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799DBF-F3BE-44C1-A2FD-0DD0E91C9E7C}" type="slidenum">
              <a:rPr lang="en-GB" sz="1200" smtClean="0">
                <a:latin typeface="Times New Roman" pitchFamily="18" charset="0"/>
              </a:rPr>
              <a:pPr eaLnBrk="1" hangingPunct="1"/>
              <a:t>5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0759F8-A8F7-4A34-B5F7-E26A7404D04A}" type="slidenum">
              <a:rPr lang="en-GB" sz="1200" smtClean="0">
                <a:latin typeface="Times New Roman" pitchFamily="18" charset="0"/>
              </a:rPr>
              <a:pPr eaLnBrk="1" hangingPunct="1"/>
              <a:t>6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Pladsholder til no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  <p:sp>
        <p:nvSpPr>
          <p:cNvPr id="10244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6F062A30-8DC3-48EE-AECA-4AA7D577CFB1}" type="slidenum">
              <a:rPr lang="da-DK" sz="1200" smtClean="0"/>
              <a:pPr eaLnBrk="1" hangingPunct="1"/>
              <a:t>8</a:t>
            </a:fld>
            <a:endParaRPr lang="da-DK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AAI: Distributed Authorization and Authentication Infrastructure</a:t>
            </a:r>
            <a:endParaRPr lang="da-DK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B2BEF-84C4-4D4F-B363-149A80F96EAE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7069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IASSIST 2013, Köln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915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IASSIST 2013, Köln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t>‹nr.›</a:t>
            </a:fld>
            <a:endParaRPr lang="sv-SE"/>
          </a:p>
        </p:txBody>
      </p:sp>
      <p:pic>
        <p:nvPicPr>
          <p:cNvPr id="7" name="Bildobjekt 4" descr="Logo.tif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7" y="373025"/>
            <a:ext cx="7110385" cy="76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69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IASSIST 2013, Köln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545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IASSIST 2013, Köln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16D2B1-035F-3D49-91A1-3FF3874C379E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269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IASSIST 2013, Köln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196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IASSIST 2013, Köln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902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2379785"/>
            <a:ext cx="4038600" cy="37463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379785"/>
            <a:ext cx="4038600" cy="37463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IASSIST 2013, Köln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819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391507"/>
            <a:ext cx="4040188" cy="3734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391507"/>
            <a:ext cx="4041775" cy="37346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IASSIST 2013, Köln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451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IASSIST 2013, Köln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t>‹nr.›</a:t>
            </a:fld>
            <a:endParaRPr lang="sv-SE"/>
          </a:p>
        </p:txBody>
      </p:sp>
      <p:pic>
        <p:nvPicPr>
          <p:cNvPr id="6" name="Bildobjekt 4" descr="Logo.tif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7" y="373025"/>
            <a:ext cx="7110385" cy="765472"/>
          </a:xfrm>
          <a:prstGeom prst="rect">
            <a:avLst/>
          </a:prstGeom>
        </p:spPr>
      </p:pic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57200" y="2063750"/>
            <a:ext cx="8229600" cy="2192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807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IASSIST 2013, Köln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t>‹nr.›</a:t>
            </a:fld>
            <a:endParaRPr lang="sv-SE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pic>
        <p:nvPicPr>
          <p:cNvPr id="10" name="Bildobjekt 4" descr="Logo.tif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7" y="373025"/>
            <a:ext cx="7110385" cy="765472"/>
          </a:xfrm>
          <a:prstGeom prst="rect">
            <a:avLst/>
          </a:prstGeom>
        </p:spPr>
      </p:pic>
      <p:sp>
        <p:nvSpPr>
          <p:cNvPr id="12" name="Pladsholder til indhold 11"/>
          <p:cNvSpPr>
            <a:spLocks noGrp="1"/>
          </p:cNvSpPr>
          <p:nvPr>
            <p:ph sz="quarter" idx="13"/>
          </p:nvPr>
        </p:nvSpPr>
        <p:spPr>
          <a:xfrm>
            <a:off x="457200" y="2403230"/>
            <a:ext cx="8229600" cy="3681657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9281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IASSIST 2013, Köln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8812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IASSIST 2013, Köln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078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113849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2426677"/>
            <a:ext cx="8229600" cy="3699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IASSIST 2013, Köln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B45-6115-724D-89DB-3A33C61BEE40}" type="slidenum">
              <a:rPr lang="sv-SE" smtClean="0"/>
              <a:t>‹nr.›</a:t>
            </a:fld>
            <a:endParaRPr lang="sv-SE"/>
          </a:p>
        </p:txBody>
      </p:sp>
      <p:pic>
        <p:nvPicPr>
          <p:cNvPr id="7" name="Bildobjekt 4" descr="Logo.tif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7" y="373025"/>
            <a:ext cx="7110385" cy="7654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312" y="6001788"/>
            <a:ext cx="981428" cy="70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27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a.mpisoc.mpg.de/index.php?id=213&amp;L=2" TargetMode="External"/><Relationship Id="rId2" Type="http://schemas.openxmlformats.org/officeDocument/2006/relationships/hyperlink" Target="http://www.netspar.n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" Type="http://schemas.openxmlformats.org/officeDocument/2006/relationships/image" Target="../media/image36.gif"/><Relationship Id="rId21" Type="http://schemas.openxmlformats.org/officeDocument/2006/relationships/image" Target="../media/image54.gif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17" Type="http://schemas.openxmlformats.org/officeDocument/2006/relationships/image" Target="../media/image50.tiff"/><Relationship Id="rId25" Type="http://schemas.openxmlformats.org/officeDocument/2006/relationships/image" Target="../media/image58.png"/><Relationship Id="rId2" Type="http://schemas.openxmlformats.org/officeDocument/2006/relationships/image" Target="../media/image35.jpe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jpeg"/><Relationship Id="rId24" Type="http://schemas.openxmlformats.org/officeDocument/2006/relationships/image" Target="../media/image57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28" Type="http://schemas.openxmlformats.org/officeDocument/2006/relationships/image" Target="../media/image61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jpeg"/><Relationship Id="rId14" Type="http://schemas.openxmlformats.org/officeDocument/2006/relationships/image" Target="../media/image47.png"/><Relationship Id="rId22" Type="http://schemas.openxmlformats.org/officeDocument/2006/relationships/image" Target="../media/image55.png"/><Relationship Id="rId27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653625"/>
            <a:ext cx="7772400" cy="1470025"/>
          </a:xfrm>
        </p:spPr>
        <p:txBody>
          <a:bodyPr/>
          <a:lstStyle/>
          <a:p>
            <a:r>
              <a:rPr lang="en-GB" dirty="0" smtClean="0"/>
              <a:t>DASISH</a:t>
            </a:r>
            <a:br>
              <a:rPr lang="en-GB" dirty="0" smtClean="0"/>
            </a:br>
            <a:r>
              <a:rPr lang="en-GB" dirty="0" smtClean="0"/>
              <a:t>The big picture</a:t>
            </a:r>
            <a:endParaRPr lang="en-GB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4366846"/>
            <a:ext cx="6400800" cy="1752600"/>
          </a:xfrm>
        </p:spPr>
        <p:txBody>
          <a:bodyPr/>
          <a:lstStyle/>
          <a:p>
            <a:r>
              <a:rPr lang="da-DK" dirty="0" smtClean="0"/>
              <a:t>Hans Jørgen Marker</a:t>
            </a:r>
          </a:p>
          <a:p>
            <a:r>
              <a:rPr lang="en-GB" dirty="0" smtClean="0"/>
              <a:t>Swedish National Data Service</a:t>
            </a:r>
          </a:p>
          <a:p>
            <a:r>
              <a:rPr lang="da-DK" dirty="0" smtClean="0"/>
              <a:t>h.j.marker@snd.gu.se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IASSIST 2013, Köln</a:t>
            </a:r>
            <a:endParaRPr lang="sv-S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023" y="1093913"/>
            <a:ext cx="3715116" cy="155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86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3528647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900" smtClean="0"/>
              <a:t>IASSIST 2013, Köln</a:t>
            </a:r>
            <a:endParaRPr lang="en-US" sz="900" dirty="0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378317"/>
            <a:ext cx="6577012" cy="70839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CLARIN ERIC present activities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344615"/>
            <a:ext cx="6577012" cy="3018913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Administrative staff is being hired, and a bank account has been acquired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Norway is expected to join CLARIN ERIC as a member in the near future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CLARIN Agreements which specify the precise membership contributions are in the process of being signed with all members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The Centre document which specifies the requirements to become a CLARIN Centre of a certain type is being revised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CLARIN Integration Conference (Sofia, 26-28. Oct.) is being organized to bring together the CLARIN staff of all members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An integration document forms the basis for the conference.</a:t>
            </a:r>
          </a:p>
          <a:p>
            <a:pPr eaLnBrk="1" hangingPunct="1">
              <a:buFontTx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080" y="5363528"/>
            <a:ext cx="1695083" cy="1039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89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IASSIST 2013, Köln</a:t>
            </a:r>
            <a:endParaRPr lang="sv-S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07" y="1139583"/>
            <a:ext cx="6975232" cy="473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07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DARIAH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IASSIST 2013, Köln</a:t>
            </a:r>
            <a:endParaRPr lang="sv-S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82" y="2422283"/>
            <a:ext cx="7485550" cy="351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880" y="1371600"/>
            <a:ext cx="1565031" cy="208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70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DARIAH Virtual Competency Centres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426677"/>
            <a:ext cx="6037385" cy="3699486"/>
          </a:xfrm>
        </p:spPr>
        <p:txBody>
          <a:bodyPr>
            <a:normAutofit/>
          </a:bodyPr>
          <a:lstStyle/>
          <a:p>
            <a:r>
              <a:rPr lang="en-GB" sz="2600" dirty="0" smtClean="0"/>
              <a:t>VCC1 – e-Infrastructure (Germany, Austria)</a:t>
            </a:r>
          </a:p>
          <a:p>
            <a:r>
              <a:rPr lang="en-GB" sz="2600" dirty="0" smtClean="0"/>
              <a:t>VCC2 – Research and Education Liaison Vision (Ireland, Denmark)</a:t>
            </a:r>
          </a:p>
          <a:p>
            <a:r>
              <a:rPr lang="en-GB" sz="2600" dirty="0" smtClean="0"/>
              <a:t>VCC3 – Scholarly Content Management (France, The Netherlands)</a:t>
            </a:r>
          </a:p>
          <a:p>
            <a:r>
              <a:rPr lang="en-GB" sz="2600" dirty="0" smtClean="0"/>
              <a:t>VCC4 – Advocacy, Impact and Outreach (Germany)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IASSIST 2013, Köln</a:t>
            </a:r>
            <a:endParaRPr lang="sv-SE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712" y="2426677"/>
            <a:ext cx="2141592" cy="298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82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DARIAH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Emphasises collaboration:</a:t>
            </a:r>
          </a:p>
          <a:p>
            <a:r>
              <a:rPr lang="da-DK" dirty="0" smtClean="0"/>
              <a:t>CENDARI</a:t>
            </a:r>
          </a:p>
          <a:p>
            <a:r>
              <a:rPr lang="da-DK" dirty="0" smtClean="0"/>
              <a:t>DASISH</a:t>
            </a:r>
          </a:p>
          <a:p>
            <a:r>
              <a:rPr lang="da-DK" dirty="0" smtClean="0"/>
              <a:t>EHRI</a:t>
            </a:r>
          </a:p>
          <a:p>
            <a:r>
              <a:rPr lang="da-DK" dirty="0" err="1" smtClean="0"/>
              <a:t>NeDiMaH</a:t>
            </a:r>
            <a:endParaRPr lang="da-DK" dirty="0" smtClean="0"/>
          </a:p>
          <a:p>
            <a:r>
              <a:rPr lang="da-DK" dirty="0" smtClean="0"/>
              <a:t>BAMBOO</a:t>
            </a:r>
          </a:p>
          <a:p>
            <a:r>
              <a:rPr lang="da-DK" dirty="0" smtClean="0"/>
              <a:t>CESSDA</a:t>
            </a:r>
          </a:p>
          <a:p>
            <a:r>
              <a:rPr lang="da-DK" dirty="0" smtClean="0"/>
              <a:t>CLARIN</a:t>
            </a:r>
          </a:p>
          <a:p>
            <a:r>
              <a:rPr lang="da-DK" dirty="0" smtClean="0"/>
              <a:t>ESS</a:t>
            </a:r>
          </a:p>
          <a:p>
            <a:r>
              <a:rPr lang="da-DK" dirty="0" smtClean="0"/>
              <a:t>SHARE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IASSIST 2013, Köln</a:t>
            </a:r>
            <a:endParaRPr lang="sv-S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492" y="2902193"/>
            <a:ext cx="25812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32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497"/>
            <a:ext cx="5029200" cy="1143000"/>
          </a:xfrm>
        </p:spPr>
        <p:txBody>
          <a:bodyPr/>
          <a:lstStyle/>
          <a:p>
            <a:r>
              <a:rPr lang="en-GB" dirty="0" smtClean="0"/>
              <a:t>ESS: ERIC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Phase 1 application March 2012</a:t>
            </a:r>
          </a:p>
          <a:p>
            <a:r>
              <a:rPr lang="en-GB" dirty="0" smtClean="0"/>
              <a:t>Feedback received July 2012 – minimal comments</a:t>
            </a:r>
          </a:p>
          <a:p>
            <a:r>
              <a:rPr lang="en-GB" dirty="0" smtClean="0"/>
              <a:t>Outstanding  issues + balanced budget = Phase 2 application by Xmas</a:t>
            </a:r>
          </a:p>
          <a:p>
            <a:r>
              <a:rPr lang="en-GB" dirty="0" smtClean="0"/>
              <a:t>Application submitted January 2013</a:t>
            </a:r>
          </a:p>
          <a:p>
            <a:r>
              <a:rPr lang="en-GB" dirty="0" smtClean="0"/>
              <a:t>Expect to be operational in June 2013 </a:t>
            </a:r>
            <a:endParaRPr 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IASSIST 2013, Köln</a:t>
            </a:r>
            <a:endParaRPr lang="sv-S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434" y="1289690"/>
            <a:ext cx="21812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8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ESS: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6677"/>
            <a:ext cx="5752735" cy="3699486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General assembly = 1 delegate each country + additional independent chair</a:t>
            </a:r>
          </a:p>
          <a:p>
            <a:r>
              <a:rPr lang="en-GB" dirty="0" smtClean="0"/>
              <a:t>Director: reports to GA. Chooses/appoints scientific team as a Director’s committee.</a:t>
            </a:r>
          </a:p>
          <a:p>
            <a:r>
              <a:rPr lang="en-GB" dirty="0" smtClean="0"/>
              <a:t>HQ hosted by City University London – other tasks subcontracted to members of CST</a:t>
            </a:r>
          </a:p>
          <a:p>
            <a:r>
              <a:rPr lang="en-GB" dirty="0" smtClean="0"/>
              <a:t>Scientific advisory committee (8-10) and finance committee reporting to GA</a:t>
            </a:r>
            <a:endParaRPr 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IASSIST 2013, Köln</a:t>
            </a:r>
            <a:endParaRPr lang="sv-SE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935" y="2426677"/>
            <a:ext cx="2710775" cy="2793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85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ESS: Structure and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6677"/>
            <a:ext cx="5896708" cy="3699486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Previous funding rounds 1-4 from EC FPs</a:t>
            </a:r>
          </a:p>
          <a:p>
            <a:r>
              <a:rPr lang="en-GB" dirty="0" smtClean="0"/>
              <a:t>Round 5 ‘crisis’ – no EC vehicle</a:t>
            </a:r>
          </a:p>
          <a:p>
            <a:r>
              <a:rPr lang="en-GB" dirty="0" smtClean="0"/>
              <a:t>Gap bridged by number of funding councils inc. UK, DE, NL</a:t>
            </a:r>
          </a:p>
          <a:p>
            <a:r>
              <a:rPr lang="en-GB" dirty="0" smtClean="0"/>
              <a:t>Round 6: fears about pre-ERIC/recession effect but 27+ countries confirmed</a:t>
            </a:r>
          </a:p>
          <a:p>
            <a:r>
              <a:rPr lang="en-GB" dirty="0" smtClean="0"/>
              <a:t>ERIC model – fully funded for central costs by ‘membership’ subscription + GDP based contribution</a:t>
            </a:r>
          </a:p>
          <a:p>
            <a:r>
              <a:rPr lang="en-GB" dirty="0" smtClean="0"/>
              <a:t>15-20 countries ‘almost definite’ – budget viable but others will join. Few countries have insurmountable barriers</a:t>
            </a:r>
          </a:p>
          <a:p>
            <a:endParaRPr 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IASSIST 2013, Köln</a:t>
            </a:r>
            <a:endParaRPr lang="sv-SE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368" y="4189939"/>
            <a:ext cx="2328432" cy="150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39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497"/>
            <a:ext cx="6284377" cy="1143000"/>
          </a:xfrm>
        </p:spPr>
        <p:txBody>
          <a:bodyPr/>
          <a:lstStyle/>
          <a:p>
            <a:r>
              <a:rPr lang="en-GB" dirty="0" smtClean="0"/>
              <a:t>ESS: Other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3756"/>
            <a:ext cx="8229600" cy="3286736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Outreach activity: Policy seminars in November and January where rotating module topics showcased</a:t>
            </a:r>
          </a:p>
          <a:p>
            <a:r>
              <a:rPr lang="en-GB" dirty="0" smtClean="0"/>
              <a:t>Top line booklets: digested findings to be published in tandem with policy seminars</a:t>
            </a:r>
          </a:p>
          <a:p>
            <a:r>
              <a:rPr lang="en-GB" dirty="0" smtClean="0"/>
              <a:t>ESS@10 – conference in Cyprus in November 2012</a:t>
            </a:r>
          </a:p>
          <a:p>
            <a:r>
              <a:rPr lang="en-GB" dirty="0" smtClean="0"/>
              <a:t>13</a:t>
            </a:r>
            <a:r>
              <a:rPr lang="en-GB" baseline="30000" dirty="0" smtClean="0"/>
              <a:t>th</a:t>
            </a:r>
            <a:r>
              <a:rPr lang="en-GB" dirty="0" smtClean="0"/>
              <a:t> ESS training course November 2013 in Ljubljana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IASSIST 2013, Köln</a:t>
            </a:r>
            <a:endParaRPr lang="sv-SE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577" y="1033095"/>
            <a:ext cx="2293790" cy="1698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73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6"/>
          <p:cNvGrpSpPr>
            <a:grpSpLocks/>
          </p:cNvGrpSpPr>
          <p:nvPr/>
        </p:nvGrpSpPr>
        <p:grpSpPr bwMode="auto">
          <a:xfrm>
            <a:off x="6054725" y="1206500"/>
            <a:ext cx="3016250" cy="4810125"/>
            <a:chOff x="3557" y="973"/>
            <a:chExt cx="1942" cy="3006"/>
          </a:xfrm>
        </p:grpSpPr>
        <p:pic>
          <p:nvPicPr>
            <p:cNvPr id="15366" name="Picture 7" descr="F1_1_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5" t="854" r="50110" b="68257"/>
            <a:stretch>
              <a:fillRect/>
            </a:stretch>
          </p:blipFill>
          <p:spPr bwMode="auto">
            <a:xfrm>
              <a:off x="3572" y="973"/>
              <a:ext cx="1927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8" descr="F1_1_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96" t="854" r="1639" b="68257"/>
            <a:stretch>
              <a:fillRect/>
            </a:stretch>
          </p:blipFill>
          <p:spPr bwMode="auto">
            <a:xfrm>
              <a:off x="3557" y="2443"/>
              <a:ext cx="1927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3" name="Titel 1"/>
          <p:cNvSpPr>
            <a:spLocks noGrp="1"/>
          </p:cNvSpPr>
          <p:nvPr>
            <p:ph type="title"/>
          </p:nvPr>
        </p:nvSpPr>
        <p:spPr>
          <a:xfrm>
            <a:off x="457200" y="1138497"/>
            <a:ext cx="5620823" cy="1143000"/>
          </a:xfrm>
        </p:spPr>
        <p:txBody>
          <a:bodyPr/>
          <a:lstStyle/>
          <a:p>
            <a:r>
              <a:rPr lang="de-CH" dirty="0" smtClean="0">
                <a:latin typeface="Calibri" pitchFamily="34" charset="0"/>
              </a:rPr>
              <a:t>SHARE: Background</a:t>
            </a:r>
            <a:endParaRPr lang="de-DE" dirty="0" smtClean="0">
              <a:latin typeface="Calibri" pitchFamily="34" charset="0"/>
            </a:endParaRPr>
          </a:p>
        </p:txBody>
      </p:sp>
      <p:sp>
        <p:nvSpPr>
          <p:cNvPr id="14340" name="Rectangle 3"/>
          <p:cNvSpPr txBox="1">
            <a:spLocks noChangeArrowheads="1"/>
          </p:cNvSpPr>
          <p:nvPr/>
        </p:nvSpPr>
        <p:spPr bwMode="auto">
          <a:xfrm>
            <a:off x="457200" y="2281497"/>
            <a:ext cx="5727700" cy="364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</a:pPr>
            <a:r>
              <a:rPr lang="en-US" sz="1400" dirty="0">
                <a:latin typeface="Calibri" pitchFamily="34" charset="0"/>
              </a:rPr>
              <a:t>Population ageing in Europe is </a:t>
            </a:r>
            <a:r>
              <a:rPr lang="en-US" sz="1400" i="1" dirty="0">
                <a:latin typeface="Calibri" pitchFamily="34" charset="0"/>
              </a:rPr>
              <a:t>the </a:t>
            </a:r>
            <a:r>
              <a:rPr lang="en-US" sz="1400" dirty="0">
                <a:latin typeface="Calibri" pitchFamily="34" charset="0"/>
              </a:rPr>
              <a:t>challenge of the 21</a:t>
            </a:r>
            <a:r>
              <a:rPr lang="en-US" sz="1400" baseline="30000" dirty="0">
                <a:latin typeface="Calibri" pitchFamily="34" charset="0"/>
              </a:rPr>
              <a:t>st</a:t>
            </a:r>
            <a:r>
              <a:rPr lang="en-US" sz="1400" dirty="0">
                <a:latin typeface="Calibri" pitchFamily="34" charset="0"/>
              </a:rPr>
              <a:t> century</a:t>
            </a:r>
          </a:p>
          <a:p>
            <a:pPr eaLnBrk="1" hangingPunct="1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n-US" sz="1400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</a:pPr>
            <a:r>
              <a:rPr lang="en-US" sz="1400" dirty="0">
                <a:latin typeface="Calibri" pitchFamily="34" charset="0"/>
              </a:rPr>
              <a:t>Up to now we have insufficient information to understand</a:t>
            </a:r>
          </a:p>
          <a:p>
            <a:pPr lvl="1" eaLnBrk="1" hangingPunct="1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</a:pPr>
            <a:r>
              <a:rPr lang="en-US" sz="1400" dirty="0">
                <a:latin typeface="Calibri" pitchFamily="34" charset="0"/>
              </a:rPr>
              <a:t>the impacts on the living conditions of older people and their families</a:t>
            </a:r>
          </a:p>
          <a:p>
            <a:pPr lvl="1" eaLnBrk="1" hangingPunct="1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</a:pPr>
            <a:r>
              <a:rPr lang="en-US" sz="1400" dirty="0">
                <a:latin typeface="Calibri" pitchFamily="34" charset="0"/>
              </a:rPr>
              <a:t>the influences of state policies on these living conditions</a:t>
            </a:r>
            <a:br>
              <a:rPr lang="en-US" sz="1400" dirty="0">
                <a:latin typeface="Calibri" pitchFamily="34" charset="0"/>
              </a:rPr>
            </a:br>
            <a:endParaRPr lang="en-US" sz="1400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</a:pPr>
            <a:r>
              <a:rPr lang="en-US" sz="1400" dirty="0">
                <a:latin typeface="Calibri" pitchFamily="34" charset="0"/>
              </a:rPr>
              <a:t>SHARE </a:t>
            </a:r>
          </a:p>
          <a:p>
            <a:pPr lvl="1" eaLnBrk="1" hangingPunct="1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</a:pPr>
            <a:r>
              <a:rPr lang="en-US" sz="1400" dirty="0">
                <a:latin typeface="Calibri" pitchFamily="34" charset="0"/>
              </a:rPr>
              <a:t>followed a call of the EC &amp; explores the European ‘natural laboratory’ across scientific disciplines and over time by interviewing 60.000 Europeans 50+</a:t>
            </a:r>
          </a:p>
          <a:p>
            <a:pPr lvl="1" eaLnBrk="1" hangingPunct="1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</a:pPr>
            <a:r>
              <a:rPr lang="en-US" sz="1400" dirty="0">
                <a:latin typeface="Calibri" pitchFamily="34" charset="0"/>
              </a:rPr>
              <a:t>to turn the challenges of population ageing into opportunities </a:t>
            </a:r>
          </a:p>
          <a:p>
            <a:pPr lvl="1" eaLnBrk="1" hangingPunct="1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n-US" dirty="0">
              <a:latin typeface="Calibri" pitchFamily="34" charset="0"/>
            </a:endParaRPr>
          </a:p>
          <a:p>
            <a:pPr lvl="1" eaLnBrk="1" hangingPunct="1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53" y="172854"/>
            <a:ext cx="1533524" cy="104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IASSIST 2013, Köln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640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DASISH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Common Solutions to Common Problems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IASSIST 2013, Köln</a:t>
            </a:r>
            <a:endParaRPr lang="sv-SE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00995"/>
            <a:ext cx="1403464" cy="149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623" y="1975155"/>
            <a:ext cx="1751500" cy="175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79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355479" y="1728300"/>
            <a:ext cx="6696075" cy="63341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alibri" pitchFamily="34" charset="0"/>
              </a:rPr>
              <a:t>SHARE: Aims &amp; principles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263525" y="2567355"/>
            <a:ext cx="6231060" cy="333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</a:pPr>
            <a:r>
              <a:rPr lang="en-GB" sz="1600" dirty="0" smtClean="0">
                <a:latin typeface="Calibri" pitchFamily="34" charset="0"/>
              </a:rPr>
              <a:t>Understand the ageing process in Europe on the individual &amp; the societal level</a:t>
            </a:r>
          </a:p>
          <a:p>
            <a:pPr eaLnBrk="1" hangingPunct="1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</a:pPr>
            <a:r>
              <a:rPr lang="en-GB" sz="1600" dirty="0" smtClean="0">
                <a:latin typeface="Calibri" pitchFamily="34" charset="0"/>
              </a:rPr>
              <a:t>Assess human behaviour in response to general policy environments and to specific policy actions </a:t>
            </a:r>
          </a:p>
          <a:p>
            <a:pPr eaLnBrk="1" hangingPunct="1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</a:pPr>
            <a:r>
              <a:rPr lang="en-GB" sz="1600" dirty="0" smtClean="0">
                <a:latin typeface="Calibri" pitchFamily="34" charset="0"/>
              </a:rPr>
              <a:t>to provide basis for evidence based policy </a:t>
            </a:r>
          </a:p>
          <a:p>
            <a:pPr eaLnBrk="1" hangingPunct="1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</a:pPr>
            <a:endParaRPr lang="en-GB" sz="1600" dirty="0" smtClean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</a:pPr>
            <a:r>
              <a:rPr lang="en-GB" sz="1600" dirty="0" smtClean="0">
                <a:latin typeface="Calibri" pitchFamily="34" charset="0"/>
              </a:rPr>
              <a:t>Principle 1: Understand the interactions between health, economics, social networks and institutional conditions</a:t>
            </a:r>
          </a:p>
          <a:p>
            <a:pPr eaLnBrk="1" hangingPunct="1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</a:pPr>
            <a:r>
              <a:rPr lang="en-GB" sz="1600" dirty="0" smtClean="0">
                <a:latin typeface="Calibri" pitchFamily="34" charset="0"/>
              </a:rPr>
              <a:t>Principle 2: Use cross-national variation in policies, histories, cultures to understand causes and effects of welfare state interventions</a:t>
            </a:r>
          </a:p>
          <a:p>
            <a:pPr eaLnBrk="1" hangingPunct="1">
              <a:spcBef>
                <a:spcPct val="20000"/>
              </a:spcBef>
              <a:buClr>
                <a:srgbClr val="FF6600"/>
              </a:buClr>
              <a:buFont typeface="Webdings" pitchFamily="18" charset="2"/>
              <a:buChar char="4"/>
            </a:pPr>
            <a:r>
              <a:rPr lang="en-GB" sz="1600" dirty="0" smtClean="0">
                <a:latin typeface="Calibri" pitchFamily="34" charset="0"/>
              </a:rPr>
              <a:t>Principle 3: Generate longitudinal information – since ageing is a process, not a state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IASSIST 2013, Köln</a:t>
            </a:r>
            <a:endParaRPr lang="sv-SE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201133"/>
            <a:ext cx="24288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45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feld 47"/>
          <p:cNvSpPr txBox="1">
            <a:spLocks noChangeArrowheads="1"/>
          </p:cNvSpPr>
          <p:nvPr/>
        </p:nvSpPr>
        <p:spPr bwMode="auto">
          <a:xfrm>
            <a:off x="6057900" y="3697288"/>
            <a:ext cx="3086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>
                <a:latin typeface="Calibri" pitchFamily="34" charset="0"/>
              </a:rPr>
              <a:t>20 survey agencies &amp;</a:t>
            </a:r>
          </a:p>
          <a:p>
            <a:pPr eaLnBrk="1" hangingPunct="1"/>
            <a:r>
              <a:rPr lang="de-DE">
                <a:latin typeface="Calibri" pitchFamily="34" charset="0"/>
              </a:rPr>
              <a:t>about 1200 interviewers</a:t>
            </a:r>
          </a:p>
          <a:p>
            <a:pPr eaLnBrk="1" hangingPunct="1"/>
            <a:endParaRPr lang="de-DE">
              <a:latin typeface="Calibri" pitchFamily="34" charset="0"/>
            </a:endParaRPr>
          </a:p>
        </p:txBody>
      </p:sp>
      <p:grpSp>
        <p:nvGrpSpPr>
          <p:cNvPr id="19460" name="Gruppieren 48"/>
          <p:cNvGrpSpPr>
            <a:grpSpLocks/>
          </p:cNvGrpSpPr>
          <p:nvPr/>
        </p:nvGrpSpPr>
        <p:grpSpPr bwMode="auto">
          <a:xfrm>
            <a:off x="708025" y="1066800"/>
            <a:ext cx="5143500" cy="5676900"/>
            <a:chOff x="5678488" y="1874836"/>
            <a:chExt cx="2825750" cy="4168648"/>
          </a:xfrm>
        </p:grpSpPr>
        <p:sp>
          <p:nvSpPr>
            <p:cNvPr id="19507" name="Freeform 4"/>
            <p:cNvSpPr>
              <a:spLocks noChangeArrowheads="1"/>
            </p:cNvSpPr>
            <p:nvPr/>
          </p:nvSpPr>
          <p:spPr bwMode="auto">
            <a:xfrm>
              <a:off x="7721600" y="5562598"/>
              <a:ext cx="222250" cy="95759"/>
            </a:xfrm>
            <a:custGeom>
              <a:avLst/>
              <a:gdLst>
                <a:gd name="T0" fmla="*/ 2147483647 w 746"/>
                <a:gd name="T1" fmla="*/ 2147483647 h 318"/>
                <a:gd name="T2" fmla="*/ 2147483647 w 746"/>
                <a:gd name="T3" fmla="*/ 2147483647 h 318"/>
                <a:gd name="T4" fmla="*/ 2147483647 w 746"/>
                <a:gd name="T5" fmla="*/ 2147483647 h 318"/>
                <a:gd name="T6" fmla="*/ 2147483647 w 746"/>
                <a:gd name="T7" fmla="*/ 2147483647 h 318"/>
                <a:gd name="T8" fmla="*/ 0 w 746"/>
                <a:gd name="T9" fmla="*/ 0 h 318"/>
                <a:gd name="T10" fmla="*/ 2147483647 w 746"/>
                <a:gd name="T11" fmla="*/ 2147483647 h 318"/>
                <a:gd name="T12" fmla="*/ 2147483647 w 746"/>
                <a:gd name="T13" fmla="*/ 2147483647 h 318"/>
                <a:gd name="T14" fmla="*/ 2147483647 w 746"/>
                <a:gd name="T15" fmla="*/ 2147483647 h 318"/>
                <a:gd name="T16" fmla="*/ 2147483647 w 746"/>
                <a:gd name="T17" fmla="*/ 2147483647 h 318"/>
                <a:gd name="T18" fmla="*/ 2147483647 w 746"/>
                <a:gd name="T19" fmla="*/ 2147483647 h 318"/>
                <a:gd name="T20" fmla="*/ 2147483647 w 746"/>
                <a:gd name="T21" fmla="*/ 2147483647 h 318"/>
                <a:gd name="T22" fmla="*/ 2147483647 w 746"/>
                <a:gd name="T23" fmla="*/ 2147483647 h 3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6"/>
                <a:gd name="T37" fmla="*/ 0 h 318"/>
                <a:gd name="T38" fmla="*/ 746 w 746"/>
                <a:gd name="T39" fmla="*/ 318 h 3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6" h="318">
                  <a:moveTo>
                    <a:pt x="406" y="317"/>
                  </a:moveTo>
                  <a:lnTo>
                    <a:pt x="361" y="249"/>
                  </a:lnTo>
                  <a:lnTo>
                    <a:pt x="159" y="249"/>
                  </a:lnTo>
                  <a:lnTo>
                    <a:pt x="22" y="91"/>
                  </a:lnTo>
                  <a:lnTo>
                    <a:pt x="0" y="0"/>
                  </a:lnTo>
                  <a:lnTo>
                    <a:pt x="181" y="45"/>
                  </a:lnTo>
                  <a:lnTo>
                    <a:pt x="361" y="158"/>
                  </a:lnTo>
                  <a:lnTo>
                    <a:pt x="543" y="115"/>
                  </a:lnTo>
                  <a:lnTo>
                    <a:pt x="587" y="182"/>
                  </a:lnTo>
                  <a:lnTo>
                    <a:pt x="745" y="158"/>
                  </a:lnTo>
                  <a:lnTo>
                    <a:pt x="745" y="249"/>
                  </a:lnTo>
                  <a:lnTo>
                    <a:pt x="406" y="317"/>
                  </a:lnTo>
                </a:path>
              </a:pathLst>
            </a:custGeom>
            <a:solidFill>
              <a:srgbClr val="FF6600"/>
            </a:solidFill>
            <a:ln w="9398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508" name="Freeform 5"/>
            <p:cNvSpPr>
              <a:spLocks noChangeArrowheads="1"/>
            </p:cNvSpPr>
            <p:nvPr/>
          </p:nvSpPr>
          <p:spPr bwMode="auto">
            <a:xfrm>
              <a:off x="7126288" y="2214563"/>
              <a:ext cx="893762" cy="1763267"/>
            </a:xfrm>
            <a:custGeom>
              <a:avLst/>
              <a:gdLst>
                <a:gd name="T0" fmla="*/ 2147483647 w 2987"/>
                <a:gd name="T1" fmla="*/ 2147483647 h 5884"/>
                <a:gd name="T2" fmla="*/ 2147483647 w 2987"/>
                <a:gd name="T3" fmla="*/ 2147483647 h 5884"/>
                <a:gd name="T4" fmla="*/ 2147483647 w 2987"/>
                <a:gd name="T5" fmla="*/ 2147483647 h 5884"/>
                <a:gd name="T6" fmla="*/ 2147483647 w 2987"/>
                <a:gd name="T7" fmla="*/ 2147483647 h 5884"/>
                <a:gd name="T8" fmla="*/ 2147483647 w 2987"/>
                <a:gd name="T9" fmla="*/ 2147483647 h 5884"/>
                <a:gd name="T10" fmla="*/ 2147483647 w 2987"/>
                <a:gd name="T11" fmla="*/ 2147483647 h 5884"/>
                <a:gd name="T12" fmla="*/ 2147483647 w 2987"/>
                <a:gd name="T13" fmla="*/ 2147483647 h 5884"/>
                <a:gd name="T14" fmla="*/ 2147483647 w 2987"/>
                <a:gd name="T15" fmla="*/ 2147483647 h 5884"/>
                <a:gd name="T16" fmla="*/ 2147483647 w 2987"/>
                <a:gd name="T17" fmla="*/ 2147483647 h 5884"/>
                <a:gd name="T18" fmla="*/ 2147483647 w 2987"/>
                <a:gd name="T19" fmla="*/ 2147483647 h 5884"/>
                <a:gd name="T20" fmla="*/ 2147483647 w 2987"/>
                <a:gd name="T21" fmla="*/ 2147483647 h 5884"/>
                <a:gd name="T22" fmla="*/ 2147483647 w 2987"/>
                <a:gd name="T23" fmla="*/ 2147483647 h 5884"/>
                <a:gd name="T24" fmla="*/ 2147483647 w 2987"/>
                <a:gd name="T25" fmla="*/ 2147483647 h 5884"/>
                <a:gd name="T26" fmla="*/ 2147483647 w 2987"/>
                <a:gd name="T27" fmla="*/ 2147483647 h 5884"/>
                <a:gd name="T28" fmla="*/ 2147483647 w 2987"/>
                <a:gd name="T29" fmla="*/ 2147483647 h 5884"/>
                <a:gd name="T30" fmla="*/ 2147483647 w 2987"/>
                <a:gd name="T31" fmla="*/ 2147483647 h 5884"/>
                <a:gd name="T32" fmla="*/ 2147483647 w 2987"/>
                <a:gd name="T33" fmla="*/ 2147483647 h 5884"/>
                <a:gd name="T34" fmla="*/ 2147483647 w 2987"/>
                <a:gd name="T35" fmla="*/ 2147483647 h 5884"/>
                <a:gd name="T36" fmla="*/ 2147483647 w 2987"/>
                <a:gd name="T37" fmla="*/ 2147483647 h 5884"/>
                <a:gd name="T38" fmla="*/ 2147483647 w 2987"/>
                <a:gd name="T39" fmla="*/ 2147483647 h 5884"/>
                <a:gd name="T40" fmla="*/ 2147483647 w 2987"/>
                <a:gd name="T41" fmla="*/ 2147483647 h 5884"/>
                <a:gd name="T42" fmla="*/ 2147483647 w 2987"/>
                <a:gd name="T43" fmla="*/ 2147483647 h 5884"/>
                <a:gd name="T44" fmla="*/ 2147483647 w 2987"/>
                <a:gd name="T45" fmla="*/ 2147483647 h 5884"/>
                <a:gd name="T46" fmla="*/ 2147483647 w 2987"/>
                <a:gd name="T47" fmla="*/ 2147483647 h 5884"/>
                <a:gd name="T48" fmla="*/ 2147483647 w 2987"/>
                <a:gd name="T49" fmla="*/ 2147483647 h 5884"/>
                <a:gd name="T50" fmla="*/ 2147483647 w 2987"/>
                <a:gd name="T51" fmla="*/ 2147483647 h 5884"/>
                <a:gd name="T52" fmla="*/ 2147483647 w 2987"/>
                <a:gd name="T53" fmla="*/ 2147483647 h 5884"/>
                <a:gd name="T54" fmla="*/ 2147483647 w 2987"/>
                <a:gd name="T55" fmla="*/ 2147483647 h 5884"/>
                <a:gd name="T56" fmla="*/ 2147483647 w 2987"/>
                <a:gd name="T57" fmla="*/ 2147483647 h 5884"/>
                <a:gd name="T58" fmla="*/ 2147483647 w 2987"/>
                <a:gd name="T59" fmla="*/ 2147483647 h 5884"/>
                <a:gd name="T60" fmla="*/ 2147483647 w 2987"/>
                <a:gd name="T61" fmla="*/ 2147483647 h 5884"/>
                <a:gd name="T62" fmla="*/ 2147483647 w 2987"/>
                <a:gd name="T63" fmla="*/ 2147483647 h 5884"/>
                <a:gd name="T64" fmla="*/ 2147483647 w 2987"/>
                <a:gd name="T65" fmla="*/ 2147483647 h 5884"/>
                <a:gd name="T66" fmla="*/ 2147483647 w 2987"/>
                <a:gd name="T67" fmla="*/ 2147483647 h 5884"/>
                <a:gd name="T68" fmla="*/ 2147483647 w 2987"/>
                <a:gd name="T69" fmla="*/ 2147483647 h 5884"/>
                <a:gd name="T70" fmla="*/ 2147483647 w 2987"/>
                <a:gd name="T71" fmla="*/ 2147483647 h 5884"/>
                <a:gd name="T72" fmla="*/ 2147483647 w 2987"/>
                <a:gd name="T73" fmla="*/ 2147483647 h 5884"/>
                <a:gd name="T74" fmla="*/ 2147483647 w 2987"/>
                <a:gd name="T75" fmla="*/ 2147483647 h 5884"/>
                <a:gd name="T76" fmla="*/ 2147483647 w 2987"/>
                <a:gd name="T77" fmla="*/ 2147483647 h 5884"/>
                <a:gd name="T78" fmla="*/ 0 w 2987"/>
                <a:gd name="T79" fmla="*/ 2147483647 h 588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87"/>
                <a:gd name="T121" fmla="*/ 0 h 5884"/>
                <a:gd name="T122" fmla="*/ 2987 w 2987"/>
                <a:gd name="T123" fmla="*/ 5884 h 588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87" h="5884">
                  <a:moveTo>
                    <a:pt x="22" y="4526"/>
                  </a:moveTo>
                  <a:lnTo>
                    <a:pt x="135" y="4526"/>
                  </a:lnTo>
                  <a:lnTo>
                    <a:pt x="135" y="4343"/>
                  </a:lnTo>
                  <a:lnTo>
                    <a:pt x="293" y="4004"/>
                  </a:lnTo>
                  <a:lnTo>
                    <a:pt x="250" y="3733"/>
                  </a:lnTo>
                  <a:lnTo>
                    <a:pt x="406" y="3711"/>
                  </a:lnTo>
                  <a:lnTo>
                    <a:pt x="406" y="3574"/>
                  </a:lnTo>
                  <a:lnTo>
                    <a:pt x="293" y="3553"/>
                  </a:lnTo>
                  <a:lnTo>
                    <a:pt x="250" y="3123"/>
                  </a:lnTo>
                  <a:lnTo>
                    <a:pt x="363" y="2513"/>
                  </a:lnTo>
                  <a:lnTo>
                    <a:pt x="519" y="2421"/>
                  </a:lnTo>
                  <a:lnTo>
                    <a:pt x="634" y="2489"/>
                  </a:lnTo>
                  <a:lnTo>
                    <a:pt x="723" y="2354"/>
                  </a:lnTo>
                  <a:lnTo>
                    <a:pt x="678" y="2263"/>
                  </a:lnTo>
                  <a:lnTo>
                    <a:pt x="836" y="1900"/>
                  </a:lnTo>
                  <a:lnTo>
                    <a:pt x="949" y="1470"/>
                  </a:lnTo>
                  <a:lnTo>
                    <a:pt x="1086" y="1470"/>
                  </a:lnTo>
                  <a:lnTo>
                    <a:pt x="1153" y="1110"/>
                  </a:lnTo>
                  <a:lnTo>
                    <a:pt x="1312" y="973"/>
                  </a:lnTo>
                  <a:lnTo>
                    <a:pt x="1336" y="769"/>
                  </a:lnTo>
                  <a:lnTo>
                    <a:pt x="1607" y="543"/>
                  </a:lnTo>
                  <a:lnTo>
                    <a:pt x="1742" y="612"/>
                  </a:lnTo>
                  <a:lnTo>
                    <a:pt x="1900" y="272"/>
                  </a:lnTo>
                  <a:lnTo>
                    <a:pt x="2217" y="317"/>
                  </a:lnTo>
                  <a:lnTo>
                    <a:pt x="2285" y="0"/>
                  </a:lnTo>
                  <a:lnTo>
                    <a:pt x="2421" y="70"/>
                  </a:lnTo>
                  <a:lnTo>
                    <a:pt x="2602" y="250"/>
                  </a:lnTo>
                  <a:lnTo>
                    <a:pt x="2827" y="408"/>
                  </a:lnTo>
                  <a:lnTo>
                    <a:pt x="2873" y="567"/>
                  </a:lnTo>
                  <a:lnTo>
                    <a:pt x="2849" y="793"/>
                  </a:lnTo>
                  <a:lnTo>
                    <a:pt x="2919" y="838"/>
                  </a:lnTo>
                  <a:lnTo>
                    <a:pt x="2873" y="927"/>
                  </a:lnTo>
                  <a:lnTo>
                    <a:pt x="2986" y="1155"/>
                  </a:lnTo>
                  <a:lnTo>
                    <a:pt x="2873" y="1336"/>
                  </a:lnTo>
                  <a:lnTo>
                    <a:pt x="2986" y="1629"/>
                  </a:lnTo>
                  <a:lnTo>
                    <a:pt x="2782" y="1629"/>
                  </a:lnTo>
                  <a:lnTo>
                    <a:pt x="2669" y="1540"/>
                  </a:lnTo>
                  <a:lnTo>
                    <a:pt x="2578" y="1742"/>
                  </a:lnTo>
                  <a:lnTo>
                    <a:pt x="2510" y="1698"/>
                  </a:lnTo>
                  <a:lnTo>
                    <a:pt x="2352" y="1900"/>
                  </a:lnTo>
                  <a:lnTo>
                    <a:pt x="2285" y="2150"/>
                  </a:lnTo>
                  <a:lnTo>
                    <a:pt x="2330" y="2285"/>
                  </a:lnTo>
                  <a:lnTo>
                    <a:pt x="2172" y="2580"/>
                  </a:lnTo>
                  <a:lnTo>
                    <a:pt x="2013" y="2534"/>
                  </a:lnTo>
                  <a:lnTo>
                    <a:pt x="1991" y="2693"/>
                  </a:lnTo>
                  <a:lnTo>
                    <a:pt x="1650" y="2851"/>
                  </a:lnTo>
                  <a:lnTo>
                    <a:pt x="1629" y="2964"/>
                  </a:lnTo>
                  <a:lnTo>
                    <a:pt x="1492" y="3077"/>
                  </a:lnTo>
                  <a:lnTo>
                    <a:pt x="1492" y="3257"/>
                  </a:lnTo>
                  <a:lnTo>
                    <a:pt x="1449" y="3303"/>
                  </a:lnTo>
                  <a:lnTo>
                    <a:pt x="1470" y="3394"/>
                  </a:lnTo>
                  <a:lnTo>
                    <a:pt x="1379" y="3483"/>
                  </a:lnTo>
                  <a:lnTo>
                    <a:pt x="1357" y="3620"/>
                  </a:lnTo>
                  <a:lnTo>
                    <a:pt x="1379" y="3755"/>
                  </a:lnTo>
                  <a:lnTo>
                    <a:pt x="1336" y="3800"/>
                  </a:lnTo>
                  <a:lnTo>
                    <a:pt x="1425" y="3959"/>
                  </a:lnTo>
                  <a:lnTo>
                    <a:pt x="1492" y="3913"/>
                  </a:lnTo>
                  <a:lnTo>
                    <a:pt x="1561" y="4141"/>
                  </a:lnTo>
                  <a:lnTo>
                    <a:pt x="1650" y="4163"/>
                  </a:lnTo>
                  <a:lnTo>
                    <a:pt x="1629" y="4276"/>
                  </a:lnTo>
                  <a:lnTo>
                    <a:pt x="1516" y="4547"/>
                  </a:lnTo>
                  <a:lnTo>
                    <a:pt x="1336" y="4593"/>
                  </a:lnTo>
                  <a:lnTo>
                    <a:pt x="1153" y="4840"/>
                  </a:lnTo>
                  <a:lnTo>
                    <a:pt x="1086" y="4956"/>
                  </a:lnTo>
                  <a:lnTo>
                    <a:pt x="1132" y="5112"/>
                  </a:lnTo>
                  <a:lnTo>
                    <a:pt x="1062" y="5316"/>
                  </a:lnTo>
                  <a:lnTo>
                    <a:pt x="927" y="5679"/>
                  </a:lnTo>
                  <a:lnTo>
                    <a:pt x="793" y="5542"/>
                  </a:lnTo>
                  <a:lnTo>
                    <a:pt x="589" y="5679"/>
                  </a:lnTo>
                  <a:lnTo>
                    <a:pt x="565" y="5837"/>
                  </a:lnTo>
                  <a:lnTo>
                    <a:pt x="430" y="5813"/>
                  </a:lnTo>
                  <a:lnTo>
                    <a:pt x="339" y="5883"/>
                  </a:lnTo>
                  <a:lnTo>
                    <a:pt x="272" y="5813"/>
                  </a:lnTo>
                  <a:lnTo>
                    <a:pt x="293" y="5679"/>
                  </a:lnTo>
                  <a:lnTo>
                    <a:pt x="250" y="5542"/>
                  </a:lnTo>
                  <a:lnTo>
                    <a:pt x="293" y="5316"/>
                  </a:lnTo>
                  <a:lnTo>
                    <a:pt x="135" y="5068"/>
                  </a:lnTo>
                  <a:lnTo>
                    <a:pt x="113" y="4886"/>
                  </a:lnTo>
                  <a:lnTo>
                    <a:pt x="113" y="4706"/>
                  </a:lnTo>
                  <a:lnTo>
                    <a:pt x="0" y="4660"/>
                  </a:lnTo>
                  <a:lnTo>
                    <a:pt x="22" y="4526"/>
                  </a:lnTo>
                </a:path>
              </a:pathLst>
            </a:custGeom>
            <a:solidFill>
              <a:srgbClr val="FF6600"/>
            </a:solidFill>
            <a:ln w="9398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509" name="Freeform 6"/>
            <p:cNvSpPr>
              <a:spLocks noChangeArrowheads="1"/>
            </p:cNvSpPr>
            <p:nvPr/>
          </p:nvSpPr>
          <p:spPr bwMode="auto">
            <a:xfrm>
              <a:off x="6915150" y="3733800"/>
              <a:ext cx="176213" cy="209677"/>
            </a:xfrm>
            <a:custGeom>
              <a:avLst/>
              <a:gdLst>
                <a:gd name="T0" fmla="*/ 2147483647 w 588"/>
                <a:gd name="T1" fmla="*/ 2147483647 h 703"/>
                <a:gd name="T2" fmla="*/ 2147483647 w 588"/>
                <a:gd name="T3" fmla="*/ 2147483647 h 703"/>
                <a:gd name="T4" fmla="*/ 2147483647 w 588"/>
                <a:gd name="T5" fmla="*/ 2147483647 h 703"/>
                <a:gd name="T6" fmla="*/ 2147483647 w 588"/>
                <a:gd name="T7" fmla="*/ 2147483647 h 703"/>
                <a:gd name="T8" fmla="*/ 2147483647 w 588"/>
                <a:gd name="T9" fmla="*/ 0 h 703"/>
                <a:gd name="T10" fmla="*/ 2147483647 w 588"/>
                <a:gd name="T11" fmla="*/ 2147483647 h 703"/>
                <a:gd name="T12" fmla="*/ 0 w 588"/>
                <a:gd name="T13" fmla="*/ 2147483647 h 703"/>
                <a:gd name="T14" fmla="*/ 2147483647 w 588"/>
                <a:gd name="T15" fmla="*/ 2147483647 h 703"/>
                <a:gd name="T16" fmla="*/ 2147483647 w 588"/>
                <a:gd name="T17" fmla="*/ 2147483647 h 703"/>
                <a:gd name="T18" fmla="*/ 2147483647 w 588"/>
                <a:gd name="T19" fmla="*/ 2147483647 h 703"/>
                <a:gd name="T20" fmla="*/ 2147483647 w 588"/>
                <a:gd name="T21" fmla="*/ 2147483647 h 703"/>
                <a:gd name="T22" fmla="*/ 2147483647 w 588"/>
                <a:gd name="T23" fmla="*/ 2147483647 h 703"/>
                <a:gd name="T24" fmla="*/ 2147483647 w 588"/>
                <a:gd name="T25" fmla="*/ 2147483647 h 703"/>
                <a:gd name="T26" fmla="*/ 2147483647 w 588"/>
                <a:gd name="T27" fmla="*/ 2147483647 h 7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8"/>
                <a:gd name="T43" fmla="*/ 0 h 703"/>
                <a:gd name="T44" fmla="*/ 588 w 588"/>
                <a:gd name="T45" fmla="*/ 703 h 7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8" h="703">
                  <a:moveTo>
                    <a:pt x="317" y="680"/>
                  </a:moveTo>
                  <a:lnTo>
                    <a:pt x="362" y="385"/>
                  </a:lnTo>
                  <a:lnTo>
                    <a:pt x="587" y="272"/>
                  </a:lnTo>
                  <a:lnTo>
                    <a:pt x="521" y="183"/>
                  </a:lnTo>
                  <a:lnTo>
                    <a:pt x="497" y="0"/>
                  </a:lnTo>
                  <a:lnTo>
                    <a:pt x="250" y="92"/>
                  </a:lnTo>
                  <a:lnTo>
                    <a:pt x="0" y="92"/>
                  </a:lnTo>
                  <a:lnTo>
                    <a:pt x="45" y="363"/>
                  </a:lnTo>
                  <a:lnTo>
                    <a:pt x="91" y="476"/>
                  </a:lnTo>
                  <a:lnTo>
                    <a:pt x="67" y="656"/>
                  </a:lnTo>
                  <a:lnTo>
                    <a:pt x="67" y="680"/>
                  </a:lnTo>
                  <a:lnTo>
                    <a:pt x="137" y="680"/>
                  </a:lnTo>
                  <a:lnTo>
                    <a:pt x="226" y="702"/>
                  </a:lnTo>
                  <a:lnTo>
                    <a:pt x="317" y="680"/>
                  </a:lnTo>
                </a:path>
              </a:pathLst>
            </a:custGeom>
            <a:solidFill>
              <a:srgbClr val="FF6600"/>
            </a:solidFill>
            <a:ln w="9398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510" name="Freeform 7"/>
            <p:cNvSpPr>
              <a:spLocks noChangeArrowheads="1"/>
            </p:cNvSpPr>
            <p:nvPr/>
          </p:nvSpPr>
          <p:spPr bwMode="auto">
            <a:xfrm>
              <a:off x="5678488" y="3759200"/>
              <a:ext cx="333375" cy="401195"/>
            </a:xfrm>
            <a:custGeom>
              <a:avLst/>
              <a:gdLst>
                <a:gd name="T0" fmla="*/ 2147483647 w 1110"/>
                <a:gd name="T1" fmla="*/ 2147483647 h 1335"/>
                <a:gd name="T2" fmla="*/ 2147483647 w 1110"/>
                <a:gd name="T3" fmla="*/ 2147483647 h 1335"/>
                <a:gd name="T4" fmla="*/ 2147483647 w 1110"/>
                <a:gd name="T5" fmla="*/ 2147483647 h 1335"/>
                <a:gd name="T6" fmla="*/ 2147483647 w 1110"/>
                <a:gd name="T7" fmla="*/ 2147483647 h 1335"/>
                <a:gd name="T8" fmla="*/ 2147483647 w 1110"/>
                <a:gd name="T9" fmla="*/ 2147483647 h 1335"/>
                <a:gd name="T10" fmla="*/ 2147483647 w 1110"/>
                <a:gd name="T11" fmla="*/ 2147483647 h 1335"/>
                <a:gd name="T12" fmla="*/ 2147483647 w 1110"/>
                <a:gd name="T13" fmla="*/ 2147483647 h 1335"/>
                <a:gd name="T14" fmla="*/ 2147483647 w 1110"/>
                <a:gd name="T15" fmla="*/ 2147483647 h 1335"/>
                <a:gd name="T16" fmla="*/ 2147483647 w 1110"/>
                <a:gd name="T17" fmla="*/ 2147483647 h 1335"/>
                <a:gd name="T18" fmla="*/ 2147483647 w 1110"/>
                <a:gd name="T19" fmla="*/ 2147483647 h 1335"/>
                <a:gd name="T20" fmla="*/ 2147483647 w 1110"/>
                <a:gd name="T21" fmla="*/ 2147483647 h 1335"/>
                <a:gd name="T22" fmla="*/ 2147483647 w 1110"/>
                <a:gd name="T23" fmla="*/ 2147483647 h 1335"/>
                <a:gd name="T24" fmla="*/ 2147483647 w 1110"/>
                <a:gd name="T25" fmla="*/ 2147483647 h 1335"/>
                <a:gd name="T26" fmla="*/ 2147483647 w 1110"/>
                <a:gd name="T27" fmla="*/ 2147483647 h 1335"/>
                <a:gd name="T28" fmla="*/ 2147483647 w 1110"/>
                <a:gd name="T29" fmla="*/ 2147483647 h 1335"/>
                <a:gd name="T30" fmla="*/ 2147483647 w 1110"/>
                <a:gd name="T31" fmla="*/ 2147483647 h 1335"/>
                <a:gd name="T32" fmla="*/ 2147483647 w 1110"/>
                <a:gd name="T33" fmla="*/ 2147483647 h 1335"/>
                <a:gd name="T34" fmla="*/ 2147483647 w 1110"/>
                <a:gd name="T35" fmla="*/ 2147483647 h 1335"/>
                <a:gd name="T36" fmla="*/ 2147483647 w 1110"/>
                <a:gd name="T37" fmla="*/ 2147483647 h 1335"/>
                <a:gd name="T38" fmla="*/ 2147483647 w 1110"/>
                <a:gd name="T39" fmla="*/ 2147483647 h 1335"/>
                <a:gd name="T40" fmla="*/ 2147483647 w 1110"/>
                <a:gd name="T41" fmla="*/ 2147483647 h 1335"/>
                <a:gd name="T42" fmla="*/ 2147483647 w 1110"/>
                <a:gd name="T43" fmla="*/ 2147483647 h 1335"/>
                <a:gd name="T44" fmla="*/ 0 w 1110"/>
                <a:gd name="T45" fmla="*/ 2147483647 h 1335"/>
                <a:gd name="T46" fmla="*/ 2147483647 w 1110"/>
                <a:gd name="T47" fmla="*/ 2147483647 h 1335"/>
                <a:gd name="T48" fmla="*/ 2147483647 w 1110"/>
                <a:gd name="T49" fmla="*/ 2147483647 h 1335"/>
                <a:gd name="T50" fmla="*/ 2147483647 w 1110"/>
                <a:gd name="T51" fmla="*/ 2147483647 h 1335"/>
                <a:gd name="T52" fmla="*/ 2147483647 w 1110"/>
                <a:gd name="T53" fmla="*/ 2147483647 h 1335"/>
                <a:gd name="T54" fmla="*/ 2147483647 w 1110"/>
                <a:gd name="T55" fmla="*/ 2147483647 h 1335"/>
                <a:gd name="T56" fmla="*/ 2147483647 w 1110"/>
                <a:gd name="T57" fmla="*/ 2147483647 h 1335"/>
                <a:gd name="T58" fmla="*/ 2147483647 w 1110"/>
                <a:gd name="T59" fmla="*/ 2147483647 h 1335"/>
                <a:gd name="T60" fmla="*/ 2147483647 w 1110"/>
                <a:gd name="T61" fmla="*/ 2147483647 h 1335"/>
                <a:gd name="T62" fmla="*/ 2147483647 w 1110"/>
                <a:gd name="T63" fmla="*/ 2147483647 h 1335"/>
                <a:gd name="T64" fmla="*/ 2147483647 w 1110"/>
                <a:gd name="T65" fmla="*/ 2147483647 h 1335"/>
                <a:gd name="T66" fmla="*/ 2147483647 w 1110"/>
                <a:gd name="T67" fmla="*/ 2147483647 h 1335"/>
                <a:gd name="T68" fmla="*/ 2147483647 w 1110"/>
                <a:gd name="T69" fmla="*/ 2147483647 h 1335"/>
                <a:gd name="T70" fmla="*/ 2147483647 w 1110"/>
                <a:gd name="T71" fmla="*/ 2147483647 h 1335"/>
                <a:gd name="T72" fmla="*/ 2147483647 w 1110"/>
                <a:gd name="T73" fmla="*/ 2147483647 h 1335"/>
                <a:gd name="T74" fmla="*/ 2147483647 w 1110"/>
                <a:gd name="T75" fmla="*/ 2147483647 h 1335"/>
                <a:gd name="T76" fmla="*/ 2147483647 w 1110"/>
                <a:gd name="T77" fmla="*/ 2147483647 h 1335"/>
                <a:gd name="T78" fmla="*/ 2147483647 w 1110"/>
                <a:gd name="T79" fmla="*/ 2147483647 h 1335"/>
                <a:gd name="T80" fmla="*/ 2147483647 w 1110"/>
                <a:gd name="T81" fmla="*/ 2147483647 h 1335"/>
                <a:gd name="T82" fmla="*/ 2147483647 w 1110"/>
                <a:gd name="T83" fmla="*/ 2147483647 h 1335"/>
                <a:gd name="T84" fmla="*/ 2147483647 w 1110"/>
                <a:gd name="T85" fmla="*/ 2147483647 h 1335"/>
                <a:gd name="T86" fmla="*/ 2147483647 w 1110"/>
                <a:gd name="T87" fmla="*/ 2147483647 h 1335"/>
                <a:gd name="T88" fmla="*/ 2147483647 w 1110"/>
                <a:gd name="T89" fmla="*/ 0 h 1335"/>
                <a:gd name="T90" fmla="*/ 2147483647 w 1110"/>
                <a:gd name="T91" fmla="*/ 0 h 1335"/>
                <a:gd name="T92" fmla="*/ 2147483647 w 1110"/>
                <a:gd name="T93" fmla="*/ 0 h 1335"/>
                <a:gd name="T94" fmla="*/ 2147483647 w 1110"/>
                <a:gd name="T95" fmla="*/ 2147483647 h 1335"/>
                <a:gd name="T96" fmla="*/ 2147483647 w 1110"/>
                <a:gd name="T97" fmla="*/ 2147483647 h 1335"/>
                <a:gd name="T98" fmla="*/ 2147483647 w 1110"/>
                <a:gd name="T99" fmla="*/ 2147483647 h 1335"/>
                <a:gd name="T100" fmla="*/ 2147483647 w 1110"/>
                <a:gd name="T101" fmla="*/ 2147483647 h 1335"/>
                <a:gd name="T102" fmla="*/ 2147483647 w 1110"/>
                <a:gd name="T103" fmla="*/ 2147483647 h 1335"/>
                <a:gd name="T104" fmla="*/ 2147483647 w 1110"/>
                <a:gd name="T105" fmla="*/ 2147483647 h 1335"/>
                <a:gd name="T106" fmla="*/ 2147483647 w 1110"/>
                <a:gd name="T107" fmla="*/ 2147483647 h 1335"/>
                <a:gd name="T108" fmla="*/ 2147483647 w 1110"/>
                <a:gd name="T109" fmla="*/ 2147483647 h 1335"/>
                <a:gd name="T110" fmla="*/ 2147483647 w 1110"/>
                <a:gd name="T111" fmla="*/ 2147483647 h 1335"/>
                <a:gd name="T112" fmla="*/ 2147483647 w 1110"/>
                <a:gd name="T113" fmla="*/ 2147483647 h 1335"/>
                <a:gd name="T114" fmla="*/ 2147483647 w 1110"/>
                <a:gd name="T115" fmla="*/ 2147483647 h 1335"/>
                <a:gd name="T116" fmla="*/ 2147483647 w 1110"/>
                <a:gd name="T117" fmla="*/ 2147483647 h 1335"/>
                <a:gd name="T118" fmla="*/ 2147483647 w 1110"/>
                <a:gd name="T119" fmla="*/ 2147483647 h 1335"/>
                <a:gd name="T120" fmla="*/ 2147483647 w 1110"/>
                <a:gd name="T121" fmla="*/ 2147483647 h 1335"/>
                <a:gd name="T122" fmla="*/ 2147483647 w 1110"/>
                <a:gd name="T123" fmla="*/ 2147483647 h 1335"/>
                <a:gd name="T124" fmla="*/ 2147483647 w 1110"/>
                <a:gd name="T125" fmla="*/ 2147483647 h 13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10"/>
                <a:gd name="T190" fmla="*/ 0 h 1335"/>
                <a:gd name="T191" fmla="*/ 1110 w 1110"/>
                <a:gd name="T192" fmla="*/ 1335 h 133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10" h="1335">
                  <a:moveTo>
                    <a:pt x="1085" y="406"/>
                  </a:moveTo>
                  <a:lnTo>
                    <a:pt x="1085" y="406"/>
                  </a:lnTo>
                  <a:lnTo>
                    <a:pt x="1106" y="445"/>
                  </a:lnTo>
                  <a:lnTo>
                    <a:pt x="1109" y="450"/>
                  </a:lnTo>
                  <a:lnTo>
                    <a:pt x="1109" y="451"/>
                  </a:lnTo>
                  <a:lnTo>
                    <a:pt x="990" y="549"/>
                  </a:lnTo>
                  <a:lnTo>
                    <a:pt x="975" y="562"/>
                  </a:lnTo>
                  <a:lnTo>
                    <a:pt x="973" y="563"/>
                  </a:lnTo>
                  <a:lnTo>
                    <a:pt x="973" y="564"/>
                  </a:lnTo>
                  <a:lnTo>
                    <a:pt x="933" y="683"/>
                  </a:lnTo>
                  <a:lnTo>
                    <a:pt x="928" y="698"/>
                  </a:lnTo>
                  <a:lnTo>
                    <a:pt x="927" y="700"/>
                  </a:lnTo>
                  <a:lnTo>
                    <a:pt x="927" y="701"/>
                  </a:lnTo>
                  <a:lnTo>
                    <a:pt x="973" y="767"/>
                  </a:lnTo>
                  <a:lnTo>
                    <a:pt x="913" y="907"/>
                  </a:lnTo>
                  <a:lnTo>
                    <a:pt x="906" y="924"/>
                  </a:lnTo>
                  <a:lnTo>
                    <a:pt x="905" y="926"/>
                  </a:lnTo>
                  <a:lnTo>
                    <a:pt x="905" y="1130"/>
                  </a:lnTo>
                  <a:lnTo>
                    <a:pt x="679" y="1063"/>
                  </a:lnTo>
                  <a:lnTo>
                    <a:pt x="541" y="1221"/>
                  </a:lnTo>
                  <a:lnTo>
                    <a:pt x="523" y="1241"/>
                  </a:lnTo>
                  <a:lnTo>
                    <a:pt x="521" y="1243"/>
                  </a:lnTo>
                  <a:lnTo>
                    <a:pt x="384" y="1265"/>
                  </a:lnTo>
                  <a:lnTo>
                    <a:pt x="226" y="1326"/>
                  </a:lnTo>
                  <a:lnTo>
                    <a:pt x="207" y="1333"/>
                  </a:lnTo>
                  <a:lnTo>
                    <a:pt x="204" y="1334"/>
                  </a:lnTo>
                  <a:lnTo>
                    <a:pt x="204" y="1243"/>
                  </a:lnTo>
                  <a:lnTo>
                    <a:pt x="113" y="1243"/>
                  </a:lnTo>
                  <a:lnTo>
                    <a:pt x="158" y="1152"/>
                  </a:lnTo>
                  <a:lnTo>
                    <a:pt x="0" y="1130"/>
                  </a:lnTo>
                  <a:lnTo>
                    <a:pt x="67" y="1084"/>
                  </a:lnTo>
                  <a:lnTo>
                    <a:pt x="128" y="1005"/>
                  </a:lnTo>
                  <a:lnTo>
                    <a:pt x="136" y="995"/>
                  </a:lnTo>
                  <a:lnTo>
                    <a:pt x="137" y="994"/>
                  </a:lnTo>
                  <a:lnTo>
                    <a:pt x="137" y="993"/>
                  </a:lnTo>
                  <a:lnTo>
                    <a:pt x="215" y="1014"/>
                  </a:lnTo>
                  <a:lnTo>
                    <a:pt x="225" y="1017"/>
                  </a:lnTo>
                  <a:lnTo>
                    <a:pt x="226" y="1017"/>
                  </a:lnTo>
                  <a:lnTo>
                    <a:pt x="226" y="926"/>
                  </a:lnTo>
                  <a:lnTo>
                    <a:pt x="204" y="791"/>
                  </a:lnTo>
                  <a:lnTo>
                    <a:pt x="249" y="722"/>
                  </a:lnTo>
                  <a:lnTo>
                    <a:pt x="158" y="655"/>
                  </a:lnTo>
                  <a:lnTo>
                    <a:pt x="249" y="521"/>
                  </a:lnTo>
                  <a:lnTo>
                    <a:pt x="182" y="406"/>
                  </a:lnTo>
                  <a:lnTo>
                    <a:pt x="295" y="317"/>
                  </a:lnTo>
                  <a:lnTo>
                    <a:pt x="373" y="394"/>
                  </a:lnTo>
                  <a:lnTo>
                    <a:pt x="383" y="404"/>
                  </a:lnTo>
                  <a:lnTo>
                    <a:pt x="384" y="405"/>
                  </a:lnTo>
                  <a:lnTo>
                    <a:pt x="384" y="406"/>
                  </a:lnTo>
                  <a:lnTo>
                    <a:pt x="475" y="406"/>
                  </a:lnTo>
                  <a:lnTo>
                    <a:pt x="475" y="317"/>
                  </a:lnTo>
                  <a:lnTo>
                    <a:pt x="555" y="276"/>
                  </a:lnTo>
                  <a:lnTo>
                    <a:pt x="565" y="271"/>
                  </a:lnTo>
                  <a:lnTo>
                    <a:pt x="566" y="271"/>
                  </a:lnTo>
                  <a:lnTo>
                    <a:pt x="408" y="225"/>
                  </a:lnTo>
                  <a:lnTo>
                    <a:pt x="507" y="185"/>
                  </a:lnTo>
                  <a:lnTo>
                    <a:pt x="519" y="180"/>
                  </a:lnTo>
                  <a:lnTo>
                    <a:pt x="521" y="180"/>
                  </a:lnTo>
                  <a:lnTo>
                    <a:pt x="543" y="21"/>
                  </a:lnTo>
                  <a:lnTo>
                    <a:pt x="641" y="2"/>
                  </a:lnTo>
                  <a:lnTo>
                    <a:pt x="653" y="0"/>
                  </a:lnTo>
                  <a:lnTo>
                    <a:pt x="655" y="0"/>
                  </a:lnTo>
                  <a:lnTo>
                    <a:pt x="701" y="67"/>
                  </a:lnTo>
                  <a:lnTo>
                    <a:pt x="760" y="127"/>
                  </a:lnTo>
                  <a:lnTo>
                    <a:pt x="767" y="134"/>
                  </a:lnTo>
                  <a:lnTo>
                    <a:pt x="768" y="135"/>
                  </a:lnTo>
                  <a:lnTo>
                    <a:pt x="768" y="136"/>
                  </a:lnTo>
                  <a:lnTo>
                    <a:pt x="630" y="254"/>
                  </a:lnTo>
                  <a:lnTo>
                    <a:pt x="612" y="268"/>
                  </a:lnTo>
                  <a:lnTo>
                    <a:pt x="610" y="270"/>
                  </a:lnTo>
                  <a:lnTo>
                    <a:pt x="610" y="271"/>
                  </a:lnTo>
                  <a:lnTo>
                    <a:pt x="670" y="369"/>
                  </a:lnTo>
                  <a:lnTo>
                    <a:pt x="678" y="382"/>
                  </a:lnTo>
                  <a:lnTo>
                    <a:pt x="679" y="383"/>
                  </a:lnTo>
                  <a:lnTo>
                    <a:pt x="679" y="384"/>
                  </a:lnTo>
                  <a:lnTo>
                    <a:pt x="778" y="343"/>
                  </a:lnTo>
                  <a:lnTo>
                    <a:pt x="790" y="338"/>
                  </a:lnTo>
                  <a:lnTo>
                    <a:pt x="792" y="338"/>
                  </a:lnTo>
                  <a:lnTo>
                    <a:pt x="910" y="457"/>
                  </a:lnTo>
                  <a:lnTo>
                    <a:pt x="925" y="472"/>
                  </a:lnTo>
                  <a:lnTo>
                    <a:pt x="927" y="474"/>
                  </a:lnTo>
                  <a:lnTo>
                    <a:pt x="927" y="475"/>
                  </a:lnTo>
                  <a:lnTo>
                    <a:pt x="1085" y="406"/>
                  </a:lnTo>
                </a:path>
              </a:pathLst>
            </a:custGeom>
            <a:solidFill>
              <a:srgbClr val="FF9900"/>
            </a:solidFill>
            <a:ln w="9398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511" name="Freeform 8" descr="90%"/>
            <p:cNvSpPr>
              <a:spLocks noChangeArrowheads="1"/>
            </p:cNvSpPr>
            <p:nvPr/>
          </p:nvSpPr>
          <p:spPr bwMode="auto">
            <a:xfrm>
              <a:off x="5713413" y="4959348"/>
              <a:ext cx="204787" cy="432561"/>
            </a:xfrm>
            <a:custGeom>
              <a:avLst/>
              <a:gdLst>
                <a:gd name="T0" fmla="*/ 2147483647 w 680"/>
                <a:gd name="T1" fmla="*/ 0 h 1447"/>
                <a:gd name="T2" fmla="*/ 2147483647 w 680"/>
                <a:gd name="T3" fmla="*/ 0 h 1447"/>
                <a:gd name="T4" fmla="*/ 2147483647 w 680"/>
                <a:gd name="T5" fmla="*/ 2147483647 h 1447"/>
                <a:gd name="T6" fmla="*/ 2147483647 w 680"/>
                <a:gd name="T7" fmla="*/ 2147483647 h 1447"/>
                <a:gd name="T8" fmla="*/ 2147483647 w 680"/>
                <a:gd name="T9" fmla="*/ 2147483647 h 1447"/>
                <a:gd name="T10" fmla="*/ 2147483647 w 680"/>
                <a:gd name="T11" fmla="*/ 2147483647 h 1447"/>
                <a:gd name="T12" fmla="*/ 2147483647 w 680"/>
                <a:gd name="T13" fmla="*/ 2147483647 h 1447"/>
                <a:gd name="T14" fmla="*/ 2147483647 w 680"/>
                <a:gd name="T15" fmla="*/ 2147483647 h 1447"/>
                <a:gd name="T16" fmla="*/ 2147483647 w 680"/>
                <a:gd name="T17" fmla="*/ 2147483647 h 1447"/>
                <a:gd name="T18" fmla="*/ 2147483647 w 680"/>
                <a:gd name="T19" fmla="*/ 2147483647 h 1447"/>
                <a:gd name="T20" fmla="*/ 2147483647 w 680"/>
                <a:gd name="T21" fmla="*/ 2147483647 h 1447"/>
                <a:gd name="T22" fmla="*/ 2147483647 w 680"/>
                <a:gd name="T23" fmla="*/ 2147483647 h 1447"/>
                <a:gd name="T24" fmla="*/ 2147483647 w 680"/>
                <a:gd name="T25" fmla="*/ 2147483647 h 1447"/>
                <a:gd name="T26" fmla="*/ 2147483647 w 680"/>
                <a:gd name="T27" fmla="*/ 2147483647 h 1447"/>
                <a:gd name="T28" fmla="*/ 2147483647 w 680"/>
                <a:gd name="T29" fmla="*/ 2147483647 h 1447"/>
                <a:gd name="T30" fmla="*/ 2147483647 w 680"/>
                <a:gd name="T31" fmla="*/ 2147483647 h 1447"/>
                <a:gd name="T32" fmla="*/ 2147483647 w 680"/>
                <a:gd name="T33" fmla="*/ 2147483647 h 1447"/>
                <a:gd name="T34" fmla="*/ 2147483647 w 680"/>
                <a:gd name="T35" fmla="*/ 2147483647 h 1447"/>
                <a:gd name="T36" fmla="*/ 2147483647 w 680"/>
                <a:gd name="T37" fmla="*/ 2147483647 h 1447"/>
                <a:gd name="T38" fmla="*/ 2147483647 w 680"/>
                <a:gd name="T39" fmla="*/ 2147483647 h 1447"/>
                <a:gd name="T40" fmla="*/ 2147483647 w 680"/>
                <a:gd name="T41" fmla="*/ 2147483647 h 1447"/>
                <a:gd name="T42" fmla="*/ 2147483647 w 680"/>
                <a:gd name="T43" fmla="*/ 2147483647 h 1447"/>
                <a:gd name="T44" fmla="*/ 2147483647 w 680"/>
                <a:gd name="T45" fmla="*/ 2147483647 h 1447"/>
                <a:gd name="T46" fmla="*/ 0 w 680"/>
                <a:gd name="T47" fmla="*/ 2147483647 h 1447"/>
                <a:gd name="T48" fmla="*/ 2147483647 w 680"/>
                <a:gd name="T49" fmla="*/ 2147483647 h 1447"/>
                <a:gd name="T50" fmla="*/ 2147483647 w 680"/>
                <a:gd name="T51" fmla="*/ 2147483647 h 1447"/>
                <a:gd name="T52" fmla="*/ 2147483647 w 680"/>
                <a:gd name="T53" fmla="*/ 0 h 14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80"/>
                <a:gd name="T82" fmla="*/ 0 h 1447"/>
                <a:gd name="T83" fmla="*/ 680 w 680"/>
                <a:gd name="T84" fmla="*/ 1447 h 14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80" h="1447">
                  <a:moveTo>
                    <a:pt x="204" y="0"/>
                  </a:moveTo>
                  <a:lnTo>
                    <a:pt x="271" y="0"/>
                  </a:lnTo>
                  <a:lnTo>
                    <a:pt x="271" y="89"/>
                  </a:lnTo>
                  <a:lnTo>
                    <a:pt x="612" y="112"/>
                  </a:lnTo>
                  <a:lnTo>
                    <a:pt x="679" y="247"/>
                  </a:lnTo>
                  <a:lnTo>
                    <a:pt x="612" y="338"/>
                  </a:lnTo>
                  <a:lnTo>
                    <a:pt x="566" y="338"/>
                  </a:lnTo>
                  <a:lnTo>
                    <a:pt x="521" y="497"/>
                  </a:lnTo>
                  <a:lnTo>
                    <a:pt x="475" y="542"/>
                  </a:lnTo>
                  <a:lnTo>
                    <a:pt x="542" y="610"/>
                  </a:lnTo>
                  <a:lnTo>
                    <a:pt x="475" y="723"/>
                  </a:lnTo>
                  <a:lnTo>
                    <a:pt x="408" y="790"/>
                  </a:lnTo>
                  <a:lnTo>
                    <a:pt x="430" y="1016"/>
                  </a:lnTo>
                  <a:lnTo>
                    <a:pt x="408" y="1107"/>
                  </a:lnTo>
                  <a:lnTo>
                    <a:pt x="362" y="1131"/>
                  </a:lnTo>
                  <a:lnTo>
                    <a:pt x="362" y="1244"/>
                  </a:lnTo>
                  <a:lnTo>
                    <a:pt x="341" y="1333"/>
                  </a:lnTo>
                  <a:lnTo>
                    <a:pt x="362" y="1446"/>
                  </a:lnTo>
                  <a:lnTo>
                    <a:pt x="113" y="1424"/>
                  </a:lnTo>
                  <a:lnTo>
                    <a:pt x="69" y="1357"/>
                  </a:lnTo>
                  <a:lnTo>
                    <a:pt x="91" y="1266"/>
                  </a:lnTo>
                  <a:lnTo>
                    <a:pt x="136" y="1061"/>
                  </a:lnTo>
                  <a:lnTo>
                    <a:pt x="24" y="1061"/>
                  </a:lnTo>
                  <a:lnTo>
                    <a:pt x="0" y="881"/>
                  </a:lnTo>
                  <a:lnTo>
                    <a:pt x="204" y="384"/>
                  </a:lnTo>
                  <a:lnTo>
                    <a:pt x="158" y="45"/>
                  </a:lnTo>
                  <a:lnTo>
                    <a:pt x="204" y="0"/>
                  </a:lnTo>
                </a:path>
              </a:pathLst>
            </a:custGeom>
            <a:pattFill prst="pct90">
              <a:fgClr>
                <a:srgbClr val="FFCC99"/>
              </a:fgClr>
              <a:bgClr>
                <a:srgbClr val="003366"/>
              </a:bgClr>
            </a:pattFill>
            <a:ln w="9398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512" name="Freeform 9"/>
            <p:cNvSpPr>
              <a:spLocks noChangeArrowheads="1"/>
            </p:cNvSpPr>
            <p:nvPr/>
          </p:nvSpPr>
          <p:spPr bwMode="auto">
            <a:xfrm>
              <a:off x="5726113" y="4840287"/>
              <a:ext cx="795337" cy="625729"/>
            </a:xfrm>
            <a:custGeom>
              <a:avLst/>
              <a:gdLst>
                <a:gd name="T0" fmla="*/ 2147483647 w 2648"/>
                <a:gd name="T1" fmla="*/ 2147483647 h 2084"/>
                <a:gd name="T2" fmla="*/ 2147483647 w 2648"/>
                <a:gd name="T3" fmla="*/ 2147483647 h 2084"/>
                <a:gd name="T4" fmla="*/ 2147483647 w 2648"/>
                <a:gd name="T5" fmla="*/ 2147483647 h 2084"/>
                <a:gd name="T6" fmla="*/ 2147483647 w 2648"/>
                <a:gd name="T7" fmla="*/ 2147483647 h 2084"/>
                <a:gd name="T8" fmla="*/ 2147483647 w 2648"/>
                <a:gd name="T9" fmla="*/ 2147483647 h 2084"/>
                <a:gd name="T10" fmla="*/ 2147483647 w 2648"/>
                <a:gd name="T11" fmla="*/ 2147483647 h 2084"/>
                <a:gd name="T12" fmla="*/ 2147483647 w 2648"/>
                <a:gd name="T13" fmla="*/ 2147483647 h 2084"/>
                <a:gd name="T14" fmla="*/ 2147483647 w 2648"/>
                <a:gd name="T15" fmla="*/ 2147483647 h 2084"/>
                <a:gd name="T16" fmla="*/ 2147483647 w 2648"/>
                <a:gd name="T17" fmla="*/ 2147483647 h 2084"/>
                <a:gd name="T18" fmla="*/ 2147483647 w 2648"/>
                <a:gd name="T19" fmla="*/ 2147483647 h 2084"/>
                <a:gd name="T20" fmla="*/ 2147483647 w 2648"/>
                <a:gd name="T21" fmla="*/ 2147483647 h 2084"/>
                <a:gd name="T22" fmla="*/ 2147483647 w 2648"/>
                <a:gd name="T23" fmla="*/ 2147483647 h 2084"/>
                <a:gd name="T24" fmla="*/ 2147483647 w 2648"/>
                <a:gd name="T25" fmla="*/ 2147483647 h 2084"/>
                <a:gd name="T26" fmla="*/ 2147483647 w 2648"/>
                <a:gd name="T27" fmla="*/ 2147483647 h 2084"/>
                <a:gd name="T28" fmla="*/ 2147483647 w 2648"/>
                <a:gd name="T29" fmla="*/ 2147483647 h 2084"/>
                <a:gd name="T30" fmla="*/ 2147483647 w 2648"/>
                <a:gd name="T31" fmla="*/ 2147483647 h 2084"/>
                <a:gd name="T32" fmla="*/ 2147483647 w 2648"/>
                <a:gd name="T33" fmla="*/ 2147483647 h 2084"/>
                <a:gd name="T34" fmla="*/ 2147483647 w 2648"/>
                <a:gd name="T35" fmla="*/ 2147483647 h 2084"/>
                <a:gd name="T36" fmla="*/ 2147483647 w 2648"/>
                <a:gd name="T37" fmla="*/ 2147483647 h 2084"/>
                <a:gd name="T38" fmla="*/ 2147483647 w 2648"/>
                <a:gd name="T39" fmla="*/ 2147483647 h 2084"/>
                <a:gd name="T40" fmla="*/ 2147483647 w 2648"/>
                <a:gd name="T41" fmla="*/ 2147483647 h 2084"/>
                <a:gd name="T42" fmla="*/ 2147483647 w 2648"/>
                <a:gd name="T43" fmla="*/ 2147483647 h 2084"/>
                <a:gd name="T44" fmla="*/ 2147483647 w 2648"/>
                <a:gd name="T45" fmla="*/ 2147483647 h 2084"/>
                <a:gd name="T46" fmla="*/ 2147483647 w 2648"/>
                <a:gd name="T47" fmla="*/ 2147483647 h 2084"/>
                <a:gd name="T48" fmla="*/ 2147483647 w 2648"/>
                <a:gd name="T49" fmla="*/ 2147483647 h 2084"/>
                <a:gd name="T50" fmla="*/ 2147483647 w 2648"/>
                <a:gd name="T51" fmla="*/ 2147483647 h 2084"/>
                <a:gd name="T52" fmla="*/ 2147483647 w 2648"/>
                <a:gd name="T53" fmla="*/ 2147483647 h 2084"/>
                <a:gd name="T54" fmla="*/ 2147483647 w 2648"/>
                <a:gd name="T55" fmla="*/ 2147483647 h 2084"/>
                <a:gd name="T56" fmla="*/ 2147483647 w 2648"/>
                <a:gd name="T57" fmla="*/ 2147483647 h 2084"/>
                <a:gd name="T58" fmla="*/ 2147483647 w 2648"/>
                <a:gd name="T59" fmla="*/ 2147483647 h 2084"/>
                <a:gd name="T60" fmla="*/ 2147483647 w 2648"/>
                <a:gd name="T61" fmla="*/ 0 h 2084"/>
                <a:gd name="T62" fmla="*/ 2147483647 w 2648"/>
                <a:gd name="T63" fmla="*/ 2147483647 h 2084"/>
                <a:gd name="T64" fmla="*/ 2147483647 w 2648"/>
                <a:gd name="T65" fmla="*/ 2147483647 h 2084"/>
                <a:gd name="T66" fmla="*/ 0 w 2648"/>
                <a:gd name="T67" fmla="*/ 2147483647 h 2084"/>
                <a:gd name="T68" fmla="*/ 2147483647 w 2648"/>
                <a:gd name="T69" fmla="*/ 2147483647 h 2084"/>
                <a:gd name="T70" fmla="*/ 2147483647 w 2648"/>
                <a:gd name="T71" fmla="*/ 2147483647 h 2084"/>
                <a:gd name="T72" fmla="*/ 2147483647 w 2648"/>
                <a:gd name="T73" fmla="*/ 2147483647 h 2084"/>
                <a:gd name="T74" fmla="*/ 2147483647 w 2648"/>
                <a:gd name="T75" fmla="*/ 2147483647 h 2084"/>
                <a:gd name="T76" fmla="*/ 2147483647 w 2648"/>
                <a:gd name="T77" fmla="*/ 2147483647 h 2084"/>
                <a:gd name="T78" fmla="*/ 2147483647 w 2648"/>
                <a:gd name="T79" fmla="*/ 2147483647 h 2084"/>
                <a:gd name="T80" fmla="*/ 2147483647 w 2648"/>
                <a:gd name="T81" fmla="*/ 2147483647 h 2084"/>
                <a:gd name="T82" fmla="*/ 2147483647 w 2648"/>
                <a:gd name="T83" fmla="*/ 2147483647 h 2084"/>
                <a:gd name="T84" fmla="*/ 2147483647 w 2648"/>
                <a:gd name="T85" fmla="*/ 2147483647 h 2084"/>
                <a:gd name="T86" fmla="*/ 2147483647 w 2648"/>
                <a:gd name="T87" fmla="*/ 2147483647 h 2084"/>
                <a:gd name="T88" fmla="*/ 2147483647 w 2648"/>
                <a:gd name="T89" fmla="*/ 2147483647 h 2084"/>
                <a:gd name="T90" fmla="*/ 2147483647 w 2648"/>
                <a:gd name="T91" fmla="*/ 2147483647 h 2084"/>
                <a:gd name="T92" fmla="*/ 2147483647 w 2648"/>
                <a:gd name="T93" fmla="*/ 2147483647 h 2084"/>
                <a:gd name="T94" fmla="*/ 2147483647 w 2648"/>
                <a:gd name="T95" fmla="*/ 2147483647 h 2084"/>
                <a:gd name="T96" fmla="*/ 2147483647 w 2648"/>
                <a:gd name="T97" fmla="*/ 2147483647 h 2084"/>
                <a:gd name="T98" fmla="*/ 2147483647 w 2648"/>
                <a:gd name="T99" fmla="*/ 2147483647 h 2084"/>
                <a:gd name="T100" fmla="*/ 2147483647 w 2648"/>
                <a:gd name="T101" fmla="*/ 2147483647 h 2084"/>
                <a:gd name="T102" fmla="*/ 2147483647 w 2648"/>
                <a:gd name="T103" fmla="*/ 2147483647 h 2084"/>
                <a:gd name="T104" fmla="*/ 2147483647 w 2648"/>
                <a:gd name="T105" fmla="*/ 2147483647 h 2084"/>
                <a:gd name="T106" fmla="*/ 2147483647 w 2648"/>
                <a:gd name="T107" fmla="*/ 2147483647 h 2084"/>
                <a:gd name="T108" fmla="*/ 2147483647 w 2648"/>
                <a:gd name="T109" fmla="*/ 2147483647 h 2084"/>
                <a:gd name="T110" fmla="*/ 2147483647 w 2648"/>
                <a:gd name="T111" fmla="*/ 2147483647 h 2084"/>
                <a:gd name="T112" fmla="*/ 2147483647 w 2648"/>
                <a:gd name="T113" fmla="*/ 2147483647 h 20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48"/>
                <a:gd name="T172" fmla="*/ 0 h 2084"/>
                <a:gd name="T173" fmla="*/ 2648 w 2648"/>
                <a:gd name="T174" fmla="*/ 2084 h 20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48" h="2084">
                  <a:moveTo>
                    <a:pt x="656" y="2083"/>
                  </a:moveTo>
                  <a:lnTo>
                    <a:pt x="702" y="2013"/>
                  </a:lnTo>
                  <a:lnTo>
                    <a:pt x="838" y="2037"/>
                  </a:lnTo>
                  <a:lnTo>
                    <a:pt x="973" y="1968"/>
                  </a:lnTo>
                  <a:lnTo>
                    <a:pt x="1177" y="1946"/>
                  </a:lnTo>
                  <a:lnTo>
                    <a:pt x="1470" y="1992"/>
                  </a:lnTo>
                  <a:lnTo>
                    <a:pt x="1583" y="1855"/>
                  </a:lnTo>
                  <a:lnTo>
                    <a:pt x="1766" y="1833"/>
                  </a:lnTo>
                  <a:lnTo>
                    <a:pt x="1833" y="1607"/>
                  </a:lnTo>
                  <a:lnTo>
                    <a:pt x="1900" y="1470"/>
                  </a:lnTo>
                  <a:lnTo>
                    <a:pt x="1833" y="1268"/>
                  </a:lnTo>
                  <a:lnTo>
                    <a:pt x="2013" y="1019"/>
                  </a:lnTo>
                  <a:lnTo>
                    <a:pt x="2150" y="973"/>
                  </a:lnTo>
                  <a:lnTo>
                    <a:pt x="2150" y="882"/>
                  </a:lnTo>
                  <a:lnTo>
                    <a:pt x="2580" y="726"/>
                  </a:lnTo>
                  <a:lnTo>
                    <a:pt x="2647" y="498"/>
                  </a:lnTo>
                  <a:lnTo>
                    <a:pt x="2510" y="521"/>
                  </a:lnTo>
                  <a:lnTo>
                    <a:pt x="2352" y="454"/>
                  </a:lnTo>
                  <a:lnTo>
                    <a:pt x="2285" y="521"/>
                  </a:lnTo>
                  <a:lnTo>
                    <a:pt x="2239" y="454"/>
                  </a:lnTo>
                  <a:lnTo>
                    <a:pt x="2080" y="363"/>
                  </a:lnTo>
                  <a:lnTo>
                    <a:pt x="2013" y="409"/>
                  </a:lnTo>
                  <a:lnTo>
                    <a:pt x="1583" y="159"/>
                  </a:lnTo>
                  <a:lnTo>
                    <a:pt x="1312" y="204"/>
                  </a:lnTo>
                  <a:lnTo>
                    <a:pt x="1223" y="113"/>
                  </a:lnTo>
                  <a:lnTo>
                    <a:pt x="1064" y="159"/>
                  </a:lnTo>
                  <a:lnTo>
                    <a:pt x="951" y="91"/>
                  </a:lnTo>
                  <a:lnTo>
                    <a:pt x="793" y="159"/>
                  </a:lnTo>
                  <a:lnTo>
                    <a:pt x="747" y="68"/>
                  </a:lnTo>
                  <a:lnTo>
                    <a:pt x="634" y="91"/>
                  </a:lnTo>
                  <a:lnTo>
                    <a:pt x="476" y="0"/>
                  </a:lnTo>
                  <a:lnTo>
                    <a:pt x="250" y="24"/>
                  </a:lnTo>
                  <a:lnTo>
                    <a:pt x="159" y="91"/>
                  </a:lnTo>
                  <a:lnTo>
                    <a:pt x="0" y="91"/>
                  </a:lnTo>
                  <a:lnTo>
                    <a:pt x="24" y="183"/>
                  </a:lnTo>
                  <a:lnTo>
                    <a:pt x="113" y="250"/>
                  </a:lnTo>
                  <a:lnTo>
                    <a:pt x="159" y="409"/>
                  </a:lnTo>
                  <a:lnTo>
                    <a:pt x="226" y="409"/>
                  </a:lnTo>
                  <a:lnTo>
                    <a:pt x="226" y="498"/>
                  </a:lnTo>
                  <a:lnTo>
                    <a:pt x="567" y="521"/>
                  </a:lnTo>
                  <a:lnTo>
                    <a:pt x="634" y="656"/>
                  </a:lnTo>
                  <a:lnTo>
                    <a:pt x="567" y="747"/>
                  </a:lnTo>
                  <a:lnTo>
                    <a:pt x="521" y="747"/>
                  </a:lnTo>
                  <a:lnTo>
                    <a:pt x="476" y="906"/>
                  </a:lnTo>
                  <a:lnTo>
                    <a:pt x="430" y="951"/>
                  </a:lnTo>
                  <a:lnTo>
                    <a:pt x="497" y="1019"/>
                  </a:lnTo>
                  <a:lnTo>
                    <a:pt x="430" y="1132"/>
                  </a:lnTo>
                  <a:lnTo>
                    <a:pt x="363" y="1199"/>
                  </a:lnTo>
                  <a:lnTo>
                    <a:pt x="385" y="1425"/>
                  </a:lnTo>
                  <a:lnTo>
                    <a:pt x="363" y="1516"/>
                  </a:lnTo>
                  <a:lnTo>
                    <a:pt x="317" y="1540"/>
                  </a:lnTo>
                  <a:lnTo>
                    <a:pt x="317" y="1653"/>
                  </a:lnTo>
                  <a:lnTo>
                    <a:pt x="296" y="1742"/>
                  </a:lnTo>
                  <a:lnTo>
                    <a:pt x="317" y="1855"/>
                  </a:lnTo>
                  <a:lnTo>
                    <a:pt x="497" y="1855"/>
                  </a:lnTo>
                  <a:lnTo>
                    <a:pt x="567" y="2083"/>
                  </a:lnTo>
                  <a:lnTo>
                    <a:pt x="656" y="2083"/>
                  </a:lnTo>
                </a:path>
              </a:pathLst>
            </a:custGeom>
            <a:solidFill>
              <a:srgbClr val="FF6600"/>
            </a:solidFill>
            <a:ln w="9398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513" name="Freeform 10"/>
            <p:cNvSpPr>
              <a:spLocks noChangeArrowheads="1"/>
            </p:cNvSpPr>
            <p:nvPr/>
          </p:nvSpPr>
          <p:spPr bwMode="auto">
            <a:xfrm>
              <a:off x="6038850" y="4281488"/>
              <a:ext cx="836613" cy="736345"/>
            </a:xfrm>
            <a:custGeom>
              <a:avLst/>
              <a:gdLst>
                <a:gd name="T0" fmla="*/ 2147483647 w 2785"/>
                <a:gd name="T1" fmla="*/ 2147483647 h 2467"/>
                <a:gd name="T2" fmla="*/ 2147483647 w 2785"/>
                <a:gd name="T3" fmla="*/ 2147483647 h 2467"/>
                <a:gd name="T4" fmla="*/ 2147483647 w 2785"/>
                <a:gd name="T5" fmla="*/ 2147483647 h 2467"/>
                <a:gd name="T6" fmla="*/ 2147483647 w 2785"/>
                <a:gd name="T7" fmla="*/ 2147483647 h 2467"/>
                <a:gd name="T8" fmla="*/ 2147483647 w 2785"/>
                <a:gd name="T9" fmla="*/ 2147483647 h 2467"/>
                <a:gd name="T10" fmla="*/ 2147483647 w 2785"/>
                <a:gd name="T11" fmla="*/ 2147483647 h 2467"/>
                <a:gd name="T12" fmla="*/ 2147483647 w 2785"/>
                <a:gd name="T13" fmla="*/ 2147483647 h 2467"/>
                <a:gd name="T14" fmla="*/ 2147483647 w 2785"/>
                <a:gd name="T15" fmla="*/ 2147483647 h 2467"/>
                <a:gd name="T16" fmla="*/ 2147483647 w 2785"/>
                <a:gd name="T17" fmla="*/ 2147483647 h 2467"/>
                <a:gd name="T18" fmla="*/ 2147483647 w 2785"/>
                <a:gd name="T19" fmla="*/ 2147483647 h 2467"/>
                <a:gd name="T20" fmla="*/ 2147483647 w 2785"/>
                <a:gd name="T21" fmla="*/ 2147483647 h 2467"/>
                <a:gd name="T22" fmla="*/ 2147483647 w 2785"/>
                <a:gd name="T23" fmla="*/ 2147483647 h 2467"/>
                <a:gd name="T24" fmla="*/ 2147483647 w 2785"/>
                <a:gd name="T25" fmla="*/ 2147483647 h 2467"/>
                <a:gd name="T26" fmla="*/ 2147483647 w 2785"/>
                <a:gd name="T27" fmla="*/ 2147483647 h 2467"/>
                <a:gd name="T28" fmla="*/ 2147483647 w 2785"/>
                <a:gd name="T29" fmla="*/ 2147483647 h 2467"/>
                <a:gd name="T30" fmla="*/ 2147483647 w 2785"/>
                <a:gd name="T31" fmla="*/ 2147483647 h 2467"/>
                <a:gd name="T32" fmla="*/ 2147483647 w 2785"/>
                <a:gd name="T33" fmla="*/ 2147483647 h 2467"/>
                <a:gd name="T34" fmla="*/ 2147483647 w 2785"/>
                <a:gd name="T35" fmla="*/ 2147483647 h 2467"/>
                <a:gd name="T36" fmla="*/ 2147483647 w 2785"/>
                <a:gd name="T37" fmla="*/ 2147483647 h 2467"/>
                <a:gd name="T38" fmla="*/ 2147483647 w 2785"/>
                <a:gd name="T39" fmla="*/ 2147483647 h 2467"/>
                <a:gd name="T40" fmla="*/ 2147483647 w 2785"/>
                <a:gd name="T41" fmla="*/ 2147483647 h 2467"/>
                <a:gd name="T42" fmla="*/ 2147483647 w 2785"/>
                <a:gd name="T43" fmla="*/ 2147483647 h 2467"/>
                <a:gd name="T44" fmla="*/ 2147483647 w 2785"/>
                <a:gd name="T45" fmla="*/ 2147483647 h 2467"/>
                <a:gd name="T46" fmla="*/ 2147483647 w 2785"/>
                <a:gd name="T47" fmla="*/ 2147483647 h 2467"/>
                <a:gd name="T48" fmla="*/ 2147483647 w 2785"/>
                <a:gd name="T49" fmla="*/ 0 h 2467"/>
                <a:gd name="T50" fmla="*/ 2147483647 w 2785"/>
                <a:gd name="T51" fmla="*/ 2147483647 h 2467"/>
                <a:gd name="T52" fmla="*/ 2147483647 w 2785"/>
                <a:gd name="T53" fmla="*/ 2147483647 h 2467"/>
                <a:gd name="T54" fmla="*/ 2147483647 w 2785"/>
                <a:gd name="T55" fmla="*/ 2147483647 h 2467"/>
                <a:gd name="T56" fmla="*/ 2147483647 w 2785"/>
                <a:gd name="T57" fmla="*/ 2147483647 h 2467"/>
                <a:gd name="T58" fmla="*/ 2147483647 w 2785"/>
                <a:gd name="T59" fmla="*/ 2147483647 h 2467"/>
                <a:gd name="T60" fmla="*/ 2147483647 w 2785"/>
                <a:gd name="T61" fmla="*/ 2147483647 h 2467"/>
                <a:gd name="T62" fmla="*/ 2147483647 w 2785"/>
                <a:gd name="T63" fmla="*/ 2147483647 h 2467"/>
                <a:gd name="T64" fmla="*/ 2147483647 w 2785"/>
                <a:gd name="T65" fmla="*/ 2147483647 h 2467"/>
                <a:gd name="T66" fmla="*/ 0 w 2785"/>
                <a:gd name="T67" fmla="*/ 2147483647 h 2467"/>
                <a:gd name="T68" fmla="*/ 2147483647 w 2785"/>
                <a:gd name="T69" fmla="*/ 2147483647 h 2467"/>
                <a:gd name="T70" fmla="*/ 2147483647 w 2785"/>
                <a:gd name="T71" fmla="*/ 2147483647 h 2467"/>
                <a:gd name="T72" fmla="*/ 2147483647 w 2785"/>
                <a:gd name="T73" fmla="*/ 2147483647 h 2467"/>
                <a:gd name="T74" fmla="*/ 2147483647 w 2785"/>
                <a:gd name="T75" fmla="*/ 2147483647 h 2467"/>
                <a:gd name="T76" fmla="*/ 2147483647 w 2785"/>
                <a:gd name="T77" fmla="*/ 2147483647 h 2467"/>
                <a:gd name="T78" fmla="*/ 2147483647 w 2785"/>
                <a:gd name="T79" fmla="*/ 2147483647 h 2467"/>
                <a:gd name="T80" fmla="*/ 2147483647 w 2785"/>
                <a:gd name="T81" fmla="*/ 2147483647 h 246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85"/>
                <a:gd name="T124" fmla="*/ 0 h 2467"/>
                <a:gd name="T125" fmla="*/ 2785 w 2785"/>
                <a:gd name="T126" fmla="*/ 2467 h 246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85" h="2467">
                  <a:moveTo>
                    <a:pt x="543" y="2104"/>
                  </a:moveTo>
                  <a:lnTo>
                    <a:pt x="973" y="2354"/>
                  </a:lnTo>
                  <a:lnTo>
                    <a:pt x="1040" y="2308"/>
                  </a:lnTo>
                  <a:lnTo>
                    <a:pt x="1199" y="2399"/>
                  </a:lnTo>
                  <a:lnTo>
                    <a:pt x="1268" y="2330"/>
                  </a:lnTo>
                  <a:lnTo>
                    <a:pt x="1312" y="2399"/>
                  </a:lnTo>
                  <a:lnTo>
                    <a:pt x="1470" y="2466"/>
                  </a:lnTo>
                  <a:lnTo>
                    <a:pt x="1607" y="2443"/>
                  </a:lnTo>
                  <a:lnTo>
                    <a:pt x="1607" y="2330"/>
                  </a:lnTo>
                  <a:lnTo>
                    <a:pt x="1742" y="2262"/>
                  </a:lnTo>
                  <a:lnTo>
                    <a:pt x="1766" y="2171"/>
                  </a:lnTo>
                  <a:lnTo>
                    <a:pt x="2083" y="2284"/>
                  </a:lnTo>
                  <a:lnTo>
                    <a:pt x="2241" y="2399"/>
                  </a:lnTo>
                  <a:lnTo>
                    <a:pt x="2376" y="2308"/>
                  </a:lnTo>
                  <a:lnTo>
                    <a:pt x="2467" y="2149"/>
                  </a:lnTo>
                  <a:lnTo>
                    <a:pt x="2580" y="2195"/>
                  </a:lnTo>
                  <a:lnTo>
                    <a:pt x="2556" y="2104"/>
                  </a:lnTo>
                  <a:lnTo>
                    <a:pt x="2398" y="2104"/>
                  </a:lnTo>
                  <a:lnTo>
                    <a:pt x="2398" y="1969"/>
                  </a:lnTo>
                  <a:lnTo>
                    <a:pt x="2467" y="1924"/>
                  </a:lnTo>
                  <a:lnTo>
                    <a:pt x="2443" y="1832"/>
                  </a:lnTo>
                  <a:lnTo>
                    <a:pt x="2354" y="1765"/>
                  </a:lnTo>
                  <a:lnTo>
                    <a:pt x="2467" y="1585"/>
                  </a:lnTo>
                  <a:lnTo>
                    <a:pt x="2398" y="1515"/>
                  </a:lnTo>
                  <a:lnTo>
                    <a:pt x="2534" y="1470"/>
                  </a:lnTo>
                  <a:lnTo>
                    <a:pt x="2489" y="1357"/>
                  </a:lnTo>
                  <a:lnTo>
                    <a:pt x="2398" y="1357"/>
                  </a:lnTo>
                  <a:lnTo>
                    <a:pt x="2309" y="1448"/>
                  </a:lnTo>
                  <a:lnTo>
                    <a:pt x="2196" y="1448"/>
                  </a:lnTo>
                  <a:lnTo>
                    <a:pt x="2241" y="1335"/>
                  </a:lnTo>
                  <a:lnTo>
                    <a:pt x="2330" y="1177"/>
                  </a:lnTo>
                  <a:lnTo>
                    <a:pt x="2467" y="1109"/>
                  </a:lnTo>
                  <a:lnTo>
                    <a:pt x="2647" y="1042"/>
                  </a:lnTo>
                  <a:lnTo>
                    <a:pt x="2647" y="883"/>
                  </a:lnTo>
                  <a:lnTo>
                    <a:pt x="2784" y="655"/>
                  </a:lnTo>
                  <a:lnTo>
                    <a:pt x="2556" y="634"/>
                  </a:lnTo>
                  <a:lnTo>
                    <a:pt x="2422" y="566"/>
                  </a:lnTo>
                  <a:lnTo>
                    <a:pt x="2285" y="566"/>
                  </a:lnTo>
                  <a:lnTo>
                    <a:pt x="2217" y="542"/>
                  </a:lnTo>
                  <a:lnTo>
                    <a:pt x="2126" y="521"/>
                  </a:lnTo>
                  <a:lnTo>
                    <a:pt x="2083" y="453"/>
                  </a:lnTo>
                  <a:lnTo>
                    <a:pt x="2059" y="362"/>
                  </a:lnTo>
                  <a:lnTo>
                    <a:pt x="1992" y="384"/>
                  </a:lnTo>
                  <a:lnTo>
                    <a:pt x="1924" y="362"/>
                  </a:lnTo>
                  <a:lnTo>
                    <a:pt x="1924" y="249"/>
                  </a:lnTo>
                  <a:lnTo>
                    <a:pt x="1833" y="295"/>
                  </a:lnTo>
                  <a:lnTo>
                    <a:pt x="1766" y="249"/>
                  </a:lnTo>
                  <a:lnTo>
                    <a:pt x="1766" y="182"/>
                  </a:lnTo>
                  <a:lnTo>
                    <a:pt x="1698" y="112"/>
                  </a:lnTo>
                  <a:lnTo>
                    <a:pt x="1653" y="0"/>
                  </a:lnTo>
                  <a:lnTo>
                    <a:pt x="1583" y="0"/>
                  </a:lnTo>
                  <a:lnTo>
                    <a:pt x="1470" y="91"/>
                  </a:lnTo>
                  <a:lnTo>
                    <a:pt x="1427" y="204"/>
                  </a:lnTo>
                  <a:lnTo>
                    <a:pt x="1223" y="271"/>
                  </a:lnTo>
                  <a:lnTo>
                    <a:pt x="1019" y="453"/>
                  </a:lnTo>
                  <a:lnTo>
                    <a:pt x="747" y="453"/>
                  </a:lnTo>
                  <a:lnTo>
                    <a:pt x="769" y="340"/>
                  </a:lnTo>
                  <a:lnTo>
                    <a:pt x="634" y="340"/>
                  </a:lnTo>
                  <a:lnTo>
                    <a:pt x="613" y="430"/>
                  </a:lnTo>
                  <a:lnTo>
                    <a:pt x="567" y="453"/>
                  </a:lnTo>
                  <a:lnTo>
                    <a:pt x="680" y="612"/>
                  </a:lnTo>
                  <a:lnTo>
                    <a:pt x="543" y="588"/>
                  </a:lnTo>
                  <a:lnTo>
                    <a:pt x="498" y="655"/>
                  </a:lnTo>
                  <a:lnTo>
                    <a:pt x="409" y="542"/>
                  </a:lnTo>
                  <a:lnTo>
                    <a:pt x="272" y="634"/>
                  </a:lnTo>
                  <a:lnTo>
                    <a:pt x="24" y="612"/>
                  </a:lnTo>
                  <a:lnTo>
                    <a:pt x="24" y="679"/>
                  </a:lnTo>
                  <a:lnTo>
                    <a:pt x="0" y="768"/>
                  </a:lnTo>
                  <a:lnTo>
                    <a:pt x="113" y="838"/>
                  </a:lnTo>
                  <a:lnTo>
                    <a:pt x="204" y="814"/>
                  </a:lnTo>
                  <a:lnTo>
                    <a:pt x="317" y="951"/>
                  </a:lnTo>
                  <a:lnTo>
                    <a:pt x="430" y="972"/>
                  </a:lnTo>
                  <a:lnTo>
                    <a:pt x="543" y="1085"/>
                  </a:lnTo>
                  <a:lnTo>
                    <a:pt x="522" y="1155"/>
                  </a:lnTo>
                  <a:lnTo>
                    <a:pt x="567" y="1313"/>
                  </a:lnTo>
                  <a:lnTo>
                    <a:pt x="726" y="1357"/>
                  </a:lnTo>
                  <a:lnTo>
                    <a:pt x="747" y="1448"/>
                  </a:lnTo>
                  <a:lnTo>
                    <a:pt x="726" y="1515"/>
                  </a:lnTo>
                  <a:lnTo>
                    <a:pt x="769" y="1719"/>
                  </a:lnTo>
                  <a:lnTo>
                    <a:pt x="726" y="1652"/>
                  </a:lnTo>
                  <a:lnTo>
                    <a:pt x="680" y="1811"/>
                  </a:lnTo>
                  <a:lnTo>
                    <a:pt x="680" y="1924"/>
                  </a:lnTo>
                  <a:lnTo>
                    <a:pt x="543" y="2104"/>
                  </a:lnTo>
                </a:path>
              </a:pathLst>
            </a:custGeom>
            <a:solidFill>
              <a:srgbClr val="FF6600"/>
            </a:solidFill>
            <a:ln w="9398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514" name="Freeform 11"/>
            <p:cNvSpPr>
              <a:spLocks noChangeArrowheads="1"/>
            </p:cNvSpPr>
            <p:nvPr/>
          </p:nvSpPr>
          <p:spPr bwMode="auto">
            <a:xfrm>
              <a:off x="7070725" y="5356223"/>
              <a:ext cx="184150" cy="122175"/>
            </a:xfrm>
            <a:custGeom>
              <a:avLst/>
              <a:gdLst>
                <a:gd name="T0" fmla="*/ 2147483647 w 610"/>
                <a:gd name="T1" fmla="*/ 2147483647 h 410"/>
                <a:gd name="T2" fmla="*/ 2147483647 w 610"/>
                <a:gd name="T3" fmla="*/ 2147483647 h 410"/>
                <a:gd name="T4" fmla="*/ 2147483647 w 610"/>
                <a:gd name="T5" fmla="*/ 2147483647 h 410"/>
                <a:gd name="T6" fmla="*/ 0 w 610"/>
                <a:gd name="T7" fmla="*/ 2147483647 h 410"/>
                <a:gd name="T8" fmla="*/ 2147483647 w 610"/>
                <a:gd name="T9" fmla="*/ 0 h 410"/>
                <a:gd name="T10" fmla="*/ 2147483647 w 610"/>
                <a:gd name="T11" fmla="*/ 2147483647 h 410"/>
                <a:gd name="T12" fmla="*/ 2147483647 w 610"/>
                <a:gd name="T13" fmla="*/ 2147483647 h 410"/>
                <a:gd name="T14" fmla="*/ 2147483647 w 610"/>
                <a:gd name="T15" fmla="*/ 2147483647 h 410"/>
                <a:gd name="T16" fmla="*/ 2147483647 w 610"/>
                <a:gd name="T17" fmla="*/ 2147483647 h 410"/>
                <a:gd name="T18" fmla="*/ 2147483647 w 610"/>
                <a:gd name="T19" fmla="*/ 2147483647 h 410"/>
                <a:gd name="T20" fmla="*/ 2147483647 w 610"/>
                <a:gd name="T21" fmla="*/ 2147483647 h 4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0"/>
                <a:gd name="T34" fmla="*/ 0 h 410"/>
                <a:gd name="T35" fmla="*/ 610 w 610"/>
                <a:gd name="T36" fmla="*/ 410 h 4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0" h="410">
                  <a:moveTo>
                    <a:pt x="518" y="409"/>
                  </a:moveTo>
                  <a:lnTo>
                    <a:pt x="359" y="272"/>
                  </a:lnTo>
                  <a:lnTo>
                    <a:pt x="225" y="272"/>
                  </a:lnTo>
                  <a:lnTo>
                    <a:pt x="0" y="92"/>
                  </a:lnTo>
                  <a:lnTo>
                    <a:pt x="22" y="0"/>
                  </a:lnTo>
                  <a:lnTo>
                    <a:pt x="292" y="46"/>
                  </a:lnTo>
                  <a:lnTo>
                    <a:pt x="585" y="46"/>
                  </a:lnTo>
                  <a:lnTo>
                    <a:pt x="609" y="159"/>
                  </a:lnTo>
                  <a:lnTo>
                    <a:pt x="564" y="205"/>
                  </a:lnTo>
                  <a:lnTo>
                    <a:pt x="609" y="272"/>
                  </a:lnTo>
                  <a:lnTo>
                    <a:pt x="518" y="409"/>
                  </a:lnTo>
                </a:path>
              </a:pathLst>
            </a:custGeom>
            <a:solidFill>
              <a:srgbClr val="FF6600"/>
            </a:solidFill>
            <a:ln w="9398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515" name="Freeform 12"/>
            <p:cNvSpPr>
              <a:spLocks noChangeArrowheads="1"/>
            </p:cNvSpPr>
            <p:nvPr/>
          </p:nvSpPr>
          <p:spPr bwMode="auto">
            <a:xfrm>
              <a:off x="6745288" y="4657723"/>
              <a:ext cx="719137" cy="754508"/>
            </a:xfrm>
            <a:custGeom>
              <a:avLst/>
              <a:gdLst>
                <a:gd name="T0" fmla="*/ 2147483647 w 2398"/>
                <a:gd name="T1" fmla="*/ 2147483647 h 2512"/>
                <a:gd name="T2" fmla="*/ 2147483647 w 2398"/>
                <a:gd name="T3" fmla="*/ 2147483647 h 2512"/>
                <a:gd name="T4" fmla="*/ 2147483647 w 2398"/>
                <a:gd name="T5" fmla="*/ 2147483647 h 2512"/>
                <a:gd name="T6" fmla="*/ 2147483647 w 2398"/>
                <a:gd name="T7" fmla="*/ 2147483647 h 2512"/>
                <a:gd name="T8" fmla="*/ 2147483647 w 2398"/>
                <a:gd name="T9" fmla="*/ 2147483647 h 2512"/>
                <a:gd name="T10" fmla="*/ 2147483647 w 2398"/>
                <a:gd name="T11" fmla="*/ 2147483647 h 2512"/>
                <a:gd name="T12" fmla="*/ 2147483647 w 2398"/>
                <a:gd name="T13" fmla="*/ 2147483647 h 2512"/>
                <a:gd name="T14" fmla="*/ 2147483647 w 2398"/>
                <a:gd name="T15" fmla="*/ 2147483647 h 2512"/>
                <a:gd name="T16" fmla="*/ 2147483647 w 2398"/>
                <a:gd name="T17" fmla="*/ 2147483647 h 2512"/>
                <a:gd name="T18" fmla="*/ 2147483647 w 2398"/>
                <a:gd name="T19" fmla="*/ 2147483647 h 2512"/>
                <a:gd name="T20" fmla="*/ 2147483647 w 2398"/>
                <a:gd name="T21" fmla="*/ 2147483647 h 2512"/>
                <a:gd name="T22" fmla="*/ 2147483647 w 2398"/>
                <a:gd name="T23" fmla="*/ 2147483647 h 2512"/>
                <a:gd name="T24" fmla="*/ 2147483647 w 2398"/>
                <a:gd name="T25" fmla="*/ 2147483647 h 2512"/>
                <a:gd name="T26" fmla="*/ 2147483647 w 2398"/>
                <a:gd name="T27" fmla="*/ 2147483647 h 2512"/>
                <a:gd name="T28" fmla="*/ 2147483647 w 2398"/>
                <a:gd name="T29" fmla="*/ 2147483647 h 2512"/>
                <a:gd name="T30" fmla="*/ 2147483647 w 2398"/>
                <a:gd name="T31" fmla="*/ 2147483647 h 2512"/>
                <a:gd name="T32" fmla="*/ 2147483647 w 2398"/>
                <a:gd name="T33" fmla="*/ 2147483647 h 2512"/>
                <a:gd name="T34" fmla="*/ 2147483647 w 2398"/>
                <a:gd name="T35" fmla="*/ 2147483647 h 2512"/>
                <a:gd name="T36" fmla="*/ 2147483647 w 2398"/>
                <a:gd name="T37" fmla="*/ 2147483647 h 2512"/>
                <a:gd name="T38" fmla="*/ 2147483647 w 2398"/>
                <a:gd name="T39" fmla="*/ 2147483647 h 2512"/>
                <a:gd name="T40" fmla="*/ 2147483647 w 2398"/>
                <a:gd name="T41" fmla="*/ 2147483647 h 2512"/>
                <a:gd name="T42" fmla="*/ 2147483647 w 2398"/>
                <a:gd name="T43" fmla="*/ 2147483647 h 2512"/>
                <a:gd name="T44" fmla="*/ 2147483647 w 2398"/>
                <a:gd name="T45" fmla="*/ 2147483647 h 2512"/>
                <a:gd name="T46" fmla="*/ 2147483647 w 2398"/>
                <a:gd name="T47" fmla="*/ 2147483647 h 2512"/>
                <a:gd name="T48" fmla="*/ 2147483647 w 2398"/>
                <a:gd name="T49" fmla="*/ 2147483647 h 2512"/>
                <a:gd name="T50" fmla="*/ 2147483647 w 2398"/>
                <a:gd name="T51" fmla="*/ 2147483647 h 2512"/>
                <a:gd name="T52" fmla="*/ 0 w 2398"/>
                <a:gd name="T53" fmla="*/ 2147483647 h 2512"/>
                <a:gd name="T54" fmla="*/ 2147483647 w 2398"/>
                <a:gd name="T55" fmla="*/ 2147483647 h 2512"/>
                <a:gd name="T56" fmla="*/ 2147483647 w 2398"/>
                <a:gd name="T57" fmla="*/ 2147483647 h 2512"/>
                <a:gd name="T58" fmla="*/ 2147483647 w 2398"/>
                <a:gd name="T59" fmla="*/ 2147483647 h 2512"/>
                <a:gd name="T60" fmla="*/ 2147483647 w 2398"/>
                <a:gd name="T61" fmla="*/ 2147483647 h 2512"/>
                <a:gd name="T62" fmla="*/ 2147483647 w 2398"/>
                <a:gd name="T63" fmla="*/ 2147483647 h 2512"/>
                <a:gd name="T64" fmla="*/ 2147483647 w 2398"/>
                <a:gd name="T65" fmla="*/ 2147483647 h 25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98"/>
                <a:gd name="T100" fmla="*/ 0 h 2512"/>
                <a:gd name="T101" fmla="*/ 2398 w 2398"/>
                <a:gd name="T102" fmla="*/ 2512 h 25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98" h="2512">
                  <a:moveTo>
                    <a:pt x="815" y="0"/>
                  </a:moveTo>
                  <a:lnTo>
                    <a:pt x="927" y="68"/>
                  </a:lnTo>
                  <a:lnTo>
                    <a:pt x="1129" y="22"/>
                  </a:lnTo>
                  <a:lnTo>
                    <a:pt x="1220" y="68"/>
                  </a:lnTo>
                  <a:lnTo>
                    <a:pt x="1287" y="157"/>
                  </a:lnTo>
                  <a:lnTo>
                    <a:pt x="1537" y="202"/>
                  </a:lnTo>
                  <a:lnTo>
                    <a:pt x="1491" y="293"/>
                  </a:lnTo>
                  <a:lnTo>
                    <a:pt x="1582" y="385"/>
                  </a:lnTo>
                  <a:lnTo>
                    <a:pt x="1558" y="474"/>
                  </a:lnTo>
                  <a:lnTo>
                    <a:pt x="1515" y="519"/>
                  </a:lnTo>
                  <a:lnTo>
                    <a:pt x="1537" y="565"/>
                  </a:lnTo>
                  <a:lnTo>
                    <a:pt x="1469" y="498"/>
                  </a:lnTo>
                  <a:lnTo>
                    <a:pt x="1445" y="406"/>
                  </a:lnTo>
                  <a:lnTo>
                    <a:pt x="1311" y="428"/>
                  </a:lnTo>
                  <a:lnTo>
                    <a:pt x="1198" y="519"/>
                  </a:lnTo>
                  <a:lnTo>
                    <a:pt x="1265" y="632"/>
                  </a:lnTo>
                  <a:lnTo>
                    <a:pt x="1220" y="769"/>
                  </a:lnTo>
                  <a:lnTo>
                    <a:pt x="1469" y="995"/>
                  </a:lnTo>
                  <a:lnTo>
                    <a:pt x="1537" y="1242"/>
                  </a:lnTo>
                  <a:lnTo>
                    <a:pt x="1717" y="1447"/>
                  </a:lnTo>
                  <a:lnTo>
                    <a:pt x="1943" y="1470"/>
                  </a:lnTo>
                  <a:lnTo>
                    <a:pt x="1875" y="1583"/>
                  </a:lnTo>
                  <a:lnTo>
                    <a:pt x="1988" y="1696"/>
                  </a:lnTo>
                  <a:lnTo>
                    <a:pt x="2171" y="1718"/>
                  </a:lnTo>
                  <a:lnTo>
                    <a:pt x="2397" y="1968"/>
                  </a:lnTo>
                  <a:lnTo>
                    <a:pt x="2284" y="2102"/>
                  </a:lnTo>
                  <a:lnTo>
                    <a:pt x="2171" y="1900"/>
                  </a:lnTo>
                  <a:lnTo>
                    <a:pt x="2101" y="1831"/>
                  </a:lnTo>
                  <a:lnTo>
                    <a:pt x="1988" y="1968"/>
                  </a:lnTo>
                  <a:lnTo>
                    <a:pt x="2079" y="2148"/>
                  </a:lnTo>
                  <a:lnTo>
                    <a:pt x="2058" y="2285"/>
                  </a:lnTo>
                  <a:lnTo>
                    <a:pt x="1967" y="2307"/>
                  </a:lnTo>
                  <a:lnTo>
                    <a:pt x="1943" y="2443"/>
                  </a:lnTo>
                  <a:lnTo>
                    <a:pt x="1830" y="2511"/>
                  </a:lnTo>
                  <a:lnTo>
                    <a:pt x="1741" y="2443"/>
                  </a:lnTo>
                  <a:lnTo>
                    <a:pt x="1875" y="2215"/>
                  </a:lnTo>
                  <a:lnTo>
                    <a:pt x="1762" y="1968"/>
                  </a:lnTo>
                  <a:lnTo>
                    <a:pt x="1671" y="1944"/>
                  </a:lnTo>
                  <a:lnTo>
                    <a:pt x="1604" y="1855"/>
                  </a:lnTo>
                  <a:lnTo>
                    <a:pt x="1445" y="1672"/>
                  </a:lnTo>
                  <a:lnTo>
                    <a:pt x="1243" y="1651"/>
                  </a:lnTo>
                  <a:lnTo>
                    <a:pt x="904" y="1312"/>
                  </a:lnTo>
                  <a:lnTo>
                    <a:pt x="791" y="1130"/>
                  </a:lnTo>
                  <a:lnTo>
                    <a:pt x="815" y="1086"/>
                  </a:lnTo>
                  <a:lnTo>
                    <a:pt x="745" y="949"/>
                  </a:lnTo>
                  <a:lnTo>
                    <a:pt x="723" y="791"/>
                  </a:lnTo>
                  <a:lnTo>
                    <a:pt x="452" y="700"/>
                  </a:lnTo>
                  <a:lnTo>
                    <a:pt x="226" y="882"/>
                  </a:lnTo>
                  <a:lnTo>
                    <a:pt x="202" y="791"/>
                  </a:lnTo>
                  <a:lnTo>
                    <a:pt x="44" y="791"/>
                  </a:lnTo>
                  <a:lnTo>
                    <a:pt x="44" y="656"/>
                  </a:lnTo>
                  <a:lnTo>
                    <a:pt x="113" y="611"/>
                  </a:lnTo>
                  <a:lnTo>
                    <a:pt x="89" y="519"/>
                  </a:lnTo>
                  <a:lnTo>
                    <a:pt x="0" y="452"/>
                  </a:lnTo>
                  <a:lnTo>
                    <a:pt x="113" y="272"/>
                  </a:lnTo>
                  <a:lnTo>
                    <a:pt x="44" y="202"/>
                  </a:lnTo>
                  <a:lnTo>
                    <a:pt x="159" y="157"/>
                  </a:lnTo>
                  <a:lnTo>
                    <a:pt x="315" y="181"/>
                  </a:lnTo>
                  <a:lnTo>
                    <a:pt x="361" y="113"/>
                  </a:lnTo>
                  <a:lnTo>
                    <a:pt x="406" y="226"/>
                  </a:lnTo>
                  <a:lnTo>
                    <a:pt x="497" y="226"/>
                  </a:lnTo>
                  <a:lnTo>
                    <a:pt x="519" y="135"/>
                  </a:lnTo>
                  <a:lnTo>
                    <a:pt x="656" y="202"/>
                  </a:lnTo>
                  <a:lnTo>
                    <a:pt x="723" y="157"/>
                  </a:lnTo>
                  <a:lnTo>
                    <a:pt x="678" y="113"/>
                  </a:lnTo>
                  <a:lnTo>
                    <a:pt x="723" y="44"/>
                  </a:lnTo>
                  <a:lnTo>
                    <a:pt x="815" y="0"/>
                  </a:lnTo>
                </a:path>
              </a:pathLst>
            </a:custGeom>
            <a:solidFill>
              <a:srgbClr val="FF6600"/>
            </a:solidFill>
            <a:ln w="9398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516" name="Freeform 13"/>
            <p:cNvSpPr>
              <a:spLocks noChangeArrowheads="1"/>
            </p:cNvSpPr>
            <p:nvPr/>
          </p:nvSpPr>
          <p:spPr bwMode="auto">
            <a:xfrm>
              <a:off x="6745288" y="3929061"/>
              <a:ext cx="563562" cy="724788"/>
            </a:xfrm>
            <a:custGeom>
              <a:avLst/>
              <a:gdLst>
                <a:gd name="T0" fmla="*/ 2147483647 w 1876"/>
                <a:gd name="T1" fmla="*/ 2147483647 h 2419"/>
                <a:gd name="T2" fmla="*/ 2147483647 w 1876"/>
                <a:gd name="T3" fmla="*/ 2147483647 h 2419"/>
                <a:gd name="T4" fmla="*/ 2147483647 w 1876"/>
                <a:gd name="T5" fmla="*/ 2147483647 h 2419"/>
                <a:gd name="T6" fmla="*/ 0 w 1876"/>
                <a:gd name="T7" fmla="*/ 2147483647 h 2419"/>
                <a:gd name="T8" fmla="*/ 0 w 1876"/>
                <a:gd name="T9" fmla="*/ 2147483647 h 2419"/>
                <a:gd name="T10" fmla="*/ 2147483647 w 1876"/>
                <a:gd name="T11" fmla="*/ 2147483647 h 2419"/>
                <a:gd name="T12" fmla="*/ 2147483647 w 1876"/>
                <a:gd name="T13" fmla="*/ 2147483647 h 2419"/>
                <a:gd name="T14" fmla="*/ 2147483647 w 1876"/>
                <a:gd name="T15" fmla="*/ 2147483647 h 2419"/>
                <a:gd name="T16" fmla="*/ 2147483647 w 1876"/>
                <a:gd name="T17" fmla="*/ 2147483647 h 2419"/>
                <a:gd name="T18" fmla="*/ 2147483647 w 1876"/>
                <a:gd name="T19" fmla="*/ 2147483647 h 2419"/>
                <a:gd name="T20" fmla="*/ 2147483647 w 1876"/>
                <a:gd name="T21" fmla="*/ 2147483647 h 2419"/>
                <a:gd name="T22" fmla="*/ 2147483647 w 1876"/>
                <a:gd name="T23" fmla="*/ 2147483647 h 2419"/>
                <a:gd name="T24" fmla="*/ 2147483647 w 1876"/>
                <a:gd name="T25" fmla="*/ 0 h 2419"/>
                <a:gd name="T26" fmla="*/ 2147483647 w 1876"/>
                <a:gd name="T27" fmla="*/ 0 h 2419"/>
                <a:gd name="T28" fmla="*/ 2147483647 w 1876"/>
                <a:gd name="T29" fmla="*/ 2147483647 h 2419"/>
                <a:gd name="T30" fmla="*/ 2147483647 w 1876"/>
                <a:gd name="T31" fmla="*/ 2147483647 h 2419"/>
                <a:gd name="T32" fmla="*/ 2147483647 w 1876"/>
                <a:gd name="T33" fmla="*/ 2147483647 h 2419"/>
                <a:gd name="T34" fmla="*/ 2147483647 w 1876"/>
                <a:gd name="T35" fmla="*/ 2147483647 h 2419"/>
                <a:gd name="T36" fmla="*/ 2147483647 w 1876"/>
                <a:gd name="T37" fmla="*/ 2147483647 h 2419"/>
                <a:gd name="T38" fmla="*/ 2147483647 w 1876"/>
                <a:gd name="T39" fmla="*/ 2147483647 h 2419"/>
                <a:gd name="T40" fmla="*/ 2147483647 w 1876"/>
                <a:gd name="T41" fmla="*/ 2147483647 h 2419"/>
                <a:gd name="T42" fmla="*/ 2147483647 w 1876"/>
                <a:gd name="T43" fmla="*/ 2147483647 h 2419"/>
                <a:gd name="T44" fmla="*/ 2147483647 w 1876"/>
                <a:gd name="T45" fmla="*/ 2147483647 h 2419"/>
                <a:gd name="T46" fmla="*/ 2147483647 w 1876"/>
                <a:gd name="T47" fmla="*/ 2147483647 h 2419"/>
                <a:gd name="T48" fmla="*/ 2147483647 w 1876"/>
                <a:gd name="T49" fmla="*/ 2147483647 h 2419"/>
                <a:gd name="T50" fmla="*/ 2147483647 w 1876"/>
                <a:gd name="T51" fmla="*/ 2147483647 h 2419"/>
                <a:gd name="T52" fmla="*/ 2147483647 w 1876"/>
                <a:gd name="T53" fmla="*/ 2147483647 h 2419"/>
                <a:gd name="T54" fmla="*/ 2147483647 w 1876"/>
                <a:gd name="T55" fmla="*/ 2147483647 h 2419"/>
                <a:gd name="T56" fmla="*/ 2147483647 w 1876"/>
                <a:gd name="T57" fmla="*/ 2147483647 h 2419"/>
                <a:gd name="T58" fmla="*/ 2147483647 w 1876"/>
                <a:gd name="T59" fmla="*/ 2147483647 h 2419"/>
                <a:gd name="T60" fmla="*/ 2147483647 w 1876"/>
                <a:gd name="T61" fmla="*/ 2147483647 h 2419"/>
                <a:gd name="T62" fmla="*/ 2147483647 w 1876"/>
                <a:gd name="T63" fmla="*/ 2147483647 h 24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76"/>
                <a:gd name="T97" fmla="*/ 0 h 2419"/>
                <a:gd name="T98" fmla="*/ 1876 w 1876"/>
                <a:gd name="T99" fmla="*/ 2419 h 241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76" h="2419">
                  <a:moveTo>
                    <a:pt x="293" y="2262"/>
                  </a:moveTo>
                  <a:lnTo>
                    <a:pt x="293" y="2103"/>
                  </a:lnTo>
                  <a:lnTo>
                    <a:pt x="430" y="1875"/>
                  </a:lnTo>
                  <a:lnTo>
                    <a:pt x="202" y="1854"/>
                  </a:lnTo>
                  <a:lnTo>
                    <a:pt x="68" y="1786"/>
                  </a:lnTo>
                  <a:lnTo>
                    <a:pt x="68" y="1673"/>
                  </a:lnTo>
                  <a:lnTo>
                    <a:pt x="68" y="1560"/>
                  </a:lnTo>
                  <a:lnTo>
                    <a:pt x="0" y="1491"/>
                  </a:lnTo>
                  <a:lnTo>
                    <a:pt x="22" y="1378"/>
                  </a:lnTo>
                  <a:lnTo>
                    <a:pt x="0" y="1265"/>
                  </a:lnTo>
                  <a:lnTo>
                    <a:pt x="44" y="1198"/>
                  </a:lnTo>
                  <a:lnTo>
                    <a:pt x="68" y="1085"/>
                  </a:lnTo>
                  <a:lnTo>
                    <a:pt x="180" y="1061"/>
                  </a:lnTo>
                  <a:lnTo>
                    <a:pt x="226" y="926"/>
                  </a:lnTo>
                  <a:lnTo>
                    <a:pt x="159" y="881"/>
                  </a:lnTo>
                  <a:lnTo>
                    <a:pt x="202" y="790"/>
                  </a:lnTo>
                  <a:lnTo>
                    <a:pt x="248" y="722"/>
                  </a:lnTo>
                  <a:lnTo>
                    <a:pt x="293" y="588"/>
                  </a:lnTo>
                  <a:lnTo>
                    <a:pt x="361" y="429"/>
                  </a:lnTo>
                  <a:lnTo>
                    <a:pt x="678" y="405"/>
                  </a:lnTo>
                  <a:lnTo>
                    <a:pt x="858" y="451"/>
                  </a:lnTo>
                  <a:lnTo>
                    <a:pt x="656" y="316"/>
                  </a:lnTo>
                  <a:lnTo>
                    <a:pt x="702" y="203"/>
                  </a:lnTo>
                  <a:lnTo>
                    <a:pt x="656" y="91"/>
                  </a:lnTo>
                  <a:lnTo>
                    <a:pt x="632" y="0"/>
                  </a:lnTo>
                  <a:lnTo>
                    <a:pt x="702" y="0"/>
                  </a:lnTo>
                  <a:lnTo>
                    <a:pt x="791" y="22"/>
                  </a:lnTo>
                  <a:lnTo>
                    <a:pt x="882" y="0"/>
                  </a:lnTo>
                  <a:lnTo>
                    <a:pt x="949" y="203"/>
                  </a:lnTo>
                  <a:lnTo>
                    <a:pt x="1152" y="225"/>
                  </a:lnTo>
                  <a:lnTo>
                    <a:pt x="1108" y="338"/>
                  </a:lnTo>
                  <a:lnTo>
                    <a:pt x="1469" y="225"/>
                  </a:lnTo>
                  <a:lnTo>
                    <a:pt x="1671" y="338"/>
                  </a:lnTo>
                  <a:lnTo>
                    <a:pt x="1650" y="496"/>
                  </a:lnTo>
                  <a:lnTo>
                    <a:pt x="1875" y="542"/>
                  </a:lnTo>
                  <a:lnTo>
                    <a:pt x="1854" y="701"/>
                  </a:lnTo>
                  <a:lnTo>
                    <a:pt x="1784" y="813"/>
                  </a:lnTo>
                  <a:lnTo>
                    <a:pt x="1854" y="948"/>
                  </a:lnTo>
                  <a:lnTo>
                    <a:pt x="1808" y="1039"/>
                  </a:lnTo>
                  <a:lnTo>
                    <a:pt x="1854" y="1198"/>
                  </a:lnTo>
                  <a:lnTo>
                    <a:pt x="1854" y="1332"/>
                  </a:lnTo>
                  <a:lnTo>
                    <a:pt x="1830" y="1515"/>
                  </a:lnTo>
                  <a:lnTo>
                    <a:pt x="1671" y="1582"/>
                  </a:lnTo>
                  <a:lnTo>
                    <a:pt x="1424" y="1695"/>
                  </a:lnTo>
                  <a:lnTo>
                    <a:pt x="1469" y="1786"/>
                  </a:lnTo>
                  <a:lnTo>
                    <a:pt x="1491" y="1899"/>
                  </a:lnTo>
                  <a:lnTo>
                    <a:pt x="1582" y="2012"/>
                  </a:lnTo>
                  <a:lnTo>
                    <a:pt x="1558" y="2058"/>
                  </a:lnTo>
                  <a:lnTo>
                    <a:pt x="1491" y="2058"/>
                  </a:lnTo>
                  <a:lnTo>
                    <a:pt x="1333" y="2238"/>
                  </a:lnTo>
                  <a:lnTo>
                    <a:pt x="1356" y="2329"/>
                  </a:lnTo>
                  <a:lnTo>
                    <a:pt x="1400" y="2351"/>
                  </a:lnTo>
                  <a:lnTo>
                    <a:pt x="1378" y="2418"/>
                  </a:lnTo>
                  <a:lnTo>
                    <a:pt x="1287" y="2418"/>
                  </a:lnTo>
                  <a:lnTo>
                    <a:pt x="1174" y="2305"/>
                  </a:lnTo>
                  <a:lnTo>
                    <a:pt x="1108" y="2351"/>
                  </a:lnTo>
                  <a:lnTo>
                    <a:pt x="973" y="2375"/>
                  </a:lnTo>
                  <a:lnTo>
                    <a:pt x="904" y="2329"/>
                  </a:lnTo>
                  <a:lnTo>
                    <a:pt x="836" y="2418"/>
                  </a:lnTo>
                  <a:lnTo>
                    <a:pt x="815" y="2375"/>
                  </a:lnTo>
                  <a:lnTo>
                    <a:pt x="702" y="2375"/>
                  </a:lnTo>
                  <a:lnTo>
                    <a:pt x="656" y="2284"/>
                  </a:lnTo>
                  <a:lnTo>
                    <a:pt x="474" y="2305"/>
                  </a:lnTo>
                  <a:lnTo>
                    <a:pt x="293" y="2262"/>
                  </a:lnTo>
                </a:path>
              </a:pathLst>
            </a:custGeom>
            <a:solidFill>
              <a:srgbClr val="FF6600"/>
            </a:solidFill>
            <a:ln w="9398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517" name="Freeform 14"/>
            <p:cNvSpPr>
              <a:spLocks noChangeArrowheads="1"/>
            </p:cNvSpPr>
            <p:nvPr/>
          </p:nvSpPr>
          <p:spPr bwMode="auto">
            <a:xfrm>
              <a:off x="6575425" y="4067174"/>
              <a:ext cx="257175" cy="270763"/>
            </a:xfrm>
            <a:custGeom>
              <a:avLst/>
              <a:gdLst>
                <a:gd name="T0" fmla="*/ 2147483647 w 861"/>
                <a:gd name="T1" fmla="*/ 2147483647 h 904"/>
                <a:gd name="T2" fmla="*/ 2147483647 w 861"/>
                <a:gd name="T3" fmla="*/ 2147483647 h 904"/>
                <a:gd name="T4" fmla="*/ 2147483647 w 861"/>
                <a:gd name="T5" fmla="*/ 2147483647 h 904"/>
                <a:gd name="T6" fmla="*/ 2147483647 w 861"/>
                <a:gd name="T7" fmla="*/ 2147483647 h 904"/>
                <a:gd name="T8" fmla="*/ 2147483647 w 861"/>
                <a:gd name="T9" fmla="*/ 2147483647 h 904"/>
                <a:gd name="T10" fmla="*/ 2147483647 w 861"/>
                <a:gd name="T11" fmla="*/ 2147483647 h 904"/>
                <a:gd name="T12" fmla="*/ 2147483647 w 861"/>
                <a:gd name="T13" fmla="*/ 2147483647 h 904"/>
                <a:gd name="T14" fmla="*/ 2147483647 w 861"/>
                <a:gd name="T15" fmla="*/ 2147483647 h 904"/>
                <a:gd name="T16" fmla="*/ 2147483647 w 861"/>
                <a:gd name="T17" fmla="*/ 2147483647 h 904"/>
                <a:gd name="T18" fmla="*/ 2147483647 w 861"/>
                <a:gd name="T19" fmla="*/ 2147483647 h 904"/>
                <a:gd name="T20" fmla="*/ 2147483647 w 861"/>
                <a:gd name="T21" fmla="*/ 2147483647 h 904"/>
                <a:gd name="T22" fmla="*/ 2147483647 w 861"/>
                <a:gd name="T23" fmla="*/ 2147483647 h 904"/>
                <a:gd name="T24" fmla="*/ 2147483647 w 861"/>
                <a:gd name="T25" fmla="*/ 2147483647 h 904"/>
                <a:gd name="T26" fmla="*/ 2147483647 w 861"/>
                <a:gd name="T27" fmla="*/ 2147483647 h 904"/>
                <a:gd name="T28" fmla="*/ 2147483647 w 861"/>
                <a:gd name="T29" fmla="*/ 2147483647 h 904"/>
                <a:gd name="T30" fmla="*/ 2147483647 w 861"/>
                <a:gd name="T31" fmla="*/ 2147483647 h 904"/>
                <a:gd name="T32" fmla="*/ 2147483647 w 861"/>
                <a:gd name="T33" fmla="*/ 2147483647 h 904"/>
                <a:gd name="T34" fmla="*/ 2147483647 w 861"/>
                <a:gd name="T35" fmla="*/ 2147483647 h 904"/>
                <a:gd name="T36" fmla="*/ 2147483647 w 861"/>
                <a:gd name="T37" fmla="*/ 2147483647 h 904"/>
                <a:gd name="T38" fmla="*/ 2147483647 w 861"/>
                <a:gd name="T39" fmla="*/ 2147483647 h 904"/>
                <a:gd name="T40" fmla="*/ 2147483647 w 861"/>
                <a:gd name="T41" fmla="*/ 2147483647 h 904"/>
                <a:gd name="T42" fmla="*/ 2147483647 w 861"/>
                <a:gd name="T43" fmla="*/ 2147483647 h 904"/>
                <a:gd name="T44" fmla="*/ 2147483647 w 861"/>
                <a:gd name="T45" fmla="*/ 0 h 904"/>
                <a:gd name="T46" fmla="*/ 2147483647 w 861"/>
                <a:gd name="T47" fmla="*/ 2147483647 h 904"/>
                <a:gd name="T48" fmla="*/ 2147483647 w 861"/>
                <a:gd name="T49" fmla="*/ 2147483647 h 904"/>
                <a:gd name="T50" fmla="*/ 2147483647 w 861"/>
                <a:gd name="T51" fmla="*/ 2147483647 h 904"/>
                <a:gd name="T52" fmla="*/ 2147483647 w 861"/>
                <a:gd name="T53" fmla="*/ 2147483647 h 904"/>
                <a:gd name="T54" fmla="*/ 2147483647 w 861"/>
                <a:gd name="T55" fmla="*/ 2147483647 h 904"/>
                <a:gd name="T56" fmla="*/ 2147483647 w 861"/>
                <a:gd name="T57" fmla="*/ 2147483647 h 904"/>
                <a:gd name="T58" fmla="*/ 2147483647 w 861"/>
                <a:gd name="T59" fmla="*/ 2147483647 h 904"/>
                <a:gd name="T60" fmla="*/ 2147483647 w 861"/>
                <a:gd name="T61" fmla="*/ 2147483647 h 904"/>
                <a:gd name="T62" fmla="*/ 2147483647 w 861"/>
                <a:gd name="T63" fmla="*/ 2147483647 h 904"/>
                <a:gd name="T64" fmla="*/ 2147483647 w 861"/>
                <a:gd name="T65" fmla="*/ 2147483647 h 904"/>
                <a:gd name="T66" fmla="*/ 2147483647 w 861"/>
                <a:gd name="T67" fmla="*/ 2147483647 h 904"/>
                <a:gd name="T68" fmla="*/ 2147483647 w 861"/>
                <a:gd name="T69" fmla="*/ 2147483647 h 904"/>
                <a:gd name="T70" fmla="*/ 2147483647 w 861"/>
                <a:gd name="T71" fmla="*/ 2147483647 h 904"/>
                <a:gd name="T72" fmla="*/ 2147483647 w 861"/>
                <a:gd name="T73" fmla="*/ 2147483647 h 904"/>
                <a:gd name="T74" fmla="*/ 2147483647 w 861"/>
                <a:gd name="T75" fmla="*/ 2147483647 h 904"/>
                <a:gd name="T76" fmla="*/ 2147483647 w 861"/>
                <a:gd name="T77" fmla="*/ 2147483647 h 904"/>
                <a:gd name="T78" fmla="*/ 2147483647 w 861"/>
                <a:gd name="T79" fmla="*/ 2147483647 h 904"/>
                <a:gd name="T80" fmla="*/ 2147483647 w 861"/>
                <a:gd name="T81" fmla="*/ 2147483647 h 904"/>
                <a:gd name="T82" fmla="*/ 2147483647 w 861"/>
                <a:gd name="T83" fmla="*/ 2147483647 h 9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61"/>
                <a:gd name="T127" fmla="*/ 0 h 904"/>
                <a:gd name="T128" fmla="*/ 861 w 861"/>
                <a:gd name="T129" fmla="*/ 904 h 90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61" h="904">
                  <a:moveTo>
                    <a:pt x="318" y="656"/>
                  </a:moveTo>
                  <a:lnTo>
                    <a:pt x="318" y="656"/>
                  </a:lnTo>
                  <a:lnTo>
                    <a:pt x="159" y="745"/>
                  </a:lnTo>
                  <a:lnTo>
                    <a:pt x="0" y="677"/>
                  </a:lnTo>
                  <a:lnTo>
                    <a:pt x="113" y="768"/>
                  </a:lnTo>
                  <a:lnTo>
                    <a:pt x="318" y="723"/>
                  </a:lnTo>
                  <a:lnTo>
                    <a:pt x="475" y="782"/>
                  </a:lnTo>
                  <a:lnTo>
                    <a:pt x="495" y="789"/>
                  </a:lnTo>
                  <a:lnTo>
                    <a:pt x="497" y="790"/>
                  </a:lnTo>
                  <a:lnTo>
                    <a:pt x="498" y="790"/>
                  </a:lnTo>
                  <a:lnTo>
                    <a:pt x="519" y="889"/>
                  </a:lnTo>
                  <a:lnTo>
                    <a:pt x="521" y="902"/>
                  </a:lnTo>
                  <a:lnTo>
                    <a:pt x="522" y="903"/>
                  </a:lnTo>
                  <a:lnTo>
                    <a:pt x="589" y="903"/>
                  </a:lnTo>
                  <a:lnTo>
                    <a:pt x="569" y="805"/>
                  </a:lnTo>
                  <a:lnTo>
                    <a:pt x="567" y="792"/>
                  </a:lnTo>
                  <a:lnTo>
                    <a:pt x="567" y="791"/>
                  </a:lnTo>
                  <a:lnTo>
                    <a:pt x="567" y="790"/>
                  </a:lnTo>
                  <a:lnTo>
                    <a:pt x="605" y="732"/>
                  </a:lnTo>
                  <a:lnTo>
                    <a:pt x="610" y="724"/>
                  </a:lnTo>
                  <a:lnTo>
                    <a:pt x="611" y="724"/>
                  </a:lnTo>
                  <a:lnTo>
                    <a:pt x="611" y="723"/>
                  </a:lnTo>
                  <a:lnTo>
                    <a:pt x="632" y="625"/>
                  </a:lnTo>
                  <a:lnTo>
                    <a:pt x="634" y="612"/>
                  </a:lnTo>
                  <a:lnTo>
                    <a:pt x="635" y="611"/>
                  </a:lnTo>
                  <a:lnTo>
                    <a:pt x="635" y="610"/>
                  </a:lnTo>
                  <a:lnTo>
                    <a:pt x="733" y="589"/>
                  </a:lnTo>
                  <a:lnTo>
                    <a:pt x="745" y="587"/>
                  </a:lnTo>
                  <a:lnTo>
                    <a:pt x="746" y="586"/>
                  </a:lnTo>
                  <a:lnTo>
                    <a:pt x="747" y="586"/>
                  </a:lnTo>
                  <a:lnTo>
                    <a:pt x="793" y="451"/>
                  </a:lnTo>
                  <a:lnTo>
                    <a:pt x="726" y="406"/>
                  </a:lnTo>
                  <a:lnTo>
                    <a:pt x="769" y="315"/>
                  </a:lnTo>
                  <a:lnTo>
                    <a:pt x="815" y="247"/>
                  </a:lnTo>
                  <a:lnTo>
                    <a:pt x="860" y="113"/>
                  </a:lnTo>
                  <a:lnTo>
                    <a:pt x="815" y="0"/>
                  </a:lnTo>
                  <a:lnTo>
                    <a:pt x="656" y="21"/>
                  </a:lnTo>
                  <a:lnTo>
                    <a:pt x="498" y="134"/>
                  </a:lnTo>
                  <a:lnTo>
                    <a:pt x="399" y="194"/>
                  </a:lnTo>
                  <a:lnTo>
                    <a:pt x="386" y="201"/>
                  </a:lnTo>
                  <a:lnTo>
                    <a:pt x="385" y="202"/>
                  </a:lnTo>
                  <a:lnTo>
                    <a:pt x="363" y="338"/>
                  </a:lnTo>
                  <a:lnTo>
                    <a:pt x="522" y="497"/>
                  </a:lnTo>
                  <a:lnTo>
                    <a:pt x="385" y="564"/>
                  </a:lnTo>
                  <a:lnTo>
                    <a:pt x="385" y="543"/>
                  </a:lnTo>
                  <a:lnTo>
                    <a:pt x="424" y="482"/>
                  </a:lnTo>
                  <a:lnTo>
                    <a:pt x="429" y="475"/>
                  </a:lnTo>
                  <a:lnTo>
                    <a:pt x="430" y="474"/>
                  </a:lnTo>
                  <a:lnTo>
                    <a:pt x="430" y="473"/>
                  </a:lnTo>
                  <a:lnTo>
                    <a:pt x="332" y="375"/>
                  </a:lnTo>
                  <a:lnTo>
                    <a:pt x="319" y="362"/>
                  </a:lnTo>
                  <a:lnTo>
                    <a:pt x="318" y="361"/>
                  </a:lnTo>
                  <a:lnTo>
                    <a:pt x="318" y="360"/>
                  </a:lnTo>
                  <a:lnTo>
                    <a:pt x="183" y="497"/>
                  </a:lnTo>
                  <a:lnTo>
                    <a:pt x="319" y="556"/>
                  </a:lnTo>
                  <a:lnTo>
                    <a:pt x="336" y="563"/>
                  </a:lnTo>
                  <a:lnTo>
                    <a:pt x="338" y="564"/>
                  </a:lnTo>
                  <a:lnTo>
                    <a:pt x="339" y="564"/>
                  </a:lnTo>
                  <a:lnTo>
                    <a:pt x="339" y="586"/>
                  </a:lnTo>
                  <a:lnTo>
                    <a:pt x="226" y="564"/>
                  </a:lnTo>
                  <a:lnTo>
                    <a:pt x="306" y="624"/>
                  </a:lnTo>
                  <a:lnTo>
                    <a:pt x="316" y="631"/>
                  </a:lnTo>
                  <a:lnTo>
                    <a:pt x="317" y="632"/>
                  </a:lnTo>
                  <a:lnTo>
                    <a:pt x="318" y="632"/>
                  </a:lnTo>
                  <a:lnTo>
                    <a:pt x="318" y="656"/>
                  </a:lnTo>
                </a:path>
              </a:pathLst>
            </a:custGeom>
            <a:solidFill>
              <a:srgbClr val="FF6600"/>
            </a:solidFill>
            <a:ln w="9398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518" name="Freeform 15"/>
            <p:cNvSpPr>
              <a:spLocks noChangeArrowheads="1"/>
            </p:cNvSpPr>
            <p:nvPr/>
          </p:nvSpPr>
          <p:spPr bwMode="auto">
            <a:xfrm>
              <a:off x="6535738" y="4260850"/>
              <a:ext cx="217487" cy="183261"/>
            </a:xfrm>
            <a:custGeom>
              <a:avLst/>
              <a:gdLst>
                <a:gd name="T0" fmla="*/ 2147483647 w 724"/>
                <a:gd name="T1" fmla="*/ 2147483647 h 611"/>
                <a:gd name="T2" fmla="*/ 2147483647 w 724"/>
                <a:gd name="T3" fmla="*/ 2147483647 h 611"/>
                <a:gd name="T4" fmla="*/ 2147483647 w 724"/>
                <a:gd name="T5" fmla="*/ 2147483647 h 611"/>
                <a:gd name="T6" fmla="*/ 2147483647 w 724"/>
                <a:gd name="T7" fmla="*/ 2147483647 h 611"/>
                <a:gd name="T8" fmla="*/ 2147483647 w 724"/>
                <a:gd name="T9" fmla="*/ 2147483647 h 611"/>
                <a:gd name="T10" fmla="*/ 2147483647 w 724"/>
                <a:gd name="T11" fmla="*/ 0 h 611"/>
                <a:gd name="T12" fmla="*/ 0 w 724"/>
                <a:gd name="T13" fmla="*/ 2147483647 h 611"/>
                <a:gd name="T14" fmla="*/ 2147483647 w 724"/>
                <a:gd name="T15" fmla="*/ 2147483647 h 611"/>
                <a:gd name="T16" fmla="*/ 2147483647 w 724"/>
                <a:gd name="T17" fmla="*/ 2147483647 h 611"/>
                <a:gd name="T18" fmla="*/ 2147483647 w 724"/>
                <a:gd name="T19" fmla="*/ 2147483647 h 611"/>
                <a:gd name="T20" fmla="*/ 2147483647 w 724"/>
                <a:gd name="T21" fmla="*/ 2147483647 h 611"/>
                <a:gd name="T22" fmla="*/ 2147483647 w 724"/>
                <a:gd name="T23" fmla="*/ 2147483647 h 611"/>
                <a:gd name="T24" fmla="*/ 2147483647 w 724"/>
                <a:gd name="T25" fmla="*/ 2147483647 h 611"/>
                <a:gd name="T26" fmla="*/ 2147483647 w 724"/>
                <a:gd name="T27" fmla="*/ 2147483647 h 611"/>
                <a:gd name="T28" fmla="*/ 2147483647 w 724"/>
                <a:gd name="T29" fmla="*/ 2147483647 h 611"/>
                <a:gd name="T30" fmla="*/ 2147483647 w 724"/>
                <a:gd name="T31" fmla="*/ 2147483647 h 611"/>
                <a:gd name="T32" fmla="*/ 2147483647 w 724"/>
                <a:gd name="T33" fmla="*/ 2147483647 h 611"/>
                <a:gd name="T34" fmla="*/ 2147483647 w 724"/>
                <a:gd name="T35" fmla="*/ 2147483647 h 611"/>
                <a:gd name="T36" fmla="*/ 2147483647 w 724"/>
                <a:gd name="T37" fmla="*/ 2147483647 h 611"/>
                <a:gd name="T38" fmla="*/ 2147483647 w 724"/>
                <a:gd name="T39" fmla="*/ 2147483647 h 611"/>
                <a:gd name="T40" fmla="*/ 2147483647 w 724"/>
                <a:gd name="T41" fmla="*/ 2147483647 h 6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24"/>
                <a:gd name="T64" fmla="*/ 0 h 611"/>
                <a:gd name="T65" fmla="*/ 724 w 724"/>
                <a:gd name="T66" fmla="*/ 611 h 6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24" h="611">
                  <a:moveTo>
                    <a:pt x="723" y="226"/>
                  </a:moveTo>
                  <a:lnTo>
                    <a:pt x="656" y="226"/>
                  </a:lnTo>
                  <a:lnTo>
                    <a:pt x="632" y="113"/>
                  </a:lnTo>
                  <a:lnTo>
                    <a:pt x="452" y="46"/>
                  </a:lnTo>
                  <a:lnTo>
                    <a:pt x="247" y="91"/>
                  </a:lnTo>
                  <a:lnTo>
                    <a:pt x="134" y="0"/>
                  </a:lnTo>
                  <a:lnTo>
                    <a:pt x="0" y="68"/>
                  </a:lnTo>
                  <a:lnTo>
                    <a:pt x="45" y="180"/>
                  </a:lnTo>
                  <a:lnTo>
                    <a:pt x="113" y="250"/>
                  </a:lnTo>
                  <a:lnTo>
                    <a:pt x="113" y="317"/>
                  </a:lnTo>
                  <a:lnTo>
                    <a:pt x="180" y="363"/>
                  </a:lnTo>
                  <a:lnTo>
                    <a:pt x="271" y="317"/>
                  </a:lnTo>
                  <a:lnTo>
                    <a:pt x="271" y="430"/>
                  </a:lnTo>
                  <a:lnTo>
                    <a:pt x="339" y="452"/>
                  </a:lnTo>
                  <a:lnTo>
                    <a:pt x="406" y="430"/>
                  </a:lnTo>
                  <a:lnTo>
                    <a:pt x="430" y="521"/>
                  </a:lnTo>
                  <a:lnTo>
                    <a:pt x="473" y="589"/>
                  </a:lnTo>
                  <a:lnTo>
                    <a:pt x="564" y="610"/>
                  </a:lnTo>
                  <a:lnTo>
                    <a:pt x="564" y="521"/>
                  </a:lnTo>
                  <a:lnTo>
                    <a:pt x="701" y="339"/>
                  </a:lnTo>
                  <a:lnTo>
                    <a:pt x="723" y="226"/>
                  </a:lnTo>
                </a:path>
              </a:pathLst>
            </a:custGeom>
            <a:solidFill>
              <a:srgbClr val="FF6600"/>
            </a:solidFill>
            <a:ln w="9398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519" name="Freeform 16"/>
            <p:cNvSpPr>
              <a:spLocks noChangeArrowheads="1"/>
            </p:cNvSpPr>
            <p:nvPr/>
          </p:nvSpPr>
          <p:spPr bwMode="auto">
            <a:xfrm>
              <a:off x="6697663" y="4579936"/>
              <a:ext cx="265112" cy="148591"/>
            </a:xfrm>
            <a:custGeom>
              <a:avLst/>
              <a:gdLst>
                <a:gd name="T0" fmla="*/ 2147483647 w 882"/>
                <a:gd name="T1" fmla="*/ 0 h 498"/>
                <a:gd name="T2" fmla="*/ 2147483647 w 882"/>
                <a:gd name="T3" fmla="*/ 2147483647 h 498"/>
                <a:gd name="T4" fmla="*/ 2147483647 w 882"/>
                <a:gd name="T5" fmla="*/ 2147483647 h 498"/>
                <a:gd name="T6" fmla="*/ 2147483647 w 882"/>
                <a:gd name="T7" fmla="*/ 2147483647 h 498"/>
                <a:gd name="T8" fmla="*/ 0 w 882"/>
                <a:gd name="T9" fmla="*/ 2147483647 h 498"/>
                <a:gd name="T10" fmla="*/ 2147483647 w 882"/>
                <a:gd name="T11" fmla="*/ 2147483647 h 498"/>
                <a:gd name="T12" fmla="*/ 2147483647 w 882"/>
                <a:gd name="T13" fmla="*/ 2147483647 h 498"/>
                <a:gd name="T14" fmla="*/ 2147483647 w 882"/>
                <a:gd name="T15" fmla="*/ 2147483647 h 498"/>
                <a:gd name="T16" fmla="*/ 2147483647 w 882"/>
                <a:gd name="T17" fmla="*/ 2147483647 h 498"/>
                <a:gd name="T18" fmla="*/ 2147483647 w 882"/>
                <a:gd name="T19" fmla="*/ 2147483647 h 498"/>
                <a:gd name="T20" fmla="*/ 2147483647 w 882"/>
                <a:gd name="T21" fmla="*/ 2147483647 h 498"/>
                <a:gd name="T22" fmla="*/ 2147483647 w 882"/>
                <a:gd name="T23" fmla="*/ 2147483647 h 498"/>
                <a:gd name="T24" fmla="*/ 2147483647 w 882"/>
                <a:gd name="T25" fmla="*/ 2147483647 h 498"/>
                <a:gd name="T26" fmla="*/ 2147483647 w 882"/>
                <a:gd name="T27" fmla="*/ 2147483647 h 498"/>
                <a:gd name="T28" fmla="*/ 2147483647 w 882"/>
                <a:gd name="T29" fmla="*/ 2147483647 h 498"/>
                <a:gd name="T30" fmla="*/ 2147483647 w 882"/>
                <a:gd name="T31" fmla="*/ 2147483647 h 498"/>
                <a:gd name="T32" fmla="*/ 2147483647 w 882"/>
                <a:gd name="T33" fmla="*/ 2147483647 h 498"/>
                <a:gd name="T34" fmla="*/ 2147483647 w 882"/>
                <a:gd name="T35" fmla="*/ 2147483647 h 498"/>
                <a:gd name="T36" fmla="*/ 2147483647 w 882"/>
                <a:gd name="T37" fmla="*/ 2147483647 h 498"/>
                <a:gd name="T38" fmla="*/ 2147483647 w 882"/>
                <a:gd name="T39" fmla="*/ 2147483647 h 498"/>
                <a:gd name="T40" fmla="*/ 2147483647 w 882"/>
                <a:gd name="T41" fmla="*/ 2147483647 h 498"/>
                <a:gd name="T42" fmla="*/ 2147483647 w 882"/>
                <a:gd name="T43" fmla="*/ 2147483647 h 498"/>
                <a:gd name="T44" fmla="*/ 2147483647 w 882"/>
                <a:gd name="T45" fmla="*/ 0 h 4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2"/>
                <a:gd name="T70" fmla="*/ 0 h 498"/>
                <a:gd name="T71" fmla="*/ 882 w 882"/>
                <a:gd name="T72" fmla="*/ 498 h 49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2" h="498">
                  <a:moveTo>
                    <a:pt x="451" y="0"/>
                  </a:moveTo>
                  <a:lnTo>
                    <a:pt x="271" y="67"/>
                  </a:lnTo>
                  <a:lnTo>
                    <a:pt x="134" y="135"/>
                  </a:lnTo>
                  <a:lnTo>
                    <a:pt x="45" y="293"/>
                  </a:lnTo>
                  <a:lnTo>
                    <a:pt x="0" y="406"/>
                  </a:lnTo>
                  <a:lnTo>
                    <a:pt x="113" y="406"/>
                  </a:lnTo>
                  <a:lnTo>
                    <a:pt x="202" y="315"/>
                  </a:lnTo>
                  <a:lnTo>
                    <a:pt x="293" y="315"/>
                  </a:lnTo>
                  <a:lnTo>
                    <a:pt x="338" y="428"/>
                  </a:lnTo>
                  <a:lnTo>
                    <a:pt x="473" y="452"/>
                  </a:lnTo>
                  <a:lnTo>
                    <a:pt x="519" y="384"/>
                  </a:lnTo>
                  <a:lnTo>
                    <a:pt x="564" y="497"/>
                  </a:lnTo>
                  <a:lnTo>
                    <a:pt x="655" y="497"/>
                  </a:lnTo>
                  <a:lnTo>
                    <a:pt x="677" y="406"/>
                  </a:lnTo>
                  <a:lnTo>
                    <a:pt x="814" y="473"/>
                  </a:lnTo>
                  <a:lnTo>
                    <a:pt x="881" y="428"/>
                  </a:lnTo>
                  <a:lnTo>
                    <a:pt x="836" y="384"/>
                  </a:lnTo>
                  <a:lnTo>
                    <a:pt x="881" y="315"/>
                  </a:lnTo>
                  <a:lnTo>
                    <a:pt x="768" y="226"/>
                  </a:lnTo>
                  <a:lnTo>
                    <a:pt x="860" y="113"/>
                  </a:lnTo>
                  <a:lnTo>
                    <a:pt x="814" y="22"/>
                  </a:lnTo>
                  <a:lnTo>
                    <a:pt x="632" y="43"/>
                  </a:lnTo>
                  <a:lnTo>
                    <a:pt x="451" y="0"/>
                  </a:lnTo>
                </a:path>
              </a:pathLst>
            </a:custGeom>
            <a:solidFill>
              <a:srgbClr val="FF6600"/>
            </a:solidFill>
            <a:ln w="9398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520" name="Freeform 17"/>
            <p:cNvSpPr>
              <a:spLocks noChangeArrowheads="1"/>
            </p:cNvSpPr>
            <p:nvPr/>
          </p:nvSpPr>
          <p:spPr bwMode="auto">
            <a:xfrm>
              <a:off x="6927850" y="4506913"/>
              <a:ext cx="495300" cy="239395"/>
            </a:xfrm>
            <a:custGeom>
              <a:avLst/>
              <a:gdLst>
                <a:gd name="T0" fmla="*/ 2147483647 w 1651"/>
                <a:gd name="T1" fmla="*/ 2147483647 h 794"/>
                <a:gd name="T2" fmla="*/ 2147483647 w 1651"/>
                <a:gd name="T3" fmla="*/ 2147483647 h 794"/>
                <a:gd name="T4" fmla="*/ 2147483647 w 1651"/>
                <a:gd name="T5" fmla="*/ 2147483647 h 794"/>
                <a:gd name="T6" fmla="*/ 2147483647 w 1651"/>
                <a:gd name="T7" fmla="*/ 2147483647 h 794"/>
                <a:gd name="T8" fmla="*/ 2147483647 w 1651"/>
                <a:gd name="T9" fmla="*/ 2147483647 h 794"/>
                <a:gd name="T10" fmla="*/ 2147483647 w 1651"/>
                <a:gd name="T11" fmla="*/ 2147483647 h 794"/>
                <a:gd name="T12" fmla="*/ 2147483647 w 1651"/>
                <a:gd name="T13" fmla="*/ 2147483647 h 794"/>
                <a:gd name="T14" fmla="*/ 0 w 1651"/>
                <a:gd name="T15" fmla="*/ 2147483647 h 794"/>
                <a:gd name="T16" fmla="*/ 2147483647 w 1651"/>
                <a:gd name="T17" fmla="*/ 2147483647 h 794"/>
                <a:gd name="T18" fmla="*/ 2147483647 w 1651"/>
                <a:gd name="T19" fmla="*/ 2147483647 h 794"/>
                <a:gd name="T20" fmla="*/ 2147483647 w 1651"/>
                <a:gd name="T21" fmla="*/ 2147483647 h 794"/>
                <a:gd name="T22" fmla="*/ 2147483647 w 1651"/>
                <a:gd name="T23" fmla="*/ 2147483647 h 794"/>
                <a:gd name="T24" fmla="*/ 2147483647 w 1651"/>
                <a:gd name="T25" fmla="*/ 2147483647 h 794"/>
                <a:gd name="T26" fmla="*/ 2147483647 w 1651"/>
                <a:gd name="T27" fmla="*/ 2147483647 h 794"/>
                <a:gd name="T28" fmla="*/ 2147483647 w 1651"/>
                <a:gd name="T29" fmla="*/ 2147483647 h 794"/>
                <a:gd name="T30" fmla="*/ 2147483647 w 1651"/>
                <a:gd name="T31" fmla="*/ 2147483647 h 794"/>
                <a:gd name="T32" fmla="*/ 2147483647 w 1651"/>
                <a:gd name="T33" fmla="*/ 2147483647 h 794"/>
                <a:gd name="T34" fmla="*/ 2147483647 w 1651"/>
                <a:gd name="T35" fmla="*/ 2147483647 h 794"/>
                <a:gd name="T36" fmla="*/ 2147483647 w 1651"/>
                <a:gd name="T37" fmla="*/ 2147483647 h 794"/>
                <a:gd name="T38" fmla="*/ 2147483647 w 1651"/>
                <a:gd name="T39" fmla="*/ 2147483647 h 794"/>
                <a:gd name="T40" fmla="*/ 2147483647 w 1651"/>
                <a:gd name="T41" fmla="*/ 2147483647 h 794"/>
                <a:gd name="T42" fmla="*/ 2147483647 w 1651"/>
                <a:gd name="T43" fmla="*/ 2147483647 h 794"/>
                <a:gd name="T44" fmla="*/ 2147483647 w 1651"/>
                <a:gd name="T45" fmla="*/ 0 h 794"/>
                <a:gd name="T46" fmla="*/ 2147483647 w 1651"/>
                <a:gd name="T47" fmla="*/ 2147483647 h 794"/>
                <a:gd name="T48" fmla="*/ 2147483647 w 1651"/>
                <a:gd name="T49" fmla="*/ 0 h 794"/>
                <a:gd name="T50" fmla="*/ 2147483647 w 1651"/>
                <a:gd name="T51" fmla="*/ 0 h 794"/>
                <a:gd name="T52" fmla="*/ 2147483647 w 1651"/>
                <a:gd name="T53" fmla="*/ 2147483647 h 794"/>
                <a:gd name="T54" fmla="*/ 2147483647 w 1651"/>
                <a:gd name="T55" fmla="*/ 2147483647 h 794"/>
                <a:gd name="T56" fmla="*/ 2147483647 w 1651"/>
                <a:gd name="T57" fmla="*/ 2147483647 h 794"/>
                <a:gd name="T58" fmla="*/ 2147483647 w 1651"/>
                <a:gd name="T59" fmla="*/ 2147483647 h 794"/>
                <a:gd name="T60" fmla="*/ 2147483647 w 1651"/>
                <a:gd name="T61" fmla="*/ 2147483647 h 794"/>
                <a:gd name="T62" fmla="*/ 2147483647 w 1651"/>
                <a:gd name="T63" fmla="*/ 2147483647 h 794"/>
                <a:gd name="T64" fmla="*/ 2147483647 w 1651"/>
                <a:gd name="T65" fmla="*/ 2147483647 h 794"/>
                <a:gd name="T66" fmla="*/ 2147483647 w 1651"/>
                <a:gd name="T67" fmla="*/ 2147483647 h 794"/>
                <a:gd name="T68" fmla="*/ 2147483647 w 1651"/>
                <a:gd name="T69" fmla="*/ 2147483647 h 794"/>
                <a:gd name="T70" fmla="*/ 2147483647 w 1651"/>
                <a:gd name="T71" fmla="*/ 2147483647 h 794"/>
                <a:gd name="T72" fmla="*/ 2147483647 w 1651"/>
                <a:gd name="T73" fmla="*/ 2147483647 h 794"/>
                <a:gd name="T74" fmla="*/ 2147483647 w 1651"/>
                <a:gd name="T75" fmla="*/ 2147483647 h 79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51"/>
                <a:gd name="T115" fmla="*/ 0 h 794"/>
                <a:gd name="T116" fmla="*/ 1651 w 1651"/>
                <a:gd name="T117" fmla="*/ 794 h 79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51" h="794">
                  <a:moveTo>
                    <a:pt x="927" y="723"/>
                  </a:moveTo>
                  <a:lnTo>
                    <a:pt x="677" y="678"/>
                  </a:lnTo>
                  <a:lnTo>
                    <a:pt x="610" y="589"/>
                  </a:lnTo>
                  <a:lnTo>
                    <a:pt x="519" y="543"/>
                  </a:lnTo>
                  <a:lnTo>
                    <a:pt x="317" y="589"/>
                  </a:lnTo>
                  <a:lnTo>
                    <a:pt x="205" y="521"/>
                  </a:lnTo>
                  <a:lnTo>
                    <a:pt x="113" y="565"/>
                  </a:lnTo>
                  <a:lnTo>
                    <a:pt x="0" y="476"/>
                  </a:lnTo>
                  <a:lnTo>
                    <a:pt x="92" y="363"/>
                  </a:lnTo>
                  <a:lnTo>
                    <a:pt x="205" y="363"/>
                  </a:lnTo>
                  <a:lnTo>
                    <a:pt x="226" y="406"/>
                  </a:lnTo>
                  <a:lnTo>
                    <a:pt x="294" y="317"/>
                  </a:lnTo>
                  <a:lnTo>
                    <a:pt x="363" y="363"/>
                  </a:lnTo>
                  <a:lnTo>
                    <a:pt x="498" y="339"/>
                  </a:lnTo>
                  <a:lnTo>
                    <a:pt x="564" y="293"/>
                  </a:lnTo>
                  <a:lnTo>
                    <a:pt x="677" y="406"/>
                  </a:lnTo>
                  <a:lnTo>
                    <a:pt x="768" y="406"/>
                  </a:lnTo>
                  <a:lnTo>
                    <a:pt x="790" y="339"/>
                  </a:lnTo>
                  <a:lnTo>
                    <a:pt x="746" y="317"/>
                  </a:lnTo>
                  <a:lnTo>
                    <a:pt x="723" y="226"/>
                  </a:lnTo>
                  <a:lnTo>
                    <a:pt x="881" y="46"/>
                  </a:lnTo>
                  <a:lnTo>
                    <a:pt x="948" y="46"/>
                  </a:lnTo>
                  <a:lnTo>
                    <a:pt x="972" y="0"/>
                  </a:lnTo>
                  <a:lnTo>
                    <a:pt x="1107" y="67"/>
                  </a:lnTo>
                  <a:lnTo>
                    <a:pt x="1265" y="0"/>
                  </a:lnTo>
                  <a:lnTo>
                    <a:pt x="1402" y="0"/>
                  </a:lnTo>
                  <a:lnTo>
                    <a:pt x="1469" y="67"/>
                  </a:lnTo>
                  <a:lnTo>
                    <a:pt x="1604" y="91"/>
                  </a:lnTo>
                  <a:lnTo>
                    <a:pt x="1650" y="293"/>
                  </a:lnTo>
                  <a:lnTo>
                    <a:pt x="1604" y="385"/>
                  </a:lnTo>
                  <a:lnTo>
                    <a:pt x="1491" y="497"/>
                  </a:lnTo>
                  <a:lnTo>
                    <a:pt x="1402" y="678"/>
                  </a:lnTo>
                  <a:lnTo>
                    <a:pt x="1402" y="793"/>
                  </a:lnTo>
                  <a:lnTo>
                    <a:pt x="1265" y="723"/>
                  </a:lnTo>
                  <a:lnTo>
                    <a:pt x="1152" y="747"/>
                  </a:lnTo>
                  <a:lnTo>
                    <a:pt x="1107" y="702"/>
                  </a:lnTo>
                  <a:lnTo>
                    <a:pt x="1018" y="793"/>
                  </a:lnTo>
                  <a:lnTo>
                    <a:pt x="927" y="723"/>
                  </a:lnTo>
                </a:path>
              </a:pathLst>
            </a:custGeom>
            <a:solidFill>
              <a:srgbClr val="FF6600"/>
            </a:solidFill>
            <a:ln w="9398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521" name="Freeform 18"/>
            <p:cNvSpPr>
              <a:spLocks noChangeArrowheads="1"/>
            </p:cNvSpPr>
            <p:nvPr/>
          </p:nvSpPr>
          <p:spPr bwMode="auto">
            <a:xfrm>
              <a:off x="7192963" y="4711700"/>
              <a:ext cx="155575" cy="128777"/>
            </a:xfrm>
            <a:custGeom>
              <a:avLst/>
              <a:gdLst>
                <a:gd name="T0" fmla="*/ 2147483647 w 522"/>
                <a:gd name="T1" fmla="*/ 2147483647 h 431"/>
                <a:gd name="T2" fmla="*/ 2147483647 w 522"/>
                <a:gd name="T3" fmla="*/ 2147483647 h 431"/>
                <a:gd name="T4" fmla="*/ 2147483647 w 522"/>
                <a:gd name="T5" fmla="*/ 2147483647 h 431"/>
                <a:gd name="T6" fmla="*/ 2147483647 w 522"/>
                <a:gd name="T7" fmla="*/ 2147483647 h 431"/>
                <a:gd name="T8" fmla="*/ 2147483647 w 522"/>
                <a:gd name="T9" fmla="*/ 2147483647 h 431"/>
                <a:gd name="T10" fmla="*/ 2147483647 w 522"/>
                <a:gd name="T11" fmla="*/ 2147483647 h 431"/>
                <a:gd name="T12" fmla="*/ 2147483647 w 522"/>
                <a:gd name="T13" fmla="*/ 2147483647 h 431"/>
                <a:gd name="T14" fmla="*/ 2147483647 w 522"/>
                <a:gd name="T15" fmla="*/ 2147483647 h 431"/>
                <a:gd name="T16" fmla="*/ 2147483647 w 522"/>
                <a:gd name="T17" fmla="*/ 0 h 431"/>
                <a:gd name="T18" fmla="*/ 2147483647 w 522"/>
                <a:gd name="T19" fmla="*/ 2147483647 h 431"/>
                <a:gd name="T20" fmla="*/ 2147483647 w 522"/>
                <a:gd name="T21" fmla="*/ 2147483647 h 431"/>
                <a:gd name="T22" fmla="*/ 0 w 522"/>
                <a:gd name="T23" fmla="*/ 2147483647 h 431"/>
                <a:gd name="T24" fmla="*/ 2147483647 w 522"/>
                <a:gd name="T25" fmla="*/ 2147483647 h 431"/>
                <a:gd name="T26" fmla="*/ 2147483647 w 522"/>
                <a:gd name="T27" fmla="*/ 2147483647 h 431"/>
                <a:gd name="T28" fmla="*/ 2147483647 w 522"/>
                <a:gd name="T29" fmla="*/ 2147483647 h 431"/>
                <a:gd name="T30" fmla="*/ 2147483647 w 522"/>
                <a:gd name="T31" fmla="*/ 2147483647 h 4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2"/>
                <a:gd name="T49" fmla="*/ 0 h 431"/>
                <a:gd name="T50" fmla="*/ 522 w 522"/>
                <a:gd name="T51" fmla="*/ 431 h 4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2" h="431">
                  <a:moveTo>
                    <a:pt x="46" y="384"/>
                  </a:moveTo>
                  <a:lnTo>
                    <a:pt x="46" y="430"/>
                  </a:lnTo>
                  <a:lnTo>
                    <a:pt x="271" y="317"/>
                  </a:lnTo>
                  <a:lnTo>
                    <a:pt x="293" y="158"/>
                  </a:lnTo>
                  <a:lnTo>
                    <a:pt x="430" y="158"/>
                  </a:lnTo>
                  <a:lnTo>
                    <a:pt x="521" y="91"/>
                  </a:lnTo>
                  <a:lnTo>
                    <a:pt x="384" y="21"/>
                  </a:lnTo>
                  <a:lnTo>
                    <a:pt x="271" y="45"/>
                  </a:lnTo>
                  <a:lnTo>
                    <a:pt x="226" y="0"/>
                  </a:lnTo>
                  <a:lnTo>
                    <a:pt x="137" y="91"/>
                  </a:lnTo>
                  <a:lnTo>
                    <a:pt x="46" y="21"/>
                  </a:lnTo>
                  <a:lnTo>
                    <a:pt x="0" y="112"/>
                  </a:lnTo>
                  <a:lnTo>
                    <a:pt x="91" y="204"/>
                  </a:lnTo>
                  <a:lnTo>
                    <a:pt x="67" y="293"/>
                  </a:lnTo>
                  <a:lnTo>
                    <a:pt x="24" y="338"/>
                  </a:lnTo>
                  <a:lnTo>
                    <a:pt x="46" y="384"/>
                  </a:lnTo>
                </a:path>
              </a:pathLst>
            </a:custGeom>
            <a:solidFill>
              <a:srgbClr val="FFCC99"/>
            </a:solidFill>
            <a:ln w="9398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522" name="Freeform 19"/>
            <p:cNvSpPr>
              <a:spLocks noChangeArrowheads="1"/>
            </p:cNvSpPr>
            <p:nvPr/>
          </p:nvSpPr>
          <p:spPr bwMode="auto">
            <a:xfrm>
              <a:off x="7566025" y="5133973"/>
              <a:ext cx="420688" cy="414403"/>
            </a:xfrm>
            <a:custGeom>
              <a:avLst/>
              <a:gdLst>
                <a:gd name="T0" fmla="*/ 2147483647 w 1404"/>
                <a:gd name="T1" fmla="*/ 2147483647 h 1380"/>
                <a:gd name="T2" fmla="*/ 2147483647 w 1404"/>
                <a:gd name="T3" fmla="*/ 2147483647 h 1380"/>
                <a:gd name="T4" fmla="*/ 2147483647 w 1404"/>
                <a:gd name="T5" fmla="*/ 2147483647 h 1380"/>
                <a:gd name="T6" fmla="*/ 2147483647 w 1404"/>
                <a:gd name="T7" fmla="*/ 2147483647 h 1380"/>
                <a:gd name="T8" fmla="*/ 2147483647 w 1404"/>
                <a:gd name="T9" fmla="*/ 0 h 1380"/>
                <a:gd name="T10" fmla="*/ 2147483647 w 1404"/>
                <a:gd name="T11" fmla="*/ 2147483647 h 1380"/>
                <a:gd name="T12" fmla="*/ 2147483647 w 1404"/>
                <a:gd name="T13" fmla="*/ 2147483647 h 1380"/>
                <a:gd name="T14" fmla="*/ 2147483647 w 1404"/>
                <a:gd name="T15" fmla="*/ 2147483647 h 1380"/>
                <a:gd name="T16" fmla="*/ 2147483647 w 1404"/>
                <a:gd name="T17" fmla="*/ 2147483647 h 1380"/>
                <a:gd name="T18" fmla="*/ 2147483647 w 1404"/>
                <a:gd name="T19" fmla="*/ 2147483647 h 1380"/>
                <a:gd name="T20" fmla="*/ 2147483647 w 1404"/>
                <a:gd name="T21" fmla="*/ 2147483647 h 1380"/>
                <a:gd name="T22" fmla="*/ 2147483647 w 1404"/>
                <a:gd name="T23" fmla="*/ 2147483647 h 1380"/>
                <a:gd name="T24" fmla="*/ 2147483647 w 1404"/>
                <a:gd name="T25" fmla="*/ 2147483647 h 1380"/>
                <a:gd name="T26" fmla="*/ 2147483647 w 1404"/>
                <a:gd name="T27" fmla="*/ 2147483647 h 1380"/>
                <a:gd name="T28" fmla="*/ 2147483647 w 1404"/>
                <a:gd name="T29" fmla="*/ 2147483647 h 1380"/>
                <a:gd name="T30" fmla="*/ 2147483647 w 1404"/>
                <a:gd name="T31" fmla="*/ 2147483647 h 1380"/>
                <a:gd name="T32" fmla="*/ 2147483647 w 1404"/>
                <a:gd name="T33" fmla="*/ 2147483647 h 1380"/>
                <a:gd name="T34" fmla="*/ 2147483647 w 1404"/>
                <a:gd name="T35" fmla="*/ 2147483647 h 1380"/>
                <a:gd name="T36" fmla="*/ 2147483647 w 1404"/>
                <a:gd name="T37" fmla="*/ 2147483647 h 1380"/>
                <a:gd name="T38" fmla="*/ 2147483647 w 1404"/>
                <a:gd name="T39" fmla="*/ 2147483647 h 1380"/>
                <a:gd name="T40" fmla="*/ 2147483647 w 1404"/>
                <a:gd name="T41" fmla="*/ 2147483647 h 1380"/>
                <a:gd name="T42" fmla="*/ 2147483647 w 1404"/>
                <a:gd name="T43" fmla="*/ 2147483647 h 1380"/>
                <a:gd name="T44" fmla="*/ 2147483647 w 1404"/>
                <a:gd name="T45" fmla="*/ 2147483647 h 1380"/>
                <a:gd name="T46" fmla="*/ 2147483647 w 1404"/>
                <a:gd name="T47" fmla="*/ 2147483647 h 1380"/>
                <a:gd name="T48" fmla="*/ 2147483647 w 1404"/>
                <a:gd name="T49" fmla="*/ 2147483647 h 1380"/>
                <a:gd name="T50" fmla="*/ 2147483647 w 1404"/>
                <a:gd name="T51" fmla="*/ 2147483647 h 1380"/>
                <a:gd name="T52" fmla="*/ 2147483647 w 1404"/>
                <a:gd name="T53" fmla="*/ 2147483647 h 1380"/>
                <a:gd name="T54" fmla="*/ 2147483647 w 1404"/>
                <a:gd name="T55" fmla="*/ 2147483647 h 1380"/>
                <a:gd name="T56" fmla="*/ 2147483647 w 1404"/>
                <a:gd name="T57" fmla="*/ 2147483647 h 1380"/>
                <a:gd name="T58" fmla="*/ 2147483647 w 1404"/>
                <a:gd name="T59" fmla="*/ 2147483647 h 1380"/>
                <a:gd name="T60" fmla="*/ 2147483647 w 1404"/>
                <a:gd name="T61" fmla="*/ 2147483647 h 1380"/>
                <a:gd name="T62" fmla="*/ 2147483647 w 1404"/>
                <a:gd name="T63" fmla="*/ 2147483647 h 1380"/>
                <a:gd name="T64" fmla="*/ 2147483647 w 1404"/>
                <a:gd name="T65" fmla="*/ 2147483647 h 1380"/>
                <a:gd name="T66" fmla="*/ 2147483647 w 1404"/>
                <a:gd name="T67" fmla="*/ 2147483647 h 1380"/>
                <a:gd name="T68" fmla="*/ 2147483647 w 1404"/>
                <a:gd name="T69" fmla="*/ 2147483647 h 1380"/>
                <a:gd name="T70" fmla="*/ 2147483647 w 1404"/>
                <a:gd name="T71" fmla="*/ 2147483647 h 1380"/>
                <a:gd name="T72" fmla="*/ 2147483647 w 1404"/>
                <a:gd name="T73" fmla="*/ 2147483647 h 1380"/>
                <a:gd name="T74" fmla="*/ 2147483647 w 1404"/>
                <a:gd name="T75" fmla="*/ 2147483647 h 1380"/>
                <a:gd name="T76" fmla="*/ 2147483647 w 1404"/>
                <a:gd name="T77" fmla="*/ 2147483647 h 1380"/>
                <a:gd name="T78" fmla="*/ 2147483647 w 1404"/>
                <a:gd name="T79" fmla="*/ 2147483647 h 1380"/>
                <a:gd name="T80" fmla="*/ 2147483647 w 1404"/>
                <a:gd name="T81" fmla="*/ 2147483647 h 1380"/>
                <a:gd name="T82" fmla="*/ 2147483647 w 1404"/>
                <a:gd name="T83" fmla="*/ 2147483647 h 1380"/>
                <a:gd name="T84" fmla="*/ 2147483647 w 1404"/>
                <a:gd name="T85" fmla="*/ 2147483647 h 1380"/>
                <a:gd name="T86" fmla="*/ 2147483647 w 1404"/>
                <a:gd name="T87" fmla="*/ 2147483647 h 1380"/>
                <a:gd name="T88" fmla="*/ 2147483647 w 1404"/>
                <a:gd name="T89" fmla="*/ 2147483647 h 1380"/>
                <a:gd name="T90" fmla="*/ 2147483647 w 1404"/>
                <a:gd name="T91" fmla="*/ 2147483647 h 1380"/>
                <a:gd name="T92" fmla="*/ 2147483647 w 1404"/>
                <a:gd name="T93" fmla="*/ 2147483647 h 1380"/>
                <a:gd name="T94" fmla="*/ 2147483647 w 1404"/>
                <a:gd name="T95" fmla="*/ 2147483647 h 1380"/>
                <a:gd name="T96" fmla="*/ 2147483647 w 1404"/>
                <a:gd name="T97" fmla="*/ 2147483647 h 1380"/>
                <a:gd name="T98" fmla="*/ 0 w 1404"/>
                <a:gd name="T99" fmla="*/ 2147483647 h 1380"/>
                <a:gd name="T100" fmla="*/ 2147483647 w 1404"/>
                <a:gd name="T101" fmla="*/ 2147483647 h 1380"/>
                <a:gd name="T102" fmla="*/ 2147483647 w 1404"/>
                <a:gd name="T103" fmla="*/ 2147483647 h 1380"/>
                <a:gd name="T104" fmla="*/ 2147483647 w 1404"/>
                <a:gd name="T105" fmla="*/ 2147483647 h 1380"/>
                <a:gd name="T106" fmla="*/ 2147483647 w 1404"/>
                <a:gd name="T107" fmla="*/ 2147483647 h 1380"/>
                <a:gd name="T108" fmla="*/ 2147483647 w 1404"/>
                <a:gd name="T109" fmla="*/ 2147483647 h 1380"/>
                <a:gd name="T110" fmla="*/ 2147483647 w 1404"/>
                <a:gd name="T111" fmla="*/ 2147483647 h 1380"/>
                <a:gd name="T112" fmla="*/ 2147483647 w 1404"/>
                <a:gd name="T113" fmla="*/ 2147483647 h 1380"/>
                <a:gd name="T114" fmla="*/ 2147483647 w 1404"/>
                <a:gd name="T115" fmla="*/ 2147483647 h 1380"/>
                <a:gd name="T116" fmla="*/ 2147483647 w 1404"/>
                <a:gd name="T117" fmla="*/ 2147483647 h 13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04"/>
                <a:gd name="T178" fmla="*/ 0 h 1380"/>
                <a:gd name="T179" fmla="*/ 1404 w 1404"/>
                <a:gd name="T180" fmla="*/ 1380 h 13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04" h="1380">
                  <a:moveTo>
                    <a:pt x="723" y="21"/>
                  </a:moveTo>
                  <a:lnTo>
                    <a:pt x="860" y="134"/>
                  </a:lnTo>
                  <a:lnTo>
                    <a:pt x="951" y="67"/>
                  </a:lnTo>
                  <a:lnTo>
                    <a:pt x="1336" y="67"/>
                  </a:lnTo>
                  <a:lnTo>
                    <a:pt x="1357" y="0"/>
                  </a:lnTo>
                  <a:lnTo>
                    <a:pt x="1403" y="45"/>
                  </a:lnTo>
                  <a:lnTo>
                    <a:pt x="1379" y="226"/>
                  </a:lnTo>
                  <a:lnTo>
                    <a:pt x="1266" y="271"/>
                  </a:lnTo>
                  <a:lnTo>
                    <a:pt x="1223" y="362"/>
                  </a:lnTo>
                  <a:lnTo>
                    <a:pt x="1108" y="271"/>
                  </a:lnTo>
                  <a:lnTo>
                    <a:pt x="973" y="249"/>
                  </a:lnTo>
                  <a:lnTo>
                    <a:pt x="860" y="384"/>
                  </a:lnTo>
                  <a:lnTo>
                    <a:pt x="815" y="451"/>
                  </a:lnTo>
                  <a:lnTo>
                    <a:pt x="747" y="362"/>
                  </a:lnTo>
                  <a:lnTo>
                    <a:pt x="680" y="384"/>
                  </a:lnTo>
                  <a:lnTo>
                    <a:pt x="610" y="271"/>
                  </a:lnTo>
                  <a:lnTo>
                    <a:pt x="589" y="430"/>
                  </a:lnTo>
                  <a:lnTo>
                    <a:pt x="836" y="768"/>
                  </a:lnTo>
                  <a:lnTo>
                    <a:pt x="927" y="949"/>
                  </a:lnTo>
                  <a:lnTo>
                    <a:pt x="860" y="994"/>
                  </a:lnTo>
                  <a:lnTo>
                    <a:pt x="747" y="768"/>
                  </a:lnTo>
                  <a:lnTo>
                    <a:pt x="521" y="677"/>
                  </a:lnTo>
                  <a:lnTo>
                    <a:pt x="521" y="768"/>
                  </a:lnTo>
                  <a:lnTo>
                    <a:pt x="610" y="768"/>
                  </a:lnTo>
                  <a:lnTo>
                    <a:pt x="793" y="881"/>
                  </a:lnTo>
                  <a:lnTo>
                    <a:pt x="769" y="973"/>
                  </a:lnTo>
                  <a:lnTo>
                    <a:pt x="860" y="1040"/>
                  </a:lnTo>
                  <a:lnTo>
                    <a:pt x="951" y="1040"/>
                  </a:lnTo>
                  <a:lnTo>
                    <a:pt x="1040" y="1131"/>
                  </a:lnTo>
                  <a:lnTo>
                    <a:pt x="951" y="1177"/>
                  </a:lnTo>
                  <a:lnTo>
                    <a:pt x="882" y="1153"/>
                  </a:lnTo>
                  <a:lnTo>
                    <a:pt x="815" y="1198"/>
                  </a:lnTo>
                  <a:lnTo>
                    <a:pt x="793" y="1107"/>
                  </a:lnTo>
                  <a:lnTo>
                    <a:pt x="656" y="927"/>
                  </a:lnTo>
                  <a:lnTo>
                    <a:pt x="589" y="973"/>
                  </a:lnTo>
                  <a:lnTo>
                    <a:pt x="723" y="1177"/>
                  </a:lnTo>
                  <a:lnTo>
                    <a:pt x="543" y="1153"/>
                  </a:lnTo>
                  <a:lnTo>
                    <a:pt x="565" y="1379"/>
                  </a:lnTo>
                  <a:lnTo>
                    <a:pt x="476" y="1290"/>
                  </a:lnTo>
                  <a:lnTo>
                    <a:pt x="409" y="1379"/>
                  </a:lnTo>
                  <a:lnTo>
                    <a:pt x="409" y="1177"/>
                  </a:lnTo>
                  <a:lnTo>
                    <a:pt x="293" y="1266"/>
                  </a:lnTo>
                  <a:lnTo>
                    <a:pt x="226" y="1244"/>
                  </a:lnTo>
                  <a:lnTo>
                    <a:pt x="250" y="1064"/>
                  </a:lnTo>
                  <a:lnTo>
                    <a:pt x="226" y="905"/>
                  </a:lnTo>
                  <a:lnTo>
                    <a:pt x="452" y="905"/>
                  </a:lnTo>
                  <a:lnTo>
                    <a:pt x="430" y="814"/>
                  </a:lnTo>
                  <a:lnTo>
                    <a:pt x="180" y="860"/>
                  </a:lnTo>
                  <a:lnTo>
                    <a:pt x="22" y="521"/>
                  </a:lnTo>
                  <a:lnTo>
                    <a:pt x="0" y="451"/>
                  </a:lnTo>
                  <a:lnTo>
                    <a:pt x="91" y="451"/>
                  </a:lnTo>
                  <a:lnTo>
                    <a:pt x="91" y="384"/>
                  </a:lnTo>
                  <a:lnTo>
                    <a:pt x="180" y="406"/>
                  </a:lnTo>
                  <a:lnTo>
                    <a:pt x="250" y="338"/>
                  </a:lnTo>
                  <a:lnTo>
                    <a:pt x="250" y="249"/>
                  </a:lnTo>
                  <a:lnTo>
                    <a:pt x="339" y="180"/>
                  </a:lnTo>
                  <a:lnTo>
                    <a:pt x="452" y="204"/>
                  </a:lnTo>
                  <a:lnTo>
                    <a:pt x="634" y="134"/>
                  </a:lnTo>
                  <a:lnTo>
                    <a:pt x="723" y="21"/>
                  </a:lnTo>
                </a:path>
              </a:pathLst>
            </a:custGeom>
            <a:solidFill>
              <a:srgbClr val="FF6600"/>
            </a:solidFill>
            <a:ln w="9398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523" name="Freeform 20"/>
            <p:cNvSpPr>
              <a:spLocks noChangeArrowheads="1"/>
            </p:cNvSpPr>
            <p:nvPr/>
          </p:nvSpPr>
          <p:spPr bwMode="auto">
            <a:xfrm>
              <a:off x="7172325" y="4365623"/>
              <a:ext cx="341313" cy="176659"/>
            </a:xfrm>
            <a:custGeom>
              <a:avLst/>
              <a:gdLst>
                <a:gd name="T0" fmla="*/ 2147483647 w 1132"/>
                <a:gd name="T1" fmla="*/ 2147483647 h 589"/>
                <a:gd name="T2" fmla="*/ 2147483647 w 1132"/>
                <a:gd name="T3" fmla="*/ 2147483647 h 589"/>
                <a:gd name="T4" fmla="*/ 2147483647 w 1132"/>
                <a:gd name="T5" fmla="*/ 2147483647 h 589"/>
                <a:gd name="T6" fmla="*/ 2147483647 w 1132"/>
                <a:gd name="T7" fmla="*/ 2147483647 h 589"/>
                <a:gd name="T8" fmla="*/ 2147483647 w 1132"/>
                <a:gd name="T9" fmla="*/ 2147483647 h 589"/>
                <a:gd name="T10" fmla="*/ 2147483647 w 1132"/>
                <a:gd name="T11" fmla="*/ 2147483647 h 589"/>
                <a:gd name="T12" fmla="*/ 2147483647 w 1132"/>
                <a:gd name="T13" fmla="*/ 2147483647 h 589"/>
                <a:gd name="T14" fmla="*/ 2147483647 w 1132"/>
                <a:gd name="T15" fmla="*/ 2147483647 h 589"/>
                <a:gd name="T16" fmla="*/ 2147483647 w 1132"/>
                <a:gd name="T17" fmla="*/ 2147483647 h 589"/>
                <a:gd name="T18" fmla="*/ 2147483647 w 1132"/>
                <a:gd name="T19" fmla="*/ 2147483647 h 589"/>
                <a:gd name="T20" fmla="*/ 2147483647 w 1132"/>
                <a:gd name="T21" fmla="*/ 2147483647 h 589"/>
                <a:gd name="T22" fmla="*/ 2147483647 w 1132"/>
                <a:gd name="T23" fmla="*/ 2147483647 h 589"/>
                <a:gd name="T24" fmla="*/ 0 w 1132"/>
                <a:gd name="T25" fmla="*/ 2147483647 h 589"/>
                <a:gd name="T26" fmla="*/ 2147483647 w 1132"/>
                <a:gd name="T27" fmla="*/ 2147483647 h 589"/>
                <a:gd name="T28" fmla="*/ 2147483647 w 1132"/>
                <a:gd name="T29" fmla="*/ 0 h 589"/>
                <a:gd name="T30" fmla="*/ 2147483647 w 1132"/>
                <a:gd name="T31" fmla="*/ 0 h 589"/>
                <a:gd name="T32" fmla="*/ 2147483647 w 1132"/>
                <a:gd name="T33" fmla="*/ 2147483647 h 589"/>
                <a:gd name="T34" fmla="*/ 2147483647 w 1132"/>
                <a:gd name="T35" fmla="*/ 2147483647 h 589"/>
                <a:gd name="T36" fmla="*/ 2147483647 w 1132"/>
                <a:gd name="T37" fmla="*/ 2147483647 h 589"/>
                <a:gd name="T38" fmla="*/ 2147483647 w 1132"/>
                <a:gd name="T39" fmla="*/ 2147483647 h 589"/>
                <a:gd name="T40" fmla="*/ 2147483647 w 1132"/>
                <a:gd name="T41" fmla="*/ 2147483647 h 589"/>
                <a:gd name="T42" fmla="*/ 2147483647 w 1132"/>
                <a:gd name="T43" fmla="*/ 2147483647 h 589"/>
                <a:gd name="T44" fmla="*/ 2147483647 w 1132"/>
                <a:gd name="T45" fmla="*/ 2147483647 h 589"/>
                <a:gd name="T46" fmla="*/ 2147483647 w 1132"/>
                <a:gd name="T47" fmla="*/ 2147483647 h 589"/>
                <a:gd name="T48" fmla="*/ 2147483647 w 1132"/>
                <a:gd name="T49" fmla="*/ 2147483647 h 5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32"/>
                <a:gd name="T76" fmla="*/ 0 h 589"/>
                <a:gd name="T77" fmla="*/ 1132 w 1132"/>
                <a:gd name="T78" fmla="*/ 589 h 58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32" h="589">
                  <a:moveTo>
                    <a:pt x="1131" y="384"/>
                  </a:moveTo>
                  <a:lnTo>
                    <a:pt x="1107" y="430"/>
                  </a:lnTo>
                  <a:lnTo>
                    <a:pt x="973" y="406"/>
                  </a:lnTo>
                  <a:lnTo>
                    <a:pt x="903" y="497"/>
                  </a:lnTo>
                  <a:lnTo>
                    <a:pt x="790" y="588"/>
                  </a:lnTo>
                  <a:lnTo>
                    <a:pt x="655" y="564"/>
                  </a:lnTo>
                  <a:lnTo>
                    <a:pt x="588" y="497"/>
                  </a:lnTo>
                  <a:lnTo>
                    <a:pt x="451" y="497"/>
                  </a:lnTo>
                  <a:lnTo>
                    <a:pt x="293" y="564"/>
                  </a:lnTo>
                  <a:lnTo>
                    <a:pt x="158" y="497"/>
                  </a:lnTo>
                  <a:lnTo>
                    <a:pt x="67" y="384"/>
                  </a:lnTo>
                  <a:lnTo>
                    <a:pt x="45" y="271"/>
                  </a:lnTo>
                  <a:lnTo>
                    <a:pt x="0" y="180"/>
                  </a:lnTo>
                  <a:lnTo>
                    <a:pt x="247" y="67"/>
                  </a:lnTo>
                  <a:lnTo>
                    <a:pt x="406" y="0"/>
                  </a:lnTo>
                  <a:lnTo>
                    <a:pt x="519" y="0"/>
                  </a:lnTo>
                  <a:lnTo>
                    <a:pt x="564" y="67"/>
                  </a:lnTo>
                  <a:lnTo>
                    <a:pt x="723" y="113"/>
                  </a:lnTo>
                  <a:lnTo>
                    <a:pt x="701" y="158"/>
                  </a:lnTo>
                  <a:lnTo>
                    <a:pt x="768" y="204"/>
                  </a:lnTo>
                  <a:lnTo>
                    <a:pt x="814" y="226"/>
                  </a:lnTo>
                  <a:lnTo>
                    <a:pt x="836" y="135"/>
                  </a:lnTo>
                  <a:lnTo>
                    <a:pt x="973" y="180"/>
                  </a:lnTo>
                  <a:lnTo>
                    <a:pt x="994" y="293"/>
                  </a:lnTo>
                  <a:lnTo>
                    <a:pt x="1131" y="384"/>
                  </a:lnTo>
                </a:path>
              </a:pathLst>
            </a:custGeom>
            <a:solidFill>
              <a:srgbClr val="FF9900"/>
            </a:solidFill>
            <a:ln w="9398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524" name="Freeform 21"/>
            <p:cNvSpPr>
              <a:spLocks noChangeArrowheads="1"/>
            </p:cNvSpPr>
            <p:nvPr/>
          </p:nvSpPr>
          <p:spPr bwMode="auto">
            <a:xfrm>
              <a:off x="8401050" y="5799137"/>
              <a:ext cx="95250" cy="244347"/>
            </a:xfrm>
            <a:custGeom>
              <a:avLst/>
              <a:gdLst>
                <a:gd name="T0" fmla="*/ 2147483647 w 318"/>
                <a:gd name="T1" fmla="*/ 2147483647 h 815"/>
                <a:gd name="T2" fmla="*/ 2147483647 w 318"/>
                <a:gd name="T3" fmla="*/ 2147483647 h 815"/>
                <a:gd name="T4" fmla="*/ 2147483647 w 318"/>
                <a:gd name="T5" fmla="*/ 2147483647 h 815"/>
                <a:gd name="T6" fmla="*/ 2147483647 w 318"/>
                <a:gd name="T7" fmla="*/ 2147483647 h 815"/>
                <a:gd name="T8" fmla="*/ 2147483647 w 318"/>
                <a:gd name="T9" fmla="*/ 2147483647 h 815"/>
                <a:gd name="T10" fmla="*/ 2147483647 w 318"/>
                <a:gd name="T11" fmla="*/ 2147483647 h 815"/>
                <a:gd name="T12" fmla="*/ 2147483647 w 318"/>
                <a:gd name="T13" fmla="*/ 0 h 815"/>
                <a:gd name="T14" fmla="*/ 2147483647 w 318"/>
                <a:gd name="T15" fmla="*/ 2147483647 h 815"/>
                <a:gd name="T16" fmla="*/ 2147483647 w 318"/>
                <a:gd name="T17" fmla="*/ 2147483647 h 815"/>
                <a:gd name="T18" fmla="*/ 0 w 318"/>
                <a:gd name="T19" fmla="*/ 2147483647 h 815"/>
                <a:gd name="T20" fmla="*/ 0 w 318"/>
                <a:gd name="T21" fmla="*/ 2147483647 h 815"/>
                <a:gd name="T22" fmla="*/ 2147483647 w 318"/>
                <a:gd name="T23" fmla="*/ 2147483647 h 8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8"/>
                <a:gd name="T37" fmla="*/ 0 h 815"/>
                <a:gd name="T38" fmla="*/ 318 w 318"/>
                <a:gd name="T39" fmla="*/ 815 h 8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8" h="815">
                  <a:moveTo>
                    <a:pt x="91" y="814"/>
                  </a:moveTo>
                  <a:lnTo>
                    <a:pt x="204" y="588"/>
                  </a:lnTo>
                  <a:lnTo>
                    <a:pt x="182" y="499"/>
                  </a:lnTo>
                  <a:lnTo>
                    <a:pt x="204" y="295"/>
                  </a:lnTo>
                  <a:lnTo>
                    <a:pt x="295" y="271"/>
                  </a:lnTo>
                  <a:lnTo>
                    <a:pt x="317" y="45"/>
                  </a:lnTo>
                  <a:lnTo>
                    <a:pt x="271" y="0"/>
                  </a:lnTo>
                  <a:lnTo>
                    <a:pt x="113" y="137"/>
                  </a:lnTo>
                  <a:lnTo>
                    <a:pt x="46" y="408"/>
                  </a:lnTo>
                  <a:lnTo>
                    <a:pt x="0" y="567"/>
                  </a:lnTo>
                  <a:lnTo>
                    <a:pt x="0" y="588"/>
                  </a:lnTo>
                  <a:lnTo>
                    <a:pt x="91" y="814"/>
                  </a:lnTo>
                </a:path>
              </a:pathLst>
            </a:custGeom>
            <a:solidFill>
              <a:srgbClr val="FF9933"/>
            </a:solidFill>
            <a:ln w="9398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525" name="Freeform 22"/>
            <p:cNvSpPr>
              <a:spLocks noChangeArrowheads="1"/>
            </p:cNvSpPr>
            <p:nvPr/>
          </p:nvSpPr>
          <p:spPr bwMode="auto">
            <a:xfrm>
              <a:off x="7280275" y="3956048"/>
              <a:ext cx="592138" cy="589406"/>
            </a:xfrm>
            <a:custGeom>
              <a:avLst/>
              <a:gdLst>
                <a:gd name="T0" fmla="*/ 2147483647 w 1971"/>
                <a:gd name="T1" fmla="*/ 2147483647 h 1968"/>
                <a:gd name="T2" fmla="*/ 2147483647 w 1971"/>
                <a:gd name="T3" fmla="*/ 2147483647 h 1968"/>
                <a:gd name="T4" fmla="*/ 2147483647 w 1971"/>
                <a:gd name="T5" fmla="*/ 2147483647 h 1968"/>
                <a:gd name="T6" fmla="*/ 2147483647 w 1971"/>
                <a:gd name="T7" fmla="*/ 2147483647 h 1968"/>
                <a:gd name="T8" fmla="*/ 2147483647 w 1971"/>
                <a:gd name="T9" fmla="*/ 2147483647 h 1968"/>
                <a:gd name="T10" fmla="*/ 2147483647 w 1971"/>
                <a:gd name="T11" fmla="*/ 2147483647 h 1968"/>
                <a:gd name="T12" fmla="*/ 2147483647 w 1971"/>
                <a:gd name="T13" fmla="*/ 2147483647 h 1968"/>
                <a:gd name="T14" fmla="*/ 2147483647 w 1971"/>
                <a:gd name="T15" fmla="*/ 2147483647 h 1968"/>
                <a:gd name="T16" fmla="*/ 2147483647 w 1971"/>
                <a:gd name="T17" fmla="*/ 2147483647 h 1968"/>
                <a:gd name="T18" fmla="*/ 2147483647 w 1971"/>
                <a:gd name="T19" fmla="*/ 2147483647 h 1968"/>
                <a:gd name="T20" fmla="*/ 2147483647 w 1971"/>
                <a:gd name="T21" fmla="*/ 2147483647 h 1968"/>
                <a:gd name="T22" fmla="*/ 2147483647 w 1971"/>
                <a:gd name="T23" fmla="*/ 2147483647 h 1968"/>
                <a:gd name="T24" fmla="*/ 2147483647 w 1971"/>
                <a:gd name="T25" fmla="*/ 2147483647 h 1968"/>
                <a:gd name="T26" fmla="*/ 2147483647 w 1971"/>
                <a:gd name="T27" fmla="*/ 2147483647 h 1968"/>
                <a:gd name="T28" fmla="*/ 2147483647 w 1971"/>
                <a:gd name="T29" fmla="*/ 2147483647 h 1968"/>
                <a:gd name="T30" fmla="*/ 2147483647 w 1971"/>
                <a:gd name="T31" fmla="*/ 2147483647 h 1968"/>
                <a:gd name="T32" fmla="*/ 2147483647 w 1971"/>
                <a:gd name="T33" fmla="*/ 2147483647 h 1968"/>
                <a:gd name="T34" fmla="*/ 2147483647 w 1971"/>
                <a:gd name="T35" fmla="*/ 2147483647 h 1968"/>
                <a:gd name="T36" fmla="*/ 2147483647 w 1971"/>
                <a:gd name="T37" fmla="*/ 2147483647 h 1968"/>
                <a:gd name="T38" fmla="*/ 2147483647 w 1971"/>
                <a:gd name="T39" fmla="*/ 2147483647 h 1968"/>
                <a:gd name="T40" fmla="*/ 2147483647 w 1971"/>
                <a:gd name="T41" fmla="*/ 2147483647 h 1968"/>
                <a:gd name="T42" fmla="*/ 2147483647 w 1971"/>
                <a:gd name="T43" fmla="*/ 2147483647 h 1968"/>
                <a:gd name="T44" fmla="*/ 2147483647 w 1971"/>
                <a:gd name="T45" fmla="*/ 2147483647 h 1968"/>
                <a:gd name="T46" fmla="*/ 2147483647 w 1971"/>
                <a:gd name="T47" fmla="*/ 2147483647 h 1968"/>
                <a:gd name="T48" fmla="*/ 2147483647 w 1971"/>
                <a:gd name="T49" fmla="*/ 2147483647 h 1968"/>
                <a:gd name="T50" fmla="*/ 2147483647 w 1971"/>
                <a:gd name="T51" fmla="*/ 2147483647 h 1968"/>
                <a:gd name="T52" fmla="*/ 2147483647 w 1971"/>
                <a:gd name="T53" fmla="*/ 2147483647 h 1968"/>
                <a:gd name="T54" fmla="*/ 0 w 1971"/>
                <a:gd name="T55" fmla="*/ 2147483647 h 1968"/>
                <a:gd name="T56" fmla="*/ 2147483647 w 1971"/>
                <a:gd name="T57" fmla="*/ 2147483647 h 1968"/>
                <a:gd name="T58" fmla="*/ 2147483647 w 1971"/>
                <a:gd name="T59" fmla="*/ 2147483647 h 1968"/>
                <a:gd name="T60" fmla="*/ 2147483647 w 1971"/>
                <a:gd name="T61" fmla="*/ 2147483647 h 1968"/>
                <a:gd name="T62" fmla="*/ 2147483647 w 1971"/>
                <a:gd name="T63" fmla="*/ 2147483647 h 1968"/>
                <a:gd name="T64" fmla="*/ 2147483647 w 1971"/>
                <a:gd name="T65" fmla="*/ 2147483647 h 1968"/>
                <a:gd name="T66" fmla="*/ 2147483647 w 1971"/>
                <a:gd name="T67" fmla="*/ 0 h 1968"/>
                <a:gd name="T68" fmla="*/ 2147483647 w 1971"/>
                <a:gd name="T69" fmla="*/ 2147483647 h 1968"/>
                <a:gd name="T70" fmla="*/ 2147483647 w 1971"/>
                <a:gd name="T71" fmla="*/ 2147483647 h 1968"/>
                <a:gd name="T72" fmla="*/ 2147483647 w 1971"/>
                <a:gd name="T73" fmla="*/ 2147483647 h 1968"/>
                <a:gd name="T74" fmla="*/ 2147483647 w 1971"/>
                <a:gd name="T75" fmla="*/ 2147483647 h 1968"/>
                <a:gd name="T76" fmla="*/ 2147483647 w 1971"/>
                <a:gd name="T77" fmla="*/ 2147483647 h 1968"/>
                <a:gd name="T78" fmla="*/ 2147483647 w 1971"/>
                <a:gd name="T79" fmla="*/ 2147483647 h 1968"/>
                <a:gd name="T80" fmla="*/ 2147483647 w 1971"/>
                <a:gd name="T81" fmla="*/ 2147483647 h 1968"/>
                <a:gd name="T82" fmla="*/ 2147483647 w 1971"/>
                <a:gd name="T83" fmla="*/ 2147483647 h 1968"/>
                <a:gd name="T84" fmla="*/ 2147483647 w 1971"/>
                <a:gd name="T85" fmla="*/ 2147483647 h 1968"/>
                <a:gd name="T86" fmla="*/ 2147483647 w 1971"/>
                <a:gd name="T87" fmla="*/ 2147483647 h 1968"/>
                <a:gd name="T88" fmla="*/ 2147483647 w 1971"/>
                <a:gd name="T89" fmla="*/ 2147483647 h 19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71"/>
                <a:gd name="T136" fmla="*/ 0 h 1968"/>
                <a:gd name="T137" fmla="*/ 1971 w 1971"/>
                <a:gd name="T138" fmla="*/ 1968 h 196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71" h="1968">
                  <a:moveTo>
                    <a:pt x="1924" y="1265"/>
                  </a:moveTo>
                  <a:lnTo>
                    <a:pt x="1924" y="1357"/>
                  </a:lnTo>
                  <a:lnTo>
                    <a:pt x="1970" y="1424"/>
                  </a:lnTo>
                  <a:lnTo>
                    <a:pt x="1631" y="1763"/>
                  </a:lnTo>
                  <a:lnTo>
                    <a:pt x="1585" y="1967"/>
                  </a:lnTo>
                  <a:lnTo>
                    <a:pt x="1381" y="1876"/>
                  </a:lnTo>
                  <a:lnTo>
                    <a:pt x="1314" y="1897"/>
                  </a:lnTo>
                  <a:lnTo>
                    <a:pt x="1223" y="1830"/>
                  </a:lnTo>
                  <a:lnTo>
                    <a:pt x="997" y="1876"/>
                  </a:lnTo>
                  <a:lnTo>
                    <a:pt x="906" y="1784"/>
                  </a:lnTo>
                  <a:lnTo>
                    <a:pt x="793" y="1784"/>
                  </a:lnTo>
                  <a:lnTo>
                    <a:pt x="771" y="1808"/>
                  </a:lnTo>
                  <a:lnTo>
                    <a:pt x="771" y="1784"/>
                  </a:lnTo>
                  <a:lnTo>
                    <a:pt x="634" y="1717"/>
                  </a:lnTo>
                  <a:lnTo>
                    <a:pt x="613" y="1604"/>
                  </a:lnTo>
                  <a:lnTo>
                    <a:pt x="476" y="1559"/>
                  </a:lnTo>
                  <a:lnTo>
                    <a:pt x="454" y="1650"/>
                  </a:lnTo>
                  <a:lnTo>
                    <a:pt x="408" y="1628"/>
                  </a:lnTo>
                  <a:lnTo>
                    <a:pt x="341" y="1582"/>
                  </a:lnTo>
                  <a:lnTo>
                    <a:pt x="363" y="1537"/>
                  </a:lnTo>
                  <a:lnTo>
                    <a:pt x="204" y="1491"/>
                  </a:lnTo>
                  <a:lnTo>
                    <a:pt x="159" y="1424"/>
                  </a:lnTo>
                  <a:lnTo>
                    <a:pt x="46" y="1424"/>
                  </a:lnTo>
                  <a:lnTo>
                    <a:pt x="70" y="1241"/>
                  </a:lnTo>
                  <a:lnTo>
                    <a:pt x="70" y="1107"/>
                  </a:lnTo>
                  <a:lnTo>
                    <a:pt x="24" y="948"/>
                  </a:lnTo>
                  <a:lnTo>
                    <a:pt x="70" y="857"/>
                  </a:lnTo>
                  <a:lnTo>
                    <a:pt x="0" y="722"/>
                  </a:lnTo>
                  <a:lnTo>
                    <a:pt x="70" y="610"/>
                  </a:lnTo>
                  <a:lnTo>
                    <a:pt x="91" y="451"/>
                  </a:lnTo>
                  <a:lnTo>
                    <a:pt x="159" y="247"/>
                  </a:lnTo>
                  <a:lnTo>
                    <a:pt x="500" y="156"/>
                  </a:lnTo>
                  <a:lnTo>
                    <a:pt x="543" y="88"/>
                  </a:lnTo>
                  <a:lnTo>
                    <a:pt x="884" y="0"/>
                  </a:lnTo>
                  <a:lnTo>
                    <a:pt x="951" y="201"/>
                  </a:lnTo>
                  <a:lnTo>
                    <a:pt x="1177" y="271"/>
                  </a:lnTo>
                  <a:lnTo>
                    <a:pt x="1201" y="271"/>
                  </a:lnTo>
                  <a:lnTo>
                    <a:pt x="1494" y="293"/>
                  </a:lnTo>
                  <a:lnTo>
                    <a:pt x="1766" y="293"/>
                  </a:lnTo>
                  <a:lnTo>
                    <a:pt x="1878" y="451"/>
                  </a:lnTo>
                  <a:lnTo>
                    <a:pt x="1924" y="677"/>
                  </a:lnTo>
                  <a:lnTo>
                    <a:pt x="1924" y="927"/>
                  </a:lnTo>
                  <a:lnTo>
                    <a:pt x="1857" y="994"/>
                  </a:lnTo>
                  <a:lnTo>
                    <a:pt x="1924" y="1107"/>
                  </a:lnTo>
                  <a:lnTo>
                    <a:pt x="1924" y="1265"/>
                  </a:lnTo>
                </a:path>
              </a:pathLst>
            </a:custGeom>
            <a:solidFill>
              <a:srgbClr val="FF9900"/>
            </a:solidFill>
            <a:ln w="9398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526" name="Freeform 23"/>
            <p:cNvSpPr>
              <a:spLocks noChangeArrowheads="1"/>
            </p:cNvSpPr>
            <p:nvPr/>
          </p:nvSpPr>
          <p:spPr bwMode="auto">
            <a:xfrm>
              <a:off x="6399213" y="4951411"/>
              <a:ext cx="34925" cy="39624"/>
            </a:xfrm>
            <a:custGeom>
              <a:avLst/>
              <a:gdLst>
                <a:gd name="T0" fmla="*/ 0 w 114"/>
                <a:gd name="T1" fmla="*/ 2147483647 h 137"/>
                <a:gd name="T2" fmla="*/ 2147483647 w 114"/>
                <a:gd name="T3" fmla="*/ 0 h 137"/>
                <a:gd name="T4" fmla="*/ 2147483647 w 114"/>
                <a:gd name="T5" fmla="*/ 2147483647 h 137"/>
                <a:gd name="T6" fmla="*/ 2147483647 w 114"/>
                <a:gd name="T7" fmla="*/ 2147483647 h 137"/>
                <a:gd name="T8" fmla="*/ 0 w 114"/>
                <a:gd name="T9" fmla="*/ 2147483647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37"/>
                <a:gd name="T17" fmla="*/ 114 w 114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37">
                  <a:moveTo>
                    <a:pt x="0" y="69"/>
                  </a:moveTo>
                  <a:lnTo>
                    <a:pt x="69" y="0"/>
                  </a:lnTo>
                  <a:lnTo>
                    <a:pt x="113" y="69"/>
                  </a:lnTo>
                  <a:lnTo>
                    <a:pt x="46" y="136"/>
                  </a:lnTo>
                  <a:lnTo>
                    <a:pt x="0" y="69"/>
                  </a:lnTo>
                </a:path>
              </a:pathLst>
            </a:custGeom>
            <a:solidFill>
              <a:schemeClr val="bg1"/>
            </a:solidFill>
            <a:ln w="9360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527" name="Freeform 24"/>
            <p:cNvSpPr>
              <a:spLocks noChangeArrowheads="1"/>
            </p:cNvSpPr>
            <p:nvPr/>
          </p:nvSpPr>
          <p:spPr bwMode="auto">
            <a:xfrm>
              <a:off x="7632700" y="3943350"/>
              <a:ext cx="177800" cy="100710"/>
            </a:xfrm>
            <a:custGeom>
              <a:avLst/>
              <a:gdLst>
                <a:gd name="T0" fmla="*/ 2147483647 w 590"/>
                <a:gd name="T1" fmla="*/ 2147483647 h 339"/>
                <a:gd name="T2" fmla="*/ 2147483647 w 590"/>
                <a:gd name="T3" fmla="*/ 2147483647 h 339"/>
                <a:gd name="T4" fmla="*/ 2147483647 w 590"/>
                <a:gd name="T5" fmla="*/ 2147483647 h 339"/>
                <a:gd name="T6" fmla="*/ 2147483647 w 590"/>
                <a:gd name="T7" fmla="*/ 2147483647 h 339"/>
                <a:gd name="T8" fmla="*/ 2147483647 w 590"/>
                <a:gd name="T9" fmla="*/ 0 h 339"/>
                <a:gd name="T10" fmla="*/ 0 w 590"/>
                <a:gd name="T11" fmla="*/ 2147483647 h 339"/>
                <a:gd name="T12" fmla="*/ 2147483647 w 590"/>
                <a:gd name="T13" fmla="*/ 2147483647 h 3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0"/>
                <a:gd name="T22" fmla="*/ 0 h 339"/>
                <a:gd name="T23" fmla="*/ 590 w 590"/>
                <a:gd name="T24" fmla="*/ 339 h 3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0" h="339">
                  <a:moveTo>
                    <a:pt x="24" y="316"/>
                  </a:moveTo>
                  <a:lnTo>
                    <a:pt x="589" y="338"/>
                  </a:lnTo>
                  <a:lnTo>
                    <a:pt x="567" y="157"/>
                  </a:lnTo>
                  <a:lnTo>
                    <a:pt x="272" y="21"/>
                  </a:lnTo>
                  <a:lnTo>
                    <a:pt x="226" y="0"/>
                  </a:lnTo>
                  <a:lnTo>
                    <a:pt x="0" y="316"/>
                  </a:lnTo>
                  <a:lnTo>
                    <a:pt x="24" y="316"/>
                  </a:lnTo>
                </a:path>
              </a:pathLst>
            </a:custGeom>
            <a:solidFill>
              <a:schemeClr val="bg1"/>
            </a:solidFill>
            <a:ln w="9360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528" name="Freeform 25"/>
            <p:cNvSpPr>
              <a:spLocks noChangeArrowheads="1"/>
            </p:cNvSpPr>
            <p:nvPr/>
          </p:nvSpPr>
          <p:spPr bwMode="auto">
            <a:xfrm>
              <a:off x="7410450" y="4467225"/>
              <a:ext cx="346075" cy="163451"/>
            </a:xfrm>
            <a:custGeom>
              <a:avLst/>
              <a:gdLst>
                <a:gd name="T0" fmla="*/ 2147483647 w 1156"/>
                <a:gd name="T1" fmla="*/ 2147483647 h 544"/>
                <a:gd name="T2" fmla="*/ 2147483647 w 1156"/>
                <a:gd name="T3" fmla="*/ 2147483647 h 544"/>
                <a:gd name="T4" fmla="*/ 2147483647 w 1156"/>
                <a:gd name="T5" fmla="*/ 2147483647 h 544"/>
                <a:gd name="T6" fmla="*/ 2147483647 w 1156"/>
                <a:gd name="T7" fmla="*/ 2147483647 h 544"/>
                <a:gd name="T8" fmla="*/ 2147483647 w 1156"/>
                <a:gd name="T9" fmla="*/ 2147483647 h 544"/>
                <a:gd name="T10" fmla="*/ 2147483647 w 1156"/>
                <a:gd name="T11" fmla="*/ 0 h 544"/>
                <a:gd name="T12" fmla="*/ 2147483647 w 1156"/>
                <a:gd name="T13" fmla="*/ 0 h 544"/>
                <a:gd name="T14" fmla="*/ 2147483647 w 1156"/>
                <a:gd name="T15" fmla="*/ 2147483647 h 544"/>
                <a:gd name="T16" fmla="*/ 2147483647 w 1156"/>
                <a:gd name="T17" fmla="*/ 2147483647 h 544"/>
                <a:gd name="T18" fmla="*/ 2147483647 w 1156"/>
                <a:gd name="T19" fmla="*/ 2147483647 h 544"/>
                <a:gd name="T20" fmla="*/ 0 w 1156"/>
                <a:gd name="T21" fmla="*/ 2147483647 h 544"/>
                <a:gd name="T22" fmla="*/ 2147483647 w 1156"/>
                <a:gd name="T23" fmla="*/ 2147483647 h 544"/>
                <a:gd name="T24" fmla="*/ 2147483647 w 1156"/>
                <a:gd name="T25" fmla="*/ 2147483647 h 544"/>
                <a:gd name="T26" fmla="*/ 2147483647 w 1156"/>
                <a:gd name="T27" fmla="*/ 2147483647 h 544"/>
                <a:gd name="T28" fmla="*/ 2147483647 w 1156"/>
                <a:gd name="T29" fmla="*/ 2147483647 h 544"/>
                <a:gd name="T30" fmla="*/ 2147483647 w 1156"/>
                <a:gd name="T31" fmla="*/ 2147483647 h 544"/>
                <a:gd name="T32" fmla="*/ 2147483647 w 1156"/>
                <a:gd name="T33" fmla="*/ 2147483647 h 544"/>
                <a:gd name="T34" fmla="*/ 2147483647 w 1156"/>
                <a:gd name="T35" fmla="*/ 2147483647 h 544"/>
                <a:gd name="T36" fmla="*/ 2147483647 w 1156"/>
                <a:gd name="T37" fmla="*/ 2147483647 h 5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56"/>
                <a:gd name="T58" fmla="*/ 0 h 544"/>
                <a:gd name="T59" fmla="*/ 1156 w 1156"/>
                <a:gd name="T60" fmla="*/ 544 h 5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56" h="544">
                  <a:moveTo>
                    <a:pt x="1155" y="183"/>
                  </a:moveTo>
                  <a:lnTo>
                    <a:pt x="951" y="92"/>
                  </a:lnTo>
                  <a:lnTo>
                    <a:pt x="884" y="113"/>
                  </a:lnTo>
                  <a:lnTo>
                    <a:pt x="793" y="46"/>
                  </a:lnTo>
                  <a:lnTo>
                    <a:pt x="567" y="92"/>
                  </a:lnTo>
                  <a:lnTo>
                    <a:pt x="476" y="0"/>
                  </a:lnTo>
                  <a:lnTo>
                    <a:pt x="363" y="0"/>
                  </a:lnTo>
                  <a:lnTo>
                    <a:pt x="317" y="70"/>
                  </a:lnTo>
                  <a:lnTo>
                    <a:pt x="183" y="46"/>
                  </a:lnTo>
                  <a:lnTo>
                    <a:pt x="113" y="137"/>
                  </a:lnTo>
                  <a:lnTo>
                    <a:pt x="0" y="228"/>
                  </a:lnTo>
                  <a:lnTo>
                    <a:pt x="46" y="430"/>
                  </a:lnTo>
                  <a:lnTo>
                    <a:pt x="363" y="476"/>
                  </a:lnTo>
                  <a:lnTo>
                    <a:pt x="430" y="543"/>
                  </a:lnTo>
                  <a:lnTo>
                    <a:pt x="634" y="409"/>
                  </a:lnTo>
                  <a:lnTo>
                    <a:pt x="906" y="387"/>
                  </a:lnTo>
                  <a:lnTo>
                    <a:pt x="1019" y="317"/>
                  </a:lnTo>
                  <a:lnTo>
                    <a:pt x="1110" y="317"/>
                  </a:lnTo>
                  <a:lnTo>
                    <a:pt x="1155" y="183"/>
                  </a:lnTo>
                </a:path>
              </a:pathLst>
            </a:custGeom>
            <a:solidFill>
              <a:schemeClr val="bg1"/>
            </a:solidFill>
            <a:ln w="9360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529" name="Freeform 26"/>
            <p:cNvSpPr>
              <a:spLocks noChangeArrowheads="1"/>
            </p:cNvSpPr>
            <p:nvPr/>
          </p:nvSpPr>
          <p:spPr bwMode="auto">
            <a:xfrm>
              <a:off x="7313613" y="4814887"/>
              <a:ext cx="239712" cy="191515"/>
            </a:xfrm>
            <a:custGeom>
              <a:avLst/>
              <a:gdLst>
                <a:gd name="T0" fmla="*/ 2147483647 w 792"/>
                <a:gd name="T1" fmla="*/ 2147483647 h 633"/>
                <a:gd name="T2" fmla="*/ 2147483647 w 792"/>
                <a:gd name="T3" fmla="*/ 2147483647 h 633"/>
                <a:gd name="T4" fmla="*/ 2147483647 w 792"/>
                <a:gd name="T5" fmla="*/ 2147483647 h 633"/>
                <a:gd name="T6" fmla="*/ 2147483647 w 792"/>
                <a:gd name="T7" fmla="*/ 2147483647 h 633"/>
                <a:gd name="T8" fmla="*/ 2147483647 w 792"/>
                <a:gd name="T9" fmla="*/ 2147483647 h 633"/>
                <a:gd name="T10" fmla="*/ 2147483647 w 792"/>
                <a:gd name="T11" fmla="*/ 2147483647 h 633"/>
                <a:gd name="T12" fmla="*/ 2147483647 w 792"/>
                <a:gd name="T13" fmla="*/ 2147483647 h 633"/>
                <a:gd name="T14" fmla="*/ 2147483647 w 792"/>
                <a:gd name="T15" fmla="*/ 2147483647 h 633"/>
                <a:gd name="T16" fmla="*/ 2147483647 w 792"/>
                <a:gd name="T17" fmla="*/ 2147483647 h 633"/>
                <a:gd name="T18" fmla="*/ 2147483647 w 792"/>
                <a:gd name="T19" fmla="*/ 2147483647 h 633"/>
                <a:gd name="T20" fmla="*/ 2147483647 w 792"/>
                <a:gd name="T21" fmla="*/ 0 h 633"/>
                <a:gd name="T22" fmla="*/ 2147483647 w 792"/>
                <a:gd name="T23" fmla="*/ 2147483647 h 633"/>
                <a:gd name="T24" fmla="*/ 0 w 792"/>
                <a:gd name="T25" fmla="*/ 2147483647 h 633"/>
                <a:gd name="T26" fmla="*/ 2147483647 w 792"/>
                <a:gd name="T27" fmla="*/ 2147483647 h 633"/>
                <a:gd name="T28" fmla="*/ 2147483647 w 792"/>
                <a:gd name="T29" fmla="*/ 2147483647 h 633"/>
                <a:gd name="T30" fmla="*/ 2147483647 w 792"/>
                <a:gd name="T31" fmla="*/ 2147483647 h 6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92"/>
                <a:gd name="T49" fmla="*/ 0 h 633"/>
                <a:gd name="T50" fmla="*/ 792 w 792"/>
                <a:gd name="T51" fmla="*/ 633 h 63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92" h="633">
                  <a:moveTo>
                    <a:pt x="428" y="632"/>
                  </a:moveTo>
                  <a:lnTo>
                    <a:pt x="519" y="610"/>
                  </a:lnTo>
                  <a:lnTo>
                    <a:pt x="723" y="452"/>
                  </a:lnTo>
                  <a:lnTo>
                    <a:pt x="632" y="361"/>
                  </a:lnTo>
                  <a:lnTo>
                    <a:pt x="723" y="248"/>
                  </a:lnTo>
                  <a:lnTo>
                    <a:pt x="791" y="248"/>
                  </a:lnTo>
                  <a:lnTo>
                    <a:pt x="723" y="135"/>
                  </a:lnTo>
                  <a:lnTo>
                    <a:pt x="610" y="157"/>
                  </a:lnTo>
                  <a:lnTo>
                    <a:pt x="452" y="44"/>
                  </a:lnTo>
                  <a:lnTo>
                    <a:pt x="159" y="44"/>
                  </a:lnTo>
                  <a:lnTo>
                    <a:pt x="89" y="0"/>
                  </a:lnTo>
                  <a:lnTo>
                    <a:pt x="22" y="22"/>
                  </a:lnTo>
                  <a:lnTo>
                    <a:pt x="0" y="135"/>
                  </a:lnTo>
                  <a:lnTo>
                    <a:pt x="159" y="406"/>
                  </a:lnTo>
                  <a:lnTo>
                    <a:pt x="226" y="406"/>
                  </a:lnTo>
                  <a:lnTo>
                    <a:pt x="428" y="632"/>
                  </a:lnTo>
                </a:path>
              </a:pathLst>
            </a:custGeom>
            <a:solidFill>
              <a:schemeClr val="bg1"/>
            </a:solidFill>
            <a:ln w="9360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530" name="Freeform 27"/>
            <p:cNvSpPr>
              <a:spLocks noChangeArrowheads="1"/>
            </p:cNvSpPr>
            <p:nvPr/>
          </p:nvSpPr>
          <p:spPr bwMode="auto">
            <a:xfrm>
              <a:off x="7729538" y="4938712"/>
              <a:ext cx="392112" cy="244347"/>
            </a:xfrm>
            <a:custGeom>
              <a:avLst/>
              <a:gdLst>
                <a:gd name="T0" fmla="*/ 2147483647 w 1313"/>
                <a:gd name="T1" fmla="*/ 2147483647 h 815"/>
                <a:gd name="T2" fmla="*/ 2147483647 w 1313"/>
                <a:gd name="T3" fmla="*/ 2147483647 h 815"/>
                <a:gd name="T4" fmla="*/ 2147483647 w 1313"/>
                <a:gd name="T5" fmla="*/ 2147483647 h 815"/>
                <a:gd name="T6" fmla="*/ 2147483647 w 1313"/>
                <a:gd name="T7" fmla="*/ 2147483647 h 815"/>
                <a:gd name="T8" fmla="*/ 2147483647 w 1313"/>
                <a:gd name="T9" fmla="*/ 2147483647 h 815"/>
                <a:gd name="T10" fmla="*/ 2147483647 w 1313"/>
                <a:gd name="T11" fmla="*/ 2147483647 h 815"/>
                <a:gd name="T12" fmla="*/ 2147483647 w 1313"/>
                <a:gd name="T13" fmla="*/ 2147483647 h 815"/>
                <a:gd name="T14" fmla="*/ 2147483647 w 1313"/>
                <a:gd name="T15" fmla="*/ 2147483647 h 815"/>
                <a:gd name="T16" fmla="*/ 2147483647 w 1313"/>
                <a:gd name="T17" fmla="*/ 2147483647 h 815"/>
                <a:gd name="T18" fmla="*/ 0 w 1313"/>
                <a:gd name="T19" fmla="*/ 2147483647 h 815"/>
                <a:gd name="T20" fmla="*/ 2147483647 w 1313"/>
                <a:gd name="T21" fmla="*/ 2147483647 h 815"/>
                <a:gd name="T22" fmla="*/ 0 w 1313"/>
                <a:gd name="T23" fmla="*/ 2147483647 h 815"/>
                <a:gd name="T24" fmla="*/ 2147483647 w 1313"/>
                <a:gd name="T25" fmla="*/ 2147483647 h 815"/>
                <a:gd name="T26" fmla="*/ 2147483647 w 1313"/>
                <a:gd name="T27" fmla="*/ 0 h 815"/>
                <a:gd name="T28" fmla="*/ 2147483647 w 1313"/>
                <a:gd name="T29" fmla="*/ 2147483647 h 815"/>
                <a:gd name="T30" fmla="*/ 2147483647 w 1313"/>
                <a:gd name="T31" fmla="*/ 2147483647 h 815"/>
                <a:gd name="T32" fmla="*/ 2147483647 w 1313"/>
                <a:gd name="T33" fmla="*/ 2147483647 h 815"/>
                <a:gd name="T34" fmla="*/ 2147483647 w 1313"/>
                <a:gd name="T35" fmla="*/ 2147483647 h 815"/>
                <a:gd name="T36" fmla="*/ 2147483647 w 1313"/>
                <a:gd name="T37" fmla="*/ 2147483647 h 815"/>
                <a:gd name="T38" fmla="*/ 2147483647 w 1313"/>
                <a:gd name="T39" fmla="*/ 2147483647 h 815"/>
                <a:gd name="T40" fmla="*/ 2147483647 w 1313"/>
                <a:gd name="T41" fmla="*/ 2147483647 h 815"/>
                <a:gd name="T42" fmla="*/ 2147483647 w 1313"/>
                <a:gd name="T43" fmla="*/ 2147483647 h 815"/>
                <a:gd name="T44" fmla="*/ 2147483647 w 1313"/>
                <a:gd name="T45" fmla="*/ 2147483647 h 815"/>
                <a:gd name="T46" fmla="*/ 2147483647 w 1313"/>
                <a:gd name="T47" fmla="*/ 2147483647 h 815"/>
                <a:gd name="T48" fmla="*/ 2147483647 w 1313"/>
                <a:gd name="T49" fmla="*/ 2147483647 h 815"/>
                <a:gd name="T50" fmla="*/ 2147483647 w 1313"/>
                <a:gd name="T51" fmla="*/ 2147483647 h 81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13"/>
                <a:gd name="T79" fmla="*/ 0 h 815"/>
                <a:gd name="T80" fmla="*/ 1313 w 1313"/>
                <a:gd name="T81" fmla="*/ 815 h 81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13" h="815">
                  <a:moveTo>
                    <a:pt x="1153" y="656"/>
                  </a:moveTo>
                  <a:lnTo>
                    <a:pt x="949" y="634"/>
                  </a:lnTo>
                  <a:lnTo>
                    <a:pt x="860" y="725"/>
                  </a:lnTo>
                  <a:lnTo>
                    <a:pt x="814" y="680"/>
                  </a:lnTo>
                  <a:lnTo>
                    <a:pt x="793" y="747"/>
                  </a:lnTo>
                  <a:lnTo>
                    <a:pt x="408" y="747"/>
                  </a:lnTo>
                  <a:lnTo>
                    <a:pt x="317" y="814"/>
                  </a:lnTo>
                  <a:lnTo>
                    <a:pt x="180" y="701"/>
                  </a:lnTo>
                  <a:lnTo>
                    <a:pt x="22" y="476"/>
                  </a:lnTo>
                  <a:lnTo>
                    <a:pt x="0" y="341"/>
                  </a:lnTo>
                  <a:lnTo>
                    <a:pt x="67" y="271"/>
                  </a:lnTo>
                  <a:lnTo>
                    <a:pt x="0" y="250"/>
                  </a:lnTo>
                  <a:lnTo>
                    <a:pt x="22" y="137"/>
                  </a:lnTo>
                  <a:lnTo>
                    <a:pt x="180" y="0"/>
                  </a:lnTo>
                  <a:lnTo>
                    <a:pt x="226" y="91"/>
                  </a:lnTo>
                  <a:lnTo>
                    <a:pt x="384" y="70"/>
                  </a:lnTo>
                  <a:lnTo>
                    <a:pt x="589" y="137"/>
                  </a:lnTo>
                  <a:lnTo>
                    <a:pt x="1040" y="46"/>
                  </a:lnTo>
                  <a:lnTo>
                    <a:pt x="1312" y="159"/>
                  </a:lnTo>
                  <a:lnTo>
                    <a:pt x="1312" y="228"/>
                  </a:lnTo>
                  <a:lnTo>
                    <a:pt x="1153" y="271"/>
                  </a:lnTo>
                  <a:lnTo>
                    <a:pt x="1108" y="363"/>
                  </a:lnTo>
                  <a:lnTo>
                    <a:pt x="1040" y="476"/>
                  </a:lnTo>
                  <a:lnTo>
                    <a:pt x="1108" y="499"/>
                  </a:lnTo>
                  <a:lnTo>
                    <a:pt x="1177" y="656"/>
                  </a:lnTo>
                  <a:lnTo>
                    <a:pt x="1153" y="656"/>
                  </a:lnTo>
                </a:path>
              </a:pathLst>
            </a:custGeom>
            <a:solidFill>
              <a:schemeClr val="bg1"/>
            </a:solidFill>
            <a:ln w="9360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531" name="Freeform 28"/>
            <p:cNvSpPr>
              <a:spLocks noChangeArrowheads="1"/>
            </p:cNvSpPr>
            <p:nvPr/>
          </p:nvSpPr>
          <p:spPr bwMode="auto">
            <a:xfrm>
              <a:off x="7783513" y="2084386"/>
              <a:ext cx="665162" cy="1416558"/>
            </a:xfrm>
            <a:custGeom>
              <a:avLst/>
              <a:gdLst>
                <a:gd name="T0" fmla="*/ 2147483647 w 2218"/>
                <a:gd name="T1" fmla="*/ 2147483647 h 4729"/>
                <a:gd name="T2" fmla="*/ 2147483647 w 2218"/>
                <a:gd name="T3" fmla="*/ 2147483647 h 4729"/>
                <a:gd name="T4" fmla="*/ 2147483647 w 2218"/>
                <a:gd name="T5" fmla="*/ 2147483647 h 4729"/>
                <a:gd name="T6" fmla="*/ 2147483647 w 2218"/>
                <a:gd name="T7" fmla="*/ 2147483647 h 4729"/>
                <a:gd name="T8" fmla="*/ 2147483647 w 2218"/>
                <a:gd name="T9" fmla="*/ 2147483647 h 4729"/>
                <a:gd name="T10" fmla="*/ 2147483647 w 2218"/>
                <a:gd name="T11" fmla="*/ 2147483647 h 4729"/>
                <a:gd name="T12" fmla="*/ 2147483647 w 2218"/>
                <a:gd name="T13" fmla="*/ 2147483647 h 4729"/>
                <a:gd name="T14" fmla="*/ 0 w 2218"/>
                <a:gd name="T15" fmla="*/ 2147483647 h 4729"/>
                <a:gd name="T16" fmla="*/ 0 w 2218"/>
                <a:gd name="T17" fmla="*/ 2147483647 h 4729"/>
                <a:gd name="T18" fmla="*/ 2147483647 w 2218"/>
                <a:gd name="T19" fmla="*/ 2147483647 h 4729"/>
                <a:gd name="T20" fmla="*/ 2147483647 w 2218"/>
                <a:gd name="T21" fmla="*/ 2147483647 h 4729"/>
                <a:gd name="T22" fmla="*/ 2147483647 w 2218"/>
                <a:gd name="T23" fmla="*/ 2147483647 h 4729"/>
                <a:gd name="T24" fmla="*/ 2147483647 w 2218"/>
                <a:gd name="T25" fmla="*/ 2147483647 h 4729"/>
                <a:gd name="T26" fmla="*/ 2147483647 w 2218"/>
                <a:gd name="T27" fmla="*/ 2147483647 h 4729"/>
                <a:gd name="T28" fmla="*/ 2147483647 w 2218"/>
                <a:gd name="T29" fmla="*/ 2147483647 h 4729"/>
                <a:gd name="T30" fmla="*/ 2147483647 w 2218"/>
                <a:gd name="T31" fmla="*/ 2147483647 h 4729"/>
                <a:gd name="T32" fmla="*/ 2147483647 w 2218"/>
                <a:gd name="T33" fmla="*/ 2147483647 h 4729"/>
                <a:gd name="T34" fmla="*/ 2147483647 w 2218"/>
                <a:gd name="T35" fmla="*/ 2147483647 h 4729"/>
                <a:gd name="T36" fmla="*/ 2147483647 w 2218"/>
                <a:gd name="T37" fmla="*/ 2147483647 h 4729"/>
                <a:gd name="T38" fmla="*/ 2147483647 w 2218"/>
                <a:gd name="T39" fmla="*/ 2147483647 h 4729"/>
                <a:gd name="T40" fmla="*/ 2147483647 w 2218"/>
                <a:gd name="T41" fmla="*/ 2147483647 h 4729"/>
                <a:gd name="T42" fmla="*/ 2147483647 w 2218"/>
                <a:gd name="T43" fmla="*/ 2147483647 h 4729"/>
                <a:gd name="T44" fmla="*/ 2147483647 w 2218"/>
                <a:gd name="T45" fmla="*/ 2147483647 h 4729"/>
                <a:gd name="T46" fmla="*/ 2147483647 w 2218"/>
                <a:gd name="T47" fmla="*/ 2147483647 h 4729"/>
                <a:gd name="T48" fmla="*/ 2147483647 w 2218"/>
                <a:gd name="T49" fmla="*/ 2147483647 h 4729"/>
                <a:gd name="T50" fmla="*/ 2147483647 w 2218"/>
                <a:gd name="T51" fmla="*/ 2147483647 h 4729"/>
                <a:gd name="T52" fmla="*/ 2147483647 w 2218"/>
                <a:gd name="T53" fmla="*/ 2147483647 h 4729"/>
                <a:gd name="T54" fmla="*/ 2147483647 w 2218"/>
                <a:gd name="T55" fmla="*/ 2147483647 h 4729"/>
                <a:gd name="T56" fmla="*/ 2147483647 w 2218"/>
                <a:gd name="T57" fmla="*/ 2147483647 h 4729"/>
                <a:gd name="T58" fmla="*/ 2147483647 w 2218"/>
                <a:gd name="T59" fmla="*/ 2147483647 h 4729"/>
                <a:gd name="T60" fmla="*/ 2147483647 w 2218"/>
                <a:gd name="T61" fmla="*/ 2147483647 h 4729"/>
                <a:gd name="T62" fmla="*/ 2147483647 w 2218"/>
                <a:gd name="T63" fmla="*/ 2147483647 h 4729"/>
                <a:gd name="T64" fmla="*/ 2147483647 w 2218"/>
                <a:gd name="T65" fmla="*/ 2147483647 h 4729"/>
                <a:gd name="T66" fmla="*/ 2147483647 w 2218"/>
                <a:gd name="T67" fmla="*/ 2147483647 h 4729"/>
                <a:gd name="T68" fmla="*/ 2147483647 w 2218"/>
                <a:gd name="T69" fmla="*/ 2147483647 h 4729"/>
                <a:gd name="T70" fmla="*/ 2147483647 w 2218"/>
                <a:gd name="T71" fmla="*/ 2147483647 h 4729"/>
                <a:gd name="T72" fmla="*/ 2147483647 w 2218"/>
                <a:gd name="T73" fmla="*/ 2147483647 h 4729"/>
                <a:gd name="T74" fmla="*/ 2147483647 w 2218"/>
                <a:gd name="T75" fmla="*/ 2147483647 h 4729"/>
                <a:gd name="T76" fmla="*/ 2147483647 w 2218"/>
                <a:gd name="T77" fmla="*/ 2147483647 h 4729"/>
                <a:gd name="T78" fmla="*/ 2147483647 w 2218"/>
                <a:gd name="T79" fmla="*/ 2147483647 h 4729"/>
                <a:gd name="T80" fmla="*/ 2147483647 w 2218"/>
                <a:gd name="T81" fmla="*/ 2147483647 h 4729"/>
                <a:gd name="T82" fmla="*/ 2147483647 w 2218"/>
                <a:gd name="T83" fmla="*/ 2147483647 h 4729"/>
                <a:gd name="T84" fmla="*/ 2147483647 w 2218"/>
                <a:gd name="T85" fmla="*/ 2147483647 h 4729"/>
                <a:gd name="T86" fmla="*/ 2147483647 w 2218"/>
                <a:gd name="T87" fmla="*/ 2147483647 h 4729"/>
                <a:gd name="T88" fmla="*/ 2147483647 w 2218"/>
                <a:gd name="T89" fmla="*/ 2147483647 h 4729"/>
                <a:gd name="T90" fmla="*/ 2147483647 w 2218"/>
                <a:gd name="T91" fmla="*/ 0 h 4729"/>
                <a:gd name="T92" fmla="*/ 2147483647 w 2218"/>
                <a:gd name="T93" fmla="*/ 2147483647 h 4729"/>
                <a:gd name="T94" fmla="*/ 2147483647 w 2218"/>
                <a:gd name="T95" fmla="*/ 2147483647 h 4729"/>
                <a:gd name="T96" fmla="*/ 2147483647 w 2218"/>
                <a:gd name="T97" fmla="*/ 2147483647 h 4729"/>
                <a:gd name="T98" fmla="*/ 2147483647 w 2218"/>
                <a:gd name="T99" fmla="*/ 2147483647 h 4729"/>
                <a:gd name="T100" fmla="*/ 2147483647 w 2218"/>
                <a:gd name="T101" fmla="*/ 2147483647 h 4729"/>
                <a:gd name="T102" fmla="*/ 2147483647 w 2218"/>
                <a:gd name="T103" fmla="*/ 2147483647 h 4729"/>
                <a:gd name="T104" fmla="*/ 2147483647 w 2218"/>
                <a:gd name="T105" fmla="*/ 2147483647 h 4729"/>
                <a:gd name="T106" fmla="*/ 2147483647 w 2218"/>
                <a:gd name="T107" fmla="*/ 2147483647 h 4729"/>
                <a:gd name="T108" fmla="*/ 2147483647 w 2218"/>
                <a:gd name="T109" fmla="*/ 2147483647 h 4729"/>
                <a:gd name="T110" fmla="*/ 2147483647 w 2218"/>
                <a:gd name="T111" fmla="*/ 2147483647 h 4729"/>
                <a:gd name="T112" fmla="*/ 2147483647 w 2218"/>
                <a:gd name="T113" fmla="*/ 2147483647 h 4729"/>
                <a:gd name="T114" fmla="*/ 2147483647 w 2218"/>
                <a:gd name="T115" fmla="*/ 2147483647 h 4729"/>
                <a:gd name="T116" fmla="*/ 2147483647 w 2218"/>
                <a:gd name="T117" fmla="*/ 2147483647 h 4729"/>
                <a:gd name="T118" fmla="*/ 2147483647 w 2218"/>
                <a:gd name="T119" fmla="*/ 2147483647 h 4729"/>
                <a:gd name="T120" fmla="*/ 2147483647 w 2218"/>
                <a:gd name="T121" fmla="*/ 2147483647 h 4729"/>
                <a:gd name="T122" fmla="*/ 2147483647 w 2218"/>
                <a:gd name="T123" fmla="*/ 2147483647 h 4729"/>
                <a:gd name="T124" fmla="*/ 2147483647 w 2218"/>
                <a:gd name="T125" fmla="*/ 2147483647 h 472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18"/>
                <a:gd name="T190" fmla="*/ 0 h 4729"/>
                <a:gd name="T191" fmla="*/ 2218 w 2218"/>
                <a:gd name="T192" fmla="*/ 4729 h 472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18" h="4729">
                  <a:moveTo>
                    <a:pt x="1562" y="4456"/>
                  </a:moveTo>
                  <a:lnTo>
                    <a:pt x="1403" y="4548"/>
                  </a:lnTo>
                  <a:lnTo>
                    <a:pt x="1110" y="4593"/>
                  </a:lnTo>
                  <a:lnTo>
                    <a:pt x="793" y="4637"/>
                  </a:lnTo>
                  <a:lnTo>
                    <a:pt x="726" y="4728"/>
                  </a:lnTo>
                  <a:lnTo>
                    <a:pt x="430" y="4706"/>
                  </a:lnTo>
                  <a:lnTo>
                    <a:pt x="272" y="4569"/>
                  </a:lnTo>
                  <a:lnTo>
                    <a:pt x="0" y="4456"/>
                  </a:lnTo>
                  <a:lnTo>
                    <a:pt x="0" y="4276"/>
                  </a:lnTo>
                  <a:lnTo>
                    <a:pt x="70" y="4072"/>
                  </a:lnTo>
                  <a:lnTo>
                    <a:pt x="24" y="3892"/>
                  </a:lnTo>
                  <a:lnTo>
                    <a:pt x="113" y="3779"/>
                  </a:lnTo>
                  <a:lnTo>
                    <a:pt x="46" y="3709"/>
                  </a:lnTo>
                  <a:lnTo>
                    <a:pt x="46" y="3484"/>
                  </a:lnTo>
                  <a:lnTo>
                    <a:pt x="183" y="3279"/>
                  </a:lnTo>
                  <a:lnTo>
                    <a:pt x="250" y="3349"/>
                  </a:lnTo>
                  <a:lnTo>
                    <a:pt x="341" y="3303"/>
                  </a:lnTo>
                  <a:lnTo>
                    <a:pt x="317" y="3190"/>
                  </a:lnTo>
                  <a:lnTo>
                    <a:pt x="567" y="3032"/>
                  </a:lnTo>
                  <a:lnTo>
                    <a:pt x="793" y="2624"/>
                  </a:lnTo>
                  <a:lnTo>
                    <a:pt x="973" y="2535"/>
                  </a:lnTo>
                  <a:lnTo>
                    <a:pt x="997" y="2285"/>
                  </a:lnTo>
                  <a:lnTo>
                    <a:pt x="815" y="2172"/>
                  </a:lnTo>
                  <a:lnTo>
                    <a:pt x="793" y="2081"/>
                  </a:lnTo>
                  <a:lnTo>
                    <a:pt x="680" y="1788"/>
                  </a:lnTo>
                  <a:lnTo>
                    <a:pt x="793" y="1607"/>
                  </a:lnTo>
                  <a:lnTo>
                    <a:pt x="680" y="1379"/>
                  </a:lnTo>
                  <a:lnTo>
                    <a:pt x="726" y="1290"/>
                  </a:lnTo>
                  <a:lnTo>
                    <a:pt x="656" y="1245"/>
                  </a:lnTo>
                  <a:lnTo>
                    <a:pt x="680" y="1019"/>
                  </a:lnTo>
                  <a:lnTo>
                    <a:pt x="634" y="860"/>
                  </a:lnTo>
                  <a:lnTo>
                    <a:pt x="409" y="702"/>
                  </a:lnTo>
                  <a:lnTo>
                    <a:pt x="228" y="522"/>
                  </a:lnTo>
                  <a:lnTo>
                    <a:pt x="272" y="339"/>
                  </a:lnTo>
                  <a:lnTo>
                    <a:pt x="363" y="317"/>
                  </a:lnTo>
                  <a:lnTo>
                    <a:pt x="522" y="635"/>
                  </a:lnTo>
                  <a:lnTo>
                    <a:pt x="680" y="747"/>
                  </a:lnTo>
                  <a:lnTo>
                    <a:pt x="769" y="678"/>
                  </a:lnTo>
                  <a:lnTo>
                    <a:pt x="906" y="860"/>
                  </a:lnTo>
                  <a:lnTo>
                    <a:pt x="1019" y="747"/>
                  </a:lnTo>
                  <a:lnTo>
                    <a:pt x="1043" y="656"/>
                  </a:lnTo>
                  <a:lnTo>
                    <a:pt x="1223" y="589"/>
                  </a:lnTo>
                  <a:lnTo>
                    <a:pt x="1199" y="406"/>
                  </a:lnTo>
                  <a:lnTo>
                    <a:pt x="1312" y="159"/>
                  </a:lnTo>
                  <a:lnTo>
                    <a:pt x="1449" y="159"/>
                  </a:lnTo>
                  <a:lnTo>
                    <a:pt x="1607" y="0"/>
                  </a:lnTo>
                  <a:lnTo>
                    <a:pt x="1879" y="272"/>
                  </a:lnTo>
                  <a:lnTo>
                    <a:pt x="1787" y="589"/>
                  </a:lnTo>
                  <a:lnTo>
                    <a:pt x="1857" y="635"/>
                  </a:lnTo>
                  <a:lnTo>
                    <a:pt x="1833" y="1041"/>
                  </a:lnTo>
                  <a:lnTo>
                    <a:pt x="2083" y="1358"/>
                  </a:lnTo>
                  <a:lnTo>
                    <a:pt x="1857" y="1788"/>
                  </a:lnTo>
                  <a:lnTo>
                    <a:pt x="1992" y="2330"/>
                  </a:lnTo>
                  <a:lnTo>
                    <a:pt x="1900" y="2376"/>
                  </a:lnTo>
                  <a:lnTo>
                    <a:pt x="1900" y="2693"/>
                  </a:lnTo>
                  <a:lnTo>
                    <a:pt x="1992" y="2715"/>
                  </a:lnTo>
                  <a:lnTo>
                    <a:pt x="1992" y="2965"/>
                  </a:lnTo>
                  <a:lnTo>
                    <a:pt x="2083" y="3077"/>
                  </a:lnTo>
                  <a:lnTo>
                    <a:pt x="2059" y="3167"/>
                  </a:lnTo>
                  <a:lnTo>
                    <a:pt x="1946" y="3236"/>
                  </a:lnTo>
                  <a:lnTo>
                    <a:pt x="2128" y="3392"/>
                  </a:lnTo>
                  <a:lnTo>
                    <a:pt x="2217" y="3596"/>
                  </a:lnTo>
                  <a:lnTo>
                    <a:pt x="1562" y="4456"/>
                  </a:lnTo>
                </a:path>
              </a:pathLst>
            </a:custGeom>
            <a:solidFill>
              <a:schemeClr val="bg1"/>
            </a:solidFill>
            <a:ln w="9360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532" name="Freeform 29"/>
            <p:cNvSpPr>
              <a:spLocks noChangeArrowheads="1"/>
            </p:cNvSpPr>
            <p:nvPr/>
          </p:nvSpPr>
          <p:spPr bwMode="auto">
            <a:xfrm>
              <a:off x="6745288" y="1874836"/>
              <a:ext cx="1758950" cy="1811146"/>
            </a:xfrm>
            <a:custGeom>
              <a:avLst/>
              <a:gdLst>
                <a:gd name="T0" fmla="*/ 2147483647 w 5859"/>
                <a:gd name="T1" fmla="*/ 2147483647 h 6040"/>
                <a:gd name="T2" fmla="*/ 2147483647 w 5859"/>
                <a:gd name="T3" fmla="*/ 2147483647 h 6040"/>
                <a:gd name="T4" fmla="*/ 2147483647 w 5859"/>
                <a:gd name="T5" fmla="*/ 2147483647 h 6040"/>
                <a:gd name="T6" fmla="*/ 2147483647 w 5859"/>
                <a:gd name="T7" fmla="*/ 2147483647 h 6040"/>
                <a:gd name="T8" fmla="*/ 2147483647 w 5859"/>
                <a:gd name="T9" fmla="*/ 2147483647 h 6040"/>
                <a:gd name="T10" fmla="*/ 2147483647 w 5859"/>
                <a:gd name="T11" fmla="*/ 2147483647 h 6040"/>
                <a:gd name="T12" fmla="*/ 2147483647 w 5859"/>
                <a:gd name="T13" fmla="*/ 2147483647 h 6040"/>
                <a:gd name="T14" fmla="*/ 2147483647 w 5859"/>
                <a:gd name="T15" fmla="*/ 2147483647 h 6040"/>
                <a:gd name="T16" fmla="*/ 2147483647 w 5859"/>
                <a:gd name="T17" fmla="*/ 2147483647 h 6040"/>
                <a:gd name="T18" fmla="*/ 2147483647 w 5859"/>
                <a:gd name="T19" fmla="*/ 2147483647 h 6040"/>
                <a:gd name="T20" fmla="*/ 2147483647 w 5859"/>
                <a:gd name="T21" fmla="*/ 2147483647 h 6040"/>
                <a:gd name="T22" fmla="*/ 2147483647 w 5859"/>
                <a:gd name="T23" fmla="*/ 2147483647 h 6040"/>
                <a:gd name="T24" fmla="*/ 2147483647 w 5859"/>
                <a:gd name="T25" fmla="*/ 2147483647 h 6040"/>
                <a:gd name="T26" fmla="*/ 2147483647 w 5859"/>
                <a:gd name="T27" fmla="*/ 2147483647 h 6040"/>
                <a:gd name="T28" fmla="*/ 2147483647 w 5859"/>
                <a:gd name="T29" fmla="*/ 2147483647 h 6040"/>
                <a:gd name="T30" fmla="*/ 2147483647 w 5859"/>
                <a:gd name="T31" fmla="*/ 2147483647 h 6040"/>
                <a:gd name="T32" fmla="*/ 2147483647 w 5859"/>
                <a:gd name="T33" fmla="*/ 2147483647 h 6040"/>
                <a:gd name="T34" fmla="*/ 2147483647 w 5859"/>
                <a:gd name="T35" fmla="*/ 2147483647 h 6040"/>
                <a:gd name="T36" fmla="*/ 2147483647 w 5859"/>
                <a:gd name="T37" fmla="*/ 2147483647 h 6040"/>
                <a:gd name="T38" fmla="*/ 2147483647 w 5859"/>
                <a:gd name="T39" fmla="*/ 2147483647 h 6040"/>
                <a:gd name="T40" fmla="*/ 2147483647 w 5859"/>
                <a:gd name="T41" fmla="*/ 2147483647 h 6040"/>
                <a:gd name="T42" fmla="*/ 2147483647 w 5859"/>
                <a:gd name="T43" fmla="*/ 2147483647 h 6040"/>
                <a:gd name="T44" fmla="*/ 2147483647 w 5859"/>
                <a:gd name="T45" fmla="*/ 2147483647 h 6040"/>
                <a:gd name="T46" fmla="*/ 2147483647 w 5859"/>
                <a:gd name="T47" fmla="*/ 2147483647 h 6040"/>
                <a:gd name="T48" fmla="*/ 2147483647 w 5859"/>
                <a:gd name="T49" fmla="*/ 2147483647 h 6040"/>
                <a:gd name="T50" fmla="*/ 2147483647 w 5859"/>
                <a:gd name="T51" fmla="*/ 2147483647 h 6040"/>
                <a:gd name="T52" fmla="*/ 2147483647 w 5859"/>
                <a:gd name="T53" fmla="*/ 2147483647 h 6040"/>
                <a:gd name="T54" fmla="*/ 2147483647 w 5859"/>
                <a:gd name="T55" fmla="*/ 2147483647 h 6040"/>
                <a:gd name="T56" fmla="*/ 2147483647 w 5859"/>
                <a:gd name="T57" fmla="*/ 2147483647 h 6040"/>
                <a:gd name="T58" fmla="*/ 2147483647 w 5859"/>
                <a:gd name="T59" fmla="*/ 2147483647 h 6040"/>
                <a:gd name="T60" fmla="*/ 2147483647 w 5859"/>
                <a:gd name="T61" fmla="*/ 2147483647 h 6040"/>
                <a:gd name="T62" fmla="*/ 2147483647 w 5859"/>
                <a:gd name="T63" fmla="*/ 2147483647 h 6040"/>
                <a:gd name="T64" fmla="*/ 2147483647 w 5859"/>
                <a:gd name="T65" fmla="*/ 2147483647 h 6040"/>
                <a:gd name="T66" fmla="*/ 2147483647 w 5859"/>
                <a:gd name="T67" fmla="*/ 2147483647 h 6040"/>
                <a:gd name="T68" fmla="*/ 2147483647 w 5859"/>
                <a:gd name="T69" fmla="*/ 2147483647 h 6040"/>
                <a:gd name="T70" fmla="*/ 2147483647 w 5859"/>
                <a:gd name="T71" fmla="*/ 2147483647 h 6040"/>
                <a:gd name="T72" fmla="*/ 2147483647 w 5859"/>
                <a:gd name="T73" fmla="*/ 2147483647 h 6040"/>
                <a:gd name="T74" fmla="*/ 2147483647 w 5859"/>
                <a:gd name="T75" fmla="*/ 2147483647 h 6040"/>
                <a:gd name="T76" fmla="*/ 2147483647 w 5859"/>
                <a:gd name="T77" fmla="*/ 2147483647 h 6040"/>
                <a:gd name="T78" fmla="*/ 2147483647 w 5859"/>
                <a:gd name="T79" fmla="*/ 2147483647 h 6040"/>
                <a:gd name="T80" fmla="*/ 2147483647 w 5859"/>
                <a:gd name="T81" fmla="*/ 2147483647 h 6040"/>
                <a:gd name="T82" fmla="*/ 2147483647 w 5859"/>
                <a:gd name="T83" fmla="*/ 2147483647 h 6040"/>
                <a:gd name="T84" fmla="*/ 2147483647 w 5859"/>
                <a:gd name="T85" fmla="*/ 2147483647 h 6040"/>
                <a:gd name="T86" fmla="*/ 2147483647 w 5859"/>
                <a:gd name="T87" fmla="*/ 2147483647 h 6040"/>
                <a:gd name="T88" fmla="*/ 2147483647 w 5859"/>
                <a:gd name="T89" fmla="*/ 2147483647 h 6040"/>
                <a:gd name="T90" fmla="*/ 2147483647 w 5859"/>
                <a:gd name="T91" fmla="*/ 2147483647 h 6040"/>
                <a:gd name="T92" fmla="*/ 2147483647 w 5859"/>
                <a:gd name="T93" fmla="*/ 2147483647 h 6040"/>
                <a:gd name="T94" fmla="*/ 2147483647 w 5859"/>
                <a:gd name="T95" fmla="*/ 2147483647 h 6040"/>
                <a:gd name="T96" fmla="*/ 2147483647 w 5859"/>
                <a:gd name="T97" fmla="*/ 2147483647 h 6040"/>
                <a:gd name="T98" fmla="*/ 2147483647 w 5859"/>
                <a:gd name="T99" fmla="*/ 2147483647 h 6040"/>
                <a:gd name="T100" fmla="*/ 2147483647 w 5859"/>
                <a:gd name="T101" fmla="*/ 2147483647 h 6040"/>
                <a:gd name="T102" fmla="*/ 2147483647 w 5859"/>
                <a:gd name="T103" fmla="*/ 2147483647 h 6040"/>
                <a:gd name="T104" fmla="*/ 2147483647 w 5859"/>
                <a:gd name="T105" fmla="*/ 2147483647 h 6040"/>
                <a:gd name="T106" fmla="*/ 2147483647 w 5859"/>
                <a:gd name="T107" fmla="*/ 2147483647 h 6040"/>
                <a:gd name="T108" fmla="*/ 2147483647 w 5859"/>
                <a:gd name="T109" fmla="*/ 2147483647 h 6040"/>
                <a:gd name="T110" fmla="*/ 0 w 5859"/>
                <a:gd name="T111" fmla="*/ 2147483647 h 6040"/>
                <a:gd name="T112" fmla="*/ 2147483647 w 5859"/>
                <a:gd name="T113" fmla="*/ 2147483647 h 6040"/>
                <a:gd name="T114" fmla="*/ 2147483647 w 5859"/>
                <a:gd name="T115" fmla="*/ 2147483647 h 6040"/>
                <a:gd name="T116" fmla="*/ 2147483647 w 5859"/>
                <a:gd name="T117" fmla="*/ 2147483647 h 6040"/>
                <a:gd name="T118" fmla="*/ 2147483647 w 5859"/>
                <a:gd name="T119" fmla="*/ 2147483647 h 6040"/>
                <a:gd name="T120" fmla="*/ 2147483647 w 5859"/>
                <a:gd name="T121" fmla="*/ 2147483647 h 6040"/>
                <a:gd name="T122" fmla="*/ 2147483647 w 5859"/>
                <a:gd name="T123" fmla="*/ 2147483647 h 604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859"/>
                <a:gd name="T187" fmla="*/ 0 h 6040"/>
                <a:gd name="T188" fmla="*/ 5859 w 5859"/>
                <a:gd name="T189" fmla="*/ 6040 h 604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859" h="6040">
                  <a:moveTo>
                    <a:pt x="1287" y="5701"/>
                  </a:moveTo>
                  <a:lnTo>
                    <a:pt x="1400" y="5701"/>
                  </a:lnTo>
                  <a:lnTo>
                    <a:pt x="1400" y="5518"/>
                  </a:lnTo>
                  <a:lnTo>
                    <a:pt x="1558" y="5179"/>
                  </a:lnTo>
                  <a:lnTo>
                    <a:pt x="1515" y="4908"/>
                  </a:lnTo>
                  <a:lnTo>
                    <a:pt x="1671" y="4886"/>
                  </a:lnTo>
                  <a:lnTo>
                    <a:pt x="1671" y="4749"/>
                  </a:lnTo>
                  <a:lnTo>
                    <a:pt x="1558" y="4728"/>
                  </a:lnTo>
                  <a:lnTo>
                    <a:pt x="1515" y="4298"/>
                  </a:lnTo>
                  <a:lnTo>
                    <a:pt x="1628" y="3688"/>
                  </a:lnTo>
                  <a:lnTo>
                    <a:pt x="1784" y="3596"/>
                  </a:lnTo>
                  <a:lnTo>
                    <a:pt x="1899" y="3664"/>
                  </a:lnTo>
                  <a:lnTo>
                    <a:pt x="1988" y="3529"/>
                  </a:lnTo>
                  <a:lnTo>
                    <a:pt x="1943" y="3438"/>
                  </a:lnTo>
                  <a:lnTo>
                    <a:pt x="2101" y="3075"/>
                  </a:lnTo>
                  <a:lnTo>
                    <a:pt x="2214" y="2645"/>
                  </a:lnTo>
                  <a:lnTo>
                    <a:pt x="2351" y="2645"/>
                  </a:lnTo>
                  <a:lnTo>
                    <a:pt x="2418" y="2285"/>
                  </a:lnTo>
                  <a:lnTo>
                    <a:pt x="2577" y="2148"/>
                  </a:lnTo>
                  <a:lnTo>
                    <a:pt x="2601" y="1944"/>
                  </a:lnTo>
                  <a:lnTo>
                    <a:pt x="2872" y="1718"/>
                  </a:lnTo>
                  <a:lnTo>
                    <a:pt x="3007" y="1787"/>
                  </a:lnTo>
                  <a:lnTo>
                    <a:pt x="3165" y="1447"/>
                  </a:lnTo>
                  <a:lnTo>
                    <a:pt x="3482" y="1492"/>
                  </a:lnTo>
                  <a:lnTo>
                    <a:pt x="3550" y="1175"/>
                  </a:lnTo>
                  <a:lnTo>
                    <a:pt x="3686" y="1245"/>
                  </a:lnTo>
                  <a:lnTo>
                    <a:pt x="3730" y="1062"/>
                  </a:lnTo>
                  <a:lnTo>
                    <a:pt x="3821" y="1040"/>
                  </a:lnTo>
                  <a:lnTo>
                    <a:pt x="3980" y="1358"/>
                  </a:lnTo>
                  <a:lnTo>
                    <a:pt x="4138" y="1470"/>
                  </a:lnTo>
                  <a:lnTo>
                    <a:pt x="4227" y="1401"/>
                  </a:lnTo>
                  <a:lnTo>
                    <a:pt x="4364" y="1583"/>
                  </a:lnTo>
                  <a:lnTo>
                    <a:pt x="4477" y="1470"/>
                  </a:lnTo>
                  <a:lnTo>
                    <a:pt x="4501" y="1379"/>
                  </a:lnTo>
                  <a:lnTo>
                    <a:pt x="4681" y="1312"/>
                  </a:lnTo>
                  <a:lnTo>
                    <a:pt x="4657" y="1129"/>
                  </a:lnTo>
                  <a:lnTo>
                    <a:pt x="4770" y="882"/>
                  </a:lnTo>
                  <a:lnTo>
                    <a:pt x="4907" y="882"/>
                  </a:lnTo>
                  <a:lnTo>
                    <a:pt x="5065" y="723"/>
                  </a:lnTo>
                  <a:lnTo>
                    <a:pt x="5337" y="995"/>
                  </a:lnTo>
                  <a:lnTo>
                    <a:pt x="5245" y="1312"/>
                  </a:lnTo>
                  <a:lnTo>
                    <a:pt x="5315" y="1358"/>
                  </a:lnTo>
                  <a:lnTo>
                    <a:pt x="5450" y="1040"/>
                  </a:lnTo>
                  <a:lnTo>
                    <a:pt x="5675" y="1017"/>
                  </a:lnTo>
                  <a:lnTo>
                    <a:pt x="5743" y="836"/>
                  </a:lnTo>
                  <a:lnTo>
                    <a:pt x="5563" y="904"/>
                  </a:lnTo>
                  <a:lnTo>
                    <a:pt x="5428" y="858"/>
                  </a:lnTo>
                  <a:lnTo>
                    <a:pt x="5541" y="745"/>
                  </a:lnTo>
                  <a:lnTo>
                    <a:pt x="5337" y="702"/>
                  </a:lnTo>
                  <a:lnTo>
                    <a:pt x="5200" y="587"/>
                  </a:lnTo>
                  <a:lnTo>
                    <a:pt x="5428" y="610"/>
                  </a:lnTo>
                  <a:lnTo>
                    <a:pt x="5541" y="498"/>
                  </a:lnTo>
                  <a:lnTo>
                    <a:pt x="5630" y="565"/>
                  </a:lnTo>
                  <a:lnTo>
                    <a:pt x="5858" y="498"/>
                  </a:lnTo>
                  <a:lnTo>
                    <a:pt x="5654" y="406"/>
                  </a:lnTo>
                  <a:lnTo>
                    <a:pt x="5654" y="293"/>
                  </a:lnTo>
                  <a:lnTo>
                    <a:pt x="5428" y="248"/>
                  </a:lnTo>
                  <a:lnTo>
                    <a:pt x="5382" y="135"/>
                  </a:lnTo>
                  <a:lnTo>
                    <a:pt x="5224" y="248"/>
                  </a:lnTo>
                  <a:lnTo>
                    <a:pt x="5178" y="430"/>
                  </a:lnTo>
                  <a:lnTo>
                    <a:pt x="5087" y="385"/>
                  </a:lnTo>
                  <a:lnTo>
                    <a:pt x="5200" y="89"/>
                  </a:lnTo>
                  <a:lnTo>
                    <a:pt x="5044" y="0"/>
                  </a:lnTo>
                  <a:lnTo>
                    <a:pt x="4928" y="361"/>
                  </a:lnTo>
                  <a:lnTo>
                    <a:pt x="4816" y="385"/>
                  </a:lnTo>
                  <a:lnTo>
                    <a:pt x="4861" y="293"/>
                  </a:lnTo>
                  <a:lnTo>
                    <a:pt x="4885" y="135"/>
                  </a:lnTo>
                  <a:lnTo>
                    <a:pt x="4839" y="68"/>
                  </a:lnTo>
                  <a:lnTo>
                    <a:pt x="4681" y="293"/>
                  </a:lnTo>
                  <a:lnTo>
                    <a:pt x="4568" y="565"/>
                  </a:lnTo>
                  <a:lnTo>
                    <a:pt x="4455" y="543"/>
                  </a:lnTo>
                  <a:lnTo>
                    <a:pt x="4635" y="89"/>
                  </a:lnTo>
                  <a:lnTo>
                    <a:pt x="4477" y="135"/>
                  </a:lnTo>
                  <a:lnTo>
                    <a:pt x="4386" y="22"/>
                  </a:lnTo>
                  <a:lnTo>
                    <a:pt x="4342" y="89"/>
                  </a:lnTo>
                  <a:lnTo>
                    <a:pt x="4386" y="202"/>
                  </a:lnTo>
                  <a:lnTo>
                    <a:pt x="4318" y="272"/>
                  </a:lnTo>
                  <a:lnTo>
                    <a:pt x="4184" y="452"/>
                  </a:lnTo>
                  <a:lnTo>
                    <a:pt x="4205" y="632"/>
                  </a:lnTo>
                  <a:lnTo>
                    <a:pt x="4138" y="656"/>
                  </a:lnTo>
                  <a:lnTo>
                    <a:pt x="4025" y="406"/>
                  </a:lnTo>
                  <a:lnTo>
                    <a:pt x="3821" y="385"/>
                  </a:lnTo>
                  <a:lnTo>
                    <a:pt x="3799" y="452"/>
                  </a:lnTo>
                  <a:lnTo>
                    <a:pt x="3888" y="519"/>
                  </a:lnTo>
                  <a:lnTo>
                    <a:pt x="3843" y="678"/>
                  </a:lnTo>
                  <a:lnTo>
                    <a:pt x="3775" y="610"/>
                  </a:lnTo>
                  <a:lnTo>
                    <a:pt x="3595" y="702"/>
                  </a:lnTo>
                  <a:lnTo>
                    <a:pt x="3458" y="678"/>
                  </a:lnTo>
                  <a:lnTo>
                    <a:pt x="3415" y="836"/>
                  </a:lnTo>
                  <a:lnTo>
                    <a:pt x="3345" y="745"/>
                  </a:lnTo>
                  <a:lnTo>
                    <a:pt x="3165" y="928"/>
                  </a:lnTo>
                  <a:lnTo>
                    <a:pt x="3256" y="702"/>
                  </a:lnTo>
                  <a:lnTo>
                    <a:pt x="3187" y="656"/>
                  </a:lnTo>
                  <a:lnTo>
                    <a:pt x="3028" y="815"/>
                  </a:lnTo>
                  <a:lnTo>
                    <a:pt x="2781" y="882"/>
                  </a:lnTo>
                  <a:lnTo>
                    <a:pt x="2757" y="995"/>
                  </a:lnTo>
                  <a:lnTo>
                    <a:pt x="2872" y="1017"/>
                  </a:lnTo>
                  <a:lnTo>
                    <a:pt x="3028" y="928"/>
                  </a:lnTo>
                  <a:lnTo>
                    <a:pt x="2961" y="1040"/>
                  </a:lnTo>
                  <a:lnTo>
                    <a:pt x="2939" y="1175"/>
                  </a:lnTo>
                  <a:lnTo>
                    <a:pt x="2714" y="1334"/>
                  </a:lnTo>
                  <a:lnTo>
                    <a:pt x="2915" y="1425"/>
                  </a:lnTo>
                  <a:lnTo>
                    <a:pt x="2601" y="1425"/>
                  </a:lnTo>
                  <a:lnTo>
                    <a:pt x="2601" y="1538"/>
                  </a:lnTo>
                  <a:lnTo>
                    <a:pt x="2757" y="1583"/>
                  </a:lnTo>
                  <a:lnTo>
                    <a:pt x="2601" y="1764"/>
                  </a:lnTo>
                  <a:lnTo>
                    <a:pt x="2509" y="1516"/>
                  </a:lnTo>
                  <a:lnTo>
                    <a:pt x="2418" y="1629"/>
                  </a:lnTo>
                  <a:lnTo>
                    <a:pt x="2464" y="1696"/>
                  </a:lnTo>
                  <a:lnTo>
                    <a:pt x="2373" y="1742"/>
                  </a:lnTo>
                  <a:lnTo>
                    <a:pt x="2373" y="1831"/>
                  </a:lnTo>
                  <a:lnTo>
                    <a:pt x="2464" y="1922"/>
                  </a:lnTo>
                  <a:lnTo>
                    <a:pt x="2351" y="1900"/>
                  </a:lnTo>
                  <a:lnTo>
                    <a:pt x="2260" y="2059"/>
                  </a:lnTo>
                  <a:lnTo>
                    <a:pt x="2442" y="2126"/>
                  </a:lnTo>
                  <a:lnTo>
                    <a:pt x="2214" y="2126"/>
                  </a:lnTo>
                  <a:lnTo>
                    <a:pt x="1967" y="2285"/>
                  </a:lnTo>
                  <a:lnTo>
                    <a:pt x="1921" y="2419"/>
                  </a:lnTo>
                  <a:lnTo>
                    <a:pt x="2012" y="2532"/>
                  </a:lnTo>
                  <a:lnTo>
                    <a:pt x="1875" y="2556"/>
                  </a:lnTo>
                  <a:lnTo>
                    <a:pt x="1875" y="2645"/>
                  </a:lnTo>
                  <a:lnTo>
                    <a:pt x="1784" y="2624"/>
                  </a:lnTo>
                  <a:lnTo>
                    <a:pt x="1762" y="2736"/>
                  </a:lnTo>
                  <a:lnTo>
                    <a:pt x="1695" y="2782"/>
                  </a:lnTo>
                  <a:lnTo>
                    <a:pt x="1671" y="2986"/>
                  </a:lnTo>
                  <a:lnTo>
                    <a:pt x="1717" y="3053"/>
                  </a:lnTo>
                  <a:lnTo>
                    <a:pt x="1628" y="3030"/>
                  </a:lnTo>
                  <a:lnTo>
                    <a:pt x="1537" y="3166"/>
                  </a:lnTo>
                  <a:lnTo>
                    <a:pt x="1671" y="3212"/>
                  </a:lnTo>
                  <a:lnTo>
                    <a:pt x="1582" y="3212"/>
                  </a:lnTo>
                  <a:lnTo>
                    <a:pt x="1445" y="3279"/>
                  </a:lnTo>
                  <a:lnTo>
                    <a:pt x="1515" y="3371"/>
                  </a:lnTo>
                  <a:lnTo>
                    <a:pt x="1424" y="3371"/>
                  </a:lnTo>
                  <a:lnTo>
                    <a:pt x="1287" y="3529"/>
                  </a:lnTo>
                  <a:lnTo>
                    <a:pt x="1108" y="3642"/>
                  </a:lnTo>
                  <a:lnTo>
                    <a:pt x="1265" y="3755"/>
                  </a:lnTo>
                  <a:lnTo>
                    <a:pt x="1198" y="3844"/>
                  </a:lnTo>
                  <a:lnTo>
                    <a:pt x="1108" y="3709"/>
                  </a:lnTo>
                  <a:lnTo>
                    <a:pt x="1016" y="3755"/>
                  </a:lnTo>
                  <a:lnTo>
                    <a:pt x="1016" y="3890"/>
                  </a:lnTo>
                  <a:lnTo>
                    <a:pt x="927" y="3777"/>
                  </a:lnTo>
                  <a:lnTo>
                    <a:pt x="791" y="3935"/>
                  </a:lnTo>
                  <a:lnTo>
                    <a:pt x="882" y="4026"/>
                  </a:lnTo>
                  <a:lnTo>
                    <a:pt x="769" y="4094"/>
                  </a:lnTo>
                  <a:lnTo>
                    <a:pt x="702" y="3935"/>
                  </a:lnTo>
                  <a:lnTo>
                    <a:pt x="519" y="4002"/>
                  </a:lnTo>
                  <a:lnTo>
                    <a:pt x="587" y="4139"/>
                  </a:lnTo>
                  <a:lnTo>
                    <a:pt x="406" y="4094"/>
                  </a:lnTo>
                  <a:lnTo>
                    <a:pt x="293" y="4207"/>
                  </a:lnTo>
                  <a:lnTo>
                    <a:pt x="452" y="4274"/>
                  </a:lnTo>
                  <a:lnTo>
                    <a:pt x="180" y="4298"/>
                  </a:lnTo>
                  <a:lnTo>
                    <a:pt x="113" y="4343"/>
                  </a:lnTo>
                  <a:lnTo>
                    <a:pt x="293" y="4432"/>
                  </a:lnTo>
                  <a:lnTo>
                    <a:pt x="68" y="4432"/>
                  </a:lnTo>
                  <a:lnTo>
                    <a:pt x="113" y="4704"/>
                  </a:lnTo>
                  <a:lnTo>
                    <a:pt x="587" y="4682"/>
                  </a:lnTo>
                  <a:lnTo>
                    <a:pt x="565" y="4817"/>
                  </a:lnTo>
                  <a:lnTo>
                    <a:pt x="497" y="4841"/>
                  </a:lnTo>
                  <a:lnTo>
                    <a:pt x="474" y="4728"/>
                  </a:lnTo>
                  <a:lnTo>
                    <a:pt x="68" y="4749"/>
                  </a:lnTo>
                  <a:lnTo>
                    <a:pt x="89" y="4862"/>
                  </a:lnTo>
                  <a:lnTo>
                    <a:pt x="135" y="4954"/>
                  </a:lnTo>
                  <a:lnTo>
                    <a:pt x="113" y="5067"/>
                  </a:lnTo>
                  <a:lnTo>
                    <a:pt x="159" y="5225"/>
                  </a:lnTo>
                  <a:lnTo>
                    <a:pt x="315" y="5088"/>
                  </a:lnTo>
                  <a:lnTo>
                    <a:pt x="226" y="5271"/>
                  </a:lnTo>
                  <a:lnTo>
                    <a:pt x="0" y="5451"/>
                  </a:lnTo>
                  <a:lnTo>
                    <a:pt x="89" y="5518"/>
                  </a:lnTo>
                  <a:lnTo>
                    <a:pt x="272" y="5405"/>
                  </a:lnTo>
                  <a:lnTo>
                    <a:pt x="180" y="5655"/>
                  </a:lnTo>
                  <a:lnTo>
                    <a:pt x="113" y="5588"/>
                  </a:lnTo>
                  <a:lnTo>
                    <a:pt x="89" y="5701"/>
                  </a:lnTo>
                  <a:lnTo>
                    <a:pt x="272" y="5859"/>
                  </a:lnTo>
                  <a:lnTo>
                    <a:pt x="272" y="5972"/>
                  </a:lnTo>
                  <a:lnTo>
                    <a:pt x="474" y="6039"/>
                  </a:lnTo>
                  <a:lnTo>
                    <a:pt x="543" y="5926"/>
                  </a:lnTo>
                  <a:lnTo>
                    <a:pt x="656" y="5994"/>
                  </a:lnTo>
                  <a:lnTo>
                    <a:pt x="815" y="5814"/>
                  </a:lnTo>
                  <a:lnTo>
                    <a:pt x="882" y="5814"/>
                  </a:lnTo>
                  <a:lnTo>
                    <a:pt x="927" y="5631"/>
                  </a:lnTo>
                  <a:lnTo>
                    <a:pt x="1174" y="5588"/>
                  </a:lnTo>
                  <a:lnTo>
                    <a:pt x="1108" y="5473"/>
                  </a:lnTo>
                  <a:lnTo>
                    <a:pt x="1243" y="5360"/>
                  </a:lnTo>
                  <a:lnTo>
                    <a:pt x="1243" y="5518"/>
                  </a:lnTo>
                  <a:lnTo>
                    <a:pt x="1333" y="5588"/>
                  </a:lnTo>
                  <a:lnTo>
                    <a:pt x="1287" y="5701"/>
                  </a:lnTo>
                </a:path>
              </a:pathLst>
            </a:custGeom>
            <a:solidFill>
              <a:schemeClr val="bg1"/>
            </a:solidFill>
            <a:ln w="9360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533" name="Freeform 30"/>
            <p:cNvSpPr>
              <a:spLocks noChangeArrowheads="1"/>
            </p:cNvSpPr>
            <p:nvPr/>
          </p:nvSpPr>
          <p:spPr bwMode="auto">
            <a:xfrm>
              <a:off x="5991225" y="3478213"/>
              <a:ext cx="501650" cy="901447"/>
            </a:xfrm>
            <a:custGeom>
              <a:avLst/>
              <a:gdLst>
                <a:gd name="T0" fmla="*/ 2147483647 w 1675"/>
                <a:gd name="T1" fmla="*/ 2147483647 h 3010"/>
                <a:gd name="T2" fmla="*/ 2147483647 w 1675"/>
                <a:gd name="T3" fmla="*/ 2147483647 h 3010"/>
                <a:gd name="T4" fmla="*/ 2147483647 w 1675"/>
                <a:gd name="T5" fmla="*/ 2147483647 h 3010"/>
                <a:gd name="T6" fmla="*/ 2147483647 w 1675"/>
                <a:gd name="T7" fmla="*/ 2147483647 h 3010"/>
                <a:gd name="T8" fmla="*/ 2147483647 w 1675"/>
                <a:gd name="T9" fmla="*/ 2147483647 h 3010"/>
                <a:gd name="T10" fmla="*/ 2147483647 w 1675"/>
                <a:gd name="T11" fmla="*/ 2147483647 h 3010"/>
                <a:gd name="T12" fmla="*/ 2147483647 w 1675"/>
                <a:gd name="T13" fmla="*/ 2147483647 h 3010"/>
                <a:gd name="T14" fmla="*/ 2147483647 w 1675"/>
                <a:gd name="T15" fmla="*/ 2147483647 h 3010"/>
                <a:gd name="T16" fmla="*/ 2147483647 w 1675"/>
                <a:gd name="T17" fmla="*/ 2147483647 h 3010"/>
                <a:gd name="T18" fmla="*/ 2147483647 w 1675"/>
                <a:gd name="T19" fmla="*/ 2147483647 h 3010"/>
                <a:gd name="T20" fmla="*/ 2147483647 w 1675"/>
                <a:gd name="T21" fmla="*/ 2147483647 h 3010"/>
                <a:gd name="T22" fmla="*/ 2147483647 w 1675"/>
                <a:gd name="T23" fmla="*/ 2147483647 h 3010"/>
                <a:gd name="T24" fmla="*/ 2147483647 w 1675"/>
                <a:gd name="T25" fmla="*/ 2147483647 h 3010"/>
                <a:gd name="T26" fmla="*/ 2147483647 w 1675"/>
                <a:gd name="T27" fmla="*/ 2147483647 h 3010"/>
                <a:gd name="T28" fmla="*/ 2147483647 w 1675"/>
                <a:gd name="T29" fmla="*/ 2147483647 h 3010"/>
                <a:gd name="T30" fmla="*/ 2147483647 w 1675"/>
                <a:gd name="T31" fmla="*/ 2147483647 h 3010"/>
                <a:gd name="T32" fmla="*/ 2147483647 w 1675"/>
                <a:gd name="T33" fmla="*/ 2147483647 h 3010"/>
                <a:gd name="T34" fmla="*/ 2147483647 w 1675"/>
                <a:gd name="T35" fmla="*/ 2147483647 h 3010"/>
                <a:gd name="T36" fmla="*/ 2147483647 w 1675"/>
                <a:gd name="T37" fmla="*/ 2147483647 h 3010"/>
                <a:gd name="T38" fmla="*/ 0 w 1675"/>
                <a:gd name="T39" fmla="*/ 2147483647 h 3010"/>
                <a:gd name="T40" fmla="*/ 2147483647 w 1675"/>
                <a:gd name="T41" fmla="*/ 2147483647 h 3010"/>
                <a:gd name="T42" fmla="*/ 2147483647 w 1675"/>
                <a:gd name="T43" fmla="*/ 2147483647 h 3010"/>
                <a:gd name="T44" fmla="*/ 2147483647 w 1675"/>
                <a:gd name="T45" fmla="*/ 2147483647 h 3010"/>
                <a:gd name="T46" fmla="*/ 2147483647 w 1675"/>
                <a:gd name="T47" fmla="*/ 2147483647 h 3010"/>
                <a:gd name="T48" fmla="*/ 2147483647 w 1675"/>
                <a:gd name="T49" fmla="*/ 2147483647 h 3010"/>
                <a:gd name="T50" fmla="*/ 2147483647 w 1675"/>
                <a:gd name="T51" fmla="*/ 2147483647 h 3010"/>
                <a:gd name="T52" fmla="*/ 2147483647 w 1675"/>
                <a:gd name="T53" fmla="*/ 2147483647 h 3010"/>
                <a:gd name="T54" fmla="*/ 2147483647 w 1675"/>
                <a:gd name="T55" fmla="*/ 2147483647 h 3010"/>
                <a:gd name="T56" fmla="*/ 2147483647 w 1675"/>
                <a:gd name="T57" fmla="*/ 2147483647 h 3010"/>
                <a:gd name="T58" fmla="*/ 2147483647 w 1675"/>
                <a:gd name="T59" fmla="*/ 2147483647 h 3010"/>
                <a:gd name="T60" fmla="*/ 2147483647 w 1675"/>
                <a:gd name="T61" fmla="*/ 2147483647 h 3010"/>
                <a:gd name="T62" fmla="*/ 2147483647 w 1675"/>
                <a:gd name="T63" fmla="*/ 2147483647 h 3010"/>
                <a:gd name="T64" fmla="*/ 2147483647 w 1675"/>
                <a:gd name="T65" fmla="*/ 2147483647 h 3010"/>
                <a:gd name="T66" fmla="*/ 2147483647 w 1675"/>
                <a:gd name="T67" fmla="*/ 2147483647 h 3010"/>
                <a:gd name="T68" fmla="*/ 2147483647 w 1675"/>
                <a:gd name="T69" fmla="*/ 2147483647 h 3010"/>
                <a:gd name="T70" fmla="*/ 2147483647 w 1675"/>
                <a:gd name="T71" fmla="*/ 2147483647 h 3010"/>
                <a:gd name="T72" fmla="*/ 2147483647 w 1675"/>
                <a:gd name="T73" fmla="*/ 2147483647 h 30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75"/>
                <a:gd name="T112" fmla="*/ 0 h 3010"/>
                <a:gd name="T113" fmla="*/ 1675 w 1675"/>
                <a:gd name="T114" fmla="*/ 3010 h 30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75" h="3010">
                  <a:moveTo>
                    <a:pt x="1561" y="2713"/>
                  </a:moveTo>
                  <a:lnTo>
                    <a:pt x="1516" y="2850"/>
                  </a:lnTo>
                  <a:lnTo>
                    <a:pt x="1426" y="2804"/>
                  </a:lnTo>
                  <a:lnTo>
                    <a:pt x="1314" y="2893"/>
                  </a:lnTo>
                  <a:lnTo>
                    <a:pt x="927" y="2826"/>
                  </a:lnTo>
                  <a:lnTo>
                    <a:pt x="884" y="2893"/>
                  </a:lnTo>
                  <a:lnTo>
                    <a:pt x="680" y="2826"/>
                  </a:lnTo>
                  <a:lnTo>
                    <a:pt x="567" y="2893"/>
                  </a:lnTo>
                  <a:lnTo>
                    <a:pt x="475" y="3009"/>
                  </a:lnTo>
                  <a:lnTo>
                    <a:pt x="362" y="2917"/>
                  </a:lnTo>
                  <a:lnTo>
                    <a:pt x="158" y="3009"/>
                  </a:lnTo>
                  <a:lnTo>
                    <a:pt x="45" y="2893"/>
                  </a:lnTo>
                  <a:lnTo>
                    <a:pt x="228" y="2850"/>
                  </a:lnTo>
                  <a:lnTo>
                    <a:pt x="362" y="2737"/>
                  </a:lnTo>
                  <a:lnTo>
                    <a:pt x="634" y="2668"/>
                  </a:lnTo>
                  <a:lnTo>
                    <a:pt x="384" y="2555"/>
                  </a:lnTo>
                  <a:lnTo>
                    <a:pt x="182" y="2533"/>
                  </a:lnTo>
                  <a:lnTo>
                    <a:pt x="137" y="2420"/>
                  </a:lnTo>
                  <a:lnTo>
                    <a:pt x="362" y="2329"/>
                  </a:lnTo>
                  <a:lnTo>
                    <a:pt x="408" y="2170"/>
                  </a:lnTo>
                  <a:lnTo>
                    <a:pt x="228" y="2149"/>
                  </a:lnTo>
                  <a:lnTo>
                    <a:pt x="430" y="2012"/>
                  </a:lnTo>
                  <a:lnTo>
                    <a:pt x="725" y="1990"/>
                  </a:lnTo>
                  <a:lnTo>
                    <a:pt x="656" y="1832"/>
                  </a:lnTo>
                  <a:lnTo>
                    <a:pt x="792" y="1674"/>
                  </a:lnTo>
                  <a:lnTo>
                    <a:pt x="588" y="1719"/>
                  </a:lnTo>
                  <a:lnTo>
                    <a:pt x="543" y="1628"/>
                  </a:lnTo>
                  <a:lnTo>
                    <a:pt x="588" y="1448"/>
                  </a:lnTo>
                  <a:lnTo>
                    <a:pt x="475" y="1494"/>
                  </a:lnTo>
                  <a:lnTo>
                    <a:pt x="384" y="1740"/>
                  </a:lnTo>
                  <a:lnTo>
                    <a:pt x="295" y="1719"/>
                  </a:lnTo>
                  <a:lnTo>
                    <a:pt x="341" y="1537"/>
                  </a:lnTo>
                  <a:lnTo>
                    <a:pt x="204" y="1583"/>
                  </a:lnTo>
                  <a:lnTo>
                    <a:pt x="271" y="1290"/>
                  </a:lnTo>
                  <a:lnTo>
                    <a:pt x="430" y="1153"/>
                  </a:lnTo>
                  <a:lnTo>
                    <a:pt x="341" y="951"/>
                  </a:lnTo>
                  <a:lnTo>
                    <a:pt x="250" y="994"/>
                  </a:lnTo>
                  <a:lnTo>
                    <a:pt x="182" y="1177"/>
                  </a:lnTo>
                  <a:lnTo>
                    <a:pt x="113" y="1018"/>
                  </a:lnTo>
                  <a:lnTo>
                    <a:pt x="0" y="1040"/>
                  </a:lnTo>
                  <a:lnTo>
                    <a:pt x="158" y="951"/>
                  </a:lnTo>
                  <a:lnTo>
                    <a:pt x="228" y="838"/>
                  </a:lnTo>
                  <a:lnTo>
                    <a:pt x="113" y="701"/>
                  </a:lnTo>
                  <a:lnTo>
                    <a:pt x="228" y="543"/>
                  </a:lnTo>
                  <a:lnTo>
                    <a:pt x="271" y="250"/>
                  </a:lnTo>
                  <a:lnTo>
                    <a:pt x="317" y="339"/>
                  </a:lnTo>
                  <a:lnTo>
                    <a:pt x="408" y="0"/>
                  </a:lnTo>
                  <a:lnTo>
                    <a:pt x="543" y="91"/>
                  </a:lnTo>
                  <a:lnTo>
                    <a:pt x="860" y="91"/>
                  </a:lnTo>
                  <a:lnTo>
                    <a:pt x="656" y="295"/>
                  </a:lnTo>
                  <a:lnTo>
                    <a:pt x="588" y="451"/>
                  </a:lnTo>
                  <a:lnTo>
                    <a:pt x="701" y="430"/>
                  </a:lnTo>
                  <a:lnTo>
                    <a:pt x="1155" y="475"/>
                  </a:lnTo>
                  <a:lnTo>
                    <a:pt x="973" y="610"/>
                  </a:lnTo>
                  <a:lnTo>
                    <a:pt x="838" y="881"/>
                  </a:lnTo>
                  <a:lnTo>
                    <a:pt x="747" y="905"/>
                  </a:lnTo>
                  <a:lnTo>
                    <a:pt x="814" y="973"/>
                  </a:lnTo>
                  <a:lnTo>
                    <a:pt x="701" y="1040"/>
                  </a:lnTo>
                  <a:lnTo>
                    <a:pt x="860" y="1040"/>
                  </a:lnTo>
                  <a:lnTo>
                    <a:pt x="997" y="1131"/>
                  </a:lnTo>
                  <a:lnTo>
                    <a:pt x="1064" y="1516"/>
                  </a:lnTo>
                  <a:lnTo>
                    <a:pt x="1222" y="1561"/>
                  </a:lnTo>
                  <a:lnTo>
                    <a:pt x="1177" y="1652"/>
                  </a:lnTo>
                  <a:lnTo>
                    <a:pt x="1335" y="1740"/>
                  </a:lnTo>
                  <a:lnTo>
                    <a:pt x="1314" y="1877"/>
                  </a:lnTo>
                  <a:lnTo>
                    <a:pt x="1381" y="1990"/>
                  </a:lnTo>
                  <a:lnTo>
                    <a:pt x="1403" y="2103"/>
                  </a:lnTo>
                  <a:lnTo>
                    <a:pt x="1357" y="2170"/>
                  </a:lnTo>
                  <a:lnTo>
                    <a:pt x="1448" y="2149"/>
                  </a:lnTo>
                  <a:lnTo>
                    <a:pt x="1674" y="2307"/>
                  </a:lnTo>
                  <a:lnTo>
                    <a:pt x="1674" y="2533"/>
                  </a:lnTo>
                  <a:lnTo>
                    <a:pt x="1539" y="2509"/>
                  </a:lnTo>
                  <a:lnTo>
                    <a:pt x="1470" y="2622"/>
                  </a:lnTo>
                  <a:lnTo>
                    <a:pt x="1381" y="2668"/>
                  </a:lnTo>
                  <a:lnTo>
                    <a:pt x="1561" y="2713"/>
                  </a:lnTo>
                </a:path>
              </a:pathLst>
            </a:custGeom>
            <a:solidFill>
              <a:schemeClr val="bg1"/>
            </a:solidFill>
            <a:ln w="9360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534" name="Freeform 31"/>
            <p:cNvSpPr>
              <a:spLocks noChangeArrowheads="1"/>
            </p:cNvSpPr>
            <p:nvPr/>
          </p:nvSpPr>
          <p:spPr bwMode="auto">
            <a:xfrm>
              <a:off x="5862638" y="3744913"/>
              <a:ext cx="144462" cy="156844"/>
            </a:xfrm>
            <a:custGeom>
              <a:avLst/>
              <a:gdLst>
                <a:gd name="T0" fmla="*/ 2147483647 w 476"/>
                <a:gd name="T1" fmla="*/ 2147483647 h 522"/>
                <a:gd name="T2" fmla="*/ 2147483647 w 476"/>
                <a:gd name="T3" fmla="*/ 2147483647 h 522"/>
                <a:gd name="T4" fmla="*/ 2147483647 w 476"/>
                <a:gd name="T5" fmla="*/ 2147483647 h 522"/>
                <a:gd name="T6" fmla="*/ 2147483647 w 476"/>
                <a:gd name="T7" fmla="*/ 2147483647 h 522"/>
                <a:gd name="T8" fmla="*/ 2147483647 w 476"/>
                <a:gd name="T9" fmla="*/ 2147483647 h 522"/>
                <a:gd name="T10" fmla="*/ 2147483647 w 476"/>
                <a:gd name="T11" fmla="*/ 2147483647 h 522"/>
                <a:gd name="T12" fmla="*/ 2147483647 w 476"/>
                <a:gd name="T13" fmla="*/ 0 h 522"/>
                <a:gd name="T14" fmla="*/ 2147483647 w 476"/>
                <a:gd name="T15" fmla="*/ 2147483647 h 522"/>
                <a:gd name="T16" fmla="*/ 2147483647 w 476"/>
                <a:gd name="T17" fmla="*/ 2147483647 h 522"/>
                <a:gd name="T18" fmla="*/ 0 w 476"/>
                <a:gd name="T19" fmla="*/ 2147483647 h 522"/>
                <a:gd name="T20" fmla="*/ 2147483647 w 476"/>
                <a:gd name="T21" fmla="*/ 2147483647 h 522"/>
                <a:gd name="T22" fmla="*/ 2147483647 w 476"/>
                <a:gd name="T23" fmla="*/ 2147483647 h 522"/>
                <a:gd name="T24" fmla="*/ 2147483647 w 476"/>
                <a:gd name="T25" fmla="*/ 2147483647 h 522"/>
                <a:gd name="T26" fmla="*/ 2147483647 w 476"/>
                <a:gd name="T27" fmla="*/ 2147483647 h 5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6"/>
                <a:gd name="T43" fmla="*/ 0 h 522"/>
                <a:gd name="T44" fmla="*/ 476 w 476"/>
                <a:gd name="T45" fmla="*/ 522 h 5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6" h="522">
                  <a:moveTo>
                    <a:pt x="475" y="452"/>
                  </a:moveTo>
                  <a:lnTo>
                    <a:pt x="430" y="430"/>
                  </a:lnTo>
                  <a:lnTo>
                    <a:pt x="475" y="339"/>
                  </a:lnTo>
                  <a:lnTo>
                    <a:pt x="430" y="271"/>
                  </a:lnTo>
                  <a:lnTo>
                    <a:pt x="454" y="137"/>
                  </a:lnTo>
                  <a:lnTo>
                    <a:pt x="341" y="67"/>
                  </a:lnTo>
                  <a:lnTo>
                    <a:pt x="250" y="0"/>
                  </a:lnTo>
                  <a:lnTo>
                    <a:pt x="91" y="113"/>
                  </a:lnTo>
                  <a:lnTo>
                    <a:pt x="158" y="182"/>
                  </a:lnTo>
                  <a:lnTo>
                    <a:pt x="0" y="317"/>
                  </a:lnTo>
                  <a:lnTo>
                    <a:pt x="69" y="430"/>
                  </a:lnTo>
                  <a:lnTo>
                    <a:pt x="182" y="384"/>
                  </a:lnTo>
                  <a:lnTo>
                    <a:pt x="317" y="521"/>
                  </a:lnTo>
                  <a:lnTo>
                    <a:pt x="475" y="452"/>
                  </a:lnTo>
                </a:path>
              </a:pathLst>
            </a:custGeom>
            <a:solidFill>
              <a:schemeClr val="bg1"/>
            </a:solidFill>
            <a:ln w="9360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535" name="Freeform 32"/>
            <p:cNvSpPr>
              <a:spLocks noChangeArrowheads="1"/>
            </p:cNvSpPr>
            <p:nvPr/>
          </p:nvSpPr>
          <p:spPr bwMode="auto">
            <a:xfrm>
              <a:off x="6704013" y="4357686"/>
              <a:ext cx="63500" cy="87501"/>
            </a:xfrm>
            <a:custGeom>
              <a:avLst/>
              <a:gdLst>
                <a:gd name="T0" fmla="*/ 0 w 206"/>
                <a:gd name="T1" fmla="*/ 2147483647 h 296"/>
                <a:gd name="T2" fmla="*/ 0 w 206"/>
                <a:gd name="T3" fmla="*/ 2147483647 h 296"/>
                <a:gd name="T4" fmla="*/ 2147483647 w 206"/>
                <a:gd name="T5" fmla="*/ 0 h 296"/>
                <a:gd name="T6" fmla="*/ 2147483647 w 206"/>
                <a:gd name="T7" fmla="*/ 2147483647 h 296"/>
                <a:gd name="T8" fmla="*/ 2147483647 w 206"/>
                <a:gd name="T9" fmla="*/ 2147483647 h 296"/>
                <a:gd name="T10" fmla="*/ 2147483647 w 206"/>
                <a:gd name="T11" fmla="*/ 2147483647 h 296"/>
                <a:gd name="T12" fmla="*/ 2147483647 w 206"/>
                <a:gd name="T13" fmla="*/ 2147483647 h 296"/>
                <a:gd name="T14" fmla="*/ 0 w 206"/>
                <a:gd name="T15" fmla="*/ 2147483647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6"/>
                <a:gd name="T25" fmla="*/ 0 h 296"/>
                <a:gd name="T26" fmla="*/ 206 w 206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6" h="296">
                  <a:moveTo>
                    <a:pt x="0" y="271"/>
                  </a:moveTo>
                  <a:lnTo>
                    <a:pt x="0" y="182"/>
                  </a:lnTo>
                  <a:lnTo>
                    <a:pt x="137" y="0"/>
                  </a:lnTo>
                  <a:lnTo>
                    <a:pt x="205" y="69"/>
                  </a:lnTo>
                  <a:lnTo>
                    <a:pt x="205" y="182"/>
                  </a:lnTo>
                  <a:lnTo>
                    <a:pt x="205" y="295"/>
                  </a:lnTo>
                  <a:lnTo>
                    <a:pt x="68" y="295"/>
                  </a:lnTo>
                  <a:lnTo>
                    <a:pt x="0" y="271"/>
                  </a:lnTo>
                </a:path>
              </a:pathLst>
            </a:custGeom>
            <a:solidFill>
              <a:srgbClr val="FFCC99"/>
            </a:solidFill>
            <a:ln w="9398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536" name="Freeform 33"/>
            <p:cNvSpPr>
              <a:spLocks noChangeArrowheads="1"/>
            </p:cNvSpPr>
            <p:nvPr/>
          </p:nvSpPr>
          <p:spPr bwMode="auto">
            <a:xfrm>
              <a:off x="7199313" y="4711700"/>
              <a:ext cx="331787" cy="338454"/>
            </a:xfrm>
            <a:custGeom>
              <a:avLst/>
              <a:gdLst>
                <a:gd name="T0" fmla="*/ 2147483647 w 1108"/>
                <a:gd name="T1" fmla="*/ 2147483647 h 1132"/>
                <a:gd name="T2" fmla="*/ 2147483647 w 1108"/>
                <a:gd name="T3" fmla="*/ 0 h 1132"/>
                <a:gd name="T4" fmla="*/ 2147483647 w 1108"/>
                <a:gd name="T5" fmla="*/ 2147483647 h 1132"/>
                <a:gd name="T6" fmla="*/ 2147483647 w 1108"/>
                <a:gd name="T7" fmla="*/ 2147483647 h 1132"/>
                <a:gd name="T8" fmla="*/ 2147483647 w 1108"/>
                <a:gd name="T9" fmla="*/ 2147483647 h 1132"/>
                <a:gd name="T10" fmla="*/ 2147483647 w 1108"/>
                <a:gd name="T11" fmla="*/ 2147483647 h 1132"/>
                <a:gd name="T12" fmla="*/ 2147483647 w 1108"/>
                <a:gd name="T13" fmla="*/ 2147483647 h 1132"/>
                <a:gd name="T14" fmla="*/ 2147483647 w 1108"/>
                <a:gd name="T15" fmla="*/ 2147483647 h 1132"/>
                <a:gd name="T16" fmla="*/ 2147483647 w 1108"/>
                <a:gd name="T17" fmla="*/ 2147483647 h 1132"/>
                <a:gd name="T18" fmla="*/ 2147483647 w 1108"/>
                <a:gd name="T19" fmla="*/ 2147483647 h 1132"/>
                <a:gd name="T20" fmla="*/ 2147483647 w 1108"/>
                <a:gd name="T21" fmla="*/ 2147483647 h 1132"/>
                <a:gd name="T22" fmla="*/ 2147483647 w 1108"/>
                <a:gd name="T23" fmla="*/ 2147483647 h 1132"/>
                <a:gd name="T24" fmla="*/ 2147483647 w 1108"/>
                <a:gd name="T25" fmla="*/ 2147483647 h 1132"/>
                <a:gd name="T26" fmla="*/ 2147483647 w 1108"/>
                <a:gd name="T27" fmla="*/ 2147483647 h 1132"/>
                <a:gd name="T28" fmla="*/ 2147483647 w 1108"/>
                <a:gd name="T29" fmla="*/ 2147483647 h 1132"/>
                <a:gd name="T30" fmla="*/ 2147483647 w 1108"/>
                <a:gd name="T31" fmla="*/ 2147483647 h 1132"/>
                <a:gd name="T32" fmla="*/ 2147483647 w 1108"/>
                <a:gd name="T33" fmla="*/ 2147483647 h 1132"/>
                <a:gd name="T34" fmla="*/ 2147483647 w 1108"/>
                <a:gd name="T35" fmla="*/ 2147483647 h 1132"/>
                <a:gd name="T36" fmla="*/ 2147483647 w 1108"/>
                <a:gd name="T37" fmla="*/ 2147483647 h 1132"/>
                <a:gd name="T38" fmla="*/ 2147483647 w 1108"/>
                <a:gd name="T39" fmla="*/ 2147483647 h 1132"/>
                <a:gd name="T40" fmla="*/ 2147483647 w 1108"/>
                <a:gd name="T41" fmla="*/ 2147483647 h 1132"/>
                <a:gd name="T42" fmla="*/ 2147483647 w 1108"/>
                <a:gd name="T43" fmla="*/ 2147483647 h 1132"/>
                <a:gd name="T44" fmla="*/ 2147483647 w 1108"/>
                <a:gd name="T45" fmla="*/ 2147483647 h 1132"/>
                <a:gd name="T46" fmla="*/ 0 w 1108"/>
                <a:gd name="T47" fmla="*/ 2147483647 h 1132"/>
                <a:gd name="T48" fmla="*/ 2147483647 w 1108"/>
                <a:gd name="T49" fmla="*/ 2147483647 h 1132"/>
                <a:gd name="T50" fmla="*/ 2147483647 w 1108"/>
                <a:gd name="T51" fmla="*/ 2147483647 h 1132"/>
                <a:gd name="T52" fmla="*/ 2147483647 w 1108"/>
                <a:gd name="T53" fmla="*/ 2147483647 h 1132"/>
                <a:gd name="T54" fmla="*/ 2147483647 w 1108"/>
                <a:gd name="T55" fmla="*/ 2147483647 h 1132"/>
                <a:gd name="T56" fmla="*/ 2147483647 w 1108"/>
                <a:gd name="T57" fmla="*/ 2147483647 h 11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08"/>
                <a:gd name="T88" fmla="*/ 0 h 1132"/>
                <a:gd name="T89" fmla="*/ 1108 w 1108"/>
                <a:gd name="T90" fmla="*/ 1132 h 11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08" h="1132">
                  <a:moveTo>
                    <a:pt x="497" y="91"/>
                  </a:moveTo>
                  <a:lnTo>
                    <a:pt x="497" y="0"/>
                  </a:lnTo>
                  <a:lnTo>
                    <a:pt x="586" y="21"/>
                  </a:lnTo>
                  <a:lnTo>
                    <a:pt x="812" y="247"/>
                  </a:lnTo>
                  <a:lnTo>
                    <a:pt x="882" y="225"/>
                  </a:lnTo>
                  <a:lnTo>
                    <a:pt x="927" y="293"/>
                  </a:lnTo>
                  <a:lnTo>
                    <a:pt x="1107" y="225"/>
                  </a:lnTo>
                  <a:lnTo>
                    <a:pt x="1107" y="497"/>
                  </a:lnTo>
                  <a:lnTo>
                    <a:pt x="994" y="519"/>
                  </a:lnTo>
                  <a:lnTo>
                    <a:pt x="836" y="406"/>
                  </a:lnTo>
                  <a:lnTo>
                    <a:pt x="543" y="406"/>
                  </a:lnTo>
                  <a:lnTo>
                    <a:pt x="473" y="362"/>
                  </a:lnTo>
                  <a:lnTo>
                    <a:pt x="406" y="384"/>
                  </a:lnTo>
                  <a:lnTo>
                    <a:pt x="384" y="497"/>
                  </a:lnTo>
                  <a:lnTo>
                    <a:pt x="543" y="768"/>
                  </a:lnTo>
                  <a:lnTo>
                    <a:pt x="610" y="768"/>
                  </a:lnTo>
                  <a:lnTo>
                    <a:pt x="812" y="994"/>
                  </a:lnTo>
                  <a:lnTo>
                    <a:pt x="812" y="1131"/>
                  </a:lnTo>
                  <a:lnTo>
                    <a:pt x="769" y="1107"/>
                  </a:lnTo>
                  <a:lnTo>
                    <a:pt x="564" y="1018"/>
                  </a:lnTo>
                  <a:lnTo>
                    <a:pt x="564" y="905"/>
                  </a:lnTo>
                  <a:lnTo>
                    <a:pt x="473" y="949"/>
                  </a:lnTo>
                  <a:lnTo>
                    <a:pt x="156" y="564"/>
                  </a:lnTo>
                  <a:lnTo>
                    <a:pt x="0" y="519"/>
                  </a:lnTo>
                  <a:lnTo>
                    <a:pt x="22" y="430"/>
                  </a:lnTo>
                  <a:lnTo>
                    <a:pt x="247" y="317"/>
                  </a:lnTo>
                  <a:lnTo>
                    <a:pt x="269" y="158"/>
                  </a:lnTo>
                  <a:lnTo>
                    <a:pt x="406" y="158"/>
                  </a:lnTo>
                  <a:lnTo>
                    <a:pt x="497" y="91"/>
                  </a:lnTo>
                </a:path>
              </a:pathLst>
            </a:custGeom>
            <a:solidFill>
              <a:schemeClr val="bg1"/>
            </a:solidFill>
            <a:ln w="9360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537" name="Freeform 34" descr="90%"/>
            <p:cNvSpPr>
              <a:spLocks noChangeArrowheads="1"/>
            </p:cNvSpPr>
            <p:nvPr/>
          </p:nvSpPr>
          <p:spPr bwMode="auto">
            <a:xfrm>
              <a:off x="7810500" y="3486150"/>
              <a:ext cx="373063" cy="257555"/>
            </a:xfrm>
            <a:custGeom>
              <a:avLst/>
              <a:gdLst>
                <a:gd name="T0" fmla="*/ 2147483647 w 1245"/>
                <a:gd name="T1" fmla="*/ 2147483647 h 858"/>
                <a:gd name="T2" fmla="*/ 2147483647 w 1245"/>
                <a:gd name="T3" fmla="*/ 2147483647 h 858"/>
                <a:gd name="T4" fmla="*/ 2147483647 w 1245"/>
                <a:gd name="T5" fmla="*/ 2147483647 h 858"/>
                <a:gd name="T6" fmla="*/ 2147483647 w 1245"/>
                <a:gd name="T7" fmla="*/ 2147483647 h 858"/>
                <a:gd name="T8" fmla="*/ 2147483647 w 1245"/>
                <a:gd name="T9" fmla="*/ 2147483647 h 858"/>
                <a:gd name="T10" fmla="*/ 0 w 1245"/>
                <a:gd name="T11" fmla="*/ 2147483647 h 858"/>
                <a:gd name="T12" fmla="*/ 2147483647 w 1245"/>
                <a:gd name="T13" fmla="*/ 2147483647 h 858"/>
                <a:gd name="T14" fmla="*/ 2147483647 w 1245"/>
                <a:gd name="T15" fmla="*/ 0 h 858"/>
                <a:gd name="T16" fmla="*/ 2147483647 w 1245"/>
                <a:gd name="T17" fmla="*/ 2147483647 h 858"/>
                <a:gd name="T18" fmla="*/ 2147483647 w 1245"/>
                <a:gd name="T19" fmla="*/ 2147483647 h 858"/>
                <a:gd name="T20" fmla="*/ 2147483647 w 1245"/>
                <a:gd name="T21" fmla="*/ 2147483647 h 858"/>
                <a:gd name="T22" fmla="*/ 2147483647 w 1245"/>
                <a:gd name="T23" fmla="*/ 2147483647 h 858"/>
                <a:gd name="T24" fmla="*/ 2147483647 w 1245"/>
                <a:gd name="T25" fmla="*/ 2147483647 h 858"/>
                <a:gd name="T26" fmla="*/ 2147483647 w 1245"/>
                <a:gd name="T27" fmla="*/ 2147483647 h 858"/>
                <a:gd name="T28" fmla="*/ 2147483647 w 1245"/>
                <a:gd name="T29" fmla="*/ 2147483647 h 858"/>
                <a:gd name="T30" fmla="*/ 2147483647 w 1245"/>
                <a:gd name="T31" fmla="*/ 2147483647 h 858"/>
                <a:gd name="T32" fmla="*/ 2147483647 w 1245"/>
                <a:gd name="T33" fmla="*/ 2147483647 h 858"/>
                <a:gd name="T34" fmla="*/ 2147483647 w 1245"/>
                <a:gd name="T35" fmla="*/ 2147483647 h 858"/>
                <a:gd name="T36" fmla="*/ 2147483647 w 1245"/>
                <a:gd name="T37" fmla="*/ 2147483647 h 858"/>
                <a:gd name="T38" fmla="*/ 2147483647 w 1245"/>
                <a:gd name="T39" fmla="*/ 2147483647 h 858"/>
                <a:gd name="T40" fmla="*/ 2147483647 w 1245"/>
                <a:gd name="T41" fmla="*/ 2147483647 h 858"/>
                <a:gd name="T42" fmla="*/ 2147483647 w 1245"/>
                <a:gd name="T43" fmla="*/ 2147483647 h 858"/>
                <a:gd name="T44" fmla="*/ 2147483647 w 1245"/>
                <a:gd name="T45" fmla="*/ 2147483647 h 8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45"/>
                <a:gd name="T70" fmla="*/ 0 h 858"/>
                <a:gd name="T71" fmla="*/ 1245 w 1245"/>
                <a:gd name="T72" fmla="*/ 858 h 8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45" h="858">
                  <a:moveTo>
                    <a:pt x="451" y="632"/>
                  </a:moveTo>
                  <a:lnTo>
                    <a:pt x="475" y="519"/>
                  </a:lnTo>
                  <a:lnTo>
                    <a:pt x="293" y="473"/>
                  </a:lnTo>
                  <a:lnTo>
                    <a:pt x="317" y="247"/>
                  </a:lnTo>
                  <a:lnTo>
                    <a:pt x="112" y="338"/>
                  </a:lnTo>
                  <a:lnTo>
                    <a:pt x="0" y="202"/>
                  </a:lnTo>
                  <a:lnTo>
                    <a:pt x="451" y="89"/>
                  </a:lnTo>
                  <a:lnTo>
                    <a:pt x="655" y="0"/>
                  </a:lnTo>
                  <a:lnTo>
                    <a:pt x="1131" y="134"/>
                  </a:lnTo>
                  <a:lnTo>
                    <a:pt x="1220" y="113"/>
                  </a:lnTo>
                  <a:lnTo>
                    <a:pt x="1220" y="180"/>
                  </a:lnTo>
                  <a:lnTo>
                    <a:pt x="1198" y="293"/>
                  </a:lnTo>
                  <a:lnTo>
                    <a:pt x="1107" y="360"/>
                  </a:lnTo>
                  <a:lnTo>
                    <a:pt x="1244" y="610"/>
                  </a:lnTo>
                  <a:lnTo>
                    <a:pt x="1220" y="790"/>
                  </a:lnTo>
                  <a:lnTo>
                    <a:pt x="1176" y="857"/>
                  </a:lnTo>
                  <a:lnTo>
                    <a:pt x="1107" y="857"/>
                  </a:lnTo>
                  <a:lnTo>
                    <a:pt x="972" y="745"/>
                  </a:lnTo>
                  <a:lnTo>
                    <a:pt x="814" y="699"/>
                  </a:lnTo>
                  <a:lnTo>
                    <a:pt x="655" y="655"/>
                  </a:lnTo>
                  <a:lnTo>
                    <a:pt x="634" y="586"/>
                  </a:lnTo>
                  <a:lnTo>
                    <a:pt x="542" y="655"/>
                  </a:lnTo>
                  <a:lnTo>
                    <a:pt x="451" y="632"/>
                  </a:lnTo>
                </a:path>
              </a:pathLst>
            </a:custGeom>
            <a:pattFill prst="pct90">
              <a:fgClr>
                <a:srgbClr val="FFCC99"/>
              </a:fgClr>
              <a:bgClr>
                <a:srgbClr val="000000"/>
              </a:bgClr>
            </a:pattFill>
            <a:ln w="9398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538" name="Freeform 35"/>
            <p:cNvSpPr>
              <a:spLocks noChangeArrowheads="1"/>
            </p:cNvSpPr>
            <p:nvPr/>
          </p:nvSpPr>
          <p:spPr bwMode="auto">
            <a:xfrm>
              <a:off x="7721600" y="3654423"/>
              <a:ext cx="449263" cy="272414"/>
            </a:xfrm>
            <a:custGeom>
              <a:avLst/>
              <a:gdLst>
                <a:gd name="T0" fmla="*/ 0 w 1493"/>
                <a:gd name="T1" fmla="*/ 2147483647 h 907"/>
                <a:gd name="T2" fmla="*/ 2147483647 w 1493"/>
                <a:gd name="T3" fmla="*/ 2147483647 h 907"/>
                <a:gd name="T4" fmla="*/ 2147483647 w 1493"/>
                <a:gd name="T5" fmla="*/ 2147483647 h 907"/>
                <a:gd name="T6" fmla="*/ 2147483647 w 1493"/>
                <a:gd name="T7" fmla="*/ 2147483647 h 907"/>
                <a:gd name="T8" fmla="*/ 2147483647 w 1493"/>
                <a:gd name="T9" fmla="*/ 2147483647 h 907"/>
                <a:gd name="T10" fmla="*/ 2147483647 w 1493"/>
                <a:gd name="T11" fmla="*/ 2147483647 h 907"/>
                <a:gd name="T12" fmla="*/ 2147483647 w 1493"/>
                <a:gd name="T13" fmla="*/ 2147483647 h 907"/>
                <a:gd name="T14" fmla="*/ 2147483647 w 1493"/>
                <a:gd name="T15" fmla="*/ 2147483647 h 907"/>
                <a:gd name="T16" fmla="*/ 2147483647 w 1493"/>
                <a:gd name="T17" fmla="*/ 2147483647 h 907"/>
                <a:gd name="T18" fmla="*/ 2147483647 w 1493"/>
                <a:gd name="T19" fmla="*/ 2147483647 h 907"/>
                <a:gd name="T20" fmla="*/ 2147483647 w 1493"/>
                <a:gd name="T21" fmla="*/ 0 h 907"/>
                <a:gd name="T22" fmla="*/ 2147483647 w 1493"/>
                <a:gd name="T23" fmla="*/ 2147483647 h 907"/>
                <a:gd name="T24" fmla="*/ 2147483647 w 1493"/>
                <a:gd name="T25" fmla="*/ 2147483647 h 907"/>
                <a:gd name="T26" fmla="*/ 2147483647 w 1493"/>
                <a:gd name="T27" fmla="*/ 2147483647 h 907"/>
                <a:gd name="T28" fmla="*/ 2147483647 w 1493"/>
                <a:gd name="T29" fmla="*/ 2147483647 h 907"/>
                <a:gd name="T30" fmla="*/ 2147483647 w 1493"/>
                <a:gd name="T31" fmla="*/ 2147483647 h 907"/>
                <a:gd name="T32" fmla="*/ 2147483647 w 1493"/>
                <a:gd name="T33" fmla="*/ 2147483647 h 907"/>
                <a:gd name="T34" fmla="*/ 2147483647 w 1493"/>
                <a:gd name="T35" fmla="*/ 2147483647 h 907"/>
                <a:gd name="T36" fmla="*/ 2147483647 w 1493"/>
                <a:gd name="T37" fmla="*/ 2147483647 h 907"/>
                <a:gd name="T38" fmla="*/ 2147483647 w 1493"/>
                <a:gd name="T39" fmla="*/ 2147483647 h 907"/>
                <a:gd name="T40" fmla="*/ 2147483647 w 1493"/>
                <a:gd name="T41" fmla="*/ 2147483647 h 907"/>
                <a:gd name="T42" fmla="*/ 2147483647 w 1493"/>
                <a:gd name="T43" fmla="*/ 2147483647 h 907"/>
                <a:gd name="T44" fmla="*/ 2147483647 w 1493"/>
                <a:gd name="T45" fmla="*/ 2147483647 h 907"/>
                <a:gd name="T46" fmla="*/ 2147483647 w 1493"/>
                <a:gd name="T47" fmla="*/ 2147483647 h 907"/>
                <a:gd name="T48" fmla="*/ 2147483647 w 1493"/>
                <a:gd name="T49" fmla="*/ 2147483647 h 907"/>
                <a:gd name="T50" fmla="*/ 2147483647 w 1493"/>
                <a:gd name="T51" fmla="*/ 2147483647 h 907"/>
                <a:gd name="T52" fmla="*/ 2147483647 w 1493"/>
                <a:gd name="T53" fmla="*/ 2147483647 h 907"/>
                <a:gd name="T54" fmla="*/ 2147483647 w 1493"/>
                <a:gd name="T55" fmla="*/ 2147483647 h 907"/>
                <a:gd name="T56" fmla="*/ 2147483647 w 1493"/>
                <a:gd name="T57" fmla="*/ 2147483647 h 907"/>
                <a:gd name="T58" fmla="*/ 2147483647 w 1493"/>
                <a:gd name="T59" fmla="*/ 2147483647 h 907"/>
                <a:gd name="T60" fmla="*/ 2147483647 w 1493"/>
                <a:gd name="T61" fmla="*/ 2147483647 h 907"/>
                <a:gd name="T62" fmla="*/ 2147483647 w 1493"/>
                <a:gd name="T63" fmla="*/ 2147483647 h 907"/>
                <a:gd name="T64" fmla="*/ 2147483647 w 1493"/>
                <a:gd name="T65" fmla="*/ 2147483647 h 907"/>
                <a:gd name="T66" fmla="*/ 0 w 1493"/>
                <a:gd name="T67" fmla="*/ 2147483647 h 9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93"/>
                <a:gd name="T103" fmla="*/ 0 h 907"/>
                <a:gd name="T104" fmla="*/ 1493 w 1493"/>
                <a:gd name="T105" fmla="*/ 907 h 90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93" h="907">
                  <a:moveTo>
                    <a:pt x="0" y="656"/>
                  </a:moveTo>
                  <a:lnTo>
                    <a:pt x="22" y="430"/>
                  </a:lnTo>
                  <a:lnTo>
                    <a:pt x="113" y="408"/>
                  </a:lnTo>
                  <a:lnTo>
                    <a:pt x="135" y="182"/>
                  </a:lnTo>
                  <a:lnTo>
                    <a:pt x="385" y="113"/>
                  </a:lnTo>
                  <a:lnTo>
                    <a:pt x="543" y="384"/>
                  </a:lnTo>
                  <a:lnTo>
                    <a:pt x="724" y="363"/>
                  </a:lnTo>
                  <a:lnTo>
                    <a:pt x="724" y="91"/>
                  </a:lnTo>
                  <a:lnTo>
                    <a:pt x="745" y="46"/>
                  </a:lnTo>
                  <a:lnTo>
                    <a:pt x="836" y="69"/>
                  </a:lnTo>
                  <a:lnTo>
                    <a:pt x="928" y="0"/>
                  </a:lnTo>
                  <a:lnTo>
                    <a:pt x="949" y="69"/>
                  </a:lnTo>
                  <a:lnTo>
                    <a:pt x="1108" y="113"/>
                  </a:lnTo>
                  <a:lnTo>
                    <a:pt x="1266" y="159"/>
                  </a:lnTo>
                  <a:lnTo>
                    <a:pt x="1401" y="271"/>
                  </a:lnTo>
                  <a:lnTo>
                    <a:pt x="1470" y="271"/>
                  </a:lnTo>
                  <a:lnTo>
                    <a:pt x="1492" y="454"/>
                  </a:lnTo>
                  <a:lnTo>
                    <a:pt x="1425" y="567"/>
                  </a:lnTo>
                  <a:lnTo>
                    <a:pt x="1492" y="680"/>
                  </a:lnTo>
                  <a:lnTo>
                    <a:pt x="1470" y="814"/>
                  </a:lnTo>
                  <a:lnTo>
                    <a:pt x="1266" y="838"/>
                  </a:lnTo>
                  <a:lnTo>
                    <a:pt x="1175" y="906"/>
                  </a:lnTo>
                  <a:lnTo>
                    <a:pt x="1062" y="884"/>
                  </a:lnTo>
                  <a:lnTo>
                    <a:pt x="995" y="747"/>
                  </a:lnTo>
                  <a:lnTo>
                    <a:pt x="882" y="769"/>
                  </a:lnTo>
                  <a:lnTo>
                    <a:pt x="769" y="680"/>
                  </a:lnTo>
                  <a:lnTo>
                    <a:pt x="702" y="680"/>
                  </a:lnTo>
                  <a:lnTo>
                    <a:pt x="678" y="634"/>
                  </a:lnTo>
                  <a:lnTo>
                    <a:pt x="611" y="680"/>
                  </a:lnTo>
                  <a:lnTo>
                    <a:pt x="565" y="612"/>
                  </a:lnTo>
                  <a:lnTo>
                    <a:pt x="361" y="588"/>
                  </a:lnTo>
                  <a:lnTo>
                    <a:pt x="294" y="656"/>
                  </a:lnTo>
                  <a:lnTo>
                    <a:pt x="135" y="567"/>
                  </a:lnTo>
                  <a:lnTo>
                    <a:pt x="0" y="656"/>
                  </a:lnTo>
                </a:path>
              </a:pathLst>
            </a:custGeom>
            <a:solidFill>
              <a:schemeClr val="bg1"/>
            </a:solidFill>
            <a:ln w="9360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539" name="Freeform 36"/>
            <p:cNvSpPr>
              <a:spLocks noChangeArrowheads="1"/>
            </p:cNvSpPr>
            <p:nvPr/>
          </p:nvSpPr>
          <p:spPr bwMode="auto">
            <a:xfrm>
              <a:off x="7715250" y="3817938"/>
              <a:ext cx="360363" cy="231139"/>
            </a:xfrm>
            <a:custGeom>
              <a:avLst/>
              <a:gdLst>
                <a:gd name="T0" fmla="*/ 2147483647 w 1199"/>
                <a:gd name="T1" fmla="*/ 2147483647 h 769"/>
                <a:gd name="T2" fmla="*/ 2147483647 w 1199"/>
                <a:gd name="T3" fmla="*/ 2147483647 h 769"/>
                <a:gd name="T4" fmla="*/ 0 w 1199"/>
                <a:gd name="T5" fmla="*/ 2147483647 h 769"/>
                <a:gd name="T6" fmla="*/ 2147483647 w 1199"/>
                <a:gd name="T7" fmla="*/ 2147483647 h 769"/>
                <a:gd name="T8" fmla="*/ 2147483647 w 1199"/>
                <a:gd name="T9" fmla="*/ 2147483647 h 769"/>
                <a:gd name="T10" fmla="*/ 2147483647 w 1199"/>
                <a:gd name="T11" fmla="*/ 2147483647 h 769"/>
                <a:gd name="T12" fmla="*/ 2147483647 w 1199"/>
                <a:gd name="T13" fmla="*/ 0 h 769"/>
                <a:gd name="T14" fmla="*/ 2147483647 w 1199"/>
                <a:gd name="T15" fmla="*/ 2147483647 h 769"/>
                <a:gd name="T16" fmla="*/ 2147483647 w 1199"/>
                <a:gd name="T17" fmla="*/ 2147483647 h 769"/>
                <a:gd name="T18" fmla="*/ 2147483647 w 1199"/>
                <a:gd name="T19" fmla="*/ 2147483647 h 769"/>
                <a:gd name="T20" fmla="*/ 2147483647 w 1199"/>
                <a:gd name="T21" fmla="*/ 2147483647 h 769"/>
                <a:gd name="T22" fmla="*/ 2147483647 w 1199"/>
                <a:gd name="T23" fmla="*/ 2147483647 h 769"/>
                <a:gd name="T24" fmla="*/ 2147483647 w 1199"/>
                <a:gd name="T25" fmla="*/ 2147483647 h 769"/>
                <a:gd name="T26" fmla="*/ 2147483647 w 1199"/>
                <a:gd name="T27" fmla="*/ 2147483647 h 769"/>
                <a:gd name="T28" fmla="*/ 2147483647 w 1199"/>
                <a:gd name="T29" fmla="*/ 2147483647 h 769"/>
                <a:gd name="T30" fmla="*/ 2147483647 w 1199"/>
                <a:gd name="T31" fmla="*/ 2147483647 h 769"/>
                <a:gd name="T32" fmla="*/ 2147483647 w 1199"/>
                <a:gd name="T33" fmla="*/ 2147483647 h 769"/>
                <a:gd name="T34" fmla="*/ 2147483647 w 1199"/>
                <a:gd name="T35" fmla="*/ 2147483647 h 769"/>
                <a:gd name="T36" fmla="*/ 2147483647 w 1199"/>
                <a:gd name="T37" fmla="*/ 2147483647 h 769"/>
                <a:gd name="T38" fmla="*/ 2147483647 w 1199"/>
                <a:gd name="T39" fmla="*/ 2147483647 h 769"/>
                <a:gd name="T40" fmla="*/ 2147483647 w 1199"/>
                <a:gd name="T41" fmla="*/ 2147483647 h 769"/>
                <a:gd name="T42" fmla="*/ 2147483647 w 1199"/>
                <a:gd name="T43" fmla="*/ 2147483647 h 769"/>
                <a:gd name="T44" fmla="*/ 2147483647 w 1199"/>
                <a:gd name="T45" fmla="*/ 2147483647 h 769"/>
                <a:gd name="T46" fmla="*/ 2147483647 w 1199"/>
                <a:gd name="T47" fmla="*/ 2147483647 h 769"/>
                <a:gd name="T48" fmla="*/ 2147483647 w 1199"/>
                <a:gd name="T49" fmla="*/ 2147483647 h 769"/>
                <a:gd name="T50" fmla="*/ 2147483647 w 1199"/>
                <a:gd name="T51" fmla="*/ 2147483647 h 769"/>
                <a:gd name="T52" fmla="*/ 2147483647 w 1199"/>
                <a:gd name="T53" fmla="*/ 2147483647 h 769"/>
                <a:gd name="T54" fmla="*/ 2147483647 w 1199"/>
                <a:gd name="T55" fmla="*/ 2147483647 h 76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99"/>
                <a:gd name="T85" fmla="*/ 0 h 769"/>
                <a:gd name="T86" fmla="*/ 1199 w 1199"/>
                <a:gd name="T87" fmla="*/ 769 h 76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99" h="769">
                  <a:moveTo>
                    <a:pt x="317" y="768"/>
                  </a:moveTo>
                  <a:lnTo>
                    <a:pt x="295" y="587"/>
                  </a:lnTo>
                  <a:lnTo>
                    <a:pt x="0" y="451"/>
                  </a:lnTo>
                  <a:lnTo>
                    <a:pt x="112" y="384"/>
                  </a:lnTo>
                  <a:lnTo>
                    <a:pt x="23" y="202"/>
                  </a:lnTo>
                  <a:lnTo>
                    <a:pt x="23" y="89"/>
                  </a:lnTo>
                  <a:lnTo>
                    <a:pt x="158" y="0"/>
                  </a:lnTo>
                  <a:lnTo>
                    <a:pt x="317" y="89"/>
                  </a:lnTo>
                  <a:lnTo>
                    <a:pt x="384" y="21"/>
                  </a:lnTo>
                  <a:lnTo>
                    <a:pt x="588" y="45"/>
                  </a:lnTo>
                  <a:lnTo>
                    <a:pt x="634" y="113"/>
                  </a:lnTo>
                  <a:lnTo>
                    <a:pt x="701" y="67"/>
                  </a:lnTo>
                  <a:lnTo>
                    <a:pt x="725" y="113"/>
                  </a:lnTo>
                  <a:lnTo>
                    <a:pt x="792" y="113"/>
                  </a:lnTo>
                  <a:lnTo>
                    <a:pt x="905" y="202"/>
                  </a:lnTo>
                  <a:lnTo>
                    <a:pt x="1018" y="180"/>
                  </a:lnTo>
                  <a:lnTo>
                    <a:pt x="1085" y="317"/>
                  </a:lnTo>
                  <a:lnTo>
                    <a:pt x="1198" y="339"/>
                  </a:lnTo>
                  <a:lnTo>
                    <a:pt x="1109" y="406"/>
                  </a:lnTo>
                  <a:lnTo>
                    <a:pt x="1176" y="451"/>
                  </a:lnTo>
                  <a:lnTo>
                    <a:pt x="1176" y="563"/>
                  </a:lnTo>
                  <a:lnTo>
                    <a:pt x="1040" y="497"/>
                  </a:lnTo>
                  <a:lnTo>
                    <a:pt x="1018" y="587"/>
                  </a:lnTo>
                  <a:lnTo>
                    <a:pt x="1064" y="655"/>
                  </a:lnTo>
                  <a:lnTo>
                    <a:pt x="814" y="746"/>
                  </a:lnTo>
                  <a:lnTo>
                    <a:pt x="521" y="655"/>
                  </a:lnTo>
                  <a:lnTo>
                    <a:pt x="453" y="655"/>
                  </a:lnTo>
                  <a:lnTo>
                    <a:pt x="317" y="768"/>
                  </a:lnTo>
                </a:path>
              </a:pathLst>
            </a:custGeom>
            <a:solidFill>
              <a:schemeClr val="bg1"/>
            </a:solidFill>
            <a:ln w="9360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540" name="Freeform 37" descr="90%"/>
            <p:cNvSpPr>
              <a:spLocks noChangeArrowheads="1"/>
            </p:cNvSpPr>
            <p:nvPr/>
          </p:nvSpPr>
          <p:spPr bwMode="auto">
            <a:xfrm>
              <a:off x="7348538" y="4559299"/>
              <a:ext cx="414337" cy="244347"/>
            </a:xfrm>
            <a:custGeom>
              <a:avLst/>
              <a:gdLst>
                <a:gd name="T0" fmla="*/ 2147483647 w 1380"/>
                <a:gd name="T1" fmla="*/ 2147483647 h 816"/>
                <a:gd name="T2" fmla="*/ 2147483647 w 1380"/>
                <a:gd name="T3" fmla="*/ 2147483647 h 816"/>
                <a:gd name="T4" fmla="*/ 2147483647 w 1380"/>
                <a:gd name="T5" fmla="*/ 2147483647 h 816"/>
                <a:gd name="T6" fmla="*/ 2147483647 w 1380"/>
                <a:gd name="T7" fmla="*/ 2147483647 h 816"/>
                <a:gd name="T8" fmla="*/ 2147483647 w 1380"/>
                <a:gd name="T9" fmla="*/ 2147483647 h 816"/>
                <a:gd name="T10" fmla="*/ 2147483647 w 1380"/>
                <a:gd name="T11" fmla="*/ 0 h 816"/>
                <a:gd name="T12" fmla="*/ 2147483647 w 1380"/>
                <a:gd name="T13" fmla="*/ 0 h 816"/>
                <a:gd name="T14" fmla="*/ 2147483647 w 1380"/>
                <a:gd name="T15" fmla="*/ 2147483647 h 816"/>
                <a:gd name="T16" fmla="*/ 2147483647 w 1380"/>
                <a:gd name="T17" fmla="*/ 2147483647 h 816"/>
                <a:gd name="T18" fmla="*/ 2147483647 w 1380"/>
                <a:gd name="T19" fmla="*/ 2147483647 h 816"/>
                <a:gd name="T20" fmla="*/ 2147483647 w 1380"/>
                <a:gd name="T21" fmla="*/ 2147483647 h 816"/>
                <a:gd name="T22" fmla="*/ 2147483647 w 1380"/>
                <a:gd name="T23" fmla="*/ 2147483647 h 816"/>
                <a:gd name="T24" fmla="*/ 2147483647 w 1380"/>
                <a:gd name="T25" fmla="*/ 2147483647 h 816"/>
                <a:gd name="T26" fmla="*/ 2147483647 w 1380"/>
                <a:gd name="T27" fmla="*/ 2147483647 h 816"/>
                <a:gd name="T28" fmla="*/ 0 w 1380"/>
                <a:gd name="T29" fmla="*/ 2147483647 h 816"/>
                <a:gd name="T30" fmla="*/ 0 w 1380"/>
                <a:gd name="T31" fmla="*/ 2147483647 h 816"/>
                <a:gd name="T32" fmla="*/ 2147483647 w 1380"/>
                <a:gd name="T33" fmla="*/ 2147483647 h 816"/>
                <a:gd name="T34" fmla="*/ 2147483647 w 1380"/>
                <a:gd name="T35" fmla="*/ 2147483647 h 816"/>
                <a:gd name="T36" fmla="*/ 2147483647 w 1380"/>
                <a:gd name="T37" fmla="*/ 2147483647 h 816"/>
                <a:gd name="T38" fmla="*/ 2147483647 w 1380"/>
                <a:gd name="T39" fmla="*/ 2147483647 h 816"/>
                <a:gd name="T40" fmla="*/ 2147483647 w 1380"/>
                <a:gd name="T41" fmla="*/ 2147483647 h 8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80"/>
                <a:gd name="T64" fmla="*/ 0 h 816"/>
                <a:gd name="T65" fmla="*/ 1380 w 1380"/>
                <a:gd name="T66" fmla="*/ 816 h 8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80" h="816">
                  <a:moveTo>
                    <a:pt x="610" y="747"/>
                  </a:moveTo>
                  <a:lnTo>
                    <a:pt x="949" y="726"/>
                  </a:lnTo>
                  <a:lnTo>
                    <a:pt x="1153" y="430"/>
                  </a:lnTo>
                  <a:lnTo>
                    <a:pt x="1153" y="296"/>
                  </a:lnTo>
                  <a:lnTo>
                    <a:pt x="1379" y="183"/>
                  </a:lnTo>
                  <a:lnTo>
                    <a:pt x="1312" y="0"/>
                  </a:lnTo>
                  <a:lnTo>
                    <a:pt x="1221" y="0"/>
                  </a:lnTo>
                  <a:lnTo>
                    <a:pt x="1108" y="70"/>
                  </a:lnTo>
                  <a:lnTo>
                    <a:pt x="836" y="92"/>
                  </a:lnTo>
                  <a:lnTo>
                    <a:pt x="632" y="226"/>
                  </a:lnTo>
                  <a:lnTo>
                    <a:pt x="565" y="159"/>
                  </a:lnTo>
                  <a:lnTo>
                    <a:pt x="248" y="113"/>
                  </a:lnTo>
                  <a:lnTo>
                    <a:pt x="202" y="205"/>
                  </a:lnTo>
                  <a:lnTo>
                    <a:pt x="89" y="317"/>
                  </a:lnTo>
                  <a:lnTo>
                    <a:pt x="0" y="498"/>
                  </a:lnTo>
                  <a:lnTo>
                    <a:pt x="0" y="522"/>
                  </a:lnTo>
                  <a:lnTo>
                    <a:pt x="89" y="543"/>
                  </a:lnTo>
                  <a:lnTo>
                    <a:pt x="315" y="769"/>
                  </a:lnTo>
                  <a:lnTo>
                    <a:pt x="385" y="747"/>
                  </a:lnTo>
                  <a:lnTo>
                    <a:pt x="430" y="815"/>
                  </a:lnTo>
                  <a:lnTo>
                    <a:pt x="610" y="747"/>
                  </a:lnTo>
                </a:path>
              </a:pathLst>
            </a:custGeom>
            <a:pattFill prst="pct90">
              <a:fgClr>
                <a:srgbClr val="FFCC99"/>
              </a:fgClr>
              <a:bgClr>
                <a:srgbClr val="000000"/>
              </a:bgClr>
            </a:pattFill>
            <a:ln w="9360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541" name="Freeform 38"/>
            <p:cNvSpPr>
              <a:spLocks noChangeArrowheads="1"/>
            </p:cNvSpPr>
            <p:nvPr/>
          </p:nvSpPr>
          <p:spPr bwMode="auto">
            <a:xfrm>
              <a:off x="7632700" y="4613273"/>
              <a:ext cx="523875" cy="386335"/>
            </a:xfrm>
            <a:custGeom>
              <a:avLst/>
              <a:gdLst>
                <a:gd name="T0" fmla="*/ 2147483647 w 1743"/>
                <a:gd name="T1" fmla="*/ 2147483647 h 1289"/>
                <a:gd name="T2" fmla="*/ 2147483647 w 1743"/>
                <a:gd name="T3" fmla="*/ 2147483647 h 1289"/>
                <a:gd name="T4" fmla="*/ 2147483647 w 1743"/>
                <a:gd name="T5" fmla="*/ 2147483647 h 1289"/>
                <a:gd name="T6" fmla="*/ 2147483647 w 1743"/>
                <a:gd name="T7" fmla="*/ 2147483647 h 1289"/>
                <a:gd name="T8" fmla="*/ 2147483647 w 1743"/>
                <a:gd name="T9" fmla="*/ 2147483647 h 1289"/>
                <a:gd name="T10" fmla="*/ 2147483647 w 1743"/>
                <a:gd name="T11" fmla="*/ 2147483647 h 1289"/>
                <a:gd name="T12" fmla="*/ 2147483647 w 1743"/>
                <a:gd name="T13" fmla="*/ 2147483647 h 1289"/>
                <a:gd name="T14" fmla="*/ 2147483647 w 1743"/>
                <a:gd name="T15" fmla="*/ 2147483647 h 1289"/>
                <a:gd name="T16" fmla="*/ 2147483647 w 1743"/>
                <a:gd name="T17" fmla="*/ 2147483647 h 1289"/>
                <a:gd name="T18" fmla="*/ 0 w 1743"/>
                <a:gd name="T19" fmla="*/ 2147483647 h 1289"/>
                <a:gd name="T20" fmla="*/ 2147483647 w 1743"/>
                <a:gd name="T21" fmla="*/ 2147483647 h 1289"/>
                <a:gd name="T22" fmla="*/ 2147483647 w 1743"/>
                <a:gd name="T23" fmla="*/ 2147483647 h 1289"/>
                <a:gd name="T24" fmla="*/ 2147483647 w 1743"/>
                <a:gd name="T25" fmla="*/ 0 h 1289"/>
                <a:gd name="T26" fmla="*/ 2147483647 w 1743"/>
                <a:gd name="T27" fmla="*/ 2147483647 h 1289"/>
                <a:gd name="T28" fmla="*/ 2147483647 w 1743"/>
                <a:gd name="T29" fmla="*/ 2147483647 h 1289"/>
                <a:gd name="T30" fmla="*/ 2147483647 w 1743"/>
                <a:gd name="T31" fmla="*/ 2147483647 h 1289"/>
                <a:gd name="T32" fmla="*/ 2147483647 w 1743"/>
                <a:gd name="T33" fmla="*/ 2147483647 h 1289"/>
                <a:gd name="T34" fmla="*/ 2147483647 w 1743"/>
                <a:gd name="T35" fmla="*/ 2147483647 h 1289"/>
                <a:gd name="T36" fmla="*/ 2147483647 w 1743"/>
                <a:gd name="T37" fmla="*/ 2147483647 h 1289"/>
                <a:gd name="T38" fmla="*/ 2147483647 w 1743"/>
                <a:gd name="T39" fmla="*/ 2147483647 h 1289"/>
                <a:gd name="T40" fmla="*/ 2147483647 w 1743"/>
                <a:gd name="T41" fmla="*/ 2147483647 h 1289"/>
                <a:gd name="T42" fmla="*/ 2147483647 w 1743"/>
                <a:gd name="T43" fmla="*/ 2147483647 h 1289"/>
                <a:gd name="T44" fmla="*/ 2147483647 w 1743"/>
                <a:gd name="T45" fmla="*/ 2147483647 h 1289"/>
                <a:gd name="T46" fmla="*/ 2147483647 w 1743"/>
                <a:gd name="T47" fmla="*/ 2147483647 h 1289"/>
                <a:gd name="T48" fmla="*/ 2147483647 w 1743"/>
                <a:gd name="T49" fmla="*/ 2147483647 h 1289"/>
                <a:gd name="T50" fmla="*/ 2147483647 w 1743"/>
                <a:gd name="T51" fmla="*/ 2147483647 h 1289"/>
                <a:gd name="T52" fmla="*/ 2147483647 w 1743"/>
                <a:gd name="T53" fmla="*/ 2147483647 h 1289"/>
                <a:gd name="T54" fmla="*/ 2147483647 w 1743"/>
                <a:gd name="T55" fmla="*/ 2147483647 h 128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43"/>
                <a:gd name="T85" fmla="*/ 0 h 1289"/>
                <a:gd name="T86" fmla="*/ 1743 w 1743"/>
                <a:gd name="T87" fmla="*/ 1289 h 128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43" h="1289">
                  <a:moveTo>
                    <a:pt x="1357" y="1175"/>
                  </a:moveTo>
                  <a:lnTo>
                    <a:pt x="906" y="1266"/>
                  </a:lnTo>
                  <a:lnTo>
                    <a:pt x="701" y="1199"/>
                  </a:lnTo>
                  <a:lnTo>
                    <a:pt x="543" y="1220"/>
                  </a:lnTo>
                  <a:lnTo>
                    <a:pt x="497" y="1129"/>
                  </a:lnTo>
                  <a:lnTo>
                    <a:pt x="430" y="994"/>
                  </a:lnTo>
                  <a:lnTo>
                    <a:pt x="454" y="927"/>
                  </a:lnTo>
                  <a:lnTo>
                    <a:pt x="408" y="881"/>
                  </a:lnTo>
                  <a:lnTo>
                    <a:pt x="295" y="949"/>
                  </a:lnTo>
                  <a:lnTo>
                    <a:pt x="0" y="543"/>
                  </a:lnTo>
                  <a:lnTo>
                    <a:pt x="204" y="247"/>
                  </a:lnTo>
                  <a:lnTo>
                    <a:pt x="204" y="113"/>
                  </a:lnTo>
                  <a:lnTo>
                    <a:pt x="430" y="0"/>
                  </a:lnTo>
                  <a:lnTo>
                    <a:pt x="838" y="43"/>
                  </a:lnTo>
                  <a:lnTo>
                    <a:pt x="927" y="113"/>
                  </a:lnTo>
                  <a:lnTo>
                    <a:pt x="1312" y="43"/>
                  </a:lnTo>
                  <a:lnTo>
                    <a:pt x="1448" y="271"/>
                  </a:lnTo>
                  <a:lnTo>
                    <a:pt x="1448" y="360"/>
                  </a:lnTo>
                  <a:lnTo>
                    <a:pt x="1494" y="430"/>
                  </a:lnTo>
                  <a:lnTo>
                    <a:pt x="1494" y="543"/>
                  </a:lnTo>
                  <a:lnTo>
                    <a:pt x="1561" y="610"/>
                  </a:lnTo>
                  <a:lnTo>
                    <a:pt x="1516" y="836"/>
                  </a:lnTo>
                  <a:lnTo>
                    <a:pt x="1494" y="903"/>
                  </a:lnTo>
                  <a:lnTo>
                    <a:pt x="1583" y="927"/>
                  </a:lnTo>
                  <a:lnTo>
                    <a:pt x="1742" y="1016"/>
                  </a:lnTo>
                  <a:lnTo>
                    <a:pt x="1629" y="1153"/>
                  </a:lnTo>
                  <a:lnTo>
                    <a:pt x="1629" y="1288"/>
                  </a:lnTo>
                  <a:lnTo>
                    <a:pt x="1357" y="1175"/>
                  </a:lnTo>
                </a:path>
              </a:pathLst>
            </a:custGeom>
            <a:solidFill>
              <a:schemeClr val="bg1"/>
            </a:solidFill>
            <a:ln w="9360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542" name="Freeform 39"/>
            <p:cNvSpPr>
              <a:spLocks noChangeArrowheads="1"/>
            </p:cNvSpPr>
            <p:nvPr/>
          </p:nvSpPr>
          <p:spPr bwMode="auto">
            <a:xfrm>
              <a:off x="7504113" y="4768850"/>
              <a:ext cx="279400" cy="340105"/>
            </a:xfrm>
            <a:custGeom>
              <a:avLst/>
              <a:gdLst>
                <a:gd name="T0" fmla="*/ 2147483647 w 928"/>
                <a:gd name="T1" fmla="*/ 2147483647 h 1130"/>
                <a:gd name="T2" fmla="*/ 2147483647 w 928"/>
                <a:gd name="T3" fmla="*/ 2147483647 h 1130"/>
                <a:gd name="T4" fmla="*/ 2147483647 w 928"/>
                <a:gd name="T5" fmla="*/ 2147483647 h 1130"/>
                <a:gd name="T6" fmla="*/ 2147483647 w 928"/>
                <a:gd name="T7" fmla="*/ 2147483647 h 1130"/>
                <a:gd name="T8" fmla="*/ 0 w 928"/>
                <a:gd name="T9" fmla="*/ 2147483647 h 1130"/>
                <a:gd name="T10" fmla="*/ 2147483647 w 928"/>
                <a:gd name="T11" fmla="*/ 2147483647 h 1130"/>
                <a:gd name="T12" fmla="*/ 2147483647 w 928"/>
                <a:gd name="T13" fmla="*/ 2147483647 h 1130"/>
                <a:gd name="T14" fmla="*/ 2147483647 w 928"/>
                <a:gd name="T15" fmla="*/ 2147483647 h 1130"/>
                <a:gd name="T16" fmla="*/ 2147483647 w 928"/>
                <a:gd name="T17" fmla="*/ 2147483647 h 1130"/>
                <a:gd name="T18" fmla="*/ 2147483647 w 928"/>
                <a:gd name="T19" fmla="*/ 0 h 1130"/>
                <a:gd name="T20" fmla="*/ 2147483647 w 928"/>
                <a:gd name="T21" fmla="*/ 2147483647 h 1130"/>
                <a:gd name="T22" fmla="*/ 2147483647 w 928"/>
                <a:gd name="T23" fmla="*/ 2147483647 h 1130"/>
                <a:gd name="T24" fmla="*/ 2147483647 w 928"/>
                <a:gd name="T25" fmla="*/ 2147483647 h 1130"/>
                <a:gd name="T26" fmla="*/ 2147483647 w 928"/>
                <a:gd name="T27" fmla="*/ 2147483647 h 1130"/>
                <a:gd name="T28" fmla="*/ 2147483647 w 928"/>
                <a:gd name="T29" fmla="*/ 2147483647 h 1130"/>
                <a:gd name="T30" fmla="*/ 2147483647 w 928"/>
                <a:gd name="T31" fmla="*/ 2147483647 h 1130"/>
                <a:gd name="T32" fmla="*/ 2147483647 w 928"/>
                <a:gd name="T33" fmla="*/ 2147483647 h 1130"/>
                <a:gd name="T34" fmla="*/ 2147483647 w 928"/>
                <a:gd name="T35" fmla="*/ 2147483647 h 1130"/>
                <a:gd name="T36" fmla="*/ 2147483647 w 928"/>
                <a:gd name="T37" fmla="*/ 2147483647 h 1130"/>
                <a:gd name="T38" fmla="*/ 2147483647 w 928"/>
                <a:gd name="T39" fmla="*/ 2147483647 h 1130"/>
                <a:gd name="T40" fmla="*/ 2147483647 w 928"/>
                <a:gd name="T41" fmla="*/ 2147483647 h 11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8"/>
                <a:gd name="T64" fmla="*/ 0 h 1130"/>
                <a:gd name="T65" fmla="*/ 928 w 928"/>
                <a:gd name="T66" fmla="*/ 1130 h 11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8" h="1130">
                  <a:moveTo>
                    <a:pt x="408" y="1129"/>
                  </a:moveTo>
                  <a:lnTo>
                    <a:pt x="341" y="973"/>
                  </a:lnTo>
                  <a:lnTo>
                    <a:pt x="430" y="903"/>
                  </a:lnTo>
                  <a:lnTo>
                    <a:pt x="91" y="610"/>
                  </a:lnTo>
                  <a:lnTo>
                    <a:pt x="0" y="519"/>
                  </a:lnTo>
                  <a:lnTo>
                    <a:pt x="91" y="406"/>
                  </a:lnTo>
                  <a:lnTo>
                    <a:pt x="159" y="406"/>
                  </a:lnTo>
                  <a:lnTo>
                    <a:pt x="91" y="293"/>
                  </a:lnTo>
                  <a:lnTo>
                    <a:pt x="91" y="21"/>
                  </a:lnTo>
                  <a:lnTo>
                    <a:pt x="430" y="0"/>
                  </a:lnTo>
                  <a:lnTo>
                    <a:pt x="725" y="406"/>
                  </a:lnTo>
                  <a:lnTo>
                    <a:pt x="838" y="338"/>
                  </a:lnTo>
                  <a:lnTo>
                    <a:pt x="884" y="384"/>
                  </a:lnTo>
                  <a:lnTo>
                    <a:pt x="860" y="451"/>
                  </a:lnTo>
                  <a:lnTo>
                    <a:pt x="927" y="586"/>
                  </a:lnTo>
                  <a:lnTo>
                    <a:pt x="769" y="723"/>
                  </a:lnTo>
                  <a:lnTo>
                    <a:pt x="747" y="836"/>
                  </a:lnTo>
                  <a:lnTo>
                    <a:pt x="814" y="857"/>
                  </a:lnTo>
                  <a:lnTo>
                    <a:pt x="747" y="927"/>
                  </a:lnTo>
                  <a:lnTo>
                    <a:pt x="769" y="1062"/>
                  </a:lnTo>
                  <a:lnTo>
                    <a:pt x="408" y="1129"/>
                  </a:lnTo>
                </a:path>
              </a:pathLst>
            </a:custGeom>
            <a:solidFill>
              <a:schemeClr val="bg1"/>
            </a:solidFill>
            <a:ln w="9360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543" name="Freeform 40"/>
            <p:cNvSpPr>
              <a:spLocks noChangeArrowheads="1"/>
            </p:cNvSpPr>
            <p:nvPr/>
          </p:nvSpPr>
          <p:spPr bwMode="auto">
            <a:xfrm>
              <a:off x="7504113" y="5049836"/>
              <a:ext cx="138112" cy="224536"/>
            </a:xfrm>
            <a:custGeom>
              <a:avLst/>
              <a:gdLst>
                <a:gd name="T0" fmla="*/ 2147483647 w 455"/>
                <a:gd name="T1" fmla="*/ 2147483647 h 745"/>
                <a:gd name="T2" fmla="*/ 2147483647 w 455"/>
                <a:gd name="T3" fmla="*/ 2147483647 h 745"/>
                <a:gd name="T4" fmla="*/ 2147483647 w 455"/>
                <a:gd name="T5" fmla="*/ 2147483647 h 745"/>
                <a:gd name="T6" fmla="*/ 2147483647 w 455"/>
                <a:gd name="T7" fmla="*/ 2147483647 h 745"/>
                <a:gd name="T8" fmla="*/ 0 w 455"/>
                <a:gd name="T9" fmla="*/ 2147483647 h 745"/>
                <a:gd name="T10" fmla="*/ 2147483647 w 455"/>
                <a:gd name="T11" fmla="*/ 2147483647 h 745"/>
                <a:gd name="T12" fmla="*/ 2147483647 w 455"/>
                <a:gd name="T13" fmla="*/ 2147483647 h 745"/>
                <a:gd name="T14" fmla="*/ 2147483647 w 455"/>
                <a:gd name="T15" fmla="*/ 0 h 745"/>
                <a:gd name="T16" fmla="*/ 2147483647 w 455"/>
                <a:gd name="T17" fmla="*/ 2147483647 h 745"/>
                <a:gd name="T18" fmla="*/ 2147483647 w 455"/>
                <a:gd name="T19" fmla="*/ 2147483647 h 745"/>
                <a:gd name="T20" fmla="*/ 2147483647 w 455"/>
                <a:gd name="T21" fmla="*/ 2147483647 h 745"/>
                <a:gd name="T22" fmla="*/ 2147483647 w 455"/>
                <a:gd name="T23" fmla="*/ 2147483647 h 745"/>
                <a:gd name="T24" fmla="*/ 2147483647 w 455"/>
                <a:gd name="T25" fmla="*/ 2147483647 h 745"/>
                <a:gd name="T26" fmla="*/ 2147483647 w 455"/>
                <a:gd name="T27" fmla="*/ 2147483647 h 745"/>
                <a:gd name="T28" fmla="*/ 2147483647 w 455"/>
                <a:gd name="T29" fmla="*/ 2147483647 h 745"/>
                <a:gd name="T30" fmla="*/ 2147483647 w 455"/>
                <a:gd name="T31" fmla="*/ 2147483647 h 7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55"/>
                <a:gd name="T49" fmla="*/ 0 h 745"/>
                <a:gd name="T50" fmla="*/ 455 w 455"/>
                <a:gd name="T51" fmla="*/ 745 h 7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55" h="745">
                  <a:moveTo>
                    <a:pt x="204" y="744"/>
                  </a:moveTo>
                  <a:lnTo>
                    <a:pt x="204" y="699"/>
                  </a:lnTo>
                  <a:lnTo>
                    <a:pt x="46" y="564"/>
                  </a:lnTo>
                  <a:lnTo>
                    <a:pt x="137" y="314"/>
                  </a:lnTo>
                  <a:lnTo>
                    <a:pt x="0" y="112"/>
                  </a:lnTo>
                  <a:lnTo>
                    <a:pt x="159" y="134"/>
                  </a:lnTo>
                  <a:lnTo>
                    <a:pt x="226" y="21"/>
                  </a:lnTo>
                  <a:lnTo>
                    <a:pt x="341" y="0"/>
                  </a:lnTo>
                  <a:lnTo>
                    <a:pt x="408" y="156"/>
                  </a:lnTo>
                  <a:lnTo>
                    <a:pt x="363" y="427"/>
                  </a:lnTo>
                  <a:lnTo>
                    <a:pt x="454" y="542"/>
                  </a:lnTo>
                  <a:lnTo>
                    <a:pt x="454" y="631"/>
                  </a:lnTo>
                  <a:lnTo>
                    <a:pt x="384" y="699"/>
                  </a:lnTo>
                  <a:lnTo>
                    <a:pt x="295" y="677"/>
                  </a:lnTo>
                  <a:lnTo>
                    <a:pt x="295" y="744"/>
                  </a:lnTo>
                  <a:lnTo>
                    <a:pt x="204" y="744"/>
                  </a:lnTo>
                </a:path>
              </a:pathLst>
            </a:custGeom>
            <a:solidFill>
              <a:schemeClr val="bg1"/>
            </a:solidFill>
            <a:ln w="9360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544" name="Freeform 41"/>
            <p:cNvSpPr>
              <a:spLocks noChangeArrowheads="1"/>
            </p:cNvSpPr>
            <p:nvPr/>
          </p:nvSpPr>
          <p:spPr bwMode="auto">
            <a:xfrm>
              <a:off x="7613650" y="5075238"/>
              <a:ext cx="169863" cy="135383"/>
            </a:xfrm>
            <a:custGeom>
              <a:avLst/>
              <a:gdLst>
                <a:gd name="T0" fmla="*/ 2147483647 w 565"/>
                <a:gd name="T1" fmla="*/ 2147483647 h 454"/>
                <a:gd name="T2" fmla="*/ 0 w 565"/>
                <a:gd name="T3" fmla="*/ 2147483647 h 454"/>
                <a:gd name="T4" fmla="*/ 2147483647 w 565"/>
                <a:gd name="T5" fmla="*/ 2147483647 h 454"/>
                <a:gd name="T6" fmla="*/ 2147483647 w 565"/>
                <a:gd name="T7" fmla="*/ 2147483647 h 454"/>
                <a:gd name="T8" fmla="*/ 2147483647 w 565"/>
                <a:gd name="T9" fmla="*/ 2147483647 h 454"/>
                <a:gd name="T10" fmla="*/ 2147483647 w 565"/>
                <a:gd name="T11" fmla="*/ 2147483647 h 454"/>
                <a:gd name="T12" fmla="*/ 2147483647 w 565"/>
                <a:gd name="T13" fmla="*/ 2147483647 h 454"/>
                <a:gd name="T14" fmla="*/ 2147483647 w 565"/>
                <a:gd name="T15" fmla="*/ 0 h 454"/>
                <a:gd name="T16" fmla="*/ 2147483647 w 565"/>
                <a:gd name="T17" fmla="*/ 2147483647 h 4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5"/>
                <a:gd name="T28" fmla="*/ 0 h 454"/>
                <a:gd name="T29" fmla="*/ 565 w 565"/>
                <a:gd name="T30" fmla="*/ 454 h 4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5" h="454">
                  <a:moveTo>
                    <a:pt x="45" y="67"/>
                  </a:moveTo>
                  <a:lnTo>
                    <a:pt x="0" y="338"/>
                  </a:lnTo>
                  <a:lnTo>
                    <a:pt x="91" y="453"/>
                  </a:lnTo>
                  <a:lnTo>
                    <a:pt x="180" y="384"/>
                  </a:lnTo>
                  <a:lnTo>
                    <a:pt x="293" y="408"/>
                  </a:lnTo>
                  <a:lnTo>
                    <a:pt x="475" y="338"/>
                  </a:lnTo>
                  <a:lnTo>
                    <a:pt x="564" y="225"/>
                  </a:lnTo>
                  <a:lnTo>
                    <a:pt x="406" y="0"/>
                  </a:lnTo>
                  <a:lnTo>
                    <a:pt x="45" y="67"/>
                  </a:lnTo>
                </a:path>
              </a:pathLst>
            </a:custGeom>
            <a:solidFill>
              <a:schemeClr val="bg1"/>
            </a:solidFill>
            <a:ln w="9360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545" name="Freeform 42"/>
            <p:cNvSpPr>
              <a:spLocks noChangeArrowheads="1"/>
            </p:cNvSpPr>
            <p:nvPr/>
          </p:nvSpPr>
          <p:spPr bwMode="auto">
            <a:xfrm>
              <a:off x="7445375" y="4943473"/>
              <a:ext cx="188913" cy="143637"/>
            </a:xfrm>
            <a:custGeom>
              <a:avLst/>
              <a:gdLst>
                <a:gd name="T0" fmla="*/ 0 w 635"/>
                <a:gd name="T1" fmla="*/ 2147483647 h 476"/>
                <a:gd name="T2" fmla="*/ 2147483647 w 635"/>
                <a:gd name="T3" fmla="*/ 2147483647 h 476"/>
                <a:gd name="T4" fmla="*/ 2147483647 w 635"/>
                <a:gd name="T5" fmla="*/ 2147483647 h 476"/>
                <a:gd name="T6" fmla="*/ 2147483647 w 635"/>
                <a:gd name="T7" fmla="*/ 2147483647 h 476"/>
                <a:gd name="T8" fmla="*/ 2147483647 w 635"/>
                <a:gd name="T9" fmla="*/ 2147483647 h 476"/>
                <a:gd name="T10" fmla="*/ 2147483647 w 635"/>
                <a:gd name="T11" fmla="*/ 2147483647 h 476"/>
                <a:gd name="T12" fmla="*/ 2147483647 w 635"/>
                <a:gd name="T13" fmla="*/ 2147483647 h 476"/>
                <a:gd name="T14" fmla="*/ 2147483647 w 635"/>
                <a:gd name="T15" fmla="*/ 0 h 476"/>
                <a:gd name="T16" fmla="*/ 0 w 635"/>
                <a:gd name="T17" fmla="*/ 2147483647 h 4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5"/>
                <a:gd name="T28" fmla="*/ 0 h 476"/>
                <a:gd name="T29" fmla="*/ 635 w 635"/>
                <a:gd name="T30" fmla="*/ 476 h 4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5" h="476">
                  <a:moveTo>
                    <a:pt x="0" y="180"/>
                  </a:moveTo>
                  <a:lnTo>
                    <a:pt x="24" y="339"/>
                  </a:lnTo>
                  <a:lnTo>
                    <a:pt x="204" y="475"/>
                  </a:lnTo>
                  <a:lnTo>
                    <a:pt x="363" y="475"/>
                  </a:lnTo>
                  <a:lnTo>
                    <a:pt x="430" y="384"/>
                  </a:lnTo>
                  <a:lnTo>
                    <a:pt x="567" y="363"/>
                  </a:lnTo>
                  <a:lnTo>
                    <a:pt x="634" y="293"/>
                  </a:lnTo>
                  <a:lnTo>
                    <a:pt x="295" y="0"/>
                  </a:lnTo>
                  <a:lnTo>
                    <a:pt x="0" y="180"/>
                  </a:lnTo>
                </a:path>
              </a:pathLst>
            </a:custGeom>
            <a:solidFill>
              <a:schemeClr val="bg1"/>
            </a:solidFill>
            <a:ln w="9360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</p:grpSp>
      <p:pic>
        <p:nvPicPr>
          <p:cNvPr id="93" name="Grafik 92" descr="Haus aus video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5232400"/>
            <a:ext cx="3444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Grafik 93" descr="Haus aus video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4787900"/>
            <a:ext cx="3444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Grafik 94" descr="Haus aus video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3771900"/>
            <a:ext cx="3444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Grafik 95" descr="Haus aus video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2832100"/>
            <a:ext cx="3444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Grafik 96" descr="Haus aus video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162300"/>
            <a:ext cx="3444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Grafik 97" descr="Haus aus video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3848100"/>
            <a:ext cx="3444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Grafik 98" descr="Haus aus video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4673600"/>
            <a:ext cx="3444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Grafik 99" descr="Haus aus video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5651500"/>
            <a:ext cx="3444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Grafik 100" descr="Haus aus video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6235700"/>
            <a:ext cx="3444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Grafik 101" descr="Haus aus video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5321300"/>
            <a:ext cx="3444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Grafik 102" descr="Haus aus video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4737100"/>
            <a:ext cx="3444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Grafik 103" descr="Haus aus video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4152900"/>
            <a:ext cx="3444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Grafik 104" descr="Haus aus video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4279900"/>
            <a:ext cx="3444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Grafik 105" descr="Haus aus video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4940300"/>
            <a:ext cx="3444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Grafik 106" descr="Haus aus video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3302000"/>
            <a:ext cx="3444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Grafik 107" descr="Haus aus video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72000"/>
            <a:ext cx="3444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Grafik 108" descr="villa31 Kopi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3962400"/>
            <a:ext cx="5349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Grafik 109" descr="villa31 Kopi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3670300"/>
            <a:ext cx="5349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Grafik 110" descr="villa31 Kopi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5245100"/>
            <a:ext cx="5349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Grafik 111" descr="interviewer bil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3152775"/>
            <a:ext cx="34607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Grafik 112" descr="interviewer bil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3492500"/>
            <a:ext cx="3460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Grafik 113" descr="interviewer bil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4165600"/>
            <a:ext cx="3460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Grafik 114" descr="interviewer bil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5003800"/>
            <a:ext cx="3460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Grafik 115" descr="interviewer bil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5283200"/>
            <a:ext cx="3460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Grafik 116" descr="interviewer bil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5969000"/>
            <a:ext cx="3460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Grafik 117" descr="interviewer bil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6261100"/>
            <a:ext cx="3460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Grafik 118" descr="interviewer bil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3632200"/>
            <a:ext cx="3460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Grafik 119" descr="interviewer bil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4089400"/>
            <a:ext cx="3460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Grafik 120" descr="Haus aus video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2160588"/>
            <a:ext cx="34448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Grafik 121" descr="interviewer bil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3278188"/>
            <a:ext cx="4921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Grafik 122" descr="interviewer bil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5651500"/>
            <a:ext cx="3460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Grafik 123" descr="interviewer bil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5562600"/>
            <a:ext cx="3460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Grafik 124" descr="interviewer bil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5105400"/>
            <a:ext cx="3460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Grafik 125" descr="interviewer bil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4483100"/>
            <a:ext cx="3460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Grafik 126" descr="interviewer bil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5067300"/>
            <a:ext cx="3460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Grafik 127" descr="interviewer bil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5689600"/>
            <a:ext cx="3460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Grafik 128" descr="interviewer bil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4610100"/>
            <a:ext cx="3460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Grafik 129" descr="interviewer bil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4902200"/>
            <a:ext cx="3460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Grafik 130" descr="interviewer bil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3390900"/>
            <a:ext cx="3460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Grafik 131" descr="interviewer bil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5" y="4394200"/>
            <a:ext cx="3460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Grafik 132" descr="Haus aus video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4114800"/>
            <a:ext cx="3444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Grafik 133" descr="interviewer bil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4445000"/>
            <a:ext cx="3460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Grafik 134" descr="villa31 Kopi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1257300"/>
            <a:ext cx="5349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" name="Textfeld 135"/>
          <p:cNvSpPr txBox="1">
            <a:spLocks noChangeArrowheads="1"/>
          </p:cNvSpPr>
          <p:nvPr/>
        </p:nvSpPr>
        <p:spPr bwMode="auto">
          <a:xfrm>
            <a:off x="6057900" y="2541588"/>
            <a:ext cx="3086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>
                <a:latin typeface="Calibri" pitchFamily="34" charset="0"/>
              </a:rPr>
              <a:t>more than 20 scientific partner institutions &amp; 150+ scientists</a:t>
            </a:r>
          </a:p>
          <a:p>
            <a:pPr eaLnBrk="1" hangingPunct="1"/>
            <a:endParaRPr lang="de-DE">
              <a:latin typeface="Calibri" pitchFamily="34" charset="0"/>
            </a:endParaRPr>
          </a:p>
        </p:txBody>
      </p:sp>
      <p:sp>
        <p:nvSpPr>
          <p:cNvPr id="138" name="Textfeld 137"/>
          <p:cNvSpPr txBox="1">
            <a:spLocks noChangeArrowheads="1"/>
          </p:cNvSpPr>
          <p:nvPr/>
        </p:nvSpPr>
        <p:spPr bwMode="auto">
          <a:xfrm>
            <a:off x="6057900" y="1697038"/>
            <a:ext cx="3086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>
                <a:latin typeface="Calibri" pitchFamily="34" charset="0"/>
              </a:rPr>
              <a:t>3 main nodes</a:t>
            </a:r>
          </a:p>
          <a:p>
            <a:pPr eaLnBrk="1" hangingPunct="1"/>
            <a:endParaRPr lang="de-DE">
              <a:latin typeface="Calibri" pitchFamily="34" charset="0"/>
            </a:endParaRPr>
          </a:p>
        </p:txBody>
      </p:sp>
      <p:sp>
        <p:nvSpPr>
          <p:cNvPr id="89" name="Textfeld 88"/>
          <p:cNvSpPr txBox="1">
            <a:spLocks noChangeArrowheads="1"/>
          </p:cNvSpPr>
          <p:nvPr/>
        </p:nvSpPr>
        <p:spPr bwMode="auto">
          <a:xfrm>
            <a:off x="6043613" y="4635500"/>
            <a:ext cx="30861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>
                <a:latin typeface="Calibri" pitchFamily="34" charset="0"/>
              </a:rPr>
              <a:t>…. provide public goods:</a:t>
            </a:r>
          </a:p>
          <a:p>
            <a:pPr eaLnBrk="1" hangingPunct="1"/>
            <a:r>
              <a:rPr lang="de-DE">
                <a:latin typeface="Calibri" pitchFamily="34" charset="0"/>
              </a:rPr>
              <a:t>Data infrastructure</a:t>
            </a:r>
          </a:p>
          <a:p>
            <a:pPr eaLnBrk="1" hangingPunct="1"/>
            <a:r>
              <a:rPr lang="de-DE">
                <a:latin typeface="Calibri" pitchFamily="34" charset="0"/>
              </a:rPr>
              <a:t>Technical infrastructure</a:t>
            </a:r>
          </a:p>
          <a:p>
            <a:pPr eaLnBrk="1" hangingPunct="1"/>
            <a:r>
              <a:rPr lang="de-DE">
                <a:latin typeface="Calibri" pitchFamily="34" charset="0"/>
              </a:rPr>
              <a:t>Knowledge infrastructure</a:t>
            </a:r>
          </a:p>
          <a:p>
            <a:pPr eaLnBrk="1" hangingPunct="1"/>
            <a:endParaRPr lang="de-DE">
              <a:latin typeface="Calibri" pitchFamily="34" charset="0"/>
            </a:endParaRP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IASSIST 2013, Köln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920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136" grpId="0"/>
      <p:bldP spid="138" grpId="0"/>
      <p:bldP spid="8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mtClean="0"/>
              <a:t>SHARE ERIC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426677"/>
            <a:ext cx="5849816" cy="3699486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Commission decision March 17</a:t>
            </a:r>
            <a:r>
              <a:rPr lang="en-GB" baseline="30000" dirty="0" smtClean="0"/>
              <a:t>th</a:t>
            </a:r>
            <a:r>
              <a:rPr lang="en-GB" dirty="0" smtClean="0"/>
              <a:t> 2011</a:t>
            </a:r>
          </a:p>
          <a:p>
            <a:endParaRPr lang="en-GB" dirty="0" smtClean="0"/>
          </a:p>
          <a:p>
            <a:r>
              <a:rPr lang="nl-NL" dirty="0" smtClean="0"/>
              <a:t>SHARE-ERIC is hosted by </a:t>
            </a:r>
            <a:r>
              <a:rPr lang="nl-NL" dirty="0" smtClean="0">
                <a:hlinkClick r:id="rId2" tooltip="Opens external link in new window"/>
              </a:rPr>
              <a:t>Tilburg University/Netspar</a:t>
            </a:r>
            <a:r>
              <a:rPr lang="nl-NL" dirty="0" smtClean="0"/>
              <a:t> in the Netherlands, SHARE is centrally coordinated at </a:t>
            </a:r>
            <a:r>
              <a:rPr lang="nl-NL" dirty="0" smtClean="0">
                <a:hlinkClick r:id="rId3" tooltip="Opens external link in new window"/>
              </a:rPr>
              <a:t>MEA</a:t>
            </a:r>
            <a:r>
              <a:rPr lang="nl-NL" dirty="0" smtClean="0"/>
              <a:t> (Munich Center for the Economics of Aging), Max-Planck-Institute for Social Law and Social Policy, Germany. </a:t>
            </a:r>
          </a:p>
          <a:p>
            <a:endParaRPr lang="nl-NL" dirty="0" smtClean="0"/>
          </a:p>
          <a:p>
            <a:r>
              <a:rPr lang="nl-NL" dirty="0" smtClean="0"/>
              <a:t>Austria, Belgium, the Czech Republic, Germany and the Netherlands are the founding members of SHARE-ERIC, with Switzerland having an observer status. Italy joined in June 2011. Denmark, Spain, France and Portugal are expected to follow soon. </a:t>
            </a: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IASSIST 2013, Köln</a:t>
            </a:r>
            <a:endParaRPr lang="sv-SE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016" y="2426677"/>
            <a:ext cx="2379784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78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Log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7" y="373025"/>
            <a:ext cx="7110385" cy="765472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3132993" y="1389680"/>
            <a:ext cx="153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558ED5"/>
                </a:solidFill>
              </a:rPr>
              <a:t>CONSORTIUM</a:t>
            </a:r>
            <a:endParaRPr lang="en-GB" b="1" dirty="0">
              <a:solidFill>
                <a:srgbClr val="558ED5"/>
              </a:solidFill>
            </a:endParaRPr>
          </a:p>
        </p:txBody>
      </p:sp>
      <p:sp>
        <p:nvSpPr>
          <p:cNvPr id="33" name="Ellipse 8"/>
          <p:cNvSpPr/>
          <p:nvPr/>
        </p:nvSpPr>
        <p:spPr>
          <a:xfrm>
            <a:off x="1116769" y="1965958"/>
            <a:ext cx="4032448" cy="19499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4" name="Ellipse 9"/>
          <p:cNvSpPr/>
          <p:nvPr/>
        </p:nvSpPr>
        <p:spPr>
          <a:xfrm>
            <a:off x="3532629" y="2311873"/>
            <a:ext cx="1944216" cy="316835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Ellipse 10"/>
          <p:cNvSpPr/>
          <p:nvPr/>
        </p:nvSpPr>
        <p:spPr>
          <a:xfrm>
            <a:off x="927066" y="2311873"/>
            <a:ext cx="1898614" cy="337867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6" name="Ellipse 11"/>
          <p:cNvSpPr/>
          <p:nvPr/>
        </p:nvSpPr>
        <p:spPr>
          <a:xfrm>
            <a:off x="1588412" y="4001208"/>
            <a:ext cx="5175075" cy="1977368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7" name="Ellipse 12"/>
          <p:cNvSpPr/>
          <p:nvPr/>
        </p:nvSpPr>
        <p:spPr>
          <a:xfrm>
            <a:off x="5620861" y="2882232"/>
            <a:ext cx="2016224" cy="25922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Tekstboks 13"/>
          <p:cNvSpPr txBox="1"/>
          <p:nvPr/>
        </p:nvSpPr>
        <p:spPr>
          <a:xfrm>
            <a:off x="2818504" y="268103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SND</a:t>
            </a:r>
            <a:endParaRPr lang="da-DK" dirty="0"/>
          </a:p>
        </p:txBody>
      </p:sp>
      <p:sp>
        <p:nvSpPr>
          <p:cNvPr id="39" name="Tekstboks 14"/>
          <p:cNvSpPr txBox="1"/>
          <p:nvPr/>
        </p:nvSpPr>
        <p:spPr>
          <a:xfrm>
            <a:off x="1520442" y="2916748"/>
            <a:ext cx="71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DANS</a:t>
            </a:r>
            <a:endParaRPr lang="da-DK" dirty="0"/>
          </a:p>
        </p:txBody>
      </p:sp>
      <p:sp>
        <p:nvSpPr>
          <p:cNvPr id="40" name="Tekstboks 15"/>
          <p:cNvSpPr txBox="1"/>
          <p:nvPr/>
        </p:nvSpPr>
        <p:spPr>
          <a:xfrm>
            <a:off x="2758163" y="2184218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UKDS</a:t>
            </a:r>
            <a:endParaRPr lang="da-DK" dirty="0"/>
          </a:p>
        </p:txBody>
      </p:sp>
      <p:sp>
        <p:nvSpPr>
          <p:cNvPr id="41" name="Tekstboks 16"/>
          <p:cNvSpPr txBox="1"/>
          <p:nvPr/>
        </p:nvSpPr>
        <p:spPr>
          <a:xfrm>
            <a:off x="2883831" y="3201622"/>
            <a:ext cx="535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FSD</a:t>
            </a:r>
            <a:endParaRPr lang="da-DK" dirty="0"/>
          </a:p>
        </p:txBody>
      </p:sp>
      <p:sp>
        <p:nvSpPr>
          <p:cNvPr id="42" name="Tekstboks 17"/>
          <p:cNvSpPr txBox="1"/>
          <p:nvPr/>
        </p:nvSpPr>
        <p:spPr>
          <a:xfrm>
            <a:off x="4108693" y="273821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NSD</a:t>
            </a:r>
            <a:endParaRPr lang="da-DK" dirty="0"/>
          </a:p>
        </p:txBody>
      </p:sp>
      <p:sp>
        <p:nvSpPr>
          <p:cNvPr id="43" name="Tekstboks 18"/>
          <p:cNvSpPr txBox="1"/>
          <p:nvPr/>
        </p:nvSpPr>
        <p:spPr>
          <a:xfrm>
            <a:off x="3794927" y="3130125"/>
            <a:ext cx="709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GESIS</a:t>
            </a:r>
            <a:endParaRPr lang="da-DK" dirty="0"/>
          </a:p>
        </p:txBody>
      </p:sp>
      <p:sp>
        <p:nvSpPr>
          <p:cNvPr id="44" name="Tekstboks 19"/>
          <p:cNvSpPr txBox="1"/>
          <p:nvPr/>
        </p:nvSpPr>
        <p:spPr>
          <a:xfrm>
            <a:off x="4616044" y="3711383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CITY</a:t>
            </a:r>
            <a:endParaRPr lang="da-DK" dirty="0"/>
          </a:p>
        </p:txBody>
      </p:sp>
      <p:sp>
        <p:nvSpPr>
          <p:cNvPr id="45" name="Tekstboks 20"/>
          <p:cNvSpPr txBox="1"/>
          <p:nvPr/>
        </p:nvSpPr>
        <p:spPr>
          <a:xfrm>
            <a:off x="1156365" y="3711383"/>
            <a:ext cx="63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KCL</a:t>
            </a:r>
            <a:endParaRPr lang="da-DK" dirty="0"/>
          </a:p>
        </p:txBody>
      </p:sp>
      <p:sp>
        <p:nvSpPr>
          <p:cNvPr id="46" name="Tekstboks 21"/>
          <p:cNvSpPr txBox="1"/>
          <p:nvPr/>
        </p:nvSpPr>
        <p:spPr>
          <a:xfrm>
            <a:off x="1016313" y="4221144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UGOE</a:t>
            </a:r>
            <a:endParaRPr lang="da-DK" dirty="0"/>
          </a:p>
        </p:txBody>
      </p:sp>
      <p:sp>
        <p:nvSpPr>
          <p:cNvPr id="47" name="Tekstboks 22"/>
          <p:cNvSpPr txBox="1"/>
          <p:nvPr/>
        </p:nvSpPr>
        <p:spPr>
          <a:xfrm>
            <a:off x="1790513" y="4692543"/>
            <a:ext cx="77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OEAW</a:t>
            </a:r>
            <a:endParaRPr lang="da-DK" dirty="0"/>
          </a:p>
        </p:txBody>
      </p:sp>
      <p:sp>
        <p:nvSpPr>
          <p:cNvPr id="49" name="Tekstboks 24"/>
          <p:cNvSpPr txBox="1"/>
          <p:nvPr/>
        </p:nvSpPr>
        <p:spPr>
          <a:xfrm>
            <a:off x="2813356" y="4877209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UCPH</a:t>
            </a:r>
            <a:endParaRPr lang="da-DK" dirty="0"/>
          </a:p>
        </p:txBody>
      </p:sp>
      <p:sp>
        <p:nvSpPr>
          <p:cNvPr id="50" name="Tekstboks 25"/>
          <p:cNvSpPr txBox="1"/>
          <p:nvPr/>
        </p:nvSpPr>
        <p:spPr>
          <a:xfrm>
            <a:off x="3243120" y="5342891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UIB</a:t>
            </a:r>
            <a:endParaRPr lang="da-DK" dirty="0"/>
          </a:p>
        </p:txBody>
      </p:sp>
      <p:sp>
        <p:nvSpPr>
          <p:cNvPr id="51" name="Tekstboks 26"/>
          <p:cNvSpPr txBox="1"/>
          <p:nvPr/>
        </p:nvSpPr>
        <p:spPr>
          <a:xfrm>
            <a:off x="3936598" y="459047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UPF</a:t>
            </a:r>
            <a:endParaRPr lang="da-DK" dirty="0"/>
          </a:p>
        </p:txBody>
      </p:sp>
      <p:sp>
        <p:nvSpPr>
          <p:cNvPr id="52" name="Tekstboks 27"/>
          <p:cNvSpPr txBox="1"/>
          <p:nvPr/>
        </p:nvSpPr>
        <p:spPr>
          <a:xfrm>
            <a:off x="6492475" y="190262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NUIM</a:t>
            </a:r>
            <a:endParaRPr lang="da-DK" dirty="0"/>
          </a:p>
        </p:txBody>
      </p:sp>
      <p:sp>
        <p:nvSpPr>
          <p:cNvPr id="54" name="Tekstboks 29"/>
          <p:cNvSpPr txBox="1"/>
          <p:nvPr/>
        </p:nvSpPr>
        <p:spPr>
          <a:xfrm>
            <a:off x="6604174" y="3964806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UNIVE</a:t>
            </a:r>
            <a:endParaRPr lang="da-DK" dirty="0"/>
          </a:p>
        </p:txBody>
      </p:sp>
      <p:sp>
        <p:nvSpPr>
          <p:cNvPr id="55" name="Tekstboks 30"/>
          <p:cNvSpPr txBox="1"/>
          <p:nvPr/>
        </p:nvSpPr>
        <p:spPr>
          <a:xfrm>
            <a:off x="6023530" y="3386288"/>
            <a:ext cx="1272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CentERdata</a:t>
            </a:r>
            <a:endParaRPr lang="da-DK" dirty="0"/>
          </a:p>
        </p:txBody>
      </p:sp>
      <p:sp>
        <p:nvSpPr>
          <p:cNvPr id="56" name="Tekstboks 31"/>
          <p:cNvSpPr txBox="1"/>
          <p:nvPr/>
        </p:nvSpPr>
        <p:spPr>
          <a:xfrm>
            <a:off x="5109078" y="5299377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UT</a:t>
            </a:r>
            <a:endParaRPr lang="da-DK" dirty="0"/>
          </a:p>
        </p:txBody>
      </p:sp>
      <p:sp>
        <p:nvSpPr>
          <p:cNvPr id="57" name="Tekstboks 34"/>
          <p:cNvSpPr txBox="1"/>
          <p:nvPr/>
        </p:nvSpPr>
        <p:spPr>
          <a:xfrm>
            <a:off x="5733423" y="5793910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rgbClr val="92D050"/>
                </a:solidFill>
              </a:rPr>
              <a:t>CLARIN</a:t>
            </a:r>
            <a:endParaRPr lang="da-DK" dirty="0">
              <a:solidFill>
                <a:srgbClr val="92D050"/>
              </a:solidFill>
            </a:endParaRPr>
          </a:p>
        </p:txBody>
      </p:sp>
      <p:sp>
        <p:nvSpPr>
          <p:cNvPr id="58" name="Tekstboks 35"/>
          <p:cNvSpPr txBox="1"/>
          <p:nvPr/>
        </p:nvSpPr>
        <p:spPr>
          <a:xfrm>
            <a:off x="5300316" y="3016956"/>
            <a:ext cx="506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rgbClr val="FFC000"/>
                </a:solidFill>
              </a:rPr>
              <a:t>ESS</a:t>
            </a:r>
            <a:endParaRPr lang="da-DK" dirty="0">
              <a:solidFill>
                <a:srgbClr val="FFC000"/>
              </a:solidFill>
            </a:endParaRPr>
          </a:p>
        </p:txBody>
      </p:sp>
      <p:sp>
        <p:nvSpPr>
          <p:cNvPr id="59" name="Tekstboks 36"/>
          <p:cNvSpPr txBox="1"/>
          <p:nvPr/>
        </p:nvSpPr>
        <p:spPr>
          <a:xfrm>
            <a:off x="6257248" y="2553550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rgbClr val="C00000"/>
                </a:solidFill>
              </a:rPr>
              <a:t>SHARE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3" name="Tekstboks 2"/>
          <p:cNvSpPr txBox="1"/>
          <p:nvPr/>
        </p:nvSpPr>
        <p:spPr>
          <a:xfrm>
            <a:off x="846414" y="1707665"/>
            <a:ext cx="94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CESSDA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229138" y="4893285"/>
            <a:ext cx="920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00B0F0"/>
                </a:solidFill>
              </a:rPr>
              <a:t>DARIAH</a:t>
            </a:r>
            <a:endParaRPr lang="da-DK" dirty="0">
              <a:solidFill>
                <a:srgbClr val="00B0F0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IASSIST 2013, Köln</a:t>
            </a:r>
            <a:endParaRPr lang="sv-SE"/>
          </a:p>
        </p:txBody>
      </p:sp>
      <p:sp>
        <p:nvSpPr>
          <p:cNvPr id="8" name="Tekstboks 7"/>
          <p:cNvSpPr txBox="1"/>
          <p:nvPr/>
        </p:nvSpPr>
        <p:spPr>
          <a:xfrm>
            <a:off x="5944285" y="4692543"/>
            <a:ext cx="73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MPG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643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54369"/>
            <a:ext cx="8229600" cy="487179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3800" b="1" dirty="0">
                <a:solidFill>
                  <a:schemeClr val="accent1"/>
                </a:solidFill>
              </a:rPr>
              <a:t>DASISH is a cluster project for 5 ESFRI infrastructures in SSH – Social Sciences and Humanities:</a:t>
            </a:r>
          </a:p>
          <a:p>
            <a:endParaRPr lang="en-GB" sz="3400" dirty="0"/>
          </a:p>
          <a:p>
            <a:pPr marL="0" indent="0">
              <a:buNone/>
            </a:pPr>
            <a:r>
              <a:rPr lang="en-GB" sz="3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CESSDA 	Council of European Social Science Data Archives</a:t>
            </a:r>
          </a:p>
          <a:p>
            <a:pPr marL="0" indent="0">
              <a:buNone/>
            </a:pPr>
            <a:r>
              <a:rPr lang="en-GB" sz="3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CLARIN 	Common Language Resources and Technology Infrastructure</a:t>
            </a:r>
          </a:p>
          <a:p>
            <a:pPr marL="0" indent="0">
              <a:buNone/>
            </a:pPr>
            <a:r>
              <a:rPr lang="en-GB" sz="3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DARIAH 	Digital Research Infrastructure for the Arts and Humanities</a:t>
            </a:r>
          </a:p>
          <a:p>
            <a:pPr marL="0" indent="0">
              <a:buNone/>
            </a:pPr>
            <a:r>
              <a:rPr lang="en-GB" sz="3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ESS 		European Social Survey</a:t>
            </a:r>
          </a:p>
          <a:p>
            <a:pPr marL="0" indent="0">
              <a:buNone/>
            </a:pPr>
            <a:r>
              <a:rPr lang="en-GB" sz="3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SHARE 	Survey of Health, Ageing and Retirement in Europe</a:t>
            </a:r>
          </a:p>
          <a:p>
            <a:endParaRPr lang="en-GB" sz="3400" dirty="0"/>
          </a:p>
          <a:p>
            <a:r>
              <a:rPr lang="en-GB" sz="3400" dirty="0"/>
              <a:t>All aim for enhanced visibility and re-usability of digital resources, tools and services</a:t>
            </a:r>
          </a:p>
          <a:p>
            <a:endParaRPr lang="en-GB" sz="3400" dirty="0"/>
          </a:p>
          <a:p>
            <a:r>
              <a:rPr lang="en-GB" sz="3400" dirty="0"/>
              <a:t>All are constructing digital, distributed research infrastructures based on </a:t>
            </a:r>
          </a:p>
          <a:p>
            <a:pPr lvl="1"/>
            <a:r>
              <a:rPr lang="en-GB" sz="3400" dirty="0"/>
              <a:t>giving researchers an environment with access </a:t>
            </a:r>
            <a:r>
              <a:rPr lang="en-GB" sz="3400" dirty="0" smtClean="0"/>
              <a:t>to digital resources</a:t>
            </a:r>
            <a:endParaRPr lang="en-GB" sz="3400" dirty="0"/>
          </a:p>
          <a:p>
            <a:pPr lvl="1"/>
            <a:r>
              <a:rPr lang="en-GB" sz="3400" dirty="0"/>
              <a:t>offering community specific tools and services</a:t>
            </a:r>
          </a:p>
          <a:p>
            <a:pPr lvl="1"/>
            <a:r>
              <a:rPr lang="en-GB" sz="3400" dirty="0"/>
              <a:t>persistent, high quality common data services</a:t>
            </a:r>
          </a:p>
          <a:p>
            <a:endParaRPr lang="en-GB" sz="3400" dirty="0"/>
          </a:p>
          <a:p>
            <a:r>
              <a:rPr lang="en-GB" sz="3400" dirty="0"/>
              <a:t>All face identical types of challenges within this general architecture</a:t>
            </a:r>
          </a:p>
          <a:p>
            <a:endParaRPr lang="en-GB" sz="3400" dirty="0"/>
          </a:p>
          <a:p>
            <a:r>
              <a:rPr lang="en-GB" sz="3400" dirty="0"/>
              <a:t>All see the advantages of cross-fertilization and synergy in the construction phase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IASSIST 2013, Köln</a:t>
            </a:r>
            <a:endParaRPr lang="sv-S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553" y="3868615"/>
            <a:ext cx="1648558" cy="1648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24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446035" y="1093460"/>
            <a:ext cx="3250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3600" b="1" dirty="0" smtClean="0">
                <a:solidFill>
                  <a:schemeClr val="tx2"/>
                </a:solidFill>
              </a:rPr>
              <a:t>Cluster Projects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446035" y="2127292"/>
            <a:ext cx="2667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2"/>
                </a:solidFill>
              </a:rPr>
              <a:t>BIOMEDBRIDGES</a:t>
            </a:r>
            <a:r>
              <a:rPr lang="en-US" sz="1400" dirty="0" smtClean="0">
                <a:solidFill>
                  <a:schemeClr val="tx2"/>
                </a:solidFill>
              </a:rPr>
              <a:t> – Building Data Bridges between Biological and Medical Infrastructures in Europe </a:t>
            </a:r>
          </a:p>
          <a:p>
            <a:pPr marL="2286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2"/>
                </a:solidFill>
              </a:rPr>
              <a:t>DASISH</a:t>
            </a:r>
            <a:r>
              <a:rPr lang="en-US" sz="1400" dirty="0" smtClean="0">
                <a:solidFill>
                  <a:schemeClr val="tx2"/>
                </a:solidFill>
              </a:rPr>
              <a:t> - Data Service Infrastructure for the Social Sciences and Humanities</a:t>
            </a:r>
          </a:p>
          <a:p>
            <a:pPr marL="2286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2"/>
                </a:solidFill>
              </a:rPr>
              <a:t>ENVRI</a:t>
            </a:r>
            <a:r>
              <a:rPr lang="en-US" sz="1400" dirty="0" smtClean="0">
                <a:solidFill>
                  <a:schemeClr val="tx2"/>
                </a:solidFill>
              </a:rPr>
              <a:t> – Common Operations of Environmental Research Infrastructures</a:t>
            </a:r>
          </a:p>
          <a:p>
            <a:pPr marL="2286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2"/>
                </a:solidFill>
              </a:rPr>
              <a:t>CRISP</a:t>
            </a:r>
            <a:r>
              <a:rPr lang="en-US" sz="1400" dirty="0" smtClean="0">
                <a:solidFill>
                  <a:schemeClr val="tx2"/>
                </a:solidFill>
              </a:rPr>
              <a:t> – Cluster of Research Infrastructures for Synergies in Physics</a:t>
            </a:r>
            <a:endParaRPr lang="en-US" sz="1400" dirty="0">
              <a:solidFill>
                <a:schemeClr val="tx2"/>
              </a:solidFill>
            </a:endParaRPr>
          </a:p>
        </p:txBody>
      </p:sp>
      <p:grpSp>
        <p:nvGrpSpPr>
          <p:cNvPr id="40" name="Gruppe 39"/>
          <p:cNvGrpSpPr/>
          <p:nvPr/>
        </p:nvGrpSpPr>
        <p:grpSpPr>
          <a:xfrm>
            <a:off x="3188144" y="1217048"/>
            <a:ext cx="5346256" cy="5183752"/>
            <a:chOff x="3188144" y="1217048"/>
            <a:chExt cx="5346256" cy="5183752"/>
          </a:xfrm>
        </p:grpSpPr>
        <p:grpSp>
          <p:nvGrpSpPr>
            <p:cNvPr id="6" name="Gruppe 5"/>
            <p:cNvGrpSpPr/>
            <p:nvPr/>
          </p:nvGrpSpPr>
          <p:grpSpPr>
            <a:xfrm>
              <a:off x="6119824" y="1217048"/>
              <a:ext cx="2414576" cy="2314672"/>
              <a:chOff x="4267200" y="1371600"/>
              <a:chExt cx="2414576" cy="2314672"/>
            </a:xfrm>
          </p:grpSpPr>
          <p:sp>
            <p:nvSpPr>
              <p:cNvPr id="7" name="Ellipse 6"/>
              <p:cNvSpPr/>
              <p:nvPr/>
            </p:nvSpPr>
            <p:spPr>
              <a:xfrm>
                <a:off x="4267200" y="1371600"/>
                <a:ext cx="2414576" cy="2314672"/>
              </a:xfrm>
              <a:prstGeom prst="ellips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pic>
            <p:nvPicPr>
              <p:cNvPr id="8" name="Bilde 7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6800" y="2286000"/>
                <a:ext cx="1219200" cy="481568"/>
              </a:xfrm>
              <a:prstGeom prst="rect">
                <a:avLst/>
              </a:prstGeom>
            </p:spPr>
          </p:pic>
          <p:pic>
            <p:nvPicPr>
              <p:cNvPr id="9" name="Picture 58" descr="SHARE - Survey of Health, Ageing and Retirement in Europe - Logo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8663" y="2986743"/>
                <a:ext cx="590561" cy="2716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5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3724" y="2031264"/>
                <a:ext cx="889476" cy="2547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56" descr="C:\Users\dk\AppData\Local\Temp\cessda_logo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5557" y="3030062"/>
                <a:ext cx="1053869" cy="185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0" descr="http://www.europeansocialsurvey.org/templates/rt_pixel/images/light/pixel_logo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1600" y="1993286"/>
                <a:ext cx="834615" cy="2612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54" descr="https://encrypted-tbn1.gstatic.com/images?q=tbn:ANd9GcRl-kL5esA6ANkNR-yh2zt2L-cqlPLZZ85F71SkVlbtUHAH4fKqkw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2049" y="1524000"/>
                <a:ext cx="591691" cy="3703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uppe 13"/>
            <p:cNvGrpSpPr/>
            <p:nvPr/>
          </p:nvGrpSpPr>
          <p:grpSpPr>
            <a:xfrm>
              <a:off x="3188144" y="1219200"/>
              <a:ext cx="2360779" cy="2314672"/>
              <a:chOff x="1295399" y="1516251"/>
              <a:chExt cx="2360779" cy="2314672"/>
            </a:xfrm>
          </p:grpSpPr>
          <p:pic>
            <p:nvPicPr>
              <p:cNvPr id="15" name="Picture 2" descr="BioMedBridges - bringing the biomedical sciences research infrastructures togeth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0"/>
                <a:ext cx="2345857" cy="2299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Ellipse 15"/>
              <p:cNvSpPr/>
              <p:nvPr/>
            </p:nvSpPr>
            <p:spPr>
              <a:xfrm>
                <a:off x="1295399" y="1516251"/>
                <a:ext cx="2360779" cy="2314672"/>
              </a:xfrm>
              <a:prstGeom prst="ellipse">
                <a:avLst/>
              </a:prstGeom>
              <a:noFill/>
              <a:ln w="9525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grpSp>
          <p:nvGrpSpPr>
            <p:cNvPr id="17" name="Gruppe 16"/>
            <p:cNvGrpSpPr/>
            <p:nvPr/>
          </p:nvGrpSpPr>
          <p:grpSpPr>
            <a:xfrm>
              <a:off x="6096000" y="4086128"/>
              <a:ext cx="2414576" cy="2314672"/>
              <a:chOff x="4596452" y="3841513"/>
              <a:chExt cx="2414576" cy="2314672"/>
            </a:xfrm>
          </p:grpSpPr>
          <p:sp>
            <p:nvSpPr>
              <p:cNvPr id="18" name="Ellipse 17"/>
              <p:cNvSpPr/>
              <p:nvPr/>
            </p:nvSpPr>
            <p:spPr>
              <a:xfrm>
                <a:off x="4596452" y="3841513"/>
                <a:ext cx="2414576" cy="2314672"/>
              </a:xfrm>
              <a:prstGeom prst="ellipse">
                <a:avLst/>
              </a:prstGeom>
              <a:noFill/>
              <a:ln w="95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pic>
            <p:nvPicPr>
              <p:cNvPr id="19" name="Picture 4" descr="http://www.oerc.ox.ac.uk/research/crisp/image_mini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3369" y="4710350"/>
                <a:ext cx="1423976" cy="526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6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0568" y="5547337"/>
                <a:ext cx="361132" cy="423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28" descr="FAIR Logo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7570" y="4102780"/>
                <a:ext cx="591691" cy="4113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31" descr="http://2.bp.blogspot.com/-sLN0OCHa8Eo/TlZJAxcybdI/AAAAAAAAABk/VDCCeytqZ2k/s1600/large-hadron-collider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8332" y="4131126"/>
                <a:ext cx="337396" cy="2884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9603" y="4883949"/>
                <a:ext cx="415898" cy="4042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" name="Picture 41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1714" y="4593436"/>
                <a:ext cx="300038" cy="290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" name="Picture 47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7293" y="5666454"/>
                <a:ext cx="426431" cy="230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50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9535" y="5237442"/>
                <a:ext cx="930811" cy="223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29" descr="C:\Users\dk\Downloads\logo_ill.tif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5858" y="4481569"/>
                <a:ext cx="369602" cy="3476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46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7816" y="5378511"/>
                <a:ext cx="390768" cy="1825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9" name="Picture 33" descr="http://www.ganil-spiral2.eu/logo.png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5251" y="3972169"/>
                <a:ext cx="719348" cy="1589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34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8235" y="4940486"/>
                <a:ext cx="498922" cy="2756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1" name="Gruppe 30"/>
            <p:cNvGrpSpPr/>
            <p:nvPr/>
          </p:nvGrpSpPr>
          <p:grpSpPr>
            <a:xfrm>
              <a:off x="3188144" y="4086128"/>
              <a:ext cx="2414576" cy="2314672"/>
              <a:chOff x="2474136" y="4197130"/>
              <a:chExt cx="2414576" cy="2314672"/>
            </a:xfrm>
          </p:grpSpPr>
          <p:sp>
            <p:nvSpPr>
              <p:cNvPr id="32" name="Ellipse 31"/>
              <p:cNvSpPr/>
              <p:nvPr/>
            </p:nvSpPr>
            <p:spPr>
              <a:xfrm>
                <a:off x="2474136" y="4197130"/>
                <a:ext cx="2414576" cy="2314672"/>
              </a:xfrm>
              <a:prstGeom prst="ellipse">
                <a:avLst/>
              </a:prstGeom>
              <a:noFill/>
              <a:ln w="952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pic>
            <p:nvPicPr>
              <p:cNvPr id="33" name="Picture 2" descr="&#10;Logo of the ENVRI project&#10;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2041" y="4968331"/>
                <a:ext cx="1118766" cy="6925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19" descr="http://www.eiscat3d.se/sites/default/files/logo.png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6677" y="4565083"/>
                <a:ext cx="728171" cy="361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1" descr="EMSO-EU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9000" y="5887233"/>
                <a:ext cx="1165856" cy="309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2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9592" y="5841277"/>
                <a:ext cx="553577" cy="198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7" name="Picture 25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606" y="4601037"/>
                <a:ext cx="802331" cy="3499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23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3400" y="5144332"/>
                <a:ext cx="411711" cy="4047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9" name="Picture 24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5909" y="5223462"/>
                <a:ext cx="637624" cy="208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002" y="3362709"/>
            <a:ext cx="8540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1076317" y="6356350"/>
            <a:ext cx="2133600" cy="365125"/>
          </a:xfrm>
        </p:spPr>
        <p:txBody>
          <a:bodyPr/>
          <a:lstStyle/>
          <a:p>
            <a:r>
              <a:rPr lang="da-DK" smtClean="0"/>
              <a:t>2013-05-30</a:t>
            </a:r>
            <a:endParaRPr lang="sv-SE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4982435" y="6356350"/>
            <a:ext cx="2895600" cy="365125"/>
          </a:xfrm>
        </p:spPr>
        <p:txBody>
          <a:bodyPr/>
          <a:lstStyle/>
          <a:p>
            <a:r>
              <a:rPr lang="sv-SE" smtClean="0"/>
              <a:t>IASSIST 2013, Köln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02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54369"/>
            <a:ext cx="6611815" cy="4871794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GB" sz="4000" b="1" dirty="0">
                <a:solidFill>
                  <a:srgbClr val="558ED5"/>
                </a:solidFill>
              </a:rPr>
              <a:t>COMMON CHALLENGES</a:t>
            </a:r>
          </a:p>
          <a:p>
            <a:endParaRPr lang="en-GB" sz="4000" b="1" dirty="0">
              <a:solidFill>
                <a:srgbClr val="558ED5"/>
              </a:solidFill>
            </a:endParaRPr>
          </a:p>
          <a:p>
            <a:pPr marL="285750" indent="-285750"/>
            <a:r>
              <a:rPr lang="en-US" sz="4000" dirty="0"/>
              <a:t>How to achieve integration and interoperability beyond the borders of the individual projects given different data organizations?</a:t>
            </a:r>
          </a:p>
          <a:p>
            <a:endParaRPr lang="en-US" sz="4000" dirty="0"/>
          </a:p>
          <a:p>
            <a:pPr marL="285750" indent="-285750"/>
            <a:r>
              <a:rPr lang="en-US" sz="4000" dirty="0"/>
              <a:t>How can we manage to preserve our cultural and scientific memory and keep the records of science accessible? </a:t>
            </a:r>
          </a:p>
          <a:p>
            <a:endParaRPr lang="en-US" sz="4000" dirty="0"/>
          </a:p>
          <a:p>
            <a:pPr marL="285750" indent="-285750"/>
            <a:r>
              <a:rPr lang="en-US" sz="4000" dirty="0"/>
              <a:t>How to come from a down-load first scenario to a truly web-based usage scenario to optimally access and enrich the stored data to tackle the many big and small research challenges? </a:t>
            </a:r>
          </a:p>
          <a:p>
            <a:endParaRPr lang="en-US" sz="4000" dirty="0"/>
          </a:p>
          <a:p>
            <a:pPr marL="285750" indent="-285750"/>
            <a:r>
              <a:rPr lang="en-US" sz="4000" dirty="0"/>
              <a:t>How can we improve the quality of our data to enable advanced and cross-disciplinary access and enrichment operations? </a:t>
            </a:r>
          </a:p>
          <a:p>
            <a:endParaRPr lang="en-US" sz="4000" dirty="0"/>
          </a:p>
          <a:p>
            <a:pPr marL="285750" indent="-285750"/>
            <a:r>
              <a:rPr lang="en-US" sz="4000" dirty="0"/>
              <a:t>How to simplify access conditions for researchers?</a:t>
            </a:r>
          </a:p>
          <a:p>
            <a:endParaRPr lang="en-US" sz="4000" dirty="0"/>
          </a:p>
          <a:p>
            <a:pPr marL="285750" indent="-285750"/>
            <a:r>
              <a:rPr lang="en-US" sz="4000" dirty="0"/>
              <a:t>How to establish trust of SSH researchers in the infrastructure services?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IASSIST 2013, Köln</a:t>
            </a:r>
            <a:endParaRPr lang="sv-S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704" y="3423138"/>
            <a:ext cx="15621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09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54369"/>
            <a:ext cx="6834554" cy="487179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1800" b="1" dirty="0" smtClean="0">
                <a:solidFill>
                  <a:srgbClr val="558ED5"/>
                </a:solidFill>
              </a:rPr>
              <a:t>COMMON </a:t>
            </a:r>
            <a:r>
              <a:rPr lang="en-GB" sz="1800" b="1" dirty="0">
                <a:solidFill>
                  <a:srgbClr val="558ED5"/>
                </a:solidFill>
              </a:rPr>
              <a:t>SOLUTIONS</a:t>
            </a:r>
          </a:p>
          <a:p>
            <a:endParaRPr lang="en-GB" sz="1800" b="1" dirty="0">
              <a:solidFill>
                <a:srgbClr val="558ED5"/>
              </a:solidFill>
            </a:endParaRPr>
          </a:p>
          <a:p>
            <a:pPr marL="285750" indent="-285750"/>
            <a:r>
              <a:rPr lang="en-US" sz="1800" dirty="0"/>
              <a:t>Understand the different usage scenarios and architectural solutions to identify ways to come to common SSH solutions for data and service integration and interoperability (WP2).</a:t>
            </a:r>
          </a:p>
          <a:p>
            <a:pPr marL="285750" indent="-285750"/>
            <a:endParaRPr lang="en-US" sz="1800" dirty="0"/>
          </a:p>
          <a:p>
            <a:pPr marL="285750" indent="-285750"/>
            <a:r>
              <a:rPr lang="en-US" sz="1800" dirty="0"/>
              <a:t>Identify major quality issues and take serious efforts and measures to improve quality with foci on survey quality enhancements (WP3) and the quality of metadata and data access (WP5).</a:t>
            </a:r>
          </a:p>
          <a:p>
            <a:pPr marL="285750" indent="-285750"/>
            <a:endParaRPr lang="en-US" sz="1800" dirty="0"/>
          </a:p>
          <a:p>
            <a:pPr marL="285750" indent="-285750"/>
            <a:r>
              <a:rPr lang="en-US" sz="1800" dirty="0"/>
              <a:t>Establish criteria for long term persistency and </a:t>
            </a:r>
            <a:r>
              <a:rPr lang="en-US" sz="1800" dirty="0" err="1"/>
              <a:t>curation</a:t>
            </a:r>
            <a:r>
              <a:rPr lang="en-US" sz="1800" dirty="0"/>
              <a:t> of data and interact, preferably with the emerging data infrastructure, to push the quick deployment of first generally available services (WP4).</a:t>
            </a:r>
          </a:p>
          <a:p>
            <a:pPr marL="285750" indent="-285750"/>
            <a:endParaRPr lang="en-US" sz="1800" dirty="0"/>
          </a:p>
          <a:p>
            <a:pPr marL="285750" indent="-285750"/>
            <a:r>
              <a:rPr lang="en-US" sz="1800" dirty="0"/>
              <a:t>Work on all aspects that will foster shared data access and enrichment, starting with basic layers such as AAI based trust domain up to cross-disciplinary data enrichment frameworks (WP5).</a:t>
            </a:r>
          </a:p>
          <a:p>
            <a:pPr marL="285750" indent="-285750"/>
            <a:endParaRPr lang="en-US" sz="40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IASSIST 2013, Köln</a:t>
            </a:r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54" y="2655277"/>
            <a:ext cx="1876173" cy="124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14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54369"/>
            <a:ext cx="6307015" cy="48717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800" b="1" dirty="0" smtClean="0">
                <a:solidFill>
                  <a:srgbClr val="558ED5"/>
                </a:solidFill>
              </a:rPr>
              <a:t>MORE COMMON </a:t>
            </a:r>
            <a:r>
              <a:rPr lang="en-GB" sz="1800" b="1" dirty="0">
                <a:solidFill>
                  <a:srgbClr val="558ED5"/>
                </a:solidFill>
              </a:rPr>
              <a:t>SOLUTIONS</a:t>
            </a:r>
          </a:p>
          <a:p>
            <a:endParaRPr lang="en-GB" sz="1800" b="1" dirty="0">
              <a:solidFill>
                <a:srgbClr val="558ED5"/>
              </a:solidFill>
            </a:endParaRPr>
          </a:p>
          <a:p>
            <a:pPr marL="285750" indent="-285750"/>
            <a:r>
              <a:rPr lang="en-US" sz="1800" dirty="0"/>
              <a:t>Take care of legal &amp; ethical issues that are of relevance for all SSH domains in a cross-disciplinary activity and work on simplified solutions (WP6).</a:t>
            </a:r>
          </a:p>
          <a:p>
            <a:pPr marL="285750" indent="-285750"/>
            <a:endParaRPr lang="en-US" sz="1800" dirty="0"/>
          </a:p>
          <a:p>
            <a:pPr marL="285750" indent="-285750"/>
            <a:r>
              <a:rPr lang="en-US" sz="1800" dirty="0"/>
              <a:t>Take a variety of measures in trust building and to engage the communities – in particular the young generation of researchers and perhaps even the public – in making use of advanced features of the infrastructures by education and training programs (WP7).</a:t>
            </a:r>
          </a:p>
          <a:p>
            <a:pPr marL="285750" indent="-285750"/>
            <a:endParaRPr lang="en-US" sz="1800" dirty="0"/>
          </a:p>
          <a:p>
            <a:pPr marL="285750" indent="-285750"/>
            <a:r>
              <a:rPr lang="en-US" sz="1800" dirty="0"/>
              <a:t> Disseminate the results according to proven channels (WP8). </a:t>
            </a:r>
            <a:endParaRPr lang="en-GB" sz="1800" dirty="0"/>
          </a:p>
          <a:p>
            <a:pPr marL="285750" indent="-285750"/>
            <a:endParaRPr lang="en-US" sz="40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IASSIST 2013, Köln</a:t>
            </a:r>
            <a:endParaRPr lang="sv-S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215" y="2724150"/>
            <a:ext cx="2247900" cy="144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8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54369"/>
            <a:ext cx="8229600" cy="48717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800" b="1" dirty="0">
                <a:solidFill>
                  <a:srgbClr val="558ED5"/>
                </a:solidFill>
              </a:rPr>
              <a:t>WORK </a:t>
            </a:r>
            <a:r>
              <a:rPr lang="en-GB" sz="1800" b="1" dirty="0" smtClean="0">
                <a:solidFill>
                  <a:srgbClr val="558ED5"/>
                </a:solidFill>
              </a:rPr>
              <a:t>ORGANIZATION</a:t>
            </a:r>
            <a:endParaRPr lang="en-US" sz="40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IASSIST 2013, Köln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2035664"/>
            <a:ext cx="6053137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63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DASISH – Data Service Infrastructure for the Social Sciences and Humanities</a:t>
            </a:r>
            <a:endParaRPr lang="da-DK" sz="2800" dirty="0">
              <a:solidFill>
                <a:schemeClr val="accent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426677"/>
            <a:ext cx="6858000" cy="3699486"/>
          </a:xfrm>
        </p:spPr>
        <p:txBody>
          <a:bodyPr>
            <a:normAutofit fontScale="62500" lnSpcReduction="20000"/>
          </a:bodyPr>
          <a:lstStyle/>
          <a:p>
            <a:pPr marL="285750" indent="-285750"/>
            <a:r>
              <a:rPr lang="en-GB" dirty="0"/>
              <a:t>DASISH brings together 5 ESFRI infrastructures by focusing on common activities across disciplines and infrastructures</a:t>
            </a:r>
          </a:p>
          <a:p>
            <a:endParaRPr lang="en-GB" dirty="0"/>
          </a:p>
          <a:p>
            <a:pPr marL="285750" indent="-285750"/>
            <a:r>
              <a:rPr lang="en-GB" dirty="0"/>
              <a:t>DASISH aims to provide solutions to common problems</a:t>
            </a:r>
          </a:p>
          <a:p>
            <a:endParaRPr lang="en-GB" dirty="0"/>
          </a:p>
          <a:p>
            <a:pPr marL="285750" indent="-285750"/>
            <a:r>
              <a:rPr lang="en-GB" dirty="0"/>
              <a:t>Common solutions will strengthen international collaboration</a:t>
            </a:r>
          </a:p>
          <a:p>
            <a:pPr marL="285750" indent="-285750"/>
            <a:endParaRPr lang="en-GB" dirty="0"/>
          </a:p>
          <a:p>
            <a:pPr marL="285750" indent="-285750"/>
            <a:r>
              <a:rPr lang="en-GB" dirty="0"/>
              <a:t>The project has received the financial support of the European Union’s Seventh Framework Programme</a:t>
            </a:r>
          </a:p>
          <a:p>
            <a:pPr marL="285750" indent="-285750"/>
            <a:endParaRPr lang="en-GB" dirty="0"/>
          </a:p>
          <a:p>
            <a:pPr marL="285750" indent="-285750"/>
            <a:r>
              <a:rPr lang="en-GB" dirty="0"/>
              <a:t>18 partners in 13 European countries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IASSIST 2013, Köln</a:t>
            </a:r>
            <a:endParaRPr lang="sv-S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857" y="2209876"/>
            <a:ext cx="853952" cy="85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hjm\Pictures\img-collabor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633" y="4163523"/>
            <a:ext cx="257175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0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/>
          <a:lstStyle/>
          <a:p>
            <a:r>
              <a:rPr lang="en-GB" dirty="0" smtClean="0"/>
              <a:t>Fitting it all together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87858" y="2708921"/>
            <a:ext cx="6316390" cy="3312368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Too many SSH project are addressing the same issues in the same way</a:t>
            </a:r>
          </a:p>
          <a:p>
            <a:r>
              <a:rPr lang="en-GB" dirty="0" smtClean="0"/>
              <a:t>EC receives new applications starting from scratch</a:t>
            </a:r>
          </a:p>
          <a:p>
            <a:r>
              <a:rPr lang="en-GB" dirty="0" smtClean="0"/>
              <a:t>All the projects are invited to Gothenburg in the autumn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115616" y="6368461"/>
            <a:ext cx="2133600" cy="365125"/>
          </a:xfrm>
        </p:spPr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5004048" y="6356350"/>
            <a:ext cx="2895600" cy="365125"/>
          </a:xfrm>
        </p:spPr>
        <p:txBody>
          <a:bodyPr/>
          <a:lstStyle/>
          <a:p>
            <a:r>
              <a:rPr lang="sv-SE" smtClean="0"/>
              <a:t>IASSIST 2013, Köln</a:t>
            </a:r>
            <a:endParaRPr lang="sv-S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4254755"/>
            <a:ext cx="27813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16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questions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da-DK" sz="25600" dirty="0" smtClean="0"/>
              <a:t>?</a:t>
            </a:r>
            <a:endParaRPr lang="da-DK" sz="256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IASSIST 2013, Köln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9166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4000" b="1" dirty="0"/>
              <a:t>C</a:t>
            </a:r>
            <a:r>
              <a:rPr lang="en-GB" b="1" dirty="0"/>
              <a:t>ross-European data sharing made </a:t>
            </a:r>
            <a:r>
              <a:rPr lang="en-GB" b="1" dirty="0" smtClean="0"/>
              <a:t>easy</a:t>
            </a:r>
          </a:p>
          <a:p>
            <a:pPr marL="0" indent="0">
              <a:buNone/>
            </a:pPr>
            <a:r>
              <a:rPr lang="en-GB" dirty="0"/>
              <a:t>A short history</a:t>
            </a:r>
            <a:r>
              <a:rPr lang="en-GB" dirty="0" smtClean="0"/>
              <a:t>…</a:t>
            </a:r>
          </a:p>
          <a:p>
            <a:r>
              <a:rPr lang="en-GB" b="1" dirty="0"/>
              <a:t>1976 - CESSDA was founded</a:t>
            </a:r>
          </a:p>
          <a:p>
            <a:r>
              <a:rPr lang="en-GB" b="1" dirty="0"/>
              <a:t>1980 – Standard Study Description </a:t>
            </a:r>
          </a:p>
          <a:p>
            <a:r>
              <a:rPr lang="en-GB" b="1" dirty="0"/>
              <a:t>1987 – First expert seminar</a:t>
            </a:r>
          </a:p>
          <a:p>
            <a:r>
              <a:rPr lang="en-GB" b="1" dirty="0"/>
              <a:t>1998 – Start work on </a:t>
            </a:r>
            <a:r>
              <a:rPr lang="en-GB" b="1" dirty="0" err="1"/>
              <a:t>Nesstar</a:t>
            </a:r>
            <a:endParaRPr lang="en-GB" b="1" dirty="0"/>
          </a:p>
          <a:p>
            <a:r>
              <a:rPr lang="en-GB" b="1" dirty="0"/>
              <a:t>2000 – DDI 1.0 </a:t>
            </a:r>
          </a:p>
          <a:p>
            <a:r>
              <a:rPr lang="en-GB" b="1" dirty="0"/>
              <a:t>2008 – CESSDA PPP </a:t>
            </a:r>
          </a:p>
          <a:p>
            <a:r>
              <a:rPr lang="en-GB" b="1" dirty="0"/>
              <a:t>2010 – Signing the </a:t>
            </a:r>
            <a:r>
              <a:rPr lang="en-GB" b="1" dirty="0" err="1"/>
              <a:t>MoU</a:t>
            </a:r>
            <a:endParaRPr lang="en-GB" b="1" dirty="0"/>
          </a:p>
          <a:p>
            <a:r>
              <a:rPr lang="en-GB" b="1" dirty="0"/>
              <a:t>2010 – CESSDA ERIC Steering </a:t>
            </a:r>
            <a:r>
              <a:rPr lang="en-GB" b="1" dirty="0" smtClean="0"/>
              <a:t>Committee</a:t>
            </a:r>
          </a:p>
          <a:p>
            <a:r>
              <a:rPr lang="en-GB" b="1" dirty="0" smtClean="0"/>
              <a:t>2013 – CESSDA AS established</a:t>
            </a: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IASSIST 2013, Köln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761" y="1117723"/>
            <a:ext cx="48863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434" y="2766646"/>
            <a:ext cx="2412366" cy="253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90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7" y="1412776"/>
            <a:ext cx="8158163" cy="749300"/>
          </a:xfrm>
        </p:spPr>
        <p:txBody>
          <a:bodyPr/>
          <a:lstStyle/>
          <a:p>
            <a:pPr eaLnBrk="1" hangingPunct="1"/>
            <a:r>
              <a:rPr lang="en-GB" sz="4000" dirty="0" smtClean="0"/>
              <a:t>What is CESSDA?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2813050"/>
            <a:ext cx="5983533" cy="3397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It is an informal group of 23 European organisations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Its members are differently funded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More than 35 years of successful voluntarily based cooperation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In 2010, they jointly held over 25000 datasets – and it is still increasing</a:t>
            </a:r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</p:txBody>
      </p:sp>
      <p:pic>
        <p:nvPicPr>
          <p:cNvPr id="4100" name="Picture 4" descr="EU 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200772"/>
            <a:ext cx="952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Pladsholder til dato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200" smtClean="0">
                <a:latin typeface="+mn-lt"/>
              </a:rPr>
              <a:t>2013-05-30</a:t>
            </a:r>
            <a:endParaRPr lang="en-GB" sz="1200" dirty="0">
              <a:latin typeface="+mn-lt"/>
            </a:endParaRPr>
          </a:p>
        </p:txBody>
      </p:sp>
      <p:sp>
        <p:nvSpPr>
          <p:cNvPr id="4102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32138" y="6381750"/>
            <a:ext cx="3095625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200" smtClean="0">
                <a:latin typeface="+mj-lt"/>
              </a:rPr>
              <a:t>IASSIST 2013, Köln</a:t>
            </a:r>
            <a:endParaRPr lang="en-GB" sz="1200" dirty="0">
              <a:latin typeface="+mj-lt"/>
            </a:endParaRPr>
          </a:p>
        </p:txBody>
      </p:sp>
      <p:pic>
        <p:nvPicPr>
          <p:cNvPr id="1026" name="Picture 2" descr="C:\Users\hjm\Pictures\cessda europe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877" y="1492501"/>
            <a:ext cx="2366369" cy="204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23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1584325"/>
            <a:ext cx="8158163" cy="749300"/>
          </a:xfrm>
        </p:spPr>
        <p:txBody>
          <a:bodyPr/>
          <a:lstStyle/>
          <a:p>
            <a:pPr eaLnBrk="1" hangingPunct="1"/>
            <a:r>
              <a:rPr lang="en-GB" sz="4000" smtClean="0"/>
              <a:t>The CESSDA ERIC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2813050"/>
            <a:ext cx="7773988" cy="3397250"/>
          </a:xfrm>
        </p:spPr>
        <p:txBody>
          <a:bodyPr/>
          <a:lstStyle/>
          <a:p>
            <a:pPr eaLnBrk="1" hangingPunct="1"/>
            <a:r>
              <a:rPr lang="en-GB" dirty="0" smtClean="0"/>
              <a:t>Legal entity</a:t>
            </a:r>
          </a:p>
          <a:p>
            <a:pPr eaLnBrk="1" hangingPunct="1"/>
            <a:r>
              <a:rPr lang="en-GB" dirty="0" smtClean="0"/>
              <a:t>Governance Structure </a:t>
            </a:r>
          </a:p>
          <a:p>
            <a:pPr eaLnBrk="1" hangingPunct="1"/>
            <a:r>
              <a:rPr lang="en-GB" dirty="0" smtClean="0"/>
              <a:t>Central co-ordinating body</a:t>
            </a:r>
          </a:p>
          <a:p>
            <a:pPr eaLnBrk="1" hangingPunct="1"/>
            <a:r>
              <a:rPr lang="en-GB" dirty="0" smtClean="0"/>
              <a:t>Sustainable funding</a:t>
            </a:r>
          </a:p>
        </p:txBody>
      </p:sp>
      <p:pic>
        <p:nvPicPr>
          <p:cNvPr id="7172" name="Picture 4" descr="EU 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013203"/>
            <a:ext cx="952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Pladsholder til dato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200" smtClean="0">
                <a:latin typeface="+mj-lt"/>
              </a:rPr>
              <a:t>2013-05-30</a:t>
            </a:r>
            <a:endParaRPr lang="en-GB" sz="1200" dirty="0">
              <a:latin typeface="+mj-lt"/>
            </a:endParaRPr>
          </a:p>
        </p:txBody>
      </p:sp>
      <p:sp>
        <p:nvSpPr>
          <p:cNvPr id="7174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2987675" y="6211888"/>
            <a:ext cx="3095625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200" smtClean="0">
                <a:latin typeface="+mj-lt"/>
              </a:rPr>
              <a:t>IASSIST 2013, Köln</a:t>
            </a:r>
            <a:endParaRPr lang="en-GB" sz="1200" dirty="0">
              <a:latin typeface="+mj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2376488"/>
            <a:ext cx="19050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0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3516923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900" smtClean="0"/>
              <a:t>IASSIST 2013, Köln</a:t>
            </a: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531327"/>
            <a:ext cx="6192837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CLARIN ERIC established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590799"/>
            <a:ext cx="6577012" cy="350202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1400" dirty="0" smtClean="0"/>
              <a:t>CLARIN granted ERIC status on Feb 29, 2012</a:t>
            </a:r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r>
              <a:rPr lang="en-US" sz="1400" dirty="0" smtClean="0"/>
              <a:t>ERIC status is granted for a minimum of 5 years</a:t>
            </a:r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r>
              <a:rPr lang="en-US" sz="1400" dirty="0" smtClean="0"/>
              <a:t>Founding members are the Netherlands, Austria, the Czech Republic, Denmark, Estonia, Germany, Bulgaria, Poland, and the Dutch Language Union </a:t>
            </a:r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r>
              <a:rPr lang="en-US" sz="1400" dirty="0" smtClean="0"/>
              <a:t>Each member appoints a National Coordinator</a:t>
            </a:r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r>
              <a:rPr lang="en-US" sz="1400" dirty="0" smtClean="0"/>
              <a:t>President and Vice president for the General Assembly have been elected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Headquarters are hosted by Utrecht University in the Netherlands</a:t>
            </a:r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r>
              <a:rPr lang="en-US" sz="1400" dirty="0" smtClean="0"/>
              <a:t>Executive Director is Steven Krauwer from Utrecht University</a:t>
            </a:r>
          </a:p>
          <a:p>
            <a:pPr>
              <a:defRPr/>
            </a:pPr>
            <a:r>
              <a:rPr lang="en-US" sz="1400" dirty="0" smtClean="0"/>
              <a:t>Vice-Executive Director is Bente Maegaard from University of Copenhagen</a:t>
            </a:r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r>
              <a:rPr lang="en-US" sz="1400" dirty="0" smtClean="0"/>
              <a:t>Committees and Working Groups established or in process</a:t>
            </a:r>
            <a:r>
              <a:rPr lang="en-US" sz="1400" dirty="0" smtClean="0">
                <a:solidFill>
                  <a:schemeClr val="tx1"/>
                </a:solidFill>
              </a:rPr>
              <a:t>		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028" y="2107590"/>
            <a:ext cx="4014787" cy="102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717" y="3938954"/>
            <a:ext cx="1914302" cy="1433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3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3352799" y="6347069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900" smtClean="0"/>
              <a:t>IASSIST 2013, Köln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425210"/>
            <a:ext cx="6192837" cy="98913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CLARIN ERIC Committees Established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766645"/>
            <a:ext cx="6577012" cy="3542079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buFontTx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General Assembly</a:t>
            </a:r>
          </a:p>
          <a:p>
            <a:pPr marL="0" indent="0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Main decision taking body, one voting delegate per member</a:t>
            </a:r>
          </a:p>
          <a:p>
            <a:pPr eaLnBrk="1" hangingPunct="1">
              <a:buFontTx/>
              <a:buChar char="•"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Board of Directors</a:t>
            </a:r>
          </a:p>
          <a:p>
            <a:pPr marL="0" indent="0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Implementation of policies and decisions. One Executive Director, one Vice-Executive Director, and 2 Directors</a:t>
            </a:r>
          </a:p>
          <a:p>
            <a:pPr eaLnBrk="1" hangingPunct="1">
              <a:buFontTx/>
              <a:buChar char="•"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Scientific </a:t>
            </a:r>
            <a:r>
              <a:rPr lang="en-US" dirty="0">
                <a:solidFill>
                  <a:schemeClr val="tx1"/>
                </a:solidFill>
              </a:rPr>
              <a:t>Advisory </a:t>
            </a:r>
            <a:r>
              <a:rPr lang="en-US" dirty="0" smtClean="0">
                <a:solidFill>
                  <a:schemeClr val="tx1"/>
                </a:solidFill>
              </a:rPr>
              <a:t>Board</a:t>
            </a:r>
          </a:p>
          <a:p>
            <a:pPr marL="0" indent="0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Gives advice to the General Assembly on strategic issues, evaluation of progress and service</a:t>
            </a:r>
          </a:p>
          <a:p>
            <a:pPr eaLnBrk="1" hangingPunct="1">
              <a:buFontTx/>
              <a:buChar char="•"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National </a:t>
            </a:r>
            <a:r>
              <a:rPr lang="en-US" dirty="0">
                <a:solidFill>
                  <a:schemeClr val="tx1"/>
                </a:solidFill>
              </a:rPr>
              <a:t>Coordinators’ </a:t>
            </a:r>
            <a:r>
              <a:rPr lang="en-US" dirty="0" smtClean="0">
                <a:solidFill>
                  <a:schemeClr val="tx1"/>
                </a:solidFill>
              </a:rPr>
              <a:t>Forum</a:t>
            </a:r>
          </a:p>
          <a:p>
            <a:pPr marL="0" indent="0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Liaison between CLARIN ERIC and national CLARIN Consortia</a:t>
            </a: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Standing </a:t>
            </a:r>
            <a:r>
              <a:rPr lang="en-US" dirty="0">
                <a:solidFill>
                  <a:schemeClr val="tx1"/>
                </a:solidFill>
              </a:rPr>
              <a:t>Committee for CLARIN Technical Centers</a:t>
            </a:r>
          </a:p>
          <a:p>
            <a:pPr marL="0" indent="0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 Gives advice to CLARIN ERIC and National Coordinators in order to ensure consistency, coherence and stability of infrastructure services</a:t>
            </a:r>
          </a:p>
          <a:p>
            <a:pPr marL="0" indent="0" eaLnBrk="1" hangingPunct="1"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052" y="1162050"/>
            <a:ext cx="146685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54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3130062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900" smtClean="0"/>
              <a:t>IASSIST 2013, Köln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636835"/>
            <a:ext cx="6192837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CLARIN ERIC Working Groups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414953"/>
            <a:ext cx="5756397" cy="3468321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buFontTx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Centre Assessment Committee</a:t>
            </a:r>
          </a:p>
          <a:p>
            <a:pPr marL="0" indent="0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Its main responsibility is to evaluate center candidates and, on an ongoing basis, to follow up on the CLARIN centers to make sure that they always conform to the requirements</a:t>
            </a:r>
          </a:p>
          <a:p>
            <a:pPr eaLnBrk="1" hangingPunct="1">
              <a:buFontTx/>
              <a:buChar char="•"/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CLARIN Standards Committee</a:t>
            </a:r>
          </a:p>
          <a:p>
            <a:pPr marL="0" indent="0" eaLnBrk="1" hangingPunct="1">
              <a:defRPr/>
            </a:pPr>
            <a:r>
              <a:rPr lang="en-US" dirty="0" smtClean="0"/>
              <a:t>Its main responsibility is to advise the Board of Directors on the adoption of standards to be supported by CLARIN ERIC.</a:t>
            </a:r>
          </a:p>
          <a:p>
            <a:pPr marL="0" indent="0" eaLnBrk="1" hangingPunct="1"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CLARIN Committee for Legal Issues</a:t>
            </a:r>
          </a:p>
          <a:p>
            <a:pPr marL="0" indent="0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Its main responsibility is to advise the Board of Directors on all issues related to IPR, privacy protection and ethical matters, to be referred to as 'legal issues'.</a:t>
            </a:r>
          </a:p>
          <a:p>
            <a:pPr eaLnBrk="1" hangingPunct="1">
              <a:buFontTx/>
              <a:buChar char="•"/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45476" y="6268426"/>
            <a:ext cx="2133600" cy="365125"/>
          </a:xfrm>
        </p:spPr>
        <p:txBody>
          <a:bodyPr/>
          <a:lstStyle/>
          <a:p>
            <a:r>
              <a:rPr lang="da-DK" smtClean="0"/>
              <a:t>2013-05-30</a:t>
            </a:r>
            <a:endParaRPr lang="sv-SE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702" y="3098922"/>
            <a:ext cx="2341298" cy="210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SISH PP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DASISH PP template</Template>
  <TotalTime>3501</TotalTime>
  <Words>1607</Words>
  <Application>Microsoft Office PowerPoint</Application>
  <PresentationFormat>Skærmshow (4:3)</PresentationFormat>
  <Paragraphs>306</Paragraphs>
  <Slides>31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31</vt:i4>
      </vt:variant>
    </vt:vector>
  </HeadingPairs>
  <TitlesOfParts>
    <vt:vector size="32" baseType="lpstr">
      <vt:lpstr>DASISH PP template</vt:lpstr>
      <vt:lpstr>DASISH The big picture</vt:lpstr>
      <vt:lpstr>DASISH</vt:lpstr>
      <vt:lpstr>DASISH – Data Service Infrastructure for the Social Sciences and Humanities</vt:lpstr>
      <vt:lpstr>PowerPoint-præsentation</vt:lpstr>
      <vt:lpstr>What is CESSDA?</vt:lpstr>
      <vt:lpstr>The CESSDA ERIC</vt:lpstr>
      <vt:lpstr>CLARIN ERIC established</vt:lpstr>
      <vt:lpstr>CLARIN ERIC Committees Established</vt:lpstr>
      <vt:lpstr>CLARIN ERIC Working Groups</vt:lpstr>
      <vt:lpstr>CLARIN ERIC present activities</vt:lpstr>
      <vt:lpstr>PowerPoint-præsentation</vt:lpstr>
      <vt:lpstr>DARIAH</vt:lpstr>
      <vt:lpstr>DARIAH Virtual Competency Centres</vt:lpstr>
      <vt:lpstr>DARIAH</vt:lpstr>
      <vt:lpstr>ESS: ERIC process</vt:lpstr>
      <vt:lpstr>ESS: Governance</vt:lpstr>
      <vt:lpstr>ESS: Structure and funding</vt:lpstr>
      <vt:lpstr>ESS: Other news</vt:lpstr>
      <vt:lpstr>SHARE: Background</vt:lpstr>
      <vt:lpstr>SHARE: Aims &amp; principles</vt:lpstr>
      <vt:lpstr>PowerPoint-præsentation</vt:lpstr>
      <vt:lpstr>SHARE ERIC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Fitting it all together</vt:lpstr>
      <vt:lpstr>Any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Hans Jørgen Marker</dc:creator>
  <cp:lastModifiedBy>Sussi Olsen</cp:lastModifiedBy>
  <cp:revision>41</cp:revision>
  <cp:lastPrinted>2012-11-16T11:17:15Z</cp:lastPrinted>
  <dcterms:created xsi:type="dcterms:W3CDTF">2012-11-16T07:28:01Z</dcterms:created>
  <dcterms:modified xsi:type="dcterms:W3CDTF">2013-06-12T12:27:56Z</dcterms:modified>
</cp:coreProperties>
</file>