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5"/>
  </p:sldMasterIdLst>
  <p:sldIdLst>
    <p:sldId id="256" r:id="rId6"/>
    <p:sldId id="276" r:id="rId7"/>
    <p:sldId id="270" r:id="rId8"/>
    <p:sldId id="272" r:id="rId9"/>
    <p:sldId id="273" r:id="rId10"/>
    <p:sldId id="275" r:id="rId11"/>
    <p:sldId id="274" r:id="rId12"/>
    <p:sldId id="257" r:id="rId13"/>
    <p:sldId id="258" r:id="rId14"/>
    <p:sldId id="260" r:id="rId15"/>
    <p:sldId id="261" r:id="rId16"/>
    <p:sldId id="259" r:id="rId17"/>
    <p:sldId id="262" r:id="rId18"/>
    <p:sldId id="271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0258719-CDB8-45E2-B905-DD706C21D5C9}" type="datetimeFigureOut">
              <a:rPr lang="de-DE" smtClean="0"/>
              <a:pPr/>
              <a:t>27.05.2013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407C1131-679B-4DD1-802F-23CB41FA8BD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0258719-CDB8-45E2-B905-DD706C21D5C9}" type="datetimeFigureOut">
              <a:rPr lang="de-DE" smtClean="0"/>
              <a:pPr/>
              <a:t>27.05.2013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407C1131-679B-4DD1-802F-23CB41FA8BD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0258719-CDB8-45E2-B905-DD706C21D5C9}" type="datetimeFigureOut">
              <a:rPr lang="de-DE" smtClean="0"/>
              <a:pPr/>
              <a:t>27.05.2013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407C1131-679B-4DD1-802F-23CB41FA8BD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500306"/>
            <a:ext cx="4038600" cy="3625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500306"/>
            <a:ext cx="4038600" cy="3625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0258719-CDB8-45E2-B905-DD706C21D5C9}" type="datetimeFigureOut">
              <a:rPr lang="de-DE" smtClean="0"/>
              <a:pPr/>
              <a:t>27.05.2013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407C1131-679B-4DD1-802F-23CB41FA8BD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50030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214687"/>
            <a:ext cx="4040188" cy="2911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50030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214687"/>
            <a:ext cx="4041775" cy="2911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0258719-CDB8-45E2-B905-DD706C21D5C9}" type="datetimeFigureOut">
              <a:rPr lang="de-DE" smtClean="0"/>
              <a:pPr/>
              <a:t>27.05.2013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407C1131-679B-4DD1-802F-23CB41FA8BD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0258719-CDB8-45E2-B905-DD706C21D5C9}" type="datetimeFigureOut">
              <a:rPr lang="de-DE" smtClean="0"/>
              <a:pPr/>
              <a:t>27.05.2013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407C1131-679B-4DD1-802F-23CB41FA8BD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0258719-CDB8-45E2-B905-DD706C21D5C9}" type="datetimeFigureOut">
              <a:rPr lang="de-DE" smtClean="0"/>
              <a:pPr/>
              <a:t>27.05.2013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407C1131-679B-4DD1-802F-23CB41FA8BD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500306"/>
            <a:ext cx="3008313" cy="36258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0258719-CDB8-45E2-B905-DD706C21D5C9}" type="datetimeFigureOut">
              <a:rPr lang="de-DE" smtClean="0"/>
              <a:pPr/>
              <a:t>27.05.2013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407C1131-679B-4DD1-802F-23CB41FA8BD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0258719-CDB8-45E2-B905-DD706C21D5C9}" type="datetimeFigureOut">
              <a:rPr lang="de-DE" smtClean="0"/>
              <a:pPr/>
              <a:t>27.05.2013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407C1131-679B-4DD1-802F-23CB41FA8BD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500306"/>
            <a:ext cx="8229600" cy="3625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7" name="Grafik 6" descr="GS_Kopf PPT_en.bmp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pic>
        <p:nvPicPr>
          <p:cNvPr id="1026" name="Picture 2" descr="J:\Work\Kommunikation\PR\CorporateDesign\Logos\Leibniz_neueLogos\Member_WGL_4c_EN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5860800"/>
            <a:ext cx="1341431" cy="8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445A6F"/>
                </a:solidFill>
                <a:ea typeface="+mn-ea"/>
                <a:cs typeface="Arial" pitchFamily="34" charset="0"/>
              </a:rPr>
              <a:t>Access Policies and Licensing for Archives and Repositories</a:t>
            </a:r>
            <a:endParaRPr lang="de-DE" sz="3600" b="1" dirty="0">
              <a:solidFill>
                <a:srgbClr val="445A6F"/>
              </a:solidFill>
              <a:ea typeface="+mn-ea"/>
              <a:cs typeface="Arial" pitchFamily="34" charset="0"/>
            </a:endParaRP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Laurence Horton</a:t>
            </a:r>
          </a:p>
          <a:p>
            <a:r>
              <a:rPr lang="en-US" dirty="0" smtClean="0"/>
              <a:t>GESIS – Leibniz Institute for the Social Sciences</a:t>
            </a:r>
            <a:endParaRPr lang="en-US" dirty="0"/>
          </a:p>
        </p:txBody>
      </p:sp>
      <p:pic>
        <p:nvPicPr>
          <p:cNvPr id="4" name="Picture 3" descr="80x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81328"/>
            <a:ext cx="1016000" cy="190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25344"/>
            <a:ext cx="536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This work is licensed under a </a:t>
            </a:r>
            <a:r>
              <a:rPr lang="en-US" sz="800" dirty="0" smtClean="0">
                <a:latin typeface="Arial" pitchFamily="34" charset="0"/>
                <a:cs typeface="Arial" pitchFamily="34" charset="0"/>
                <a:hlinkClick r:id="rId3"/>
              </a:rPr>
              <a:t>Creative Commons Attribution-NonCommercial-ShareAlike 3.0 Unported License.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57443" y="3429000"/>
            <a:ext cx="1512168" cy="18857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43800" y="3516995"/>
            <a:ext cx="1800200" cy="15121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445A6F"/>
                </a:solidFill>
                <a:ea typeface="+mn-ea"/>
                <a:cs typeface="Arial" pitchFamily="34" charset="0"/>
              </a:rPr>
              <a:t>Links</a:t>
            </a:r>
            <a:endParaRPr lang="en-GB" sz="3600" b="1" dirty="0">
              <a:solidFill>
                <a:srgbClr val="445A6F"/>
              </a:solidFill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443" y="4017926"/>
            <a:ext cx="1493060" cy="568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WP4</a:t>
            </a:r>
            <a:endParaRPr lang="en-GB" sz="1400" dirty="0"/>
          </a:p>
          <a:p>
            <a:pPr marL="0" indent="0">
              <a:buNone/>
            </a:pPr>
            <a:r>
              <a:rPr lang="de-DE" sz="1400" dirty="0" smtClean="0"/>
              <a:t>Data </a:t>
            </a:r>
            <a:r>
              <a:rPr lang="de-DE" sz="1400" dirty="0" err="1" smtClean="0"/>
              <a:t>Archiving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657443" y="3435957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el"/>
              </a:rPr>
              <a:t>WP3</a:t>
            </a:r>
          </a:p>
          <a:p>
            <a:r>
              <a:rPr lang="en-US" sz="1400" dirty="0" smtClean="0">
                <a:latin typeface="ariel"/>
              </a:rPr>
              <a:t>Data Quality</a:t>
            </a:r>
            <a:endParaRPr lang="en-US" sz="1400" dirty="0">
              <a:latin typeface="arie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689" y="4762721"/>
            <a:ext cx="1498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el"/>
              </a:rPr>
              <a:t>WP5</a:t>
            </a:r>
          </a:p>
          <a:p>
            <a:r>
              <a:rPr lang="de-DE" sz="1400" dirty="0" smtClean="0">
                <a:latin typeface="ariel"/>
              </a:rPr>
              <a:t>Data Sharing</a:t>
            </a:r>
            <a:endParaRPr lang="en-GB" sz="1400" dirty="0">
              <a:latin typeface="arie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4" y="3159707"/>
            <a:ext cx="1300110" cy="858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3" y="4017926"/>
            <a:ext cx="1371792" cy="943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1" y="4883027"/>
            <a:ext cx="1871002" cy="617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3" y="5589240"/>
            <a:ext cx="1367690" cy="6629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81" y="2203204"/>
            <a:ext cx="1333899" cy="104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96336" y="3672915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el"/>
              </a:rPr>
              <a:t>WP7</a:t>
            </a:r>
          </a:p>
          <a:p>
            <a:pPr algn="ctr"/>
            <a:r>
              <a:rPr lang="de-DE" dirty="0" smtClean="0">
                <a:latin typeface="ariel"/>
              </a:rPr>
              <a:t>Education </a:t>
            </a:r>
            <a:r>
              <a:rPr lang="de-DE" dirty="0" err="1" smtClean="0">
                <a:latin typeface="ariel"/>
              </a:rPr>
              <a:t>and</a:t>
            </a:r>
            <a:r>
              <a:rPr lang="de-DE" dirty="0" smtClean="0">
                <a:latin typeface="ariel"/>
              </a:rPr>
              <a:t> Training</a:t>
            </a:r>
            <a:endParaRPr lang="en-GB" dirty="0">
              <a:latin typeface="ariel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1763688" y="2203204"/>
            <a:ext cx="864096" cy="4178124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Arial" pitchFamily="34" charset="0"/>
            </a:endParaRPr>
          </a:p>
        </p:txBody>
      </p:sp>
      <p:cxnSp>
        <p:nvCxnSpPr>
          <p:cNvPr id="15" name="Straight Arrow Connector 14"/>
          <p:cNvCxnSpPr>
            <a:endCxn id="11" idx="1"/>
          </p:cNvCxnSpPr>
          <p:nvPr/>
        </p:nvCxnSpPr>
        <p:spPr>
          <a:xfrm>
            <a:off x="2296969" y="2277772"/>
            <a:ext cx="5310464" cy="1460675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348766" y="4968327"/>
            <a:ext cx="5471128" cy="1291117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771800" y="4287739"/>
            <a:ext cx="1800200" cy="4527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169611" y="4287738"/>
            <a:ext cx="1171235" cy="1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72519" y="4007828"/>
            <a:ext cx="1194062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</a:rPr>
              <a:t>WP2</a:t>
            </a:r>
          </a:p>
          <a:p>
            <a:r>
              <a:rPr lang="en-US" sz="1400" dirty="0" smtClean="0">
                <a:latin typeface="Arial" pitchFamily="34" charset="0"/>
              </a:rPr>
              <a:t>Architecture</a:t>
            </a:r>
            <a:endParaRPr lang="en-GB" sz="1400" dirty="0"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4360" y="220906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WP1</a:t>
            </a:r>
          </a:p>
          <a:p>
            <a:r>
              <a:rPr lang="en-US" dirty="0" smtClean="0">
                <a:latin typeface="Arial" pitchFamily="34" charset="0"/>
              </a:rPr>
              <a:t>Management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8360" y="2202463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WP6</a:t>
            </a:r>
          </a:p>
          <a:p>
            <a:r>
              <a:rPr lang="en-US" dirty="0" smtClean="0">
                <a:latin typeface="Arial" pitchFamily="34" charset="0"/>
              </a:rPr>
              <a:t>Legal and Ethics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85112" y="2209800"/>
            <a:ext cx="165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WP8</a:t>
            </a:r>
          </a:p>
          <a:p>
            <a:r>
              <a:rPr lang="en-US" dirty="0" smtClean="0">
                <a:latin typeface="Arial" pitchFamily="34" charset="0"/>
              </a:rPr>
              <a:t>Dissemination</a:t>
            </a: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8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4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2" grpId="0"/>
      <p:bldP spid="3" grpId="0" uiExpand="1" build="p"/>
      <p:bldP spid="4" grpId="0"/>
      <p:bldP spid="5" grpId="0"/>
      <p:bldP spid="10" grpId="0"/>
      <p:bldP spid="13" grpId="0" animBg="1"/>
      <p:bldP spid="14" grpId="0" animBg="1"/>
      <p:bldP spid="20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445A6F"/>
                </a:solidFill>
                <a:ea typeface="+mn-ea"/>
                <a:cs typeface="Arial" pitchFamily="34" charset="0"/>
              </a:rPr>
              <a:t>WP7 Milestones</a:t>
            </a:r>
            <a:endParaRPr lang="en-GB" sz="3600" b="1" dirty="0">
              <a:solidFill>
                <a:srgbClr val="445A6F"/>
              </a:solidFill>
              <a:ea typeface="+mn-ea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4855602"/>
            <a:ext cx="86409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485560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</a:rPr>
              <a:t>2012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8424" y="4855602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</a:rPr>
              <a:t>2015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54516" y="485560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</a:rPr>
              <a:t>2013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60" y="485560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</a:rPr>
              <a:t>2014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28117" y="4193737"/>
            <a:ext cx="1296144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itchFamily="34" charset="0"/>
              </a:rPr>
              <a:t>M15: First </a:t>
            </a:r>
            <a:r>
              <a:rPr lang="de-DE" sz="1400" dirty="0" err="1" smtClean="0">
                <a:latin typeface="Arial" pitchFamily="34" charset="0"/>
              </a:rPr>
              <a:t>workshop</a:t>
            </a:r>
            <a:endParaRPr lang="en-GB" sz="1400" dirty="0"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4496" y="4193736"/>
            <a:ext cx="108012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itchFamily="34" charset="0"/>
              </a:rPr>
              <a:t>M12: First </a:t>
            </a:r>
            <a:r>
              <a:rPr lang="de-DE" sz="1400" dirty="0" err="1" smtClean="0">
                <a:latin typeface="Arial" pitchFamily="34" charset="0"/>
              </a:rPr>
              <a:t>module</a:t>
            </a:r>
            <a:endParaRPr lang="en-GB" sz="1400" dirty="0"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3146291"/>
            <a:ext cx="432048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Presenting workshops at significant SSH conferences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2382430"/>
            <a:ext cx="432048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Developing and releasing training modules</a:t>
            </a:r>
            <a:endParaRPr lang="en-US" dirty="0">
              <a:latin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676798" y="4193735"/>
            <a:ext cx="3186100" cy="1"/>
          </a:xfrm>
          <a:prstGeom prst="straightConnector1">
            <a:avLst/>
          </a:prstGeom>
          <a:ln w="158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49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3" grpId="0"/>
      <p:bldP spid="17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445A6F"/>
                </a:solidFill>
                <a:ea typeface="+mn-ea"/>
                <a:cs typeface="Arial" pitchFamily="34" charset="0"/>
              </a:rPr>
              <a:t>Topics</a:t>
            </a:r>
            <a:endParaRPr lang="en-GB" sz="3600" b="1" dirty="0">
              <a:solidFill>
                <a:srgbClr val="445A6F"/>
              </a:solidFill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policies and licensing for archives and repositories.</a:t>
            </a:r>
          </a:p>
          <a:p>
            <a:r>
              <a:rPr lang="en-US" dirty="0" err="1" smtClean="0"/>
              <a:t>Persistant</a:t>
            </a:r>
            <a:r>
              <a:rPr lang="en-US" dirty="0" smtClean="0"/>
              <a:t> Identifiers</a:t>
            </a:r>
          </a:p>
          <a:p>
            <a:r>
              <a:rPr lang="en-US" dirty="0" smtClean="0"/>
              <a:t>Access and authentication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6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445A6F"/>
                </a:solidFill>
                <a:ea typeface="+mn-ea"/>
                <a:cs typeface="Arial" pitchFamily="34" charset="0"/>
              </a:rPr>
              <a:t>First training workshop</a:t>
            </a:r>
            <a:endParaRPr lang="en-GB" sz="3600" b="1" dirty="0">
              <a:solidFill>
                <a:srgbClr val="445A6F"/>
              </a:solidFill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0307"/>
            <a:ext cx="8229600" cy="316094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Access Policies and Licensing for Archives and Repositories @ IASSIST 2013.</a:t>
            </a:r>
          </a:p>
          <a:p>
            <a:pPr lvl="1"/>
            <a:r>
              <a:rPr lang="en-US" dirty="0" smtClean="0"/>
              <a:t>Laurence Horton (CESSDA)</a:t>
            </a:r>
          </a:p>
          <a:p>
            <a:pPr lvl="1"/>
            <a:r>
              <a:rPr lang="en-US" dirty="0" err="1" smtClean="0"/>
              <a:t>Anje</a:t>
            </a:r>
            <a:r>
              <a:rPr lang="en-US" dirty="0" smtClean="0"/>
              <a:t> M</a:t>
            </a:r>
            <a:r>
              <a:rPr lang="de-DE" dirty="0" err="1" smtClean="0"/>
              <a:t>üller</a:t>
            </a:r>
            <a:r>
              <a:rPr lang="de-DE" dirty="0" smtClean="0"/>
              <a:t> </a:t>
            </a:r>
            <a:r>
              <a:rPr lang="de-DE" dirty="0" err="1" smtClean="0"/>
              <a:t>Gjesdal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en-US" smtClean="0"/>
              <a:t>Gunn Inger</a:t>
            </a:r>
            <a:r>
              <a:rPr lang="de-DE" dirty="0" smtClean="0"/>
              <a:t> </a:t>
            </a:r>
            <a:r>
              <a:rPr lang="de-DE" dirty="0" smtClean="0"/>
              <a:t>(CLARIN)</a:t>
            </a:r>
          </a:p>
          <a:p>
            <a:pPr lvl="1"/>
            <a:r>
              <a:rPr lang="en-GB" dirty="0" err="1"/>
              <a:t>Matteo</a:t>
            </a:r>
            <a:r>
              <a:rPr lang="en-GB" dirty="0"/>
              <a:t> </a:t>
            </a:r>
            <a:r>
              <a:rPr lang="en-GB" dirty="0" err="1"/>
              <a:t>Romanello</a:t>
            </a:r>
            <a:r>
              <a:rPr lang="en-GB" dirty="0"/>
              <a:t> </a:t>
            </a:r>
            <a:r>
              <a:rPr lang="en-GB" dirty="0" smtClean="0"/>
              <a:t>(DARIAH)</a:t>
            </a:r>
            <a:endParaRPr lang="de-DE" dirty="0"/>
          </a:p>
          <a:p>
            <a:pPr lvl="1"/>
            <a:r>
              <a:rPr lang="en-GB" dirty="0" err="1"/>
              <a:t>Trond</a:t>
            </a:r>
            <a:r>
              <a:rPr lang="en-GB" dirty="0"/>
              <a:t> </a:t>
            </a:r>
            <a:r>
              <a:rPr lang="en-GB" dirty="0" err="1"/>
              <a:t>Kvamme</a:t>
            </a:r>
            <a:r>
              <a:rPr lang="en-GB" dirty="0"/>
              <a:t> </a:t>
            </a:r>
            <a:r>
              <a:rPr lang="en-GB" dirty="0" smtClean="0"/>
              <a:t>(ESS)</a:t>
            </a:r>
          </a:p>
          <a:p>
            <a:pPr lvl="1"/>
            <a:r>
              <a:rPr lang="de-DE" dirty="0" smtClean="0"/>
              <a:t>Eric </a:t>
            </a:r>
            <a:r>
              <a:rPr lang="de-DE" dirty="0" err="1" smtClean="0"/>
              <a:t>Balster</a:t>
            </a:r>
            <a:r>
              <a:rPr lang="de-DE" dirty="0" smtClean="0"/>
              <a:t> (SHARE)</a:t>
            </a:r>
          </a:p>
          <a:p>
            <a:pPr lvl="1"/>
            <a:r>
              <a:rPr lang="en-GB" dirty="0" smtClean="0"/>
              <a:t>Claudia </a:t>
            </a:r>
            <a:r>
              <a:rPr lang="en-US" dirty="0" err="1"/>
              <a:t>Engelhardt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Timo</a:t>
            </a:r>
            <a:r>
              <a:rPr lang="en-US" dirty="0" smtClean="0"/>
              <a:t> </a:t>
            </a:r>
            <a:r>
              <a:rPr lang="en-US" dirty="0" err="1" smtClean="0"/>
              <a:t>Gndat</a:t>
            </a:r>
            <a:r>
              <a:rPr lang="en-US" dirty="0" smtClean="0"/>
              <a:t> </a:t>
            </a:r>
            <a:r>
              <a:rPr lang="en-GB" dirty="0" smtClean="0"/>
              <a:t>(Training </a:t>
            </a:r>
            <a:r>
              <a:rPr lang="en-GB" dirty="0" smtClean="0"/>
              <a:t>module)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44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900" b="1" dirty="0" err="1">
                <a:solidFill>
                  <a:srgbClr val="445A6F"/>
                </a:solidFill>
                <a:cs typeface="Arial" pitchFamily="34" charset="0"/>
              </a:rPr>
              <a:t>Questions</a:t>
            </a:r>
            <a:r>
              <a:rPr lang="de-DE" sz="2900" b="1" dirty="0">
                <a:solidFill>
                  <a:srgbClr val="445A6F"/>
                </a:solidFill>
                <a:cs typeface="Arial" pitchFamily="34" charset="0"/>
              </a:rPr>
              <a:t>?</a:t>
            </a:r>
            <a:endParaRPr lang="en-GB" sz="2900" b="1" dirty="0">
              <a:solidFill>
                <a:srgbClr val="445A6F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648" y="4797152"/>
            <a:ext cx="923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Arial" pitchFamily="34" charset="0"/>
              </a:rPr>
              <a:t>Tack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7064" y="5168712"/>
            <a:ext cx="2082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latin typeface="Arial" pitchFamily="34" charset="0"/>
              </a:rPr>
              <a:t>Vielen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sz="2800" dirty="0">
                <a:latin typeface="Arial" pitchFamily="34" charset="0"/>
              </a:rPr>
              <a:t>Dank</a:t>
            </a:r>
          </a:p>
        </p:txBody>
      </p:sp>
      <p:sp>
        <p:nvSpPr>
          <p:cNvPr id="9" name="Rectangle 8"/>
          <p:cNvSpPr/>
          <p:nvPr/>
        </p:nvSpPr>
        <p:spPr>
          <a:xfrm>
            <a:off x="6062947" y="4951489"/>
            <a:ext cx="2704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latin typeface="Arial" pitchFamily="34" charset="0"/>
              </a:rPr>
              <a:t>Muchas</a:t>
            </a:r>
            <a:r>
              <a:rPr lang="en-GB" sz="2800" dirty="0">
                <a:latin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</a:rPr>
              <a:t>gracias</a:t>
            </a:r>
            <a:endParaRPr lang="en-GB" sz="2800" dirty="0"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9632" y="3356992"/>
            <a:ext cx="1829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Arial" pitchFamily="34" charset="0"/>
              </a:rPr>
              <a:t>Mange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</a:rPr>
              <a:t>tak</a:t>
            </a:r>
            <a:endParaRPr lang="en-GB" sz="2800" dirty="0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00192" y="287500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Arial" pitchFamily="34" charset="0"/>
              </a:rPr>
              <a:t>Dank u </a:t>
            </a:r>
            <a:r>
              <a:rPr lang="en-GB" sz="2800" dirty="0" err="1">
                <a:latin typeface="Arial" pitchFamily="34" charset="0"/>
              </a:rPr>
              <a:t>wel</a:t>
            </a:r>
            <a:endParaRPr lang="en-GB" sz="2800" dirty="0"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26947" y="3059668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latin typeface="Arial" pitchFamily="34" charset="0"/>
              </a:rPr>
              <a:t>Kiitos</a:t>
            </a:r>
            <a:endParaRPr lang="en-GB" sz="2800" dirty="0"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21484" y="5589240"/>
            <a:ext cx="2217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Arial" pitchFamily="34" charset="0"/>
              </a:rPr>
              <a:t>Mange </a:t>
            </a:r>
            <a:r>
              <a:rPr lang="en-GB" sz="2800" dirty="0" err="1">
                <a:latin typeface="Arial" pitchFamily="34" charset="0"/>
              </a:rPr>
              <a:t>Takk</a:t>
            </a:r>
            <a:r>
              <a:rPr lang="en-GB" sz="2800" dirty="0">
                <a:latin typeface="Arial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27064" y="2690336"/>
            <a:ext cx="1244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Arial" pitchFamily="34" charset="0"/>
              </a:rPr>
              <a:t>Grazie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95736" y="5927214"/>
            <a:ext cx="2765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latin typeface="Arial" pitchFamily="34" charset="0"/>
              </a:rPr>
              <a:t>Tänan</a:t>
            </a:r>
            <a:r>
              <a:rPr lang="en-GB" sz="2800" dirty="0">
                <a:latin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</a:rPr>
              <a:t>teid</a:t>
            </a:r>
            <a:r>
              <a:rPr lang="en-GB" sz="2800" dirty="0">
                <a:latin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</a:rPr>
              <a:t>väga</a:t>
            </a:r>
            <a:endParaRPr lang="en-GB" sz="2800" dirty="0"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3011" y="3816071"/>
            <a:ext cx="455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err="1" smtClean="0">
                <a:latin typeface="Arial" pitchFamily="34" charset="0"/>
              </a:rPr>
              <a:t>Thank</a:t>
            </a:r>
            <a:r>
              <a:rPr lang="de-DE" sz="7200" dirty="0" smtClean="0">
                <a:latin typeface="Arial" pitchFamily="34" charset="0"/>
              </a:rPr>
              <a:t> </a:t>
            </a:r>
            <a:r>
              <a:rPr lang="de-DE" sz="7200" dirty="0" err="1" smtClean="0">
                <a:latin typeface="Arial" pitchFamily="34" charset="0"/>
              </a:rPr>
              <a:t>you</a:t>
            </a:r>
            <a:endParaRPr lang="en-GB" sz="7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445A6F"/>
                </a:solidFill>
                <a:cs typeface="Arial" pitchFamily="34" charset="0"/>
              </a:rPr>
              <a:t>Welcome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3580" y="562989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latin typeface="Ariel"/>
              </a:rPr>
              <a:t>Välkomna</a:t>
            </a:r>
            <a:endParaRPr lang="en-GB" dirty="0">
              <a:latin typeface="Ari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6016" y="4293096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latin typeface="Ariel"/>
              </a:rPr>
              <a:t>Herzlich</a:t>
            </a:r>
            <a:r>
              <a:rPr lang="en-GB" dirty="0" smtClean="0">
                <a:latin typeface="Ariel"/>
              </a:rPr>
              <a:t> </a:t>
            </a:r>
            <a:r>
              <a:rPr lang="en-GB" dirty="0" err="1" smtClean="0">
                <a:latin typeface="Ariel"/>
              </a:rPr>
              <a:t>willkommen</a:t>
            </a:r>
            <a:endParaRPr lang="en-GB" dirty="0">
              <a:latin typeface="Ari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9712" y="4477762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Ariel"/>
              </a:rPr>
              <a:t>Bienvenidos</a:t>
            </a:r>
            <a:endParaRPr lang="en-GB" dirty="0">
              <a:latin typeface="Ari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5616" y="5097632"/>
            <a:ext cx="1390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Ariel"/>
              </a:rPr>
              <a:t>Velkommen</a:t>
            </a:r>
            <a:endParaRPr lang="en-GB" dirty="0">
              <a:latin typeface="Arie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33293" y="4826627"/>
            <a:ext cx="1011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el"/>
              </a:rPr>
              <a:t>Welkom</a:t>
            </a:r>
            <a:endParaRPr lang="en-GB" dirty="0">
              <a:latin typeface="Arie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47437" y="5015143"/>
            <a:ext cx="124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Ariel"/>
              </a:rPr>
              <a:t>Tervetuloa</a:t>
            </a:r>
            <a:endParaRPr lang="en-GB" dirty="0">
              <a:latin typeface="Arie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8669" y="5445224"/>
            <a:ext cx="1390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Ariel"/>
              </a:rPr>
              <a:t>Velkommen</a:t>
            </a:r>
            <a:endParaRPr lang="en-GB" dirty="0">
              <a:latin typeface="Ari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0365" y="5877272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Ariel"/>
              </a:rPr>
              <a:t>Benvenuti</a:t>
            </a:r>
            <a:r>
              <a:rPr lang="en-GB" dirty="0">
                <a:latin typeface="Ariel"/>
              </a:rPr>
              <a:t>/</a:t>
            </a:r>
            <a:r>
              <a:rPr lang="en-GB" dirty="0" err="1">
                <a:latin typeface="Ariel"/>
              </a:rPr>
              <a:t>Benvenute</a:t>
            </a:r>
            <a:endParaRPr lang="en-GB" dirty="0">
              <a:latin typeface="Arie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3" y="2043672"/>
            <a:ext cx="5833872" cy="22494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508104" y="5097632"/>
            <a:ext cx="156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Ariel"/>
              </a:rPr>
              <a:t>Tere</a:t>
            </a:r>
            <a:r>
              <a:rPr lang="en-GB" dirty="0">
                <a:latin typeface="Ariel"/>
              </a:rPr>
              <a:t> </a:t>
            </a:r>
            <a:r>
              <a:rPr lang="en-GB" dirty="0" err="1">
                <a:latin typeface="Ariel"/>
              </a:rPr>
              <a:t>tulemast</a:t>
            </a:r>
            <a:endParaRPr lang="en-GB" dirty="0">
              <a:latin typeface="Ariel"/>
            </a:endParaRPr>
          </a:p>
        </p:txBody>
      </p:sp>
    </p:spTree>
    <p:extLst>
      <p:ext uri="{BB962C8B-B14F-4D97-AF65-F5344CB8AC3E}">
        <p14:creationId xmlns:p14="http://schemas.microsoft.com/office/powerpoint/2010/main" val="395663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2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2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2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445A6F"/>
                </a:solidFill>
                <a:cs typeface="Arial" pitchFamily="34" charset="0"/>
              </a:rPr>
              <a:t>DASISH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Introducing DASISH</a:t>
            </a:r>
          </a:p>
          <a:p>
            <a:r>
              <a:rPr lang="en-US" dirty="0" smtClean="0"/>
              <a:t>Who we are</a:t>
            </a:r>
          </a:p>
          <a:p>
            <a:r>
              <a:rPr lang="en-US" dirty="0" smtClean="0"/>
              <a:t>What we are working on</a:t>
            </a:r>
          </a:p>
          <a:p>
            <a:r>
              <a:rPr lang="en-US" dirty="0" smtClean="0"/>
              <a:t>How we fit into DASISH</a:t>
            </a:r>
          </a:p>
          <a:p>
            <a:r>
              <a:rPr lang="en-US" dirty="0" smtClean="0"/>
              <a:t>Our milestones</a:t>
            </a:r>
          </a:p>
          <a:p>
            <a:r>
              <a:rPr lang="en-US" dirty="0" smtClean="0"/>
              <a:t>Introducing our first training module and workshop</a:t>
            </a:r>
          </a:p>
          <a:p>
            <a:endParaRPr lang="de-DE" dirty="0"/>
          </a:p>
          <a:p>
            <a:endParaRPr lang="de-DE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49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445A6F"/>
                </a:solidFill>
                <a:cs typeface="Arial" pitchFamily="34" charset="0"/>
              </a:rPr>
              <a:t>ESFRI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62400"/>
            <a:ext cx="1300110" cy="858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953000"/>
            <a:ext cx="1371792" cy="943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352800"/>
            <a:ext cx="1871002" cy="617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495800"/>
            <a:ext cx="1367690" cy="66291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1333899" cy="104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2209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</a:rPr>
              <a:t>Collaboration between five social science and humanities European Strategy Forum on Research Infrastructures (ESFRIs)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867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Moving towards becoming legal infrastructure entities: European Research Infrastructure Consortia (ERIC’s)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0" y="3048000"/>
            <a:ext cx="4876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CESSDA – Council of European Social Science Data Archives</a:t>
            </a:r>
          </a:p>
          <a:p>
            <a:r>
              <a:rPr lang="en-US" dirty="0" smtClean="0">
                <a:latin typeface="Arial" pitchFamily="34" charset="0"/>
              </a:rPr>
              <a:t>CLARIN – Common Language Resources and Technology Infrastructure</a:t>
            </a:r>
          </a:p>
          <a:p>
            <a:r>
              <a:rPr lang="en-US" dirty="0" smtClean="0">
                <a:latin typeface="Arial" pitchFamily="34" charset="0"/>
              </a:rPr>
              <a:t>DARIAH – Digital Research Infrastructure for the Arts and Humanities</a:t>
            </a:r>
          </a:p>
          <a:p>
            <a:r>
              <a:rPr lang="en-US" dirty="0" smtClean="0">
                <a:latin typeface="Arial" pitchFamily="34" charset="0"/>
              </a:rPr>
              <a:t>ESS – European Social Survey</a:t>
            </a:r>
          </a:p>
          <a:p>
            <a:r>
              <a:rPr lang="en-US" dirty="0" smtClean="0">
                <a:latin typeface="Arial" pitchFamily="34" charset="0"/>
              </a:rPr>
              <a:t>SHARE – Survey of Health, Ageing and Retirement in Europe</a:t>
            </a: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445A6F"/>
                </a:solidFill>
                <a:cs typeface="Arial" pitchFamily="34" charset="0"/>
              </a:rPr>
              <a:t>DASISH</a:t>
            </a:r>
            <a:endParaRPr lang="en-US" sz="3600" b="1" dirty="0">
              <a:solidFill>
                <a:srgbClr val="445A6F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152" y="3842291"/>
            <a:ext cx="85203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</a:rPr>
              <a:t>European Commission funded FP7 Infrastructures project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</a:rPr>
              <a:t>Funded for 36 months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</a:rPr>
              <a:t>Duration: 1 January 2012-31 December 2014</a:t>
            </a:r>
            <a:endParaRPr lang="en-US" sz="2800" dirty="0"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4343285"/>
            <a:ext cx="1016000" cy="73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3" y="1978233"/>
            <a:ext cx="3772427" cy="1657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445A6F"/>
                </a:solidFill>
                <a:cs typeface="Arial" pitchFamily="34" charset="0"/>
              </a:rPr>
              <a:t>DASISH Consortium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44" y="2420888"/>
            <a:ext cx="534335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65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445A6F"/>
                </a:solidFill>
                <a:cs typeface="Arial" pitchFamily="34" charset="0"/>
              </a:rPr>
              <a:t>Objectives and focus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2420888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</a:rPr>
              <a:t>Objectives </a:t>
            </a:r>
            <a:endParaRPr lang="en-US" dirty="0" smtClean="0">
              <a:latin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</a:rPr>
              <a:t>DASISH brings together social science and humanities ESFRI infrastructures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</a:rPr>
              <a:t>Focusing on common activities across disciplines and infrastructures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</a:rPr>
              <a:t>Provide solutions to common problems</a:t>
            </a:r>
          </a:p>
          <a:p>
            <a:r>
              <a:rPr lang="en-US" b="1" dirty="0" smtClean="0">
                <a:latin typeface="Arial" pitchFamily="34" charset="0"/>
              </a:rPr>
              <a:t>Focus </a:t>
            </a:r>
            <a:endParaRPr lang="en-US" dirty="0" smtClean="0">
              <a:latin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</a:rPr>
              <a:t>Data quality in the production of primary data in the social sciences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</a:rPr>
              <a:t>Continuous data enrichment and research discipline specific workflows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</a:rPr>
              <a:t>Digital preservation techniques, particularly access to and persistent availability of data through networks of community based solutions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</a:rPr>
              <a:t>Legal and ethics activities related to research</a:t>
            </a:r>
          </a:p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445A6F"/>
                </a:solidFill>
                <a:ea typeface="+mn-ea"/>
                <a:cs typeface="Arial" pitchFamily="34" charset="0"/>
              </a:rPr>
              <a:t>DASISH WP7</a:t>
            </a:r>
            <a:endParaRPr lang="en-GB" sz="3600" b="1" dirty="0">
              <a:solidFill>
                <a:srgbClr val="445A6F"/>
              </a:solidFill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 and training</a:t>
            </a:r>
          </a:p>
          <a:p>
            <a:pPr lvl="1"/>
            <a:r>
              <a:rPr lang="en-US" dirty="0" smtClean="0"/>
              <a:t>To establish joint domain for training and education</a:t>
            </a:r>
          </a:p>
          <a:p>
            <a:pPr lvl="1"/>
            <a:r>
              <a:rPr lang="en-US" dirty="0" smtClean="0"/>
              <a:t>Inspire new research approaches using infrastructures</a:t>
            </a:r>
          </a:p>
          <a:p>
            <a:pPr lvl="1"/>
            <a:r>
              <a:rPr lang="en-US" dirty="0" smtClean="0"/>
              <a:t>Discuss the role of infrastructures in methodologies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72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445A6F"/>
                </a:solidFill>
                <a:ea typeface="+mn-ea"/>
                <a:cs typeface="Arial" pitchFamily="34" charset="0"/>
              </a:rPr>
              <a:t>WP7 Structure</a:t>
            </a:r>
            <a:endParaRPr lang="en-GB" sz="3600" b="1" dirty="0">
              <a:solidFill>
                <a:srgbClr val="445A6F"/>
              </a:solidFill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5686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Education and training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3429000"/>
            <a:ext cx="4305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</a:rPr>
              <a:t>Training modules</a:t>
            </a:r>
            <a:endParaRPr lang="en-GB" sz="2800" dirty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3439535"/>
            <a:ext cx="4176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</a:rPr>
              <a:t>Workshop program</a:t>
            </a:r>
            <a:endParaRPr lang="en-GB" sz="2800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962755"/>
            <a:ext cx="4032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</a:rPr>
              <a:t>University of </a:t>
            </a:r>
            <a:r>
              <a:rPr lang="en-US" sz="1600" dirty="0" err="1" smtClean="0">
                <a:latin typeface="Arial" pitchFamily="34" charset="0"/>
              </a:rPr>
              <a:t>Göttingen</a:t>
            </a:r>
            <a:r>
              <a:rPr lang="en-US" sz="1600" dirty="0" smtClean="0">
                <a:latin typeface="Arial" pitchFamily="34" charset="0"/>
              </a:rPr>
              <a:t>*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</a:rPr>
              <a:t>Austrian Academy of Sciences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</a:rPr>
              <a:t>King’s College London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Arial" pitchFamily="34" charset="0"/>
              </a:rPr>
              <a:t>Max Planck Institute for Social Law and Social </a:t>
            </a:r>
            <a:r>
              <a:rPr lang="en-GB" sz="1600" dirty="0" smtClean="0">
                <a:latin typeface="Arial" pitchFamily="34" charset="0"/>
              </a:rPr>
              <a:t>Policy</a:t>
            </a:r>
            <a:endParaRPr lang="en-US" sz="1600" dirty="0" smtClean="0">
              <a:latin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</a:rPr>
              <a:t>Norwegian Social Science Data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</a:rPr>
              <a:t>University of Bergen</a:t>
            </a:r>
            <a:endParaRPr lang="en-GB" sz="1600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3952220"/>
            <a:ext cx="41764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</a:rPr>
              <a:t>GESIS – Leibniz Institute for the Social Sciences*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</a:rPr>
              <a:t>Austrian Academy of Sciences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</a:rPr>
              <a:t>King’s College London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Arial" pitchFamily="34" charset="0"/>
              </a:rPr>
              <a:t>Max Planck Institute for Social Law and Social Policy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</a:rPr>
              <a:t>Norwegian Social Science Data </a:t>
            </a:r>
            <a:r>
              <a:rPr lang="en-US" sz="1600" dirty="0" smtClean="0">
                <a:latin typeface="Arial" pitchFamily="34" charset="0"/>
              </a:rPr>
              <a:t>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</a:rPr>
              <a:t>University of </a:t>
            </a:r>
            <a:r>
              <a:rPr lang="en-US" sz="1600" dirty="0" err="1" smtClean="0">
                <a:latin typeface="Arial" pitchFamily="34" charset="0"/>
              </a:rPr>
              <a:t>Göttingen</a:t>
            </a:r>
            <a:endParaRPr lang="en-US" sz="1600" dirty="0" smtClean="0">
              <a:latin typeface="Arial" pitchFamily="34" charset="0"/>
            </a:endParaRPr>
          </a:p>
        </p:txBody>
      </p:sp>
      <p:cxnSp>
        <p:nvCxnSpPr>
          <p:cNvPr id="9" name="Straight Arrow Connector 8"/>
          <p:cNvCxnSpPr>
            <a:endCxn id="4" idx="0"/>
          </p:cNvCxnSpPr>
          <p:nvPr/>
        </p:nvCxnSpPr>
        <p:spPr>
          <a:xfrm flipH="1">
            <a:off x="2404363" y="2852936"/>
            <a:ext cx="2167638" cy="57606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57205" y="2852935"/>
            <a:ext cx="1800200" cy="54376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5" idx="1"/>
          </p:cNvCxnSpPr>
          <p:nvPr/>
        </p:nvCxnSpPr>
        <p:spPr>
          <a:xfrm>
            <a:off x="3128142" y="3701145"/>
            <a:ext cx="1587874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7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_dlc_DocIdUrl xmlns="f90a23b0-552c-4f8d-b330-f53f4fcdfcf9">
      <Url>http://intranet.gesis.org/pr/Vorlagen/_layouts/DocIdRedir.aspx?ID=GESISDOC-552-18</Url>
      <Description>GESISDOC-552-18</Description>
    </_dlc_DocIdUrl>
    <_dlc_DocId xmlns="f90a23b0-552c-4f8d-b330-f53f4fcdfcf9">GESISDOC-552-18</_dlc_DocId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ACB0F0E4D8D847898BCFF327EAA86F" ma:contentTypeVersion="14" ma:contentTypeDescription="Ein neues Dokument erstellen." ma:contentTypeScope="" ma:versionID="076608a465e9f4abe123e33d8ae2290f">
  <xsd:schema xmlns:xsd="http://www.w3.org/2001/XMLSchema" xmlns:xs="http://www.w3.org/2001/XMLSchema" xmlns:p="http://schemas.microsoft.com/office/2006/metadata/properties" xmlns:ns2="f90a23b0-552c-4f8d-b330-f53f4fcdfcf9" targetNamespace="http://schemas.microsoft.com/office/2006/metadata/properties" ma:root="true" ma:fieldsID="9f72fafb60184820a38988fa3fe2d22b" ns2:_="">
    <xsd:import namespace="f90a23b0-552c-4f8d-b330-f53f4fcdfc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a23b0-552c-4f8d-b330-f53f4fcdfc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2E0BAE-FAF0-4E78-A2C3-2AAC064B5F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49D386-2FCB-4353-94CE-7C0896CF81B1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f90a23b0-552c-4f8d-b330-f53f4fcdfcf9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82FFA55-C622-4F3D-AABF-4236B175EAD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EA11C62-2FF4-41AB-AE80-7BB5375280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0a23b0-552c-4f8d-b330-f53f4fcdfc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469</Words>
  <Application>Microsoft Office PowerPoint</Application>
  <PresentationFormat>Bildschirmpräsentation (4:3)</PresentationFormat>
  <Paragraphs>115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Benutzerdefiniertes Design</vt:lpstr>
      <vt:lpstr>Access Policies and Licensing for Archives and Repositories</vt:lpstr>
      <vt:lpstr>Welcome</vt:lpstr>
      <vt:lpstr>DASISH</vt:lpstr>
      <vt:lpstr>ESFRI</vt:lpstr>
      <vt:lpstr>DASISH</vt:lpstr>
      <vt:lpstr>DASISH Consortium</vt:lpstr>
      <vt:lpstr>Objectives and focus</vt:lpstr>
      <vt:lpstr>DASISH WP7</vt:lpstr>
      <vt:lpstr>WP7 Structure</vt:lpstr>
      <vt:lpstr>Links</vt:lpstr>
      <vt:lpstr>WP7 Milestones</vt:lpstr>
      <vt:lpstr>Topics</vt:lpstr>
      <vt:lpstr>First training workshop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Access Policies and Licencing</dc:title>
  <dc:subject>Access Policies and Licencing</dc:subject>
  <dc:creator>Laurence Horton</dc:creator>
  <cp:keywords>#iassist2013; #dasish</cp:keywords>
  <dcterms:created xsi:type="dcterms:W3CDTF">2013-05-23T14:06:58Z</dcterms:created>
  <dcterms:modified xsi:type="dcterms:W3CDTF">2013-05-27T14:03:56Z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0x010100B1ACB0F0E4D8D847898BCFF327EAA86F</vt:lpwstr>
  </property>
  <property fmtid="{D5CDD505-2E9C-101B-9397-08002B2CF9AE}" pid="3" name="_dlc_DocIdItemGuid">
    <vt:lpwstr>ae7fdbd2-8fd7-45a0-880e-d54d7bab26b5</vt:lpwstr>
  </property>
</Properties>
</file>