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5"/>
  </p:sldMasterIdLst>
  <p:notesMasterIdLst>
    <p:notesMasterId r:id="rId28"/>
  </p:notesMasterIdLst>
  <p:sldIdLst>
    <p:sldId id="256" r:id="rId6"/>
    <p:sldId id="258" r:id="rId7"/>
    <p:sldId id="257" r:id="rId8"/>
    <p:sldId id="262" r:id="rId9"/>
    <p:sldId id="261" r:id="rId10"/>
    <p:sldId id="277" r:id="rId11"/>
    <p:sldId id="259" r:id="rId12"/>
    <p:sldId id="263" r:id="rId13"/>
    <p:sldId id="260" r:id="rId14"/>
    <p:sldId id="264" r:id="rId15"/>
    <p:sldId id="265" r:id="rId16"/>
    <p:sldId id="266" r:id="rId17"/>
    <p:sldId id="268" r:id="rId18"/>
    <p:sldId id="269" r:id="rId19"/>
    <p:sldId id="270" r:id="rId20"/>
    <p:sldId id="278" r:id="rId21"/>
    <p:sldId id="267" r:id="rId22"/>
    <p:sldId id="279" r:id="rId23"/>
    <p:sldId id="273" r:id="rId24"/>
    <p:sldId id="276" r:id="rId25"/>
    <p:sldId id="274" r:id="rId26"/>
    <p:sldId id="275" r:id="rId27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9F026-2121-47CF-B1E4-6CAC28AE3262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FD5D2-7B18-484E-A160-BE2E7A3E6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1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FD5D2-7B18-484E-A160-BE2E7A3E6F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6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214687"/>
            <a:ext cx="4040188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50030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214687"/>
            <a:ext cx="4041775" cy="2911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00306"/>
            <a:ext cx="3008313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258719-CDB8-45E2-B905-DD706C21D5C9}" type="datetimeFigureOut">
              <a:rPr lang="de-DE" smtClean="0"/>
              <a:pPr/>
              <a:t>27.05.2013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407C1131-679B-4DD1-802F-23CB41FA8BD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8229600" cy="362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 descr="GS_Kopf PPT_en.bmp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1026" name="Picture 2" descr="J:\Work\Kommunikation\PR\CorporateDesign\Logos\Leibniz_neueLogos\Member_WGL_4c_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5860800"/>
            <a:ext cx="1341431" cy="8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45A6F"/>
                </a:solidFill>
                <a:cs typeface="Arial" pitchFamily="34" charset="0"/>
              </a:rPr>
              <a:t>A look at </a:t>
            </a:r>
            <a:r>
              <a:rPr lang="en-US" sz="3600" b="1" dirty="0" smtClean="0">
                <a:solidFill>
                  <a:srgbClr val="445A6F"/>
                </a:solidFill>
                <a:cs typeface="Arial" pitchFamily="34" charset="0"/>
              </a:rPr>
              <a:t>CESSDA and data re-use </a:t>
            </a:r>
            <a:r>
              <a:rPr lang="en-US" sz="3600" b="1" dirty="0">
                <a:solidFill>
                  <a:srgbClr val="445A6F"/>
                </a:solidFill>
                <a:cs typeface="Arial" pitchFamily="34" charset="0"/>
              </a:rPr>
              <a:t>licenses</a:t>
            </a:r>
            <a:endParaRPr lang="en-GB" sz="36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Laurence Horton</a:t>
            </a:r>
          </a:p>
          <a:p>
            <a:r>
              <a:rPr lang="de-DE" dirty="0" smtClean="0"/>
              <a:t>GESIS – Leibniz Institute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Comparing CESSDA archive </a:t>
            </a:r>
            <a:r>
              <a:rPr lang="en-US" sz="3200" b="1" dirty="0" smtClean="0">
                <a:solidFill>
                  <a:srgbClr val="445A6F"/>
                </a:solidFill>
                <a:cs typeface="Arial" pitchFamily="34" charset="0"/>
              </a:rPr>
              <a:t>licenses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61108"/>
              </p:ext>
            </p:extLst>
          </p:nvPr>
        </p:nvGraphicFramePr>
        <p:xfrm>
          <a:off x="539552" y="2420888"/>
          <a:ext cx="6432144" cy="39299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75824"/>
                <a:gridCol w="382214"/>
                <a:gridCol w="959574"/>
                <a:gridCol w="1608861"/>
                <a:gridCol w="567461"/>
                <a:gridCol w="1283424"/>
                <a:gridCol w="754786"/>
              </a:tblGrid>
              <a:tr h="15490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Archive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IPR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Attribution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Non-responsibility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Usage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Confidentiality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Security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ADP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ADPSS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SDA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20557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CIS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DANS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DDA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ESSDA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FORS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FSD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GESIS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LiDA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Reseu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TARKI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575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UKDS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  <a:tr h="2562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WISDOM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743" marR="2743" marT="27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45A6F"/>
                </a:solidFill>
                <a:cs typeface="Arial" pitchFamily="34" charset="0"/>
              </a:rPr>
              <a:t>Lost in Translation, or just lost?</a:t>
            </a:r>
            <a:endParaRPr lang="en-US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54574"/>
              </p:ext>
            </p:extLst>
          </p:nvPr>
        </p:nvGraphicFramePr>
        <p:xfrm>
          <a:off x="2483768" y="2654141"/>
          <a:ext cx="3528392" cy="3369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2736304"/>
              </a:tblGrid>
              <a:tr h="29011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“Data </a:t>
                      </a:r>
                      <a:r>
                        <a:rPr lang="en-GB" sz="1400" u="none" strike="noStrike" dirty="0">
                          <a:effectLst/>
                        </a:rPr>
                        <a:t>shall always be published </a:t>
                      </a:r>
                      <a:r>
                        <a:rPr lang="en-GB" sz="1400" u="none" strike="noStrike" dirty="0" smtClean="0">
                          <a:effectLst/>
                        </a:rPr>
                        <a:t>together”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</a:tr>
              <a:tr h="7326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GESIS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“The </a:t>
                      </a:r>
                      <a:r>
                        <a:rPr lang="en-GB" sz="1400" u="none" strike="noStrike" dirty="0">
                          <a:effectLst/>
                        </a:rPr>
                        <a:t>user is obliged to quote all used documents according to scientific </a:t>
                      </a:r>
                      <a:r>
                        <a:rPr lang="en-GB" sz="1400" u="none" strike="noStrike" dirty="0" smtClean="0">
                          <a:effectLst/>
                        </a:rPr>
                        <a:t>conventions”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69" marR="3569" marT="3569" marB="0" anchor="b"/>
                </a:tc>
              </a:tr>
              <a:tr h="4898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LiDA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“acknowledge </a:t>
                      </a:r>
                      <a:r>
                        <a:rPr lang="en-GB" sz="1400" u="none" strike="noStrike" dirty="0">
                          <a:effectLst/>
                        </a:rPr>
                        <a:t>this by a reference to THE </a:t>
                      </a:r>
                      <a:r>
                        <a:rPr lang="en-GB" sz="1400" u="none" strike="noStrike" dirty="0" smtClean="0">
                          <a:effectLst/>
                        </a:rPr>
                        <a:t>ARCHIVE”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</a:tr>
              <a:tr h="4898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TARKI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“TÁRKI </a:t>
                      </a:r>
                      <a:r>
                        <a:rPr lang="en-GB" sz="1400" u="none" strike="noStrike" dirty="0">
                          <a:effectLst/>
                        </a:rPr>
                        <a:t>Databank as the publisher of the dataset</a:t>
                      </a:r>
                      <a:r>
                        <a:rPr lang="en-GB" sz="1400" u="none" strike="noStrike" dirty="0" smtClean="0">
                          <a:effectLst/>
                        </a:rPr>
                        <a:t>.”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</a:tr>
              <a:tr h="24693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UCD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pages long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!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</a:tr>
              <a:tr h="4898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UKDS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“correct </a:t>
                      </a:r>
                      <a:r>
                        <a:rPr lang="en-GB" sz="1400" u="none" strike="noStrike" dirty="0">
                          <a:effectLst/>
                        </a:rPr>
                        <a:t>methods of citation and acknowledgement in </a:t>
                      </a:r>
                      <a:r>
                        <a:rPr lang="en-GB" sz="1400" u="none" strike="noStrike" dirty="0" smtClean="0">
                          <a:effectLst/>
                        </a:rPr>
                        <a:t>publications”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</a:tr>
              <a:tr h="4898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WISDOM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“Range </a:t>
                      </a:r>
                      <a:r>
                        <a:rPr lang="en-GB" sz="1400" u="none" strike="noStrike" dirty="0">
                          <a:effectLst/>
                        </a:rPr>
                        <a:t>of access from open to </a:t>
                      </a:r>
                      <a:r>
                        <a:rPr lang="en-GB" sz="1400" u="none" strike="noStrike" dirty="0" smtClean="0">
                          <a:effectLst/>
                        </a:rPr>
                        <a:t>closed”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69" marR="3569" marT="3569" marB="0" anchor="b"/>
                </a:tc>
              </a:tr>
            </a:tbl>
          </a:graphicData>
        </a:graphic>
      </p:graphicFrame>
      <p:pic>
        <p:nvPicPr>
          <p:cNvPr id="1026" name="Picture 2" descr="Lost in Translation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4141"/>
            <a:ext cx="2095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01" y="3109908"/>
            <a:ext cx="3089920" cy="23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Challenges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licenses all seem to be saying (roughly) the same thing</a:t>
            </a:r>
          </a:p>
          <a:p>
            <a:r>
              <a:rPr lang="en-US" dirty="0" smtClean="0"/>
              <a:t>…but none of them say it the same way</a:t>
            </a:r>
          </a:p>
          <a:p>
            <a:r>
              <a:rPr lang="en-US" dirty="0" smtClean="0"/>
              <a:t>…and they say it at varying lengths and with different complexity in language</a:t>
            </a:r>
          </a:p>
        </p:txBody>
      </p:sp>
    </p:spTree>
    <p:extLst>
      <p:ext uri="{BB962C8B-B14F-4D97-AF65-F5344CB8AC3E}">
        <p14:creationId xmlns:p14="http://schemas.microsoft.com/office/powerpoint/2010/main" val="36530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Enforcing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pic>
        <p:nvPicPr>
          <p:cNvPr id="1026" name="Picture 2" descr="http://cdn.hark.com/images/000/426/312/426312/for-justice-we-must-go-to-don_clink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5333"/>
            <a:ext cx="5904656" cy="33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80526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“For </a:t>
            </a:r>
            <a:r>
              <a:rPr lang="en-GB" dirty="0">
                <a:latin typeface="Arial" pitchFamily="34" charset="0"/>
                <a:cs typeface="Arial" pitchFamily="34" charset="0"/>
              </a:rPr>
              <a:t>Justice, We Must Go to Don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Corleone”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err="1">
                <a:solidFill>
                  <a:srgbClr val="445A6F"/>
                </a:solidFill>
                <a:cs typeface="Arial" pitchFamily="34" charset="0"/>
              </a:rPr>
              <a:t>Enforcing</a:t>
            </a:r>
            <a:r>
              <a:rPr lang="de-DE" sz="3200" b="1" dirty="0">
                <a:solidFill>
                  <a:srgbClr val="445A6F"/>
                </a:solidFill>
                <a:cs typeface="Arial" pitchFamily="34" charset="0"/>
              </a:rPr>
              <a:t>?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powerless to enforce licenses?</a:t>
            </a:r>
          </a:p>
          <a:p>
            <a:pPr lvl="1"/>
            <a:r>
              <a:rPr lang="en-US" dirty="0" smtClean="0"/>
              <a:t>What can we do other than rely on (expensive, time-consuming) legal action?</a:t>
            </a:r>
          </a:p>
          <a:p>
            <a:pPr lvl="1"/>
            <a:r>
              <a:rPr lang="en-US" dirty="0" smtClean="0"/>
              <a:t>How do we deal with international violations?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4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The Gordian Knot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6258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do we deal with the intractable problem of attribution stacking?</a:t>
            </a:r>
          </a:p>
          <a:p>
            <a:pPr lvl="1"/>
            <a:r>
              <a:rPr lang="en-US" dirty="0" smtClean="0"/>
              <a:t>Attribution/citation</a:t>
            </a:r>
          </a:p>
          <a:p>
            <a:pPr lvl="1"/>
            <a:r>
              <a:rPr lang="en-US" dirty="0" smtClean="0"/>
              <a:t>Sharing alike</a:t>
            </a:r>
          </a:p>
          <a:p>
            <a:pPr lvl="1"/>
            <a:r>
              <a:rPr lang="en-US" dirty="0" smtClean="0"/>
              <a:t>No derivatives</a:t>
            </a:r>
            <a:endParaRPr lang="en-GB" dirty="0"/>
          </a:p>
        </p:txBody>
      </p:sp>
      <p:pic>
        <p:nvPicPr>
          <p:cNvPr id="2050" name="Picture 2" descr="File:Alexander cutting the Gordian knot by Andre Castaigne (1898-18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25" y="2492896"/>
            <a:ext cx="2664296" cy="39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What about Creative Commons?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625857"/>
          </a:xfrm>
        </p:spPr>
        <p:txBody>
          <a:bodyPr/>
          <a:lstStyle/>
          <a:p>
            <a:r>
              <a:rPr lang="en-US" dirty="0" smtClean="0"/>
              <a:t>Simple, short, clear, widely known.</a:t>
            </a:r>
          </a:p>
          <a:p>
            <a:r>
              <a:rPr lang="en-US" dirty="0" smtClean="0"/>
              <a:t>But (like most </a:t>
            </a:r>
            <a:r>
              <a:rPr lang="en-US" dirty="0" smtClean="0"/>
              <a:t>licenses based on IPR</a:t>
            </a:r>
            <a:r>
              <a:rPr lang="en-US" dirty="0" smtClean="0"/>
              <a:t>) not designed for data.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The dream?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6258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 we move to a clear, concise standard that doesn’t…</a:t>
            </a:r>
          </a:p>
          <a:p>
            <a:pPr lvl="1"/>
            <a:r>
              <a:rPr lang="en-US" dirty="0" smtClean="0"/>
              <a:t>Unnecessarily restrict access</a:t>
            </a:r>
          </a:p>
          <a:p>
            <a:pPr lvl="1"/>
            <a:r>
              <a:rPr lang="en-US" dirty="0" smtClean="0"/>
              <a:t>Can absorb variations in what constitutes Intellectual Property Rights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64" y="2924944"/>
            <a:ext cx="2631291" cy="19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Final thought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1"/>
            <a:ext cx="2520280" cy="37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11372" y="2636911"/>
            <a:ext cx="5365083" cy="1874064"/>
          </a:xfrm>
          <a:prstGeom prst="wedgeRoundRectCallout">
            <a:avLst>
              <a:gd name="adj1" fmla="val -66434"/>
              <a:gd name="adj2" fmla="val 128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Ariel"/>
              </a:rPr>
              <a:t>“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..there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is only one thing in the world worse than 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having a data license,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and that is not 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having a data license.</a:t>
            </a:r>
            <a:r>
              <a:rPr lang="en-US" sz="2400" dirty="0" smtClean="0">
                <a:latin typeface="Ariel"/>
              </a:rPr>
              <a:t>”</a:t>
            </a:r>
            <a:endParaRPr lang="en-GB" sz="2400" dirty="0"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340496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IPR bibliography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dirty="0"/>
              <a:t>ADP. (</a:t>
            </a:r>
            <a:r>
              <a:rPr lang="en-GB" sz="1000" dirty="0" err="1"/>
              <a:t>n.d.</a:t>
            </a:r>
            <a:r>
              <a:rPr lang="en-GB" sz="1000" dirty="0"/>
              <a:t>). Restrictions and Terms of Use. </a:t>
            </a:r>
            <a:r>
              <a:rPr lang="en-GB" sz="1000" dirty="0" err="1"/>
              <a:t>Ljubliana</a:t>
            </a:r>
            <a:r>
              <a:rPr lang="en-GB" sz="1000" dirty="0"/>
              <a:t>: Slovenian Social Science Data Archives. Retrieved from http://www.adp.fdv.uni-lj.si/eng/za_uporabnike/o_podatkih/</a:t>
            </a:r>
          </a:p>
          <a:p>
            <a:pPr marL="0" indent="0">
              <a:buNone/>
            </a:pPr>
            <a:r>
              <a:rPr lang="en-GB" sz="1000" dirty="0"/>
              <a:t>ADPSS </a:t>
            </a:r>
            <a:r>
              <a:rPr lang="en-GB" sz="1000" dirty="0" err="1"/>
              <a:t>Sociodat</a:t>
            </a:r>
            <a:r>
              <a:rPr lang="en-GB" sz="1000" dirty="0"/>
              <a:t>. (</a:t>
            </a:r>
            <a:r>
              <a:rPr lang="en-GB" sz="1000" dirty="0" err="1"/>
              <a:t>n.d.</a:t>
            </a:r>
            <a:r>
              <a:rPr lang="en-GB" sz="1000" dirty="0"/>
              <a:t>). Access Modality. Milan. Retrieved from http://www.sociologiadip.unimib.it/sociodata/eng/index.php?w=modalita</a:t>
            </a:r>
          </a:p>
          <a:p>
            <a:pPr marL="0" indent="0">
              <a:buNone/>
            </a:pPr>
            <a:r>
              <a:rPr lang="en-GB" sz="1000" dirty="0"/>
              <a:t>ARCES/CIS. (</a:t>
            </a:r>
            <a:r>
              <a:rPr lang="en-GB" sz="1000" dirty="0" err="1"/>
              <a:t>n.d.</a:t>
            </a:r>
            <a:r>
              <a:rPr lang="en-GB" sz="1000" dirty="0"/>
              <a:t>). Request Form. Madrid: </a:t>
            </a:r>
            <a:r>
              <a:rPr lang="en-GB" sz="1000" dirty="0" err="1"/>
              <a:t>Archivo</a:t>
            </a:r>
            <a:r>
              <a:rPr lang="en-GB" sz="1000" dirty="0"/>
              <a:t> de </a:t>
            </a:r>
            <a:r>
              <a:rPr lang="en-GB" sz="1000" dirty="0" err="1"/>
              <a:t>Estudios</a:t>
            </a:r>
            <a:r>
              <a:rPr lang="en-GB" sz="1000" dirty="0"/>
              <a:t> </a:t>
            </a:r>
            <a:r>
              <a:rPr lang="en-GB" sz="1000" dirty="0" err="1"/>
              <a:t>Sociales</a:t>
            </a:r>
            <a:r>
              <a:rPr lang="en-GB" sz="1000" dirty="0"/>
              <a:t>/Centro de </a:t>
            </a:r>
            <a:r>
              <a:rPr lang="en-GB" sz="1000" dirty="0" err="1"/>
              <a:t>Investigaciones</a:t>
            </a:r>
            <a:r>
              <a:rPr lang="en-GB" sz="1000" dirty="0"/>
              <a:t> </a:t>
            </a:r>
            <a:r>
              <a:rPr lang="en-GB" sz="1000" dirty="0" err="1"/>
              <a:t>Sociológicas</a:t>
            </a:r>
            <a:r>
              <a:rPr lang="en-GB" sz="1000" dirty="0"/>
              <a:t>. Retrieved from http://www.cis.es/cis/opencms/EN/7_arces/impreso.html</a:t>
            </a:r>
          </a:p>
          <a:p>
            <a:pPr marL="0" indent="0">
              <a:buNone/>
            </a:pPr>
            <a:r>
              <a:rPr lang="en-GB" sz="1000" dirty="0"/>
              <a:t>Association of Research Libraries. (2012). </a:t>
            </a:r>
            <a:r>
              <a:rPr lang="en-GB" sz="1000" i="1" dirty="0"/>
              <a:t>Code of Best Practices in Fair Use for Academic and Research Libraries</a:t>
            </a:r>
            <a:r>
              <a:rPr lang="en-GB" sz="1000" dirty="0"/>
              <a:t> (p. 29). Retrieved from http://www.arl.org/bm~doc/code-of-best-practices-fair-use.pdf</a:t>
            </a:r>
          </a:p>
          <a:p>
            <a:pPr marL="0" indent="0">
              <a:buNone/>
            </a:pPr>
            <a:r>
              <a:rPr lang="en-GB" sz="1000" dirty="0"/>
              <a:t>Australian National Data Service. (2012). Ethics, consent &amp; data sharing. Retrieved from http://www.ands.org.au/guides/ethics-working-level.pdf</a:t>
            </a:r>
          </a:p>
          <a:p>
            <a:pPr marL="0" indent="0">
              <a:buNone/>
            </a:pPr>
            <a:r>
              <a:rPr lang="en-GB" sz="1000" dirty="0"/>
              <a:t>Ball, A. (2012). How to License Research Data. Edinburgh. Retrieved from http://www.dcc.ac.uk/resources/how-guides/license-research-data</a:t>
            </a:r>
          </a:p>
          <a:p>
            <a:pPr marL="0" indent="0">
              <a:buNone/>
            </a:pPr>
            <a:r>
              <a:rPr lang="en-GB" sz="1000" dirty="0" err="1"/>
              <a:t>Buccafusco</a:t>
            </a:r>
            <a:r>
              <a:rPr lang="en-GB" sz="1000" dirty="0"/>
              <a:t>, C. J., &amp; </a:t>
            </a:r>
            <a:r>
              <a:rPr lang="en-GB" sz="1000" dirty="0" err="1"/>
              <a:t>Heald</a:t>
            </a:r>
            <a:r>
              <a:rPr lang="en-GB" sz="1000" dirty="0"/>
              <a:t>, P. J. (2012). Do Bad Things Happen When Works Enter the Public Domain?: Empirical Tests of Copyright Term Extension. </a:t>
            </a:r>
            <a:r>
              <a:rPr lang="en-GB" sz="1000" i="1" dirty="0"/>
              <a:t>SSRN Electronic Journal</a:t>
            </a:r>
            <a:r>
              <a:rPr lang="en-GB" sz="1000" dirty="0"/>
              <a:t>, 50. doi:10.2139/ssrn.2130008</a:t>
            </a:r>
          </a:p>
          <a:p>
            <a:pPr marL="0" indent="0">
              <a:buNone/>
            </a:pPr>
            <a:r>
              <a:rPr lang="en-GB" sz="1000" dirty="0"/>
              <a:t>Centre for Intellectual Property Law. (2011). </a:t>
            </a:r>
            <a:r>
              <a:rPr lang="en-GB" sz="1000" i="1" dirty="0"/>
              <a:t>The Legal Status of Research Data in the Knowledge Exchange Partner Countries</a:t>
            </a:r>
            <a:r>
              <a:rPr lang="en-GB" sz="1000" dirty="0"/>
              <a:t> (p. 59). Retrieved from http://www.knowledge-exchange.info/default.aspx?id=461</a:t>
            </a:r>
          </a:p>
          <a:p>
            <a:pPr marL="0" indent="0">
              <a:buNone/>
            </a:pPr>
            <a:r>
              <a:rPr lang="en-GB" sz="1000" dirty="0"/>
              <a:t>Centre for Intellectual Property Law. (2012a). </a:t>
            </a:r>
            <a:r>
              <a:rPr lang="en-GB" sz="1000" i="1" dirty="0"/>
              <a:t>The legal status of research data in the Netherlands</a:t>
            </a:r>
            <a:r>
              <a:rPr lang="en-GB" sz="1000" dirty="0"/>
              <a:t> (p. 35). Retrieved from http://www.knowledge-exchange.info/default.aspx?id=461</a:t>
            </a:r>
          </a:p>
          <a:p>
            <a:pPr marL="0" indent="0">
              <a:buNone/>
            </a:pPr>
            <a:r>
              <a:rPr lang="en-GB" sz="1000" dirty="0"/>
              <a:t>Centre for Intellectual Property Law. (2012b). </a:t>
            </a:r>
            <a:r>
              <a:rPr lang="en-GB" sz="1000" i="1" dirty="0"/>
              <a:t>The legal status of research data in the United Kingdom</a:t>
            </a:r>
            <a:r>
              <a:rPr lang="en-GB" sz="1000" dirty="0"/>
              <a:t> (p. 29). Retrieved from http://</a:t>
            </a:r>
            <a:r>
              <a:rPr lang="en-GB" sz="1000" dirty="0" smtClean="0"/>
              <a:t>www.knowledge-exchange.info/default.aspx?id=461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77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445A6F"/>
                </a:solidFill>
                <a:cs typeface="Arial" pitchFamily="34" charset="0"/>
              </a:rPr>
              <a:t>A CESSDA </a:t>
            </a:r>
            <a:r>
              <a:rPr lang="de-DE" sz="3600" b="1" dirty="0" err="1">
                <a:solidFill>
                  <a:srgbClr val="445A6F"/>
                </a:solidFill>
                <a:cs typeface="Arial" pitchFamily="34" charset="0"/>
              </a:rPr>
              <a:t>development</a:t>
            </a:r>
            <a:endParaRPr lang="en-GB" sz="36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7113"/>
            <a:ext cx="8229600" cy="2714620"/>
          </a:xfrm>
        </p:spPr>
        <p:txBody>
          <a:bodyPr/>
          <a:lstStyle/>
          <a:p>
            <a:r>
              <a:rPr lang="en-US" dirty="0" smtClean="0"/>
              <a:t>Moves towards establishing a legal entity ERIC or its equivalent</a:t>
            </a:r>
          </a:p>
          <a:p>
            <a:pPr lvl="1"/>
            <a:r>
              <a:rPr lang="en-US" dirty="0" smtClean="0"/>
              <a:t>CESSDA-AS</a:t>
            </a:r>
            <a:endParaRPr lang="en-GB" dirty="0"/>
          </a:p>
          <a:p>
            <a:r>
              <a:rPr lang="en-US" dirty="0" smtClean="0"/>
              <a:t>As of now, no CESSDA template or standard for licenses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19" y="2132856"/>
            <a:ext cx="3389362" cy="16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6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IPR 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dirty="0" smtClean="0"/>
              <a:t>Centre </a:t>
            </a:r>
            <a:r>
              <a:rPr lang="en-GB" sz="1000" dirty="0"/>
              <a:t>for Intellectual Property Law. (2012c). </a:t>
            </a:r>
            <a:r>
              <a:rPr lang="en-GB" sz="1000" i="1" dirty="0"/>
              <a:t>The legal status of research data in Germany</a:t>
            </a:r>
            <a:r>
              <a:rPr lang="en-GB" sz="1000" dirty="0"/>
              <a:t> (p. 31). Retrieved from http://www.knowledge-exchange.info/default.aspx?id=461</a:t>
            </a:r>
          </a:p>
          <a:p>
            <a:pPr marL="0" indent="0">
              <a:buNone/>
            </a:pPr>
            <a:r>
              <a:rPr lang="en-GB" sz="1000" dirty="0"/>
              <a:t>Centre for Intellectual Property Law. (2012d). </a:t>
            </a:r>
            <a:r>
              <a:rPr lang="en-GB" sz="1000" i="1" dirty="0"/>
              <a:t>The legal status of research data in Denmark</a:t>
            </a:r>
            <a:r>
              <a:rPr lang="en-GB" sz="1000" dirty="0"/>
              <a:t> (p. 30). Retrieved from http://www.knowledge-exchange.info/default.aspx?id=461</a:t>
            </a:r>
          </a:p>
          <a:p>
            <a:pPr marL="0" indent="0">
              <a:buNone/>
            </a:pPr>
            <a:r>
              <a:rPr lang="en-GB" sz="1000" dirty="0"/>
              <a:t>CEPS. (</a:t>
            </a:r>
            <a:r>
              <a:rPr lang="en-GB" sz="1000" dirty="0" err="1"/>
              <a:t>n.d.</a:t>
            </a:r>
            <a:r>
              <a:rPr lang="en-GB" sz="1000" dirty="0"/>
              <a:t>). No Title. Luxembourg: Centre </a:t>
            </a:r>
            <a:r>
              <a:rPr lang="en-GB" sz="1000" dirty="0" err="1"/>
              <a:t>d’Études</a:t>
            </a:r>
            <a:r>
              <a:rPr lang="en-GB" sz="1000" dirty="0"/>
              <a:t> de Populations, de </a:t>
            </a:r>
            <a:r>
              <a:rPr lang="en-GB" sz="1000" dirty="0" err="1"/>
              <a:t>Pauvreté</a:t>
            </a:r>
            <a:r>
              <a:rPr lang="en-GB" sz="1000" dirty="0"/>
              <a:t> et de </a:t>
            </a:r>
            <a:r>
              <a:rPr lang="en-GB" sz="1000" dirty="0" err="1"/>
              <a:t>Politiques</a:t>
            </a:r>
            <a:r>
              <a:rPr lang="en-GB" sz="1000" dirty="0"/>
              <a:t> Socio-</a:t>
            </a:r>
            <a:r>
              <a:rPr lang="en-GB" sz="1000" dirty="0" err="1"/>
              <a:t>Economiques</a:t>
            </a:r>
            <a:r>
              <a:rPr lang="en-GB" sz="1000" dirty="0"/>
              <a:t>.</a:t>
            </a:r>
          </a:p>
          <a:p>
            <a:pPr marL="0" indent="0">
              <a:buNone/>
            </a:pPr>
            <a:r>
              <a:rPr lang="en-GB" sz="1000" dirty="0" err="1"/>
              <a:t>Charlesworth</a:t>
            </a:r>
            <a:r>
              <a:rPr lang="en-GB" sz="1000" dirty="0"/>
              <a:t>, A. (2012). </a:t>
            </a:r>
            <a:r>
              <a:rPr lang="en-GB" sz="1000" i="1" dirty="0"/>
              <a:t>Intellectual Property Rights for Digital Preservation</a:t>
            </a:r>
            <a:r>
              <a:rPr lang="en-GB" sz="1000" dirty="0"/>
              <a:t> (p. 50). </a:t>
            </a:r>
            <a:r>
              <a:rPr lang="en-GB" sz="1000" dirty="0" err="1"/>
              <a:t>doi:dx.doi.org</a:t>
            </a:r>
            <a:r>
              <a:rPr lang="en-GB" sz="1000" dirty="0"/>
              <a:t>/10.7207/twr12-02</a:t>
            </a:r>
          </a:p>
          <a:p>
            <a:pPr marL="0" indent="0">
              <a:buNone/>
            </a:pPr>
            <a:r>
              <a:rPr lang="en-GB" sz="1000" dirty="0"/>
              <a:t>DANS. (</a:t>
            </a:r>
            <a:r>
              <a:rPr lang="en-GB" sz="1000" dirty="0" err="1"/>
              <a:t>n.d.</a:t>
            </a:r>
            <a:r>
              <a:rPr lang="en-GB" sz="1000" dirty="0"/>
              <a:t>). Citing data. The Hague: Data Archiving and Networked Series. Retrieved from http://www.dans.knaw.nl/sites/default/files/file/EASY/Frequently Asked Questions - Using data from EASY_DEF.doc</a:t>
            </a:r>
          </a:p>
          <a:p>
            <a:pPr marL="0" indent="0">
              <a:buNone/>
            </a:pPr>
            <a:r>
              <a:rPr lang="en-GB" sz="1000" dirty="0"/>
              <a:t>DDA. (</a:t>
            </a:r>
            <a:r>
              <a:rPr lang="en-GB" sz="1000" dirty="0" err="1"/>
              <a:t>n.d.</a:t>
            </a:r>
            <a:r>
              <a:rPr lang="en-GB" sz="1000" dirty="0"/>
              <a:t>). Requisition for data material. Odense: Dansk Data </a:t>
            </a:r>
            <a:r>
              <a:rPr lang="en-GB" sz="1000" dirty="0" err="1"/>
              <a:t>Arkiv</a:t>
            </a:r>
            <a:r>
              <a:rPr lang="en-GB" sz="1000" dirty="0"/>
              <a:t>. Retrieved from http://samfund.dda.dk/dda/dokumenter/Rek_uk.pdf</a:t>
            </a:r>
          </a:p>
          <a:p>
            <a:pPr marL="0" indent="0">
              <a:buNone/>
            </a:pPr>
            <a:r>
              <a:rPr lang="en-GB" sz="1000" dirty="0"/>
              <a:t>ESSDA. (</a:t>
            </a:r>
            <a:r>
              <a:rPr lang="en-GB" sz="1000" dirty="0" err="1"/>
              <a:t>n.d.</a:t>
            </a:r>
            <a:r>
              <a:rPr lang="en-GB" sz="1000" dirty="0"/>
              <a:t>). </a:t>
            </a:r>
            <a:r>
              <a:rPr lang="en-GB" sz="1000" dirty="0" err="1"/>
              <a:t>Kasutamisleping</a:t>
            </a:r>
            <a:r>
              <a:rPr lang="en-GB" sz="1000" dirty="0"/>
              <a:t> Nr. Tartu: Estonian Social Science Data Archive. Retrieved from http://www.psych.ut.ee/esta/TARGET.EST/BAASINF/ESTA.YLD/POHIDOX/KASUTAMISLEPING.html</a:t>
            </a:r>
          </a:p>
          <a:p>
            <a:pPr marL="0" indent="0">
              <a:buNone/>
            </a:pPr>
            <a:r>
              <a:rPr lang="en-GB" sz="1000" dirty="0"/>
              <a:t>European Commission. (2012). Commission agrees way forward for modernising copyright in the digital economy. Brussels: European Commission. Retrieved from http://europa.eu/rapid/press-release_MEMO-12-950_en.htm#PR_metaPressRelease_bottom</a:t>
            </a:r>
          </a:p>
          <a:p>
            <a:pPr marL="0" indent="0">
              <a:buNone/>
            </a:pPr>
            <a:r>
              <a:rPr lang="en-GB" sz="1000" dirty="0"/>
              <a:t>FORS. (</a:t>
            </a:r>
            <a:r>
              <a:rPr lang="en-GB" sz="1000" dirty="0" err="1"/>
              <a:t>n.d.</a:t>
            </a:r>
            <a:r>
              <a:rPr lang="en-GB" sz="1000" dirty="0"/>
              <a:t>). Order data. Lausanne: Swiss Centre of Expertise in the Social Sciences. Retrieved from http://www2.unil.ch/daris/spip.php?rubrique62&amp;lang=en</a:t>
            </a:r>
          </a:p>
          <a:p>
            <a:pPr marL="0" indent="0">
              <a:buNone/>
            </a:pPr>
            <a:r>
              <a:rPr lang="en-GB" sz="1000" dirty="0"/>
              <a:t>FSD. (</a:t>
            </a:r>
            <a:r>
              <a:rPr lang="en-GB" sz="1000" dirty="0" err="1"/>
              <a:t>n.d.</a:t>
            </a:r>
            <a:r>
              <a:rPr lang="en-GB" sz="1000" dirty="0"/>
              <a:t>). Agreement on Material Use Conditions. Tampere: Finnish Social Science Data Archive. Retrieved from Hyperlink</a:t>
            </a:r>
          </a:p>
          <a:p>
            <a:pPr marL="0" indent="0">
              <a:buNone/>
            </a:pPr>
            <a:r>
              <a:rPr lang="en-GB" sz="1000" dirty="0"/>
              <a:t>GESIS. (</a:t>
            </a:r>
            <a:r>
              <a:rPr lang="en-GB" sz="1000" dirty="0" err="1"/>
              <a:t>n.d.</a:t>
            </a:r>
            <a:r>
              <a:rPr lang="en-GB" sz="1000" dirty="0"/>
              <a:t>). Usage regulations - Dept. Data Archive for the Social Sciences. Cologne: GESIS Leibniz-Institute for Social Sciences. Retrieved from http://www.gesis.org/en/services/data-analysis/data-archive-service/usage-regulations</a:t>
            </a:r>
            <a:r>
              <a:rPr lang="en-GB" sz="1000" dirty="0" smtClean="0"/>
              <a:t>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77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IPR 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dirty="0" smtClean="0"/>
              <a:t>Gillmor</a:t>
            </a:r>
            <a:r>
              <a:rPr lang="en-GB" sz="1000" dirty="0"/>
              <a:t>, D. (2013). In Our Digital World You Don’t Own Stuff, You Just License it. </a:t>
            </a:r>
            <a:r>
              <a:rPr lang="en-GB" sz="1000" i="1" dirty="0"/>
              <a:t>The Guardian</a:t>
            </a:r>
            <a:r>
              <a:rPr lang="en-GB" sz="1000" dirty="0"/>
              <a:t>. Retrieved from http://www.guardian.co.uk/commentisfree/2013/apr/05/digital-media-licensed-not-owned?</a:t>
            </a:r>
          </a:p>
          <a:p>
            <a:pPr marL="0" indent="0">
              <a:buNone/>
            </a:pPr>
            <a:r>
              <a:rPr lang="en-GB" sz="1000" dirty="0"/>
              <a:t>GSDB-EKKE. (</a:t>
            </a:r>
            <a:r>
              <a:rPr lang="en-GB" sz="1000" dirty="0" err="1"/>
              <a:t>n.d.</a:t>
            </a:r>
            <a:r>
              <a:rPr lang="en-GB" sz="1000" dirty="0"/>
              <a:t>). No Title. Athens: Greek Social Data Bank. Retrieved from http://www.gsdb.gr/scripts/en/rel_files_en.pl?code=0&amp;catal_code=148</a:t>
            </a:r>
          </a:p>
          <a:p>
            <a:pPr marL="0" indent="0">
              <a:buNone/>
            </a:pPr>
            <a:r>
              <a:rPr lang="en-GB" sz="1000" dirty="0"/>
              <a:t>Holmes, D. (2013). </a:t>
            </a:r>
            <a:r>
              <a:rPr lang="en-GB" sz="1000" i="1" dirty="0"/>
              <a:t>Copyright, explained</a:t>
            </a:r>
            <a:r>
              <a:rPr lang="en-GB" sz="1000" dirty="0"/>
              <a:t>. Retrieved from http://pandodaily.com/2013/02/01/pandohouse-rock-copyright-explained/</a:t>
            </a:r>
          </a:p>
          <a:p>
            <a:pPr marL="0" indent="0">
              <a:buNone/>
            </a:pPr>
            <a:r>
              <a:rPr lang="en-GB" sz="1000" dirty="0"/>
              <a:t>ISSDA. (</a:t>
            </a:r>
            <a:r>
              <a:rPr lang="en-GB" sz="1000" dirty="0" err="1"/>
              <a:t>n.d.</a:t>
            </a:r>
            <a:r>
              <a:rPr lang="en-GB" sz="1000" dirty="0"/>
              <a:t>). Contract. Dublin: Irish Social Science Data Archive. Retrieved from http://www.ucd.ie/t4cms/gui-contract.doc</a:t>
            </a:r>
          </a:p>
          <a:p>
            <a:pPr marL="0" indent="0">
              <a:buNone/>
            </a:pPr>
            <a:r>
              <a:rPr lang="en-GB" sz="1000" dirty="0"/>
              <a:t>JISC Digital Media. (</a:t>
            </a:r>
            <a:r>
              <a:rPr lang="en-GB" sz="1000" dirty="0" err="1"/>
              <a:t>n.d.</a:t>
            </a:r>
            <a:r>
              <a:rPr lang="en-GB" sz="1000" dirty="0"/>
              <a:t>). Copyright and Digital Images. JISC. Retrieved from http://www.jiscdigitalmedia.ac.uk/stillimages/advice/copyright-and-digital-images/</a:t>
            </a:r>
          </a:p>
          <a:p>
            <a:pPr marL="0" indent="0">
              <a:buNone/>
            </a:pPr>
            <a:r>
              <a:rPr lang="en-GB" sz="1000" dirty="0" err="1"/>
              <a:t>LiDA</a:t>
            </a:r>
            <a:r>
              <a:rPr lang="en-GB" sz="1000" dirty="0"/>
              <a:t>. (</a:t>
            </a:r>
            <a:r>
              <a:rPr lang="en-GB" sz="1000" dirty="0" err="1"/>
              <a:t>n.d.</a:t>
            </a:r>
            <a:r>
              <a:rPr lang="en-GB" sz="1000" dirty="0"/>
              <a:t>). Terms of Use for Data. Kaunas: Lithuanian Data Archive for Social Sciences and Humanities. Retrieved from http://www.lidata.eu/en/index.php?file=files/eng/data/terms_for_use_data.html</a:t>
            </a:r>
          </a:p>
          <a:p>
            <a:pPr marL="0" indent="0">
              <a:buNone/>
            </a:pPr>
            <a:r>
              <a:rPr lang="en-GB" sz="1000" dirty="0" err="1"/>
              <a:t>McGeever</a:t>
            </a:r>
            <a:r>
              <a:rPr lang="en-GB" sz="1000" dirty="0"/>
              <a:t>, M. (2006). IPR in Databases. Edinburgh. Retrieved from http://www.dcc.ac.uk/resources/briefing-papers/legal-watch-papers/ipr-databases</a:t>
            </a:r>
          </a:p>
          <a:p>
            <a:pPr marL="0" indent="0">
              <a:buNone/>
            </a:pPr>
            <a:r>
              <a:rPr lang="en-GB" sz="1000" dirty="0"/>
              <a:t>McKiernan, E. C. (2012a). Who owns research data and the rights to publish? Retrieved from http://emckiernan.wordpress.com/2012/10/24/who-owns-research-data-and-the-rights-to-publish-it/</a:t>
            </a:r>
          </a:p>
          <a:p>
            <a:pPr marL="0" indent="0">
              <a:buNone/>
            </a:pPr>
            <a:r>
              <a:rPr lang="en-GB" sz="1000" dirty="0"/>
              <a:t>McKiernan, E. C. (2012b). Who owns research data and the rights to publish? Part II. Retrieved from http://emckiernan.wordpress.com/2012/10/31/who-owns-research-data-and-the-rights-to-publish-part-ii/</a:t>
            </a:r>
          </a:p>
          <a:p>
            <a:pPr marL="0" indent="0">
              <a:buNone/>
            </a:pPr>
            <a:r>
              <a:rPr lang="en-GB" sz="1000" dirty="0" err="1"/>
              <a:t>Nassiri</a:t>
            </a:r>
            <a:r>
              <a:rPr lang="en-GB" sz="1000" dirty="0"/>
              <a:t>, S., Worthington, B., &amp; Tong, C. (2013). A comparison of standard licenses. Retrieved from http://research-data-toolkit.herts.ac.uk/2013/04/comparison-of-open-licenses</a:t>
            </a:r>
            <a:r>
              <a:rPr lang="en-GB" sz="1000" dirty="0" smtClean="0"/>
              <a:t>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77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IPR 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000" dirty="0" err="1" smtClean="0"/>
              <a:t>Oksanen</a:t>
            </a:r>
            <a:r>
              <a:rPr lang="en-GB" sz="1000" dirty="0"/>
              <a:t>, V., &amp; </a:t>
            </a:r>
            <a:r>
              <a:rPr lang="en-GB" sz="1000" dirty="0" err="1"/>
              <a:t>Lindén</a:t>
            </a:r>
            <a:r>
              <a:rPr lang="en-GB" sz="1000" dirty="0"/>
              <a:t>, K. (2011). Open Content Licenses - How to choose the right one. In S. N. </a:t>
            </a:r>
            <a:r>
              <a:rPr lang="en-GB" sz="1000" dirty="0" err="1"/>
              <a:t>Moshagen</a:t>
            </a:r>
            <a:r>
              <a:rPr lang="en-GB" sz="1000" dirty="0"/>
              <a:t> &amp; P. </a:t>
            </a:r>
            <a:r>
              <a:rPr lang="en-GB" sz="1000" dirty="0" err="1"/>
              <a:t>Langgård</a:t>
            </a:r>
            <a:r>
              <a:rPr lang="en-GB" sz="1000" dirty="0"/>
              <a:t> (Eds.), </a:t>
            </a:r>
            <a:r>
              <a:rPr lang="en-GB" sz="1000" i="1" dirty="0"/>
              <a:t>NEALT Proceedings Series Vol. 13</a:t>
            </a:r>
            <a:r>
              <a:rPr lang="en-GB" sz="1000" dirty="0"/>
              <a:t> (pp. 11–17). Riga. </a:t>
            </a:r>
            <a:r>
              <a:rPr lang="en-GB" sz="1000" dirty="0" err="1"/>
              <a:t>doi:http</a:t>
            </a:r>
            <a:r>
              <a:rPr lang="en-GB" sz="1000" dirty="0"/>
              <a:t>://dspace.utlib.ee/</a:t>
            </a:r>
            <a:r>
              <a:rPr lang="en-GB" sz="1000" dirty="0" err="1"/>
              <a:t>dspace</a:t>
            </a:r>
            <a:r>
              <a:rPr lang="en-GB" sz="1000" dirty="0"/>
              <a:t>/</a:t>
            </a:r>
            <a:r>
              <a:rPr lang="en-GB" sz="1000" dirty="0" err="1"/>
              <a:t>bitstream</a:t>
            </a:r>
            <a:r>
              <a:rPr lang="en-GB" sz="1000" dirty="0"/>
              <a:t>/handle/10062/18959/</a:t>
            </a:r>
            <a:r>
              <a:rPr lang="en-GB" sz="1000" dirty="0" err="1"/>
              <a:t>Open_Content_Licenses.pdf?sequence</a:t>
            </a:r>
            <a:r>
              <a:rPr lang="en-GB" sz="1000" dirty="0"/>
              <a:t>=1</a:t>
            </a:r>
          </a:p>
          <a:p>
            <a:pPr marL="0" indent="0">
              <a:buNone/>
            </a:pPr>
            <a:r>
              <a:rPr lang="en-GB" sz="1000" dirty="0" err="1"/>
              <a:t>Reseau</a:t>
            </a:r>
            <a:r>
              <a:rPr lang="en-GB" sz="1000" dirty="0"/>
              <a:t> </a:t>
            </a:r>
            <a:r>
              <a:rPr lang="en-GB" sz="1000" dirty="0" err="1"/>
              <a:t>Quetelet</a:t>
            </a:r>
            <a:r>
              <a:rPr lang="en-GB" sz="1000" dirty="0"/>
              <a:t>. (</a:t>
            </a:r>
            <a:r>
              <a:rPr lang="en-GB" sz="1000" dirty="0" err="1"/>
              <a:t>n.d.</a:t>
            </a:r>
            <a:r>
              <a:rPr lang="en-GB" sz="1000" dirty="0"/>
              <a:t>). Free access for Research Purposes. Paris: French Data Archives for Social Sciences. Retrieved from http://www.reseau-quetelet.cnrs.fr/spip/article.php3?id_article=154&amp;lang=en</a:t>
            </a:r>
          </a:p>
          <a:p>
            <a:pPr marL="0" indent="0">
              <a:buNone/>
            </a:pPr>
            <a:r>
              <a:rPr lang="en-GB" sz="1000" dirty="0"/>
              <a:t>RODA. (</a:t>
            </a:r>
            <a:r>
              <a:rPr lang="en-GB" sz="1000" dirty="0" err="1"/>
              <a:t>n.d.</a:t>
            </a:r>
            <a:r>
              <a:rPr lang="en-GB" sz="1000" dirty="0"/>
              <a:t>). ACORD INDIVIDUAL DE ACCES </a:t>
            </a:r>
            <a:r>
              <a:rPr lang="en-GB" sz="1000" baseline="30000" dirty="0" err="1"/>
              <a:t>a</a:t>
            </a:r>
            <a:r>
              <a:rPr lang="en-GB" sz="1000" dirty="0" err="1"/>
              <a:t>I</a:t>
            </a:r>
            <a:r>
              <a:rPr lang="en-GB" sz="1000" dirty="0"/>
              <a:t> UTILIZARE A DATELOR. Bucharest: Romanian Social Data Archive. Retrieved from http://www.roda.ro/documente/Individual.pdf</a:t>
            </a:r>
          </a:p>
          <a:p>
            <a:pPr marL="0" indent="0">
              <a:buNone/>
            </a:pPr>
            <a:r>
              <a:rPr lang="en-GB" sz="1000" dirty="0"/>
              <a:t>SDA. (</a:t>
            </a:r>
            <a:r>
              <a:rPr lang="en-GB" sz="1000" dirty="0" err="1"/>
              <a:t>n.d.</a:t>
            </a:r>
            <a:r>
              <a:rPr lang="en-GB" sz="1000" dirty="0"/>
              <a:t>). Conditions of Data File Use. Prague: Czech Social Science Data Archive of the Institute of Sociology of the Academy of Sciences. Retrieved from http://archiv.soc.cas.cz/registrace/en</a:t>
            </a:r>
          </a:p>
          <a:p>
            <a:pPr marL="0" indent="0">
              <a:buNone/>
            </a:pPr>
            <a:r>
              <a:rPr lang="en-GB" sz="1000" dirty="0"/>
              <a:t>SND. (</a:t>
            </a:r>
            <a:r>
              <a:rPr lang="en-GB" sz="1000" dirty="0" err="1"/>
              <a:t>n.d.</a:t>
            </a:r>
            <a:r>
              <a:rPr lang="en-GB" sz="1000" dirty="0"/>
              <a:t>). Conditions. Gothenburg: Swedish National Data Service. Retrieved from http://snd.gu.se/en/search-and-order-data/conditions</a:t>
            </a:r>
          </a:p>
          <a:p>
            <a:pPr marL="0" indent="0">
              <a:buNone/>
            </a:pPr>
            <a:r>
              <a:rPr lang="en-GB" sz="1000" dirty="0"/>
              <a:t>TARKI. (</a:t>
            </a:r>
            <a:r>
              <a:rPr lang="en-GB" sz="1000" dirty="0" err="1"/>
              <a:t>n.d.</a:t>
            </a:r>
            <a:r>
              <a:rPr lang="en-GB" sz="1000" dirty="0"/>
              <a:t>). User Declaration For </a:t>
            </a:r>
            <a:r>
              <a:rPr lang="en-GB" sz="1000" dirty="0" err="1"/>
              <a:t>Academical</a:t>
            </a:r>
            <a:r>
              <a:rPr lang="en-GB" sz="1000" dirty="0"/>
              <a:t> Purposes. Budapest: TÁRKI Social Research </a:t>
            </a:r>
            <a:r>
              <a:rPr lang="en-GB" sz="1000" dirty="0" err="1"/>
              <a:t>Institut</a:t>
            </a:r>
            <a:r>
              <a:rPr lang="en-GB" sz="1000" dirty="0"/>
              <a:t>. Retrieved from http://www.tarki.hu/en/services/da/docs/user_declaration.pdf</a:t>
            </a:r>
          </a:p>
          <a:p>
            <a:pPr marL="0" indent="0">
              <a:buNone/>
            </a:pPr>
            <a:r>
              <a:rPr lang="en-GB" sz="1000" dirty="0"/>
              <a:t>Taylor, M. (2012a). Tutorial 19d: Open Access definitions and clarifications, part 4: licences. </a:t>
            </a:r>
            <a:r>
              <a:rPr lang="en-GB" sz="1000" i="1" dirty="0" err="1"/>
              <a:t>Sauropod</a:t>
            </a:r>
            <a:r>
              <a:rPr lang="en-GB" sz="1000" i="1" dirty="0"/>
              <a:t> Vertebra Picture of the Week #</a:t>
            </a:r>
            <a:r>
              <a:rPr lang="en-GB" sz="1000" i="1" dirty="0" err="1"/>
              <a:t>AcademicSpring</a:t>
            </a:r>
            <a:r>
              <a:rPr lang="en-GB" sz="1000" dirty="0"/>
              <a:t>. Retrieved from http://svpow.com/2012/11/21/tutorial-19d-open-access-definitions-and-clarifications-part-4-licences/</a:t>
            </a:r>
          </a:p>
          <a:p>
            <a:pPr marL="0" indent="0">
              <a:buNone/>
            </a:pPr>
            <a:r>
              <a:rPr lang="en-GB" sz="1000" dirty="0"/>
              <a:t>Taylor, M. (2012b). Tutorial 19e: Open Access definitions and clarifications, part 5: Copyright. </a:t>
            </a:r>
            <a:r>
              <a:rPr lang="en-GB" sz="1000" i="1" dirty="0" err="1"/>
              <a:t>Sauropod</a:t>
            </a:r>
            <a:r>
              <a:rPr lang="en-GB" sz="1000" i="1" dirty="0"/>
              <a:t> Vertebra Picture of the Week #</a:t>
            </a:r>
            <a:r>
              <a:rPr lang="en-GB" sz="1000" i="1" dirty="0" err="1"/>
              <a:t>AcademicSpring</a:t>
            </a:r>
            <a:r>
              <a:rPr lang="en-GB" sz="1000" dirty="0"/>
              <a:t>. Retrieved from http://svpow.com/2012/11/24/tutorial-19e-open-access-definitions-and-clarifications-part-5-copyright/</a:t>
            </a:r>
          </a:p>
          <a:p>
            <a:pPr marL="0" indent="0">
              <a:buNone/>
            </a:pPr>
            <a:r>
              <a:rPr lang="en-GB" sz="1000" dirty="0"/>
              <a:t>UK Data Archive. (</a:t>
            </a:r>
            <a:r>
              <a:rPr lang="en-GB" sz="1000" dirty="0" err="1"/>
              <a:t>n.d.</a:t>
            </a:r>
            <a:r>
              <a:rPr lang="en-GB" sz="1000" dirty="0"/>
              <a:t>). End User Licence. Colchester: UK Data Archive. Retrieved from http://www.esds.ac.uk/aandp/access/licence.asp?print=1</a:t>
            </a:r>
          </a:p>
          <a:p>
            <a:pPr marL="0" indent="0">
              <a:buNone/>
            </a:pPr>
            <a:r>
              <a:rPr lang="en-GB" sz="1000" dirty="0"/>
              <a:t>WISDOM. (</a:t>
            </a:r>
            <a:r>
              <a:rPr lang="en-GB" sz="1000" dirty="0" err="1"/>
              <a:t>n.d.</a:t>
            </a:r>
            <a:r>
              <a:rPr lang="en-GB" sz="1000" dirty="0"/>
              <a:t>). </a:t>
            </a:r>
            <a:r>
              <a:rPr lang="en-GB" sz="1000" dirty="0" err="1"/>
              <a:t>Zugriffsklassen</a:t>
            </a:r>
            <a:r>
              <a:rPr lang="en-GB" sz="1000" dirty="0"/>
              <a:t>. Vienna: Vienna Institute for Social Science Documentation and Methodology. Retrieved from http://</a:t>
            </a:r>
            <a:r>
              <a:rPr lang="en-GB" sz="1000" dirty="0" smtClean="0"/>
              <a:t>www.wisdom.at/Datenarchiv/d_nutzungsbedingungen.aspx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77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45A6F"/>
                </a:solidFill>
                <a:cs typeface="Arial" pitchFamily="34" charset="0"/>
              </a:rPr>
              <a:t>CESSDA</a:t>
            </a:r>
            <a:endParaRPr lang="en-GB" sz="36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00306"/>
            <a:ext cx="4114800" cy="36258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Council of European Social Science Data Archives</a:t>
            </a:r>
          </a:p>
          <a:p>
            <a:r>
              <a:rPr lang="en-US" sz="2400" dirty="0"/>
              <a:t>Established 1976</a:t>
            </a:r>
          </a:p>
          <a:p>
            <a:r>
              <a:rPr lang="en-US" sz="2400" dirty="0" smtClean="0"/>
              <a:t>28 member archives</a:t>
            </a:r>
            <a:endParaRPr lang="en-GB" sz="2400" dirty="0" smtClean="0"/>
          </a:p>
        </p:txBody>
      </p:sp>
      <p:pic>
        <p:nvPicPr>
          <p:cNvPr id="1026" name="Picture 2" descr="Map of CESSDA Me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9" y="2492896"/>
            <a:ext cx="4334472" cy="37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7659"/>
            <a:ext cx="2076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45A6F"/>
                </a:solidFill>
                <a:cs typeface="Arial" pitchFamily="34" charset="0"/>
              </a:rPr>
              <a:t>What is a license?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316094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Verb: 'give </a:t>
            </a:r>
            <a:r>
              <a:rPr lang="en-GB" dirty="0"/>
              <a:t>a permit to someone; allow </a:t>
            </a:r>
            <a:r>
              <a:rPr lang="en-GB" dirty="0" smtClean="0"/>
              <a:t>something’ (OED)</a:t>
            </a:r>
          </a:p>
          <a:p>
            <a:r>
              <a:rPr lang="en-US" dirty="0" smtClean="0"/>
              <a:t>We </a:t>
            </a:r>
            <a:r>
              <a:rPr lang="en-US" dirty="0"/>
              <a:t>live in a world where we don’t own the things we </a:t>
            </a:r>
            <a:r>
              <a:rPr lang="en-US" dirty="0" smtClean="0"/>
              <a:t>buy</a:t>
            </a:r>
            <a:endParaRPr lang="en-GB" dirty="0" smtClean="0"/>
          </a:p>
          <a:p>
            <a:r>
              <a:rPr lang="en-US" dirty="0" smtClean="0"/>
              <a:t>It’s not a contract because we don’t really negotiate: “Take it or leave it”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84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45A6F"/>
                </a:solidFill>
                <a:cs typeface="Arial" pitchFamily="34" charset="0"/>
              </a:rPr>
              <a:t>How’s it work?</a:t>
            </a:r>
            <a:endParaRPr lang="en-GB" sz="36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664" y="2318544"/>
            <a:ext cx="13666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Data owner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9653" y="4139788"/>
            <a:ext cx="15646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Data service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672109"/>
            <a:ext cx="15111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Data re-user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9702" y="5680265"/>
            <a:ext cx="15643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Data re-user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994" y="5680265"/>
            <a:ext cx="15022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</a:rPr>
              <a:t>Data re-user</a:t>
            </a:r>
            <a:endParaRPr lang="en-GB" dirty="0">
              <a:latin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 flipH="1">
            <a:off x="4572000" y="3663028"/>
            <a:ext cx="1234" cy="476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1" idx="2"/>
          </p:cNvCxnSpPr>
          <p:nvPr/>
        </p:nvCxnSpPr>
        <p:spPr>
          <a:xfrm flipH="1">
            <a:off x="2738013" y="5090614"/>
            <a:ext cx="1185915" cy="5814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1" idx="6"/>
          </p:cNvCxnSpPr>
          <p:nvPr/>
        </p:nvCxnSpPr>
        <p:spPr>
          <a:xfrm>
            <a:off x="5220072" y="5090614"/>
            <a:ext cx="1234743" cy="6040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61" idx="0"/>
          </p:cNvCxnSpPr>
          <p:nvPr/>
        </p:nvCxnSpPr>
        <p:spPr>
          <a:xfrm>
            <a:off x="4572000" y="4509120"/>
            <a:ext cx="0" cy="257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07904" y="3019880"/>
            <a:ext cx="1656122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Depositor</a:t>
            </a:r>
          </a:p>
          <a:p>
            <a:pPr algn="ctr"/>
            <a:r>
              <a:rPr lang="en-US" dirty="0" smtClean="0">
                <a:latin typeface="Arial" pitchFamily="34" charset="0"/>
              </a:rPr>
              <a:t>license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923928" y="4766578"/>
            <a:ext cx="129614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User license</a:t>
            </a:r>
            <a:endParaRPr lang="en-GB" dirty="0">
              <a:latin typeface="Arial" pitchFamily="34" charset="0"/>
            </a:endParaRPr>
          </a:p>
        </p:txBody>
      </p:sp>
      <p:cxnSp>
        <p:nvCxnSpPr>
          <p:cNvPr id="63" name="Straight Arrow Connector 62"/>
          <p:cNvCxnSpPr>
            <a:stCxn id="4" idx="2"/>
          </p:cNvCxnSpPr>
          <p:nvPr/>
        </p:nvCxnSpPr>
        <p:spPr>
          <a:xfrm>
            <a:off x="4572000" y="2687876"/>
            <a:ext cx="0" cy="3173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3234" y="5437166"/>
            <a:ext cx="0" cy="257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53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656143" cy="341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>
                <a:solidFill>
                  <a:srgbClr val="445A6F"/>
                </a:solidFill>
                <a:cs typeface="Arial" pitchFamily="34" charset="0"/>
              </a:rPr>
              <a:t>Why</a:t>
            </a:r>
            <a:r>
              <a:rPr lang="de-DE" sz="3600" b="1" dirty="0" smtClean="0">
                <a:solidFill>
                  <a:srgbClr val="445A6F"/>
                </a:solidFill>
                <a:cs typeface="Arial" pitchFamily="34" charset="0"/>
              </a:rPr>
              <a:t> not </a:t>
            </a:r>
            <a:r>
              <a:rPr lang="de-DE" sz="3600" b="1" dirty="0" err="1" smtClean="0">
                <a:solidFill>
                  <a:srgbClr val="445A6F"/>
                </a:solidFill>
                <a:cs typeface="Arial" pitchFamily="34" charset="0"/>
              </a:rPr>
              <a:t>set</a:t>
            </a:r>
            <a:r>
              <a:rPr lang="de-DE" sz="3600" b="1" dirty="0" smtClean="0">
                <a:solidFill>
                  <a:srgbClr val="445A6F"/>
                </a:solidFill>
                <a:cs typeface="Arial" pitchFamily="34" charset="0"/>
              </a:rPr>
              <a:t> </a:t>
            </a:r>
            <a:r>
              <a:rPr lang="de-DE" sz="3600" b="1" dirty="0" err="1" smtClean="0">
                <a:solidFill>
                  <a:srgbClr val="445A6F"/>
                </a:solidFill>
                <a:cs typeface="Arial" pitchFamily="34" charset="0"/>
              </a:rPr>
              <a:t>the</a:t>
            </a:r>
            <a:r>
              <a:rPr lang="de-DE" sz="3600" b="1" dirty="0" smtClean="0">
                <a:solidFill>
                  <a:srgbClr val="445A6F"/>
                </a:solidFill>
                <a:cs typeface="Arial" pitchFamily="34" charset="0"/>
              </a:rPr>
              <a:t> </a:t>
            </a:r>
            <a:r>
              <a:rPr lang="de-DE" sz="3600" b="1" dirty="0" err="1" smtClean="0">
                <a:solidFill>
                  <a:srgbClr val="445A6F"/>
                </a:solidFill>
                <a:cs typeface="Arial" pitchFamily="34" charset="0"/>
              </a:rPr>
              <a:t>data</a:t>
            </a:r>
            <a:r>
              <a:rPr lang="de-DE" sz="3600" b="1" dirty="0" smtClean="0">
                <a:solidFill>
                  <a:srgbClr val="445A6F"/>
                </a:solidFill>
                <a:cs typeface="Arial" pitchFamily="34" charset="0"/>
              </a:rPr>
              <a:t> </a:t>
            </a:r>
            <a:r>
              <a:rPr lang="de-DE" sz="3600" b="1" dirty="0" err="1" smtClean="0">
                <a:solidFill>
                  <a:srgbClr val="445A6F"/>
                </a:solidFill>
                <a:cs typeface="Arial" pitchFamily="34" charset="0"/>
              </a:rPr>
              <a:t>free</a:t>
            </a:r>
            <a:r>
              <a:rPr lang="de-DE" sz="3600" b="1" dirty="0" smtClean="0">
                <a:solidFill>
                  <a:srgbClr val="445A6F"/>
                </a:solidFill>
                <a:cs typeface="Arial" pitchFamily="34" charset="0"/>
              </a:rPr>
              <a:t>!</a:t>
            </a:r>
            <a:endParaRPr lang="en-GB" sz="36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6258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can’t use public domain</a:t>
            </a:r>
          </a:p>
          <a:p>
            <a:r>
              <a:rPr lang="en-US" dirty="0" smtClean="0"/>
              <a:t>No restriction/No requirements </a:t>
            </a:r>
            <a:r>
              <a:rPr lang="de-DE" dirty="0" smtClean="0"/>
              <a:t>= </a:t>
            </a:r>
            <a:r>
              <a:rPr lang="en-US" dirty="0" smtClean="0"/>
              <a:t>Lack of control as to who is doing </a:t>
            </a:r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We are agents of the data owners with a duty of care to them and their participants.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652120" y="5377542"/>
            <a:ext cx="265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Lyrics © Warner/Chappell Music, Inc., Universal Music Publishing Group, EMI Music Publishing, Sony/ATV Music Publishing </a:t>
            </a:r>
            <a:r>
              <a:rPr lang="en-GB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LLC</a:t>
            </a:r>
          </a:p>
          <a:p>
            <a:r>
              <a:rPr lang="de-DE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Image: </a:t>
            </a:r>
            <a:r>
              <a:rPr lang="de-DE" sz="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DE" sz="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domain</a:t>
            </a:r>
            <a:endParaRPr lang="en-GB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475203" y="1988840"/>
            <a:ext cx="1558900" cy="1512169"/>
          </a:xfrm>
          <a:prstGeom prst="wedgeRoundRectCallout">
            <a:avLst>
              <a:gd name="adj1" fmla="val -63579"/>
              <a:gd name="adj2" fmla="val 751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“Born </a:t>
            </a:r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free, as free as the wind blows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free as the grass grows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Born free to follow your </a:t>
            </a: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heart”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6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5A6F"/>
                </a:solidFill>
                <a:cs typeface="Arial" pitchFamily="34" charset="0"/>
              </a:rPr>
              <a:t>Q: What’s the big problem with social science data?</a:t>
            </a:r>
            <a:endParaRPr lang="en-GB" sz="3600" b="1" dirty="0">
              <a:solidFill>
                <a:srgbClr val="445A6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625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A: People.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strategy to protect the identity of participants is critical to ethical research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Also to ensure researchers receive the credit they deserve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2" descr="C:\Users\horton\Desktop\3370167184_1b6549b5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24036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445A6F"/>
                </a:solidFill>
                <a:cs typeface="Arial" pitchFamily="34" charset="0"/>
              </a:rPr>
              <a:t>What do we expect to see in a social science archive license?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94926"/>
              </p:ext>
            </p:extLst>
          </p:nvPr>
        </p:nvGraphicFramePr>
        <p:xfrm>
          <a:off x="467544" y="2501900"/>
          <a:ext cx="828092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26469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Depositor license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Intellectual Property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That the depositor owns, or has the right from the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owner(s) to deposit the data for preservation and/or re-use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Privacy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That the data does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not violate confidentiality and data protection laws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Consent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That consent for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re-use and/or preservation has been given or not explicitly prevented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Ownership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Clear statement on the subsequent ownership of the data and right to disseminate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3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445A6F"/>
                </a:solidFill>
                <a:cs typeface="Arial" pitchFamily="34" charset="0"/>
              </a:rPr>
              <a:t>What do we expect to see in a social science archive license?</a:t>
            </a:r>
            <a:endParaRPr lang="en-GB" sz="3200" b="1" dirty="0">
              <a:solidFill>
                <a:srgbClr val="445A6F"/>
              </a:solidFill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163367"/>
              </p:ext>
            </p:extLst>
          </p:nvPr>
        </p:nvGraphicFramePr>
        <p:xfrm>
          <a:off x="467544" y="2492896"/>
          <a:ext cx="828092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26469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Re-use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license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Intellectual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Property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To respect the IPR of the data,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not to sell or pass on the data without permission.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Attribution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To say where the data came from and credit the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data owner and disseminator in any output where it is used.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Non-responsibility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To recognize that they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alone are responsible for the quality of outputs in which the data is used.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Usage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Restrictions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on access and use for commercial purposes.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Confidentiality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To respect original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consent agreements and any applicable data protection laws.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Security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</a:rPr>
                        <a:t>Outlining</a:t>
                      </a:r>
                      <a:r>
                        <a:rPr lang="en-US" sz="1600" baseline="0" dirty="0" smtClean="0">
                          <a:latin typeface="Arial" pitchFamily="34" charset="0"/>
                        </a:rPr>
                        <a:t> steps or minimum standards for keeping data secure.</a:t>
                      </a:r>
                      <a:endParaRPr lang="en-GB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3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_dlc_DocIdUrl xmlns="f90a23b0-552c-4f8d-b330-f53f4fcdfcf9">
      <Url>http://intranet.gesis.org/pr/Vorlagen/_layouts/DocIdRedir.aspx?ID=GESISDOC-552-18</Url>
      <Description>GESISDOC-552-18</Description>
    </_dlc_DocIdUrl>
    <_dlc_DocId xmlns="f90a23b0-552c-4f8d-b330-f53f4fcdfcf9">GESISDOC-552-18</_dlc_Doc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ACB0F0E4D8D847898BCFF327EAA86F" ma:contentTypeVersion="14" ma:contentTypeDescription="Ein neues Dokument erstellen." ma:contentTypeScope="" ma:versionID="076608a465e9f4abe123e33d8ae2290f">
  <xsd:schema xmlns:xsd="http://www.w3.org/2001/XMLSchema" xmlns:xs="http://www.w3.org/2001/XMLSchema" xmlns:p="http://schemas.microsoft.com/office/2006/metadata/properties" xmlns:ns2="f90a23b0-552c-4f8d-b330-f53f4fcdfcf9" targetNamespace="http://schemas.microsoft.com/office/2006/metadata/properties" ma:root="true" ma:fieldsID="9f72fafb60184820a38988fa3fe2d22b" ns2:_="">
    <xsd:import namespace="f90a23b0-552c-4f8d-b330-f53f4fcdfc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a23b0-552c-4f8d-b330-f53f4fcdfc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FFA55-C622-4F3D-AABF-4236B175EAD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449D386-2FCB-4353-94CE-7C0896CF81B1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90a23b0-552c-4f8d-b330-f53f4fcdfcf9"/>
  </ds:schemaRefs>
</ds:datastoreItem>
</file>

<file path=customXml/itemProps3.xml><?xml version="1.0" encoding="utf-8"?>
<ds:datastoreItem xmlns:ds="http://schemas.openxmlformats.org/officeDocument/2006/customXml" ds:itemID="{D12E0BAE-FAF0-4E78-A2C3-2AAC064B5F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EA11C62-2FF4-41AB-AE80-7BB537528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a23b0-552c-4f8d-b330-f53f4fcdf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1864</Words>
  <Application>Microsoft Office PowerPoint</Application>
  <PresentationFormat>On-screen Show (4:3)</PresentationFormat>
  <Paragraphs>235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Benutzerdefiniertes Design</vt:lpstr>
      <vt:lpstr>A look at CESSDA and data re-use licenses</vt:lpstr>
      <vt:lpstr>A CESSDA development</vt:lpstr>
      <vt:lpstr>CESSDA</vt:lpstr>
      <vt:lpstr>What is a license?</vt:lpstr>
      <vt:lpstr>How’s it work?</vt:lpstr>
      <vt:lpstr>Why not set the data free!</vt:lpstr>
      <vt:lpstr>Q: What’s the big problem with social science data?</vt:lpstr>
      <vt:lpstr>What do we expect to see in a social science archive license?</vt:lpstr>
      <vt:lpstr>What do we expect to see in a social science archive license?</vt:lpstr>
      <vt:lpstr>Comparing CESSDA archive licenses</vt:lpstr>
      <vt:lpstr>Lost in Translation, or just lost?</vt:lpstr>
      <vt:lpstr>Challenges</vt:lpstr>
      <vt:lpstr>Enforcing</vt:lpstr>
      <vt:lpstr>Enforcing?</vt:lpstr>
      <vt:lpstr>The Gordian Knot</vt:lpstr>
      <vt:lpstr>What about Creative Commons?</vt:lpstr>
      <vt:lpstr>The dream?</vt:lpstr>
      <vt:lpstr>Final thought</vt:lpstr>
      <vt:lpstr>IPR bibliography</vt:lpstr>
      <vt:lpstr>IPR bibliography</vt:lpstr>
      <vt:lpstr>IPR bibliography</vt:lpstr>
      <vt:lpstr>IPR 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CESSDA and data re-use licenses</dc:title>
  <dc:subject>Access Policies and Licencing</dc:subject>
  <dc:creator>Laurence Horton</dc:creator>
  <cp:keywords>#iassist; #dasish; #cessda</cp:keywords>
  <cp:lastPrinted>2013-05-27T17:26:42Z</cp:lastPrinted>
  <dcterms:created xsi:type="dcterms:W3CDTF">2013-05-23T14:06:58Z</dcterms:created>
  <dcterms:modified xsi:type="dcterms:W3CDTF">2013-05-27T17:28:10Z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0x010100B1ACB0F0E4D8D847898BCFF327EAA86F</vt:lpwstr>
  </property>
  <property fmtid="{D5CDD505-2E9C-101B-9397-08002B2CF9AE}" pid="3" name="_dlc_DocIdItemGuid">
    <vt:lpwstr>ae7fdbd2-8fd7-45a0-880e-d54d7bab26b5</vt:lpwstr>
  </property>
</Properties>
</file>