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1" r:id="rId2"/>
    <p:sldId id="262" r:id="rId3"/>
    <p:sldId id="280" r:id="rId4"/>
    <p:sldId id="269" r:id="rId5"/>
    <p:sldId id="279" r:id="rId6"/>
    <p:sldId id="273" r:id="rId7"/>
    <p:sldId id="283" r:id="rId8"/>
    <p:sldId id="287" r:id="rId9"/>
    <p:sldId id="266" r:id="rId10"/>
    <p:sldId id="275" r:id="rId11"/>
    <p:sldId id="268" r:id="rId12"/>
    <p:sldId id="256" r:id="rId13"/>
    <p:sldId id="257" r:id="rId14"/>
    <p:sldId id="288" r:id="rId15"/>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2B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1279" autoAdjust="0"/>
  </p:normalViewPr>
  <p:slideViewPr>
    <p:cSldViewPr>
      <p:cViewPr>
        <p:scale>
          <a:sx n="66" d="100"/>
          <a:sy n="66" d="100"/>
        </p:scale>
        <p:origin x="-149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a:p>
        </p:txBody>
      </p:sp>
      <p:sp>
        <p:nvSpPr>
          <p:cNvPr id="3" name="Plassholder for dato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D6D3CDFA-AAD7-46A3-8A2F-BD3DBE718A1F}" type="datetimeFigureOut">
              <a:rPr lang="en-US" smtClean="0"/>
              <a:t>5/28/2013</a:t>
            </a:fld>
            <a:endParaRPr lang="en-US"/>
          </a:p>
        </p:txBody>
      </p:sp>
      <p:sp>
        <p:nvSpPr>
          <p:cNvPr id="4" name="Plassholder for lysbilde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en-US"/>
          </a:p>
        </p:txBody>
      </p:sp>
      <p:sp>
        <p:nvSpPr>
          <p:cNvPr id="5" name="Plassholder for notat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6" name="Plassholder for bunntekst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a:p>
        </p:txBody>
      </p:sp>
      <p:sp>
        <p:nvSpPr>
          <p:cNvPr id="7" name="Plassholder for lysbildenumm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CCFAE7F7-A1C9-4755-B402-A684D3013E9C}" type="slidenum">
              <a:rPr lang="en-US" smtClean="0"/>
              <a:t>‹#›</a:t>
            </a:fld>
            <a:endParaRPr lang="en-US"/>
          </a:p>
        </p:txBody>
      </p:sp>
    </p:spTree>
    <p:extLst>
      <p:ext uri="{BB962C8B-B14F-4D97-AF65-F5344CB8AC3E}">
        <p14:creationId xmlns:p14="http://schemas.microsoft.com/office/powerpoint/2010/main" val="3959487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ess.nsd.uib.no/"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www.ddialliance.org/what" TargetMode="External"/><Relationship Id="rId5" Type="http://schemas.openxmlformats.org/officeDocument/2006/relationships/hyperlink" Target="http://nesstar.ess.nsd.uib.no/webview/" TargetMode="External"/><Relationship Id="rId4" Type="http://schemas.openxmlformats.org/officeDocument/2006/relationships/hyperlink" Target="http://www.europeansocialsurvey.org/"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europeansocialsurvey.org/index.php?option=com_content&amp;view=article&amp;id=347&amp;Itemid=577"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www.europeansocialsurvey.org/index.php?option=com_content&amp;view=article&amp;id=24&amp;Itemid=655"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a:p>
        </p:txBody>
      </p:sp>
      <p:sp>
        <p:nvSpPr>
          <p:cNvPr id="4" name="Plassholder for lysbildenummer 3"/>
          <p:cNvSpPr>
            <a:spLocks noGrp="1"/>
          </p:cNvSpPr>
          <p:nvPr>
            <p:ph type="sldNum" sz="quarter" idx="10"/>
          </p:nvPr>
        </p:nvSpPr>
        <p:spPr/>
        <p:txBody>
          <a:bodyPr/>
          <a:lstStyle/>
          <a:p>
            <a:fld id="{CCFAE7F7-A1C9-4755-B402-A684D3013E9C}" type="slidenum">
              <a:rPr lang="en-US" smtClean="0"/>
              <a:t>1</a:t>
            </a:fld>
            <a:endParaRPr lang="en-US"/>
          </a:p>
        </p:txBody>
      </p:sp>
    </p:spTree>
    <p:extLst>
      <p:ext uri="{BB962C8B-B14F-4D97-AF65-F5344CB8AC3E}">
        <p14:creationId xmlns:p14="http://schemas.microsoft.com/office/powerpoint/2010/main" val="515432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Build Study (ESS round) level metadata. </a:t>
            </a:r>
          </a:p>
          <a:p>
            <a:r>
              <a:rPr lang="en-US" sz="1200" b="0" i="0" u="none" strike="noStrike" kern="1200" baseline="0" dirty="0" smtClean="0">
                <a:solidFill>
                  <a:schemeClr val="tx1"/>
                </a:solidFill>
                <a:latin typeface="+mn-lt"/>
                <a:ea typeface="+mn-ea"/>
                <a:cs typeface="+mn-cs"/>
              </a:rPr>
              <a:t>Build file-level metadata (Question/Variable metadata). </a:t>
            </a:r>
          </a:p>
          <a:p>
            <a:pPr marL="171450" indent="-171450">
              <a:buFontTx/>
              <a:buChar char="-"/>
            </a:pPr>
            <a:r>
              <a:rPr lang="en-US" sz="1200" b="0" i="0" u="none" strike="noStrike" kern="1200" baseline="0" dirty="0" smtClean="0">
                <a:solidFill>
                  <a:schemeClr val="tx1"/>
                </a:solidFill>
                <a:latin typeface="+mn-lt"/>
                <a:ea typeface="+mn-ea"/>
                <a:cs typeface="+mn-cs"/>
              </a:rPr>
              <a:t>Inclusion of study level metadata in Documentation database </a:t>
            </a:r>
          </a:p>
          <a:p>
            <a:pPr marL="171450" indent="-171450">
              <a:buFontTx/>
              <a:buChar char="-"/>
            </a:pPr>
            <a:r>
              <a:rPr lang="en-US" sz="1200" b="0" i="0" u="none" strike="noStrike" kern="1200" baseline="0" dirty="0" smtClean="0">
                <a:solidFill>
                  <a:schemeClr val="tx1"/>
                </a:solidFill>
                <a:latin typeface="+mn-lt"/>
                <a:ea typeface="+mn-ea"/>
                <a:cs typeface="+mn-cs"/>
              </a:rPr>
              <a:t>Inclusion of question/variable metadata in Question/Variable database </a:t>
            </a:r>
          </a:p>
          <a:p>
            <a:pPr marL="0" indent="0" algn="l">
              <a:buFont typeface="Arial" pitchFamily="34" charset="0"/>
              <a:buNone/>
            </a:pPr>
            <a:endParaRPr lang="en-US" sz="1200" i="1" dirty="0" smtClean="0">
              <a:solidFill>
                <a:schemeClr val="tx1"/>
              </a:solidFill>
            </a:endParaRPr>
          </a:p>
          <a:p>
            <a:pPr marL="342900" indent="-342900" algn="l">
              <a:buFont typeface="Arial" pitchFamily="34" charset="0"/>
              <a:buChar char="•"/>
            </a:pPr>
            <a:endParaRPr lang="en-US" sz="1200" i="1" dirty="0" smtClean="0">
              <a:solidFill>
                <a:schemeClr val="tx1"/>
              </a:solidFill>
            </a:endParaRPr>
          </a:p>
          <a:p>
            <a:endParaRPr lang="en-US" dirty="0"/>
          </a:p>
        </p:txBody>
      </p:sp>
      <p:sp>
        <p:nvSpPr>
          <p:cNvPr id="4" name="Plassholder for lysbildenummer 3"/>
          <p:cNvSpPr>
            <a:spLocks noGrp="1"/>
          </p:cNvSpPr>
          <p:nvPr>
            <p:ph type="sldNum" sz="quarter" idx="10"/>
          </p:nvPr>
        </p:nvSpPr>
        <p:spPr/>
        <p:txBody>
          <a:bodyPr/>
          <a:lstStyle/>
          <a:p>
            <a:fld id="{CCFAE7F7-A1C9-4755-B402-A684D3013E9C}" type="slidenum">
              <a:rPr lang="en-US" smtClean="0"/>
              <a:t>10</a:t>
            </a:fld>
            <a:endParaRPr lang="en-US"/>
          </a:p>
        </p:txBody>
      </p:sp>
    </p:spTree>
    <p:extLst>
      <p:ext uri="{BB962C8B-B14F-4D97-AF65-F5344CB8AC3E}">
        <p14:creationId xmlns:p14="http://schemas.microsoft.com/office/powerpoint/2010/main" val="1758451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80000"/>
              </a:lnSpc>
            </a:pPr>
            <a:r>
              <a:rPr lang="nb-NO" sz="1200" b="1" dirty="0" smtClean="0">
                <a:latin typeface="Arial" pitchFamily="34" charset="0"/>
              </a:rPr>
              <a:t>The ESS Data Web </a:t>
            </a:r>
            <a:r>
              <a:rPr lang="nb-NO" sz="1200" b="1" dirty="0" err="1" smtClean="0">
                <a:latin typeface="Arial" pitchFamily="34" charset="0"/>
              </a:rPr>
              <a:t>site</a:t>
            </a:r>
            <a:endParaRPr lang="nb-NO" sz="1200" b="1" dirty="0" smtClean="0">
              <a:latin typeface="Arial" pitchFamily="34" charset="0"/>
            </a:endParaRPr>
          </a:p>
          <a:p>
            <a:pPr>
              <a:lnSpc>
                <a:spcPct val="80000"/>
              </a:lnSpc>
            </a:pPr>
            <a:r>
              <a:rPr lang="nb-NO" sz="1200" b="1" dirty="0" err="1" smtClean="0">
                <a:latin typeface="Arial" pitchFamily="34" charset="0"/>
              </a:rPr>
              <a:t>Overview</a:t>
            </a:r>
            <a:r>
              <a:rPr lang="nb-NO" sz="1200" b="1" dirty="0" smtClean="0">
                <a:latin typeface="Arial" pitchFamily="34" charset="0"/>
              </a:rPr>
              <a:t> </a:t>
            </a:r>
            <a:r>
              <a:rPr lang="nb-NO" sz="1200" b="1" dirty="0" err="1" smtClean="0">
                <a:latin typeface="Arial" pitchFamily="34" charset="0"/>
              </a:rPr>
              <a:t>of</a:t>
            </a:r>
            <a:r>
              <a:rPr lang="nb-NO" sz="1200" b="1" dirty="0" smtClean="0">
                <a:latin typeface="Arial" pitchFamily="34" charset="0"/>
              </a:rPr>
              <a:t> </a:t>
            </a:r>
            <a:r>
              <a:rPr lang="nb-NO" sz="1200" b="1" dirty="0" err="1" smtClean="0">
                <a:latin typeface="Arial" pitchFamily="34" charset="0"/>
              </a:rPr>
              <a:t>what</a:t>
            </a:r>
            <a:r>
              <a:rPr lang="nb-NO" sz="1200" b="1" dirty="0" smtClean="0">
                <a:latin typeface="Arial" pitchFamily="34" charset="0"/>
              </a:rPr>
              <a:t> is  </a:t>
            </a:r>
            <a:r>
              <a:rPr lang="nb-NO" sz="1200" b="1" dirty="0" err="1" smtClean="0">
                <a:latin typeface="Arial" pitchFamily="34" charset="0"/>
              </a:rPr>
              <a:t>available</a:t>
            </a:r>
            <a:r>
              <a:rPr lang="nb-NO" sz="1200" b="1" dirty="0" smtClean="0">
                <a:latin typeface="Arial" pitchFamily="34" charset="0"/>
              </a:rPr>
              <a:t> form </a:t>
            </a:r>
            <a:r>
              <a:rPr lang="nb-NO" sz="1200" b="1" dirty="0" err="1" smtClean="0">
                <a:latin typeface="Arial" pitchFamily="34" charset="0"/>
              </a:rPr>
              <a:t>the</a:t>
            </a:r>
            <a:r>
              <a:rPr lang="nb-NO" sz="1200" b="1" dirty="0" smtClean="0">
                <a:latin typeface="Arial" pitchFamily="34" charset="0"/>
              </a:rPr>
              <a:t> ESS data web </a:t>
            </a:r>
            <a:r>
              <a:rPr lang="nb-NO" sz="1200" b="1" dirty="0" err="1" smtClean="0">
                <a:latin typeface="Arial" pitchFamily="34" charset="0"/>
              </a:rPr>
              <a:t>site</a:t>
            </a:r>
            <a:r>
              <a:rPr lang="nb-NO" sz="1200" b="1" dirty="0" smtClean="0">
                <a:latin typeface="Arial" pitchFamily="34" charset="0"/>
              </a:rPr>
              <a:t>:</a:t>
            </a:r>
          </a:p>
          <a:p>
            <a:pPr>
              <a:lnSpc>
                <a:spcPct val="80000"/>
              </a:lnSpc>
            </a:pPr>
            <a:endParaRPr lang="nb-NO" sz="1200" dirty="0" smtClean="0">
              <a:latin typeface="Arial" pitchFamily="34" charset="0"/>
            </a:endParaRPr>
          </a:p>
          <a:p>
            <a:pPr>
              <a:lnSpc>
                <a:spcPct val="80000"/>
              </a:lnSpc>
            </a:pPr>
            <a:r>
              <a:rPr lang="nb-NO" sz="1200" dirty="0" smtClean="0"/>
              <a:t>-</a:t>
            </a:r>
            <a:r>
              <a:rPr lang="nb-NO" sz="1200" dirty="0" err="1" smtClean="0"/>
              <a:t>Of</a:t>
            </a:r>
            <a:r>
              <a:rPr lang="nb-NO" sz="1200" dirty="0" smtClean="0"/>
              <a:t> </a:t>
            </a:r>
            <a:r>
              <a:rPr lang="nb-NO" sz="1200" dirty="0" err="1" smtClean="0"/>
              <a:t>cournse</a:t>
            </a:r>
            <a:r>
              <a:rPr lang="nb-NO" sz="1200" dirty="0" smtClean="0"/>
              <a:t> survey </a:t>
            </a:r>
            <a:r>
              <a:rPr lang="nb-NO" sz="1200" dirty="0" err="1" smtClean="0"/>
              <a:t>documentation</a:t>
            </a:r>
            <a:r>
              <a:rPr lang="nb-NO" sz="1200" dirty="0" smtClean="0"/>
              <a:t>, </a:t>
            </a:r>
            <a:r>
              <a:rPr lang="nb-NO" sz="1200" dirty="0" err="1" smtClean="0"/>
              <a:t>fieldwork</a:t>
            </a:r>
            <a:r>
              <a:rPr lang="nb-NO" sz="1200" dirty="0" smtClean="0"/>
              <a:t> </a:t>
            </a:r>
            <a:r>
              <a:rPr lang="nb-NO" sz="1200" dirty="0" err="1" smtClean="0"/>
              <a:t>documents</a:t>
            </a:r>
            <a:r>
              <a:rPr lang="nb-NO" sz="1200" dirty="0" smtClean="0"/>
              <a:t> Data from </a:t>
            </a:r>
            <a:r>
              <a:rPr lang="nb-NO" sz="1200" dirty="0" err="1" smtClean="0"/>
              <a:t>the</a:t>
            </a:r>
            <a:r>
              <a:rPr lang="nb-NO" sz="1200" dirty="0" smtClean="0"/>
              <a:t> </a:t>
            </a:r>
            <a:r>
              <a:rPr lang="nb-NO" sz="1200" dirty="0" err="1" smtClean="0"/>
              <a:t>core</a:t>
            </a:r>
            <a:r>
              <a:rPr lang="nb-NO" sz="1200" dirty="0" smtClean="0"/>
              <a:t> and </a:t>
            </a:r>
            <a:r>
              <a:rPr lang="nb-NO" sz="1200" dirty="0" err="1" smtClean="0"/>
              <a:t>supp</a:t>
            </a:r>
            <a:r>
              <a:rPr lang="nb-NO" sz="1200" dirty="0" smtClean="0"/>
              <a:t> q , </a:t>
            </a:r>
            <a:r>
              <a:rPr lang="nb-NO" sz="1200" dirty="0" err="1" smtClean="0"/>
              <a:t>methodological</a:t>
            </a:r>
            <a:r>
              <a:rPr lang="nb-NO" sz="1200" dirty="0" smtClean="0"/>
              <a:t> data like </a:t>
            </a:r>
            <a:r>
              <a:rPr lang="nb-NO" sz="1200" dirty="0" err="1" smtClean="0"/>
              <a:t>call</a:t>
            </a:r>
            <a:r>
              <a:rPr lang="nb-NO" sz="1200" dirty="0" smtClean="0"/>
              <a:t> </a:t>
            </a:r>
            <a:r>
              <a:rPr lang="nb-NO" sz="1200" dirty="0" err="1" smtClean="0"/>
              <a:t>record</a:t>
            </a:r>
            <a:r>
              <a:rPr lang="nb-NO" sz="1200" dirty="0" smtClean="0"/>
              <a:t> data.</a:t>
            </a:r>
          </a:p>
          <a:p>
            <a:pPr>
              <a:lnSpc>
                <a:spcPct val="80000"/>
              </a:lnSpc>
            </a:pPr>
            <a:r>
              <a:rPr lang="nb-NO" sz="1200" dirty="0" smtClean="0"/>
              <a:t>NB! </a:t>
            </a:r>
            <a:r>
              <a:rPr lang="nb-NO" sz="1200" dirty="0" err="1" smtClean="0"/>
              <a:t>Also</a:t>
            </a:r>
            <a:r>
              <a:rPr lang="nb-NO" sz="1200" dirty="0" smtClean="0"/>
              <a:t> </a:t>
            </a:r>
            <a:r>
              <a:rPr lang="nb-NO" sz="1200" dirty="0" err="1" smtClean="0"/>
              <a:t>resources</a:t>
            </a:r>
            <a:r>
              <a:rPr lang="nb-NO" sz="1200" dirty="0" smtClean="0"/>
              <a:t> </a:t>
            </a:r>
            <a:r>
              <a:rPr lang="nb-NO" sz="1200" dirty="0" err="1" smtClean="0"/>
              <a:t>liek</a:t>
            </a:r>
            <a:r>
              <a:rPr lang="nb-NO" sz="1200" dirty="0" smtClean="0"/>
              <a:t> an online </a:t>
            </a:r>
            <a:r>
              <a:rPr lang="nb-NO" sz="1200" dirty="0" err="1" smtClean="0"/>
              <a:t>teaching</a:t>
            </a:r>
            <a:r>
              <a:rPr lang="nb-NO" sz="1200" dirty="0" smtClean="0"/>
              <a:t> </a:t>
            </a:r>
            <a:r>
              <a:rPr lang="nb-NO" sz="1200" dirty="0" err="1" smtClean="0"/>
              <a:t>module</a:t>
            </a:r>
            <a:r>
              <a:rPr lang="nb-NO" sz="1200" dirty="0" smtClean="0"/>
              <a:t> ESS </a:t>
            </a:r>
            <a:r>
              <a:rPr lang="nb-NO" sz="1200" dirty="0" err="1" smtClean="0"/>
              <a:t>Edu</a:t>
            </a:r>
            <a:r>
              <a:rPr lang="nb-NO" sz="1200" dirty="0" smtClean="0"/>
              <a:t> Net</a:t>
            </a:r>
          </a:p>
          <a:p>
            <a:pPr>
              <a:lnSpc>
                <a:spcPct val="80000"/>
              </a:lnSpc>
            </a:pPr>
            <a:endParaRPr lang="nb-NO" sz="1200" dirty="0" smtClean="0"/>
          </a:p>
          <a:p>
            <a:pPr>
              <a:lnSpc>
                <a:spcPct val="80000"/>
              </a:lnSpc>
            </a:pPr>
            <a:r>
              <a:rPr lang="nb-NO" sz="1200" dirty="0" smtClean="0">
                <a:latin typeface="Arial" pitchFamily="34" charset="0"/>
              </a:rPr>
              <a:t>The </a:t>
            </a:r>
            <a:r>
              <a:rPr lang="nb-NO" sz="1200" dirty="0" err="1" smtClean="0">
                <a:latin typeface="Arial" pitchFamily="34" charset="0"/>
              </a:rPr>
              <a:t>aim</a:t>
            </a:r>
            <a:r>
              <a:rPr lang="nb-NO" sz="1200" dirty="0" smtClean="0">
                <a:latin typeface="Arial" pitchFamily="34" charset="0"/>
              </a:rPr>
              <a:t> </a:t>
            </a:r>
            <a:r>
              <a:rPr lang="nb-NO" sz="1200" dirty="0" err="1" smtClean="0">
                <a:latin typeface="Arial" pitchFamily="34" charset="0"/>
              </a:rPr>
              <a:t>of</a:t>
            </a:r>
            <a:r>
              <a:rPr lang="nb-NO" sz="1200" dirty="0" smtClean="0">
                <a:latin typeface="Arial" pitchFamily="34" charset="0"/>
              </a:rPr>
              <a:t> </a:t>
            </a:r>
            <a:r>
              <a:rPr lang="nb-NO" sz="1200" dirty="0" err="1" smtClean="0">
                <a:latin typeface="Arial" pitchFamily="34" charset="0"/>
              </a:rPr>
              <a:t>the</a:t>
            </a:r>
            <a:r>
              <a:rPr lang="nb-NO" sz="1200" dirty="0" smtClean="0">
                <a:latin typeface="Arial" pitchFamily="34" charset="0"/>
              </a:rPr>
              <a:t> ESS </a:t>
            </a:r>
            <a:r>
              <a:rPr lang="nb-NO" sz="1200" dirty="0" err="1" smtClean="0">
                <a:latin typeface="Arial" pitchFamily="34" charset="0"/>
              </a:rPr>
              <a:t>EduNet</a:t>
            </a:r>
            <a:r>
              <a:rPr lang="nb-NO" sz="1200" dirty="0" smtClean="0">
                <a:latin typeface="Arial" pitchFamily="34" charset="0"/>
              </a:rPr>
              <a:t> is to </a:t>
            </a:r>
            <a:r>
              <a:rPr lang="nb-NO" sz="1200" dirty="0" err="1" smtClean="0">
                <a:latin typeface="Arial" pitchFamily="34" charset="0"/>
              </a:rPr>
              <a:t>provide</a:t>
            </a:r>
            <a:r>
              <a:rPr lang="nb-NO" sz="1200" dirty="0" smtClean="0">
                <a:latin typeface="Arial" pitchFamily="34" charset="0"/>
              </a:rPr>
              <a:t> a </a:t>
            </a:r>
            <a:r>
              <a:rPr lang="nb-NO" sz="1200" dirty="0" err="1" smtClean="0">
                <a:latin typeface="Arial" pitchFamily="34" charset="0"/>
              </a:rPr>
              <a:t>pedagogical</a:t>
            </a:r>
            <a:r>
              <a:rPr lang="nb-NO" sz="1200" dirty="0" smtClean="0">
                <a:latin typeface="Arial" pitchFamily="34" charset="0"/>
              </a:rPr>
              <a:t> </a:t>
            </a:r>
            <a:r>
              <a:rPr lang="nb-NO" sz="1200" dirty="0" err="1" smtClean="0">
                <a:latin typeface="Arial" pitchFamily="34" charset="0"/>
              </a:rPr>
              <a:t>tool</a:t>
            </a:r>
            <a:r>
              <a:rPr lang="nb-NO" sz="1200" dirty="0" smtClean="0">
                <a:latin typeface="Arial" pitchFamily="34" charset="0"/>
              </a:rPr>
              <a:t> </a:t>
            </a:r>
            <a:r>
              <a:rPr lang="nb-NO" sz="1200" dirty="0" err="1" smtClean="0">
                <a:latin typeface="Arial" pitchFamily="34" charset="0"/>
              </a:rPr>
              <a:t>that</a:t>
            </a:r>
            <a:r>
              <a:rPr lang="nb-NO" sz="1200" dirty="0" smtClean="0">
                <a:latin typeface="Arial" pitchFamily="34" charset="0"/>
              </a:rPr>
              <a:t> makes it </a:t>
            </a:r>
            <a:r>
              <a:rPr lang="nb-NO" sz="1200" dirty="0" err="1" smtClean="0">
                <a:latin typeface="Arial" pitchFamily="34" charset="0"/>
              </a:rPr>
              <a:t>simpler</a:t>
            </a:r>
            <a:r>
              <a:rPr lang="nb-NO" sz="1200" dirty="0" smtClean="0">
                <a:latin typeface="Arial" pitchFamily="34" charset="0"/>
              </a:rPr>
              <a:t> for </a:t>
            </a:r>
            <a:r>
              <a:rPr lang="nb-NO" sz="1200" dirty="0" err="1" smtClean="0">
                <a:latin typeface="Arial" pitchFamily="34" charset="0"/>
              </a:rPr>
              <a:t>the</a:t>
            </a:r>
            <a:r>
              <a:rPr lang="nb-NO" sz="1200" dirty="0" smtClean="0">
                <a:latin typeface="Arial" pitchFamily="34" charset="0"/>
              </a:rPr>
              <a:t> </a:t>
            </a:r>
            <a:r>
              <a:rPr lang="nb-NO" sz="1200" dirty="0" err="1" smtClean="0">
                <a:latin typeface="Arial" pitchFamily="34" charset="0"/>
              </a:rPr>
              <a:t>coming</a:t>
            </a:r>
            <a:r>
              <a:rPr lang="nb-NO" sz="1200" dirty="0" smtClean="0">
                <a:latin typeface="Arial" pitchFamily="34" charset="0"/>
              </a:rPr>
              <a:t> </a:t>
            </a:r>
            <a:r>
              <a:rPr lang="nb-NO" sz="1200" dirty="0" err="1" smtClean="0">
                <a:latin typeface="Arial" pitchFamily="34" charset="0"/>
              </a:rPr>
              <a:t>generations</a:t>
            </a:r>
            <a:r>
              <a:rPr lang="nb-NO" sz="1200" dirty="0" smtClean="0">
                <a:latin typeface="Arial" pitchFamily="34" charset="0"/>
              </a:rPr>
              <a:t> </a:t>
            </a:r>
            <a:r>
              <a:rPr lang="nb-NO" sz="1200" dirty="0" err="1" smtClean="0">
                <a:latin typeface="Arial" pitchFamily="34" charset="0"/>
              </a:rPr>
              <a:t>of</a:t>
            </a:r>
            <a:r>
              <a:rPr lang="nb-NO" sz="1200" dirty="0" smtClean="0">
                <a:latin typeface="Arial" pitchFamily="34" charset="0"/>
              </a:rPr>
              <a:t> </a:t>
            </a:r>
            <a:r>
              <a:rPr lang="nb-NO" sz="1200" dirty="0" err="1" smtClean="0">
                <a:latin typeface="Arial" pitchFamily="34" charset="0"/>
              </a:rPr>
              <a:t>researchers</a:t>
            </a:r>
            <a:r>
              <a:rPr lang="nb-NO" sz="1200" dirty="0" smtClean="0">
                <a:latin typeface="Arial" pitchFamily="34" charset="0"/>
              </a:rPr>
              <a:t>, </a:t>
            </a:r>
            <a:r>
              <a:rPr lang="nb-NO" sz="1200" dirty="0" err="1" smtClean="0">
                <a:latin typeface="Arial" pitchFamily="34" charset="0"/>
              </a:rPr>
              <a:t>higher</a:t>
            </a:r>
            <a:r>
              <a:rPr lang="nb-NO" sz="1200" dirty="0" smtClean="0">
                <a:latin typeface="Arial" pitchFamily="34" charset="0"/>
              </a:rPr>
              <a:t> </a:t>
            </a:r>
            <a:r>
              <a:rPr lang="nb-NO" sz="1200" dirty="0" err="1" smtClean="0">
                <a:latin typeface="Arial" pitchFamily="34" charset="0"/>
              </a:rPr>
              <a:t>level</a:t>
            </a:r>
            <a:r>
              <a:rPr lang="nb-NO" sz="1200" dirty="0" smtClean="0">
                <a:latin typeface="Arial" pitchFamily="34" charset="0"/>
              </a:rPr>
              <a:t> students in </a:t>
            </a:r>
            <a:r>
              <a:rPr lang="nb-NO" sz="1200" dirty="0" err="1" smtClean="0">
                <a:latin typeface="Arial" pitchFamily="34" charset="0"/>
              </a:rPr>
              <a:t>the</a:t>
            </a:r>
            <a:r>
              <a:rPr lang="nb-NO" sz="1200" dirty="0" smtClean="0">
                <a:latin typeface="Arial" pitchFamily="34" charset="0"/>
              </a:rPr>
              <a:t> </a:t>
            </a:r>
            <a:r>
              <a:rPr lang="nb-NO" sz="1200" dirty="0" err="1" smtClean="0">
                <a:latin typeface="Arial" pitchFamily="34" charset="0"/>
              </a:rPr>
              <a:t>social</a:t>
            </a:r>
            <a:r>
              <a:rPr lang="nb-NO" sz="1200" dirty="0" smtClean="0">
                <a:latin typeface="Arial" pitchFamily="34" charset="0"/>
              </a:rPr>
              <a:t> </a:t>
            </a:r>
            <a:r>
              <a:rPr lang="nb-NO" sz="1200" dirty="0" err="1" smtClean="0">
                <a:latin typeface="Arial" pitchFamily="34" charset="0"/>
              </a:rPr>
              <a:t>sciences</a:t>
            </a:r>
            <a:r>
              <a:rPr lang="nb-NO" sz="1200" dirty="0" smtClean="0">
                <a:latin typeface="Arial" pitchFamily="34" charset="0"/>
              </a:rPr>
              <a:t> to </a:t>
            </a:r>
            <a:r>
              <a:rPr lang="nb-NO" sz="1200" dirty="0" err="1" smtClean="0">
                <a:latin typeface="Arial" pitchFamily="34" charset="0"/>
              </a:rPr>
              <a:t>utilise</a:t>
            </a:r>
            <a:r>
              <a:rPr lang="nb-NO" sz="1200" dirty="0" smtClean="0">
                <a:latin typeface="Arial" pitchFamily="34" charset="0"/>
              </a:rPr>
              <a:t> </a:t>
            </a:r>
            <a:r>
              <a:rPr lang="nb-NO" sz="1200" dirty="0" err="1" smtClean="0">
                <a:latin typeface="Arial" pitchFamily="34" charset="0"/>
              </a:rPr>
              <a:t>the</a:t>
            </a:r>
            <a:r>
              <a:rPr lang="nb-NO" sz="1200" dirty="0" smtClean="0">
                <a:latin typeface="Arial" pitchFamily="34" charset="0"/>
              </a:rPr>
              <a:t> ESS data, and to </a:t>
            </a:r>
            <a:r>
              <a:rPr lang="nb-NO" sz="1200" dirty="0" err="1" smtClean="0">
                <a:latin typeface="Arial" pitchFamily="34" charset="0"/>
              </a:rPr>
              <a:t>provide</a:t>
            </a:r>
            <a:r>
              <a:rPr lang="nb-NO" sz="1200" dirty="0" smtClean="0">
                <a:latin typeface="Arial" pitchFamily="34" charset="0"/>
              </a:rPr>
              <a:t> </a:t>
            </a:r>
            <a:r>
              <a:rPr lang="nb-NO" sz="1200" dirty="0" err="1" smtClean="0">
                <a:latin typeface="Arial" pitchFamily="34" charset="0"/>
              </a:rPr>
              <a:t>lecturers</a:t>
            </a:r>
            <a:r>
              <a:rPr lang="nb-NO" sz="1200" dirty="0" smtClean="0">
                <a:latin typeface="Arial" pitchFamily="34" charset="0"/>
              </a:rPr>
              <a:t> </a:t>
            </a:r>
            <a:r>
              <a:rPr lang="nb-NO" sz="1200" dirty="0" err="1" smtClean="0">
                <a:latin typeface="Arial" pitchFamily="34" charset="0"/>
              </a:rPr>
              <a:t>with</a:t>
            </a:r>
            <a:r>
              <a:rPr lang="nb-NO" sz="1200" dirty="0" smtClean="0">
                <a:latin typeface="Arial" pitchFamily="34" charset="0"/>
              </a:rPr>
              <a:t> </a:t>
            </a:r>
            <a:r>
              <a:rPr lang="nb-NO" sz="1200" dirty="0" err="1" smtClean="0">
                <a:latin typeface="Arial" pitchFamily="34" charset="0"/>
              </a:rPr>
              <a:t>ready</a:t>
            </a:r>
            <a:r>
              <a:rPr lang="nb-NO" sz="1200" dirty="0" smtClean="0">
                <a:latin typeface="Arial" pitchFamily="34" charset="0"/>
              </a:rPr>
              <a:t> </a:t>
            </a:r>
            <a:r>
              <a:rPr lang="nb-NO" sz="1200" dirty="0" err="1" smtClean="0">
                <a:latin typeface="Arial" pitchFamily="34" charset="0"/>
              </a:rPr>
              <a:t>made</a:t>
            </a:r>
            <a:r>
              <a:rPr lang="nb-NO" sz="1200" dirty="0" smtClean="0">
                <a:latin typeface="Arial" pitchFamily="34" charset="0"/>
              </a:rPr>
              <a:t> ESS </a:t>
            </a:r>
            <a:r>
              <a:rPr lang="nb-NO" sz="1200" dirty="0" err="1" smtClean="0">
                <a:latin typeface="Arial" pitchFamily="34" charset="0"/>
              </a:rPr>
              <a:t>topics</a:t>
            </a:r>
            <a:r>
              <a:rPr lang="nb-NO" sz="1200" dirty="0" smtClean="0">
                <a:latin typeface="Arial" pitchFamily="34" charset="0"/>
              </a:rPr>
              <a:t> to </a:t>
            </a:r>
            <a:r>
              <a:rPr lang="nb-NO" sz="1200" dirty="0" err="1" smtClean="0">
                <a:latin typeface="Arial" pitchFamily="34" charset="0"/>
              </a:rPr>
              <a:t>use</a:t>
            </a:r>
            <a:r>
              <a:rPr lang="nb-NO" sz="1200" dirty="0" smtClean="0">
                <a:latin typeface="Arial" pitchFamily="34" charset="0"/>
              </a:rPr>
              <a:t> in </a:t>
            </a:r>
            <a:r>
              <a:rPr lang="nb-NO" sz="1200" dirty="0" err="1" smtClean="0">
                <a:latin typeface="Arial" pitchFamily="34" charset="0"/>
              </a:rPr>
              <a:t>their</a:t>
            </a:r>
            <a:r>
              <a:rPr lang="nb-NO" sz="1200" dirty="0" smtClean="0">
                <a:latin typeface="Arial" pitchFamily="34" charset="0"/>
              </a:rPr>
              <a:t> </a:t>
            </a:r>
            <a:r>
              <a:rPr lang="nb-NO" sz="1200" dirty="0" err="1" smtClean="0">
                <a:latin typeface="Arial" pitchFamily="34" charset="0"/>
              </a:rPr>
              <a:t>teaching</a:t>
            </a:r>
            <a:r>
              <a:rPr lang="nb-NO" sz="1200" dirty="0" smtClean="0">
                <a:latin typeface="Arial" pitchFamily="34" charset="0"/>
              </a:rPr>
              <a:t>. </a:t>
            </a:r>
          </a:p>
          <a:p>
            <a:pPr>
              <a:lnSpc>
                <a:spcPct val="80000"/>
              </a:lnSpc>
            </a:pPr>
            <a:endParaRPr lang="nb-NO" sz="1200" dirty="0" smtClean="0">
              <a:latin typeface="Arial" pitchFamily="34" charset="0"/>
            </a:endParaRPr>
          </a:p>
          <a:p>
            <a:pPr>
              <a:lnSpc>
                <a:spcPct val="80000"/>
              </a:lnSpc>
            </a:pPr>
            <a:r>
              <a:rPr lang="nb-NO" sz="1200" dirty="0" smtClean="0">
                <a:latin typeface="Arial" pitchFamily="34" charset="0"/>
              </a:rPr>
              <a:t>The ESS </a:t>
            </a:r>
            <a:r>
              <a:rPr lang="nb-NO" sz="1200" dirty="0" err="1" smtClean="0">
                <a:latin typeface="Arial" pitchFamily="34" charset="0"/>
              </a:rPr>
              <a:t>bibliography</a:t>
            </a:r>
            <a:r>
              <a:rPr lang="nb-NO" sz="1200" dirty="0" smtClean="0">
                <a:latin typeface="Arial" pitchFamily="34" charset="0"/>
              </a:rPr>
              <a:t> is an on-line </a:t>
            </a:r>
            <a:r>
              <a:rPr lang="nb-NO" sz="1200" dirty="0" err="1" smtClean="0">
                <a:latin typeface="Arial" pitchFamily="34" charset="0"/>
              </a:rPr>
              <a:t>dynamic</a:t>
            </a:r>
            <a:r>
              <a:rPr lang="nb-NO" sz="1200" dirty="0" smtClean="0">
                <a:latin typeface="Arial" pitchFamily="34" charset="0"/>
              </a:rPr>
              <a:t> service for </a:t>
            </a:r>
            <a:r>
              <a:rPr lang="nb-NO" sz="1200" dirty="0" err="1" smtClean="0">
                <a:latin typeface="Arial" pitchFamily="34" charset="0"/>
              </a:rPr>
              <a:t>registration</a:t>
            </a:r>
            <a:r>
              <a:rPr lang="nb-NO" sz="1200" dirty="0" smtClean="0">
                <a:latin typeface="Arial" pitchFamily="34" charset="0"/>
              </a:rPr>
              <a:t> and </a:t>
            </a:r>
            <a:r>
              <a:rPr lang="nb-NO" sz="1200" dirty="0" err="1" smtClean="0">
                <a:latin typeface="Arial" pitchFamily="34" charset="0"/>
              </a:rPr>
              <a:t>retrieval</a:t>
            </a:r>
            <a:r>
              <a:rPr lang="nb-NO" sz="1200" dirty="0" smtClean="0">
                <a:latin typeface="Arial" pitchFamily="34" charset="0"/>
              </a:rPr>
              <a:t> </a:t>
            </a:r>
            <a:r>
              <a:rPr lang="nb-NO" sz="1200" dirty="0" err="1" smtClean="0">
                <a:latin typeface="Arial" pitchFamily="34" charset="0"/>
              </a:rPr>
              <a:t>of</a:t>
            </a:r>
            <a:r>
              <a:rPr lang="nb-NO" sz="1200" dirty="0" smtClean="0">
                <a:latin typeface="Arial" pitchFamily="34" charset="0"/>
              </a:rPr>
              <a:t> </a:t>
            </a:r>
            <a:r>
              <a:rPr lang="nb-NO" sz="1200" dirty="0" err="1" smtClean="0">
                <a:latin typeface="Arial" pitchFamily="34" charset="0"/>
              </a:rPr>
              <a:t>bibliographical</a:t>
            </a:r>
            <a:r>
              <a:rPr lang="nb-NO" sz="1200" dirty="0" smtClean="0">
                <a:latin typeface="Arial" pitchFamily="34" charset="0"/>
              </a:rPr>
              <a:t> </a:t>
            </a:r>
            <a:r>
              <a:rPr lang="nb-NO" sz="1200" dirty="0" err="1" smtClean="0">
                <a:latin typeface="Arial" pitchFamily="34" charset="0"/>
              </a:rPr>
              <a:t>information</a:t>
            </a:r>
            <a:r>
              <a:rPr lang="nb-NO" sz="1200" dirty="0" smtClean="0">
                <a:latin typeface="Arial" pitchFamily="34" charset="0"/>
              </a:rPr>
              <a:t> </a:t>
            </a:r>
            <a:r>
              <a:rPr lang="nb-NO" sz="1200" dirty="0" err="1" smtClean="0">
                <a:latin typeface="Arial" pitchFamily="34" charset="0"/>
              </a:rPr>
              <a:t>about</a:t>
            </a:r>
            <a:r>
              <a:rPr lang="nb-NO" sz="1200" dirty="0" smtClean="0">
                <a:latin typeface="Arial" pitchFamily="34" charset="0"/>
              </a:rPr>
              <a:t> </a:t>
            </a:r>
            <a:r>
              <a:rPr lang="nb-NO" sz="1200" dirty="0" err="1" smtClean="0">
                <a:latin typeface="Arial" pitchFamily="34" charset="0"/>
              </a:rPr>
              <a:t>the</a:t>
            </a:r>
            <a:r>
              <a:rPr lang="nb-NO" sz="1200" dirty="0" smtClean="0">
                <a:latin typeface="Arial" pitchFamily="34" charset="0"/>
              </a:rPr>
              <a:t> </a:t>
            </a:r>
            <a:r>
              <a:rPr lang="nb-NO" sz="1200" dirty="0" err="1" smtClean="0">
                <a:latin typeface="Arial" pitchFamily="34" charset="0"/>
              </a:rPr>
              <a:t>usage</a:t>
            </a:r>
            <a:r>
              <a:rPr lang="nb-NO" sz="1200" dirty="0" smtClean="0">
                <a:latin typeface="Arial" pitchFamily="34" charset="0"/>
              </a:rPr>
              <a:t> </a:t>
            </a:r>
            <a:r>
              <a:rPr lang="nb-NO" sz="1200" dirty="0" err="1" smtClean="0">
                <a:latin typeface="Arial" pitchFamily="34" charset="0"/>
              </a:rPr>
              <a:t>of</a:t>
            </a:r>
            <a:r>
              <a:rPr lang="nb-NO" sz="1200" dirty="0" smtClean="0">
                <a:latin typeface="Arial" pitchFamily="34" charset="0"/>
              </a:rPr>
              <a:t> </a:t>
            </a:r>
            <a:r>
              <a:rPr lang="nb-NO" sz="1200" dirty="0" err="1" smtClean="0">
                <a:latin typeface="Arial" pitchFamily="34" charset="0"/>
              </a:rPr>
              <a:t>the</a:t>
            </a:r>
            <a:r>
              <a:rPr lang="nb-NO" sz="1200" dirty="0" smtClean="0">
                <a:latin typeface="Arial" pitchFamily="34" charset="0"/>
              </a:rPr>
              <a:t> ESS. It </a:t>
            </a:r>
            <a:r>
              <a:rPr lang="nb-NO" sz="1200" dirty="0" err="1" smtClean="0">
                <a:latin typeface="Arial" pitchFamily="34" charset="0"/>
              </a:rPr>
              <a:t>provides</a:t>
            </a:r>
            <a:r>
              <a:rPr lang="nb-NO" sz="1200" dirty="0" smtClean="0">
                <a:latin typeface="Arial" pitchFamily="34" charset="0"/>
              </a:rPr>
              <a:t> </a:t>
            </a:r>
            <a:r>
              <a:rPr lang="nb-NO" sz="1200" dirty="0" err="1" smtClean="0">
                <a:latin typeface="Arial" pitchFamily="34" charset="0"/>
              </a:rPr>
              <a:t>flexible</a:t>
            </a:r>
            <a:r>
              <a:rPr lang="nb-NO" sz="1200" dirty="0" smtClean="0">
                <a:latin typeface="Arial" pitchFamily="34" charset="0"/>
              </a:rPr>
              <a:t> </a:t>
            </a:r>
            <a:r>
              <a:rPr lang="nb-NO" sz="1200" dirty="0" err="1" smtClean="0">
                <a:latin typeface="Arial" pitchFamily="34" charset="0"/>
              </a:rPr>
              <a:t>access</a:t>
            </a:r>
            <a:r>
              <a:rPr lang="nb-NO" sz="1200" dirty="0" smtClean="0">
                <a:latin typeface="Arial" pitchFamily="34" charset="0"/>
              </a:rPr>
              <a:t> and </a:t>
            </a:r>
            <a:r>
              <a:rPr lang="nb-NO" sz="1200" dirty="0" err="1" smtClean="0">
                <a:latin typeface="Arial" pitchFamily="34" charset="0"/>
              </a:rPr>
              <a:t>retrieval</a:t>
            </a:r>
            <a:r>
              <a:rPr lang="nb-NO" sz="1200" dirty="0" smtClean="0">
                <a:latin typeface="Arial" pitchFamily="34" charset="0"/>
              </a:rPr>
              <a:t>. It </a:t>
            </a:r>
            <a:r>
              <a:rPr lang="nb-NO" sz="1200" dirty="0" err="1" smtClean="0">
                <a:latin typeface="Arial" pitchFamily="34" charset="0"/>
              </a:rPr>
              <a:t>also</a:t>
            </a:r>
            <a:r>
              <a:rPr lang="nb-NO" sz="1200" dirty="0" smtClean="0">
                <a:latin typeface="Arial" pitchFamily="34" charset="0"/>
              </a:rPr>
              <a:t> offers </a:t>
            </a:r>
            <a:r>
              <a:rPr lang="nb-NO" sz="1200" dirty="0" err="1" smtClean="0">
                <a:latin typeface="Arial" pitchFamily="34" charset="0"/>
              </a:rPr>
              <a:t>efficient</a:t>
            </a:r>
            <a:r>
              <a:rPr lang="nb-NO" sz="1200" dirty="0" smtClean="0">
                <a:latin typeface="Arial" pitchFamily="34" charset="0"/>
              </a:rPr>
              <a:t> </a:t>
            </a:r>
            <a:r>
              <a:rPr lang="nb-NO" sz="1200" dirty="0" err="1" smtClean="0">
                <a:latin typeface="Arial" pitchFamily="34" charset="0"/>
              </a:rPr>
              <a:t>search</a:t>
            </a:r>
            <a:r>
              <a:rPr lang="nb-NO" sz="1200" dirty="0" smtClean="0">
                <a:latin typeface="Arial" pitchFamily="34" charset="0"/>
              </a:rPr>
              <a:t> for all </a:t>
            </a:r>
            <a:r>
              <a:rPr lang="nb-NO" sz="1200" dirty="0" err="1" smtClean="0">
                <a:latin typeface="Arial" pitchFamily="34" charset="0"/>
              </a:rPr>
              <a:t>publications</a:t>
            </a:r>
            <a:r>
              <a:rPr lang="nb-NO" sz="1200" dirty="0" smtClean="0">
                <a:latin typeface="Arial" pitchFamily="34" charset="0"/>
              </a:rPr>
              <a:t> </a:t>
            </a:r>
            <a:r>
              <a:rPr lang="nb-NO" sz="1200" dirty="0" err="1" smtClean="0">
                <a:latin typeface="Arial" pitchFamily="34" charset="0"/>
              </a:rPr>
              <a:t>that</a:t>
            </a:r>
            <a:r>
              <a:rPr lang="nb-NO" sz="1200" dirty="0" smtClean="0">
                <a:latin typeface="Arial" pitchFamily="34" charset="0"/>
              </a:rPr>
              <a:t> </a:t>
            </a:r>
            <a:r>
              <a:rPr lang="nb-NO" sz="1200" dirty="0" err="1" smtClean="0">
                <a:latin typeface="Arial" pitchFamily="34" charset="0"/>
              </a:rPr>
              <a:t>are</a:t>
            </a:r>
            <a:r>
              <a:rPr lang="nb-NO" sz="1200" dirty="0" smtClean="0">
                <a:latin typeface="Arial" pitchFamily="34" charset="0"/>
              </a:rPr>
              <a:t> </a:t>
            </a:r>
            <a:r>
              <a:rPr lang="nb-NO" sz="1200" dirty="0" err="1" smtClean="0">
                <a:latin typeface="Arial" pitchFamily="34" charset="0"/>
              </a:rPr>
              <a:t>available</a:t>
            </a:r>
            <a:r>
              <a:rPr lang="nb-NO" sz="1200" dirty="0" smtClean="0">
                <a:latin typeface="Arial" pitchFamily="34" charset="0"/>
              </a:rPr>
              <a:t> on-line. </a:t>
            </a:r>
          </a:p>
          <a:p>
            <a:pPr>
              <a:lnSpc>
                <a:spcPct val="80000"/>
              </a:lnSpc>
            </a:pPr>
            <a:endParaRPr lang="nb-NO" sz="1200" dirty="0" smtClean="0">
              <a:latin typeface="Arial" pitchFamily="34" charset="0"/>
            </a:endParaRPr>
          </a:p>
          <a:p>
            <a:pPr>
              <a:lnSpc>
                <a:spcPct val="80000"/>
              </a:lnSpc>
            </a:pPr>
            <a:r>
              <a:rPr lang="nb-NO" sz="1200" dirty="0" smtClean="0">
                <a:latin typeface="Arial" pitchFamily="34" charset="0"/>
              </a:rPr>
              <a:t>Online </a:t>
            </a:r>
            <a:r>
              <a:rPr lang="nb-NO" sz="1200" dirty="0" err="1" smtClean="0">
                <a:latin typeface="Arial" pitchFamily="34" charset="0"/>
              </a:rPr>
              <a:t>Bibliography</a:t>
            </a:r>
            <a:r>
              <a:rPr lang="nb-NO" sz="1200" dirty="0" smtClean="0">
                <a:latin typeface="Arial" pitchFamily="34" charset="0"/>
              </a:rPr>
              <a:t> (over 500 </a:t>
            </a:r>
            <a:r>
              <a:rPr lang="nb-NO" sz="1200" dirty="0" err="1" smtClean="0">
                <a:latin typeface="Arial" pitchFamily="34" charset="0"/>
              </a:rPr>
              <a:t>entires</a:t>
            </a:r>
            <a:r>
              <a:rPr lang="nb-NO" sz="1200" dirty="0" smtClean="0">
                <a:latin typeface="Arial" pitchFamily="34" charset="0"/>
              </a:rPr>
              <a:t>, </a:t>
            </a:r>
            <a:r>
              <a:rPr lang="nb-NO" sz="1200" dirty="0" err="1" smtClean="0">
                <a:latin typeface="Arial" pitchFamily="34" charset="0"/>
              </a:rPr>
              <a:t>search</a:t>
            </a:r>
            <a:r>
              <a:rPr lang="nb-NO" sz="1200" dirty="0" smtClean="0">
                <a:latin typeface="Arial" pitchFamily="34" charset="0"/>
              </a:rPr>
              <a:t>)</a:t>
            </a:r>
          </a:p>
          <a:p>
            <a:pPr>
              <a:lnSpc>
                <a:spcPct val="80000"/>
              </a:lnSpc>
            </a:pPr>
            <a:endParaRPr lang="nb-NO" sz="1200" dirty="0" smtClean="0">
              <a:latin typeface="Arial" pitchFamily="34" charset="0"/>
            </a:endParaRPr>
          </a:p>
          <a:p>
            <a:pPr>
              <a:lnSpc>
                <a:spcPct val="80000"/>
              </a:lnSpc>
            </a:pPr>
            <a:r>
              <a:rPr lang="nb-NO" sz="1100" dirty="0" smtClean="0">
                <a:latin typeface="Arial" pitchFamily="34" charset="0"/>
              </a:rPr>
              <a:t>ESS online </a:t>
            </a:r>
            <a:r>
              <a:rPr lang="nb-NO" sz="1100" dirty="0" err="1" smtClean="0">
                <a:latin typeface="Arial" pitchFamily="34" charset="0"/>
              </a:rPr>
              <a:t>tool</a:t>
            </a:r>
            <a:r>
              <a:rPr lang="nb-NO" sz="1100" dirty="0" smtClean="0">
                <a:latin typeface="Arial" pitchFamily="34" charset="0"/>
              </a:rPr>
              <a:t> </a:t>
            </a:r>
            <a:r>
              <a:rPr lang="nb-NO" sz="1100" dirty="0" err="1" smtClean="0">
                <a:latin typeface="Arial" pitchFamily="34" charset="0"/>
              </a:rPr>
              <a:t>powered</a:t>
            </a:r>
            <a:r>
              <a:rPr lang="nb-NO" sz="1100" dirty="0" smtClean="0">
                <a:latin typeface="Arial" pitchFamily="34" charset="0"/>
              </a:rPr>
              <a:t> by </a:t>
            </a:r>
            <a:r>
              <a:rPr lang="nb-NO" sz="1100" dirty="0" err="1" smtClean="0">
                <a:latin typeface="Arial" pitchFamily="34" charset="0"/>
              </a:rPr>
              <a:t>Nesstar</a:t>
            </a:r>
            <a:r>
              <a:rPr lang="nb-NO" sz="1100" dirty="0" smtClean="0">
                <a:latin typeface="Arial" pitchFamily="34" charset="0"/>
              </a:rPr>
              <a:t>, </a:t>
            </a:r>
            <a:r>
              <a:rPr lang="nb-NO" sz="1100" dirty="0" err="1" smtClean="0">
                <a:latin typeface="Arial" pitchFamily="34" charset="0"/>
              </a:rPr>
              <a:t>get</a:t>
            </a:r>
            <a:r>
              <a:rPr lang="nb-NO" sz="1100" dirty="0" smtClean="0">
                <a:latin typeface="Arial" pitchFamily="34" charset="0"/>
              </a:rPr>
              <a:t> back to.</a:t>
            </a:r>
          </a:p>
          <a:p>
            <a:pPr>
              <a:lnSpc>
                <a:spcPct val="80000"/>
              </a:lnSpc>
            </a:pPr>
            <a:endParaRPr lang="nb-NO" sz="1100" b="1" dirty="0" smtClean="0">
              <a:latin typeface="Arial" pitchFamily="34" charset="0"/>
            </a:endParaRPr>
          </a:p>
          <a:p>
            <a:pPr>
              <a:lnSpc>
                <a:spcPct val="80000"/>
              </a:lnSpc>
            </a:pPr>
            <a:r>
              <a:rPr lang="nb-NO" sz="1100" b="1" dirty="0" smtClean="0">
                <a:latin typeface="Arial" pitchFamily="34" charset="0"/>
              </a:rPr>
              <a:t>Access to data</a:t>
            </a:r>
          </a:p>
          <a:p>
            <a:pPr>
              <a:lnSpc>
                <a:spcPct val="80000"/>
              </a:lnSpc>
            </a:pPr>
            <a:r>
              <a:rPr lang="nb-NO" sz="1100" dirty="0" smtClean="0">
                <a:latin typeface="Arial" pitchFamily="34" charset="0"/>
              </a:rPr>
              <a:t>The data </a:t>
            </a:r>
            <a:r>
              <a:rPr lang="nb-NO" sz="1100" dirty="0" err="1" smtClean="0">
                <a:latin typeface="Arial" pitchFamily="34" charset="0"/>
              </a:rPr>
              <a:t>are</a:t>
            </a:r>
            <a:r>
              <a:rPr lang="nb-NO" sz="1100" dirty="0" smtClean="0">
                <a:latin typeface="Arial" pitchFamily="34" charset="0"/>
              </a:rPr>
              <a:t> </a:t>
            </a:r>
            <a:r>
              <a:rPr lang="nb-NO" sz="1100" dirty="0" err="1" smtClean="0">
                <a:latin typeface="Arial" pitchFamily="34" charset="0"/>
              </a:rPr>
              <a:t>available</a:t>
            </a:r>
            <a:r>
              <a:rPr lang="nb-NO" sz="1100" dirty="0" smtClean="0">
                <a:latin typeface="Arial" pitchFamily="34" charset="0"/>
              </a:rPr>
              <a:t> </a:t>
            </a:r>
            <a:r>
              <a:rPr lang="nb-NO" sz="1100" dirty="0" err="1" smtClean="0">
                <a:latin typeface="Arial" pitchFamily="34" charset="0"/>
              </a:rPr>
              <a:t>free</a:t>
            </a:r>
            <a:r>
              <a:rPr lang="nb-NO" sz="1100" dirty="0" smtClean="0">
                <a:latin typeface="Arial" pitchFamily="34" charset="0"/>
              </a:rPr>
              <a:t> </a:t>
            </a:r>
            <a:r>
              <a:rPr lang="nb-NO" sz="1100" dirty="0" err="1" smtClean="0">
                <a:latin typeface="Arial" pitchFamily="34" charset="0"/>
              </a:rPr>
              <a:t>of</a:t>
            </a:r>
            <a:r>
              <a:rPr lang="nb-NO" sz="1100" dirty="0" smtClean="0">
                <a:latin typeface="Arial" pitchFamily="34" charset="0"/>
              </a:rPr>
              <a:t> charge and </a:t>
            </a:r>
            <a:r>
              <a:rPr lang="nb-NO" sz="1100" dirty="0" err="1" smtClean="0">
                <a:latin typeface="Arial" pitchFamily="34" charset="0"/>
              </a:rPr>
              <a:t>without</a:t>
            </a:r>
            <a:r>
              <a:rPr lang="nb-NO" sz="1100" dirty="0" smtClean="0">
                <a:latin typeface="Arial" pitchFamily="34" charset="0"/>
              </a:rPr>
              <a:t> </a:t>
            </a:r>
            <a:r>
              <a:rPr lang="nb-NO" sz="1100" dirty="0" err="1" smtClean="0">
                <a:latin typeface="Arial" pitchFamily="34" charset="0"/>
              </a:rPr>
              <a:t>restrictions</a:t>
            </a:r>
            <a:r>
              <a:rPr lang="nb-NO" sz="1100" dirty="0" smtClean="0">
                <a:latin typeface="Arial" pitchFamily="34" charset="0"/>
              </a:rPr>
              <a:t>, for not-for-</a:t>
            </a:r>
            <a:r>
              <a:rPr lang="nb-NO" sz="1100" dirty="0" err="1" smtClean="0">
                <a:latin typeface="Arial" pitchFamily="34" charset="0"/>
              </a:rPr>
              <a:t>profit</a:t>
            </a:r>
            <a:r>
              <a:rPr lang="nb-NO" sz="1100" dirty="0" smtClean="0">
                <a:latin typeface="Arial" pitchFamily="34" charset="0"/>
              </a:rPr>
              <a:t> purposes. </a:t>
            </a:r>
          </a:p>
          <a:p>
            <a:pPr>
              <a:lnSpc>
                <a:spcPct val="80000"/>
              </a:lnSpc>
            </a:pPr>
            <a:r>
              <a:rPr lang="nb-NO" sz="1100" dirty="0" smtClean="0">
                <a:latin typeface="Arial" pitchFamily="34" charset="0"/>
              </a:rPr>
              <a:t>To </a:t>
            </a:r>
            <a:r>
              <a:rPr lang="nb-NO" sz="1100" dirty="0" err="1" smtClean="0">
                <a:latin typeface="Arial" pitchFamily="34" charset="0"/>
              </a:rPr>
              <a:t>access</a:t>
            </a:r>
            <a:r>
              <a:rPr lang="nb-NO" sz="1100" dirty="0" smtClean="0">
                <a:latin typeface="Arial" pitchFamily="34" charset="0"/>
              </a:rPr>
              <a:t> data files, </a:t>
            </a:r>
            <a:r>
              <a:rPr lang="nb-NO" sz="1100" dirty="0" err="1" smtClean="0">
                <a:latin typeface="Arial" pitchFamily="34" charset="0"/>
              </a:rPr>
              <a:t>you</a:t>
            </a:r>
            <a:r>
              <a:rPr lang="nb-NO" sz="1100" dirty="0" smtClean="0">
                <a:latin typeface="Arial" pitchFamily="34" charset="0"/>
              </a:rPr>
              <a:t> have to register as an ESS data </a:t>
            </a:r>
            <a:r>
              <a:rPr lang="nb-NO" sz="1100" dirty="0" err="1" smtClean="0">
                <a:latin typeface="Arial" pitchFamily="34" charset="0"/>
              </a:rPr>
              <a:t>user</a:t>
            </a:r>
            <a:r>
              <a:rPr lang="nb-NO" sz="1100" dirty="0" smtClean="0">
                <a:latin typeface="Arial" pitchFamily="34" charset="0"/>
              </a:rPr>
              <a:t>. If </a:t>
            </a:r>
            <a:r>
              <a:rPr lang="nb-NO" sz="1100" dirty="0" err="1" smtClean="0">
                <a:latin typeface="Arial" pitchFamily="34" charset="0"/>
              </a:rPr>
              <a:t>already</a:t>
            </a:r>
            <a:r>
              <a:rPr lang="nb-NO" sz="1100" dirty="0" smtClean="0">
                <a:latin typeface="Arial" pitchFamily="34" charset="0"/>
              </a:rPr>
              <a:t> </a:t>
            </a:r>
            <a:r>
              <a:rPr lang="nb-NO" sz="1100" dirty="0" err="1" smtClean="0">
                <a:latin typeface="Arial" pitchFamily="34" charset="0"/>
              </a:rPr>
              <a:t>registered</a:t>
            </a:r>
            <a:r>
              <a:rPr lang="nb-NO" sz="1100" dirty="0" smtClean="0">
                <a:latin typeface="Arial" pitchFamily="34" charset="0"/>
              </a:rPr>
              <a:t>, log in </a:t>
            </a:r>
            <a:r>
              <a:rPr lang="nb-NO" sz="1100" dirty="0" err="1" smtClean="0">
                <a:latin typeface="Arial" pitchFamily="34" charset="0"/>
              </a:rPr>
              <a:t>with</a:t>
            </a:r>
            <a:r>
              <a:rPr lang="nb-NO" sz="1100" dirty="0" smtClean="0">
                <a:latin typeface="Arial" pitchFamily="34" charset="0"/>
              </a:rPr>
              <a:t> </a:t>
            </a:r>
            <a:r>
              <a:rPr lang="nb-NO" sz="1100" dirty="0" err="1" smtClean="0">
                <a:latin typeface="Arial" pitchFamily="34" charset="0"/>
              </a:rPr>
              <a:t>your</a:t>
            </a:r>
            <a:r>
              <a:rPr lang="nb-NO" sz="1100" dirty="0" smtClean="0">
                <a:latin typeface="Arial" pitchFamily="34" charset="0"/>
              </a:rPr>
              <a:t> </a:t>
            </a:r>
            <a:r>
              <a:rPr lang="nb-NO" sz="1100" dirty="0" err="1" smtClean="0">
                <a:latin typeface="Arial" pitchFamily="34" charset="0"/>
              </a:rPr>
              <a:t>registered</a:t>
            </a:r>
            <a:r>
              <a:rPr lang="nb-NO" sz="1100" dirty="0" smtClean="0">
                <a:latin typeface="Arial" pitchFamily="34" charset="0"/>
              </a:rPr>
              <a:t> e-mail </a:t>
            </a:r>
            <a:r>
              <a:rPr lang="nb-NO" sz="1100" dirty="0" err="1" smtClean="0">
                <a:latin typeface="Arial" pitchFamily="34" charset="0"/>
              </a:rPr>
              <a:t>address</a:t>
            </a:r>
            <a:r>
              <a:rPr lang="nb-NO" sz="1100" dirty="0" smtClean="0">
                <a:latin typeface="Arial" pitchFamily="34" charset="0"/>
              </a:rPr>
              <a:t> as </a:t>
            </a:r>
            <a:r>
              <a:rPr lang="nb-NO" sz="1100" dirty="0" err="1" smtClean="0">
                <a:latin typeface="Arial" pitchFamily="34" charset="0"/>
              </a:rPr>
              <a:t>username</a:t>
            </a:r>
            <a:r>
              <a:rPr lang="nb-NO" sz="1100" dirty="0" smtClean="0">
                <a:latin typeface="Arial" pitchFamily="34" charset="0"/>
              </a:rPr>
              <a:t>. </a:t>
            </a:r>
            <a:r>
              <a:rPr lang="nb-NO" sz="1100" dirty="0" err="1" smtClean="0">
                <a:latin typeface="Arial" pitchFamily="34" charset="0"/>
              </a:rPr>
              <a:t>You</a:t>
            </a:r>
            <a:r>
              <a:rPr lang="nb-NO" sz="1100" dirty="0" smtClean="0">
                <a:latin typeface="Arial" pitchFamily="34" charset="0"/>
              </a:rPr>
              <a:t> </a:t>
            </a:r>
            <a:r>
              <a:rPr lang="nb-NO" sz="1100" dirty="0" err="1" smtClean="0">
                <a:latin typeface="Arial" pitchFamily="34" charset="0"/>
              </a:rPr>
              <a:t>don’t</a:t>
            </a:r>
            <a:r>
              <a:rPr lang="nb-NO" sz="1100" dirty="0" smtClean="0">
                <a:latin typeface="Arial" pitchFamily="34" charset="0"/>
              </a:rPr>
              <a:t> have to log in to </a:t>
            </a:r>
            <a:r>
              <a:rPr lang="nb-NO" sz="1100" dirty="0" err="1" smtClean="0">
                <a:latin typeface="Arial" pitchFamily="34" charset="0"/>
              </a:rPr>
              <a:t>get</a:t>
            </a:r>
            <a:r>
              <a:rPr lang="nb-NO" sz="1100" dirty="0" smtClean="0">
                <a:latin typeface="Arial" pitchFamily="34" charset="0"/>
              </a:rPr>
              <a:t> </a:t>
            </a:r>
            <a:r>
              <a:rPr lang="nb-NO" sz="1100" dirty="0" err="1" smtClean="0">
                <a:latin typeface="Arial" pitchFamily="34" charset="0"/>
              </a:rPr>
              <a:t>access</a:t>
            </a:r>
            <a:r>
              <a:rPr lang="nb-NO" sz="1100" dirty="0" smtClean="0">
                <a:latin typeface="Arial" pitchFamily="34" charset="0"/>
              </a:rPr>
              <a:t> to </a:t>
            </a:r>
            <a:r>
              <a:rPr lang="nb-NO" sz="1100" dirty="0" err="1" smtClean="0">
                <a:latin typeface="Arial" pitchFamily="34" charset="0"/>
              </a:rPr>
              <a:t>the</a:t>
            </a:r>
            <a:r>
              <a:rPr lang="nb-NO" sz="1100" dirty="0" smtClean="0">
                <a:latin typeface="Arial" pitchFamily="34" charset="0"/>
              </a:rPr>
              <a:t> </a:t>
            </a:r>
            <a:r>
              <a:rPr lang="nb-NO" sz="1100" dirty="0" err="1" smtClean="0">
                <a:latin typeface="Arial" pitchFamily="34" charset="0"/>
              </a:rPr>
              <a:t>documentation</a:t>
            </a:r>
            <a:r>
              <a:rPr lang="nb-NO" sz="1100" dirty="0" smtClean="0">
                <a:latin typeface="Arial" pitchFamily="34" charset="0"/>
              </a:rPr>
              <a:t> files.</a:t>
            </a:r>
          </a:p>
          <a:p>
            <a:pPr>
              <a:lnSpc>
                <a:spcPct val="80000"/>
              </a:lnSpc>
            </a:pPr>
            <a:endParaRPr lang="nb-NO" sz="1100" dirty="0" smtClean="0">
              <a:latin typeface="Arial" pitchFamily="34" charset="0"/>
            </a:endParaRPr>
          </a:p>
          <a:p>
            <a:r>
              <a:rPr lang="en-GB" sz="1200" kern="1200" dirty="0" smtClean="0">
                <a:solidFill>
                  <a:schemeClr val="tx1"/>
                </a:solidFill>
                <a:effectLst/>
                <a:latin typeface="+mn-lt"/>
                <a:ea typeface="+mn-ea"/>
                <a:cs typeface="+mn-cs"/>
              </a:rPr>
              <a:t>All ESS data files and documentation are publicly available from the ESS Archive website - </a:t>
            </a:r>
            <a:r>
              <a:rPr lang="en-GB" sz="1200" u="sng" kern="1200" dirty="0" smtClean="0">
                <a:solidFill>
                  <a:schemeClr val="tx1"/>
                </a:solidFill>
                <a:effectLst/>
                <a:latin typeface="+mn-lt"/>
                <a:ea typeface="+mn-ea"/>
                <a:cs typeface="+mn-cs"/>
                <a:hlinkClick r:id="rId3"/>
              </a:rPr>
              <a:t>http://ess.nsd.uib.no/</a:t>
            </a:r>
            <a:r>
              <a:rPr lang="en-GB" sz="1200" kern="1200" dirty="0" smtClean="0">
                <a:solidFill>
                  <a:schemeClr val="tx1"/>
                </a:solidFill>
                <a:effectLst/>
                <a:latin typeface="+mn-lt"/>
                <a:ea typeface="+mn-ea"/>
                <a:cs typeface="+mn-cs"/>
              </a:rPr>
              <a:t>. In addition, some project documents and research reports are also available from the main survey website </a:t>
            </a:r>
            <a:r>
              <a:rPr lang="en-GB" sz="1200" u="sng" kern="1200" dirty="0" smtClean="0">
                <a:solidFill>
                  <a:schemeClr val="tx1"/>
                </a:solidFill>
                <a:effectLst/>
                <a:latin typeface="+mn-lt"/>
                <a:ea typeface="+mn-ea"/>
                <a:cs typeface="+mn-cs"/>
                <a:hlinkClick r:id="rId4"/>
              </a:rPr>
              <a:t>www.europeansocialsurvey.org</a:t>
            </a:r>
            <a:r>
              <a:rPr lang="en-GB" sz="1200" kern="1200" dirty="0" smtClean="0">
                <a:solidFill>
                  <a:schemeClr val="tx1"/>
                </a:solidFill>
                <a:effectLst/>
                <a:latin typeface="+mn-lt"/>
                <a:ea typeface="+mn-ea"/>
                <a:cs typeface="+mn-cs"/>
              </a:rPr>
              <a:t>.  A new and integrated website, is currently under construction. This will be available as soon as the ESS-ERIC launches. The focus for this section is only on dissemination from the Archive website.</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ESS Archive website tries to meet different user requirements and in particular their needs for different levels of documentation. It is divided into sections on data download, fieldwork documents, survey documentation, contextual data, and on-line browsing and download. Integrated within this website is the on-line analysis and distribution tool </a:t>
            </a:r>
            <a:r>
              <a:rPr lang="en-GB" sz="1200" i="1" kern="1200" dirty="0" err="1" smtClean="0">
                <a:solidFill>
                  <a:schemeClr val="tx1"/>
                </a:solidFill>
                <a:effectLst/>
                <a:latin typeface="+mn-lt"/>
                <a:ea typeface="+mn-ea"/>
                <a:cs typeface="+mn-cs"/>
              </a:rPr>
              <a:t>Nesstar</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Kolsrud</a:t>
            </a:r>
            <a:r>
              <a:rPr lang="en-GB" sz="1200" kern="1200" dirty="0" smtClean="0">
                <a:solidFill>
                  <a:schemeClr val="tx1"/>
                </a:solidFill>
                <a:effectLst/>
                <a:latin typeface="+mn-lt"/>
                <a:ea typeface="+mn-ea"/>
                <a:cs typeface="+mn-cs"/>
              </a:rPr>
              <a:t> et al., 2010).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ESS data are available as direct downloads or through an online analysis tool. In terms of ‘direct downloads’, large-scale data-sets containing responses to survey questions from individual respondents in each participating country are available as integrated data files for each of the five rounds to date - in either SPSS or SAS format.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addition, auxiliary (contextual) data is available in the form of a ‘Multi-level data resource’, which is available for online </a:t>
            </a:r>
            <a:r>
              <a:rPr lang="en-US" sz="1200" kern="1200" dirty="0" smtClean="0">
                <a:solidFill>
                  <a:schemeClr val="tx1"/>
                </a:solidFill>
                <a:effectLst/>
                <a:latin typeface="+mn-lt"/>
                <a:ea typeface="+mn-ea"/>
                <a:cs typeface="+mn-cs"/>
              </a:rPr>
              <a:t>browsing or multi-level download (see section 3.4.3).  Finally, indirectly identifiable data (such as parental occupation) are not made public but are available on request from the Archive (see section 1.2).</a:t>
            </a:r>
          </a:p>
          <a:p>
            <a:r>
              <a:rPr lang="en-US"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In terms of ‘online analysis’, an electronic codebook and data analysis resource is available via the </a:t>
            </a:r>
            <a:r>
              <a:rPr lang="en-GB" sz="1200" i="1" kern="1200" dirty="0" err="1" smtClean="0">
                <a:solidFill>
                  <a:schemeClr val="tx1"/>
                </a:solidFill>
                <a:effectLst/>
                <a:latin typeface="+mn-lt"/>
                <a:ea typeface="+mn-ea"/>
                <a:cs typeface="+mn-cs"/>
              </a:rPr>
              <a:t>nesstar</a:t>
            </a:r>
            <a:r>
              <a:rPr lang="en-GB" sz="1200" kern="1200" dirty="0" smtClean="0">
                <a:solidFill>
                  <a:schemeClr val="tx1"/>
                </a:solidFill>
                <a:effectLst/>
                <a:latin typeface="+mn-lt"/>
                <a:ea typeface="+mn-ea"/>
                <a:cs typeface="+mn-cs"/>
              </a:rPr>
              <a:t> system (</a:t>
            </a:r>
            <a:r>
              <a:rPr lang="en-GB" sz="1200" u="sng" kern="1200" dirty="0" smtClean="0">
                <a:solidFill>
                  <a:schemeClr val="tx1"/>
                </a:solidFill>
                <a:effectLst/>
                <a:latin typeface="+mn-lt"/>
                <a:ea typeface="+mn-ea"/>
                <a:cs typeface="+mn-cs"/>
                <a:hlinkClick r:id="rId5"/>
              </a:rPr>
              <a:t>http://nesstar.ess.nsd.uib.no/webview/</a:t>
            </a:r>
            <a:r>
              <a:rPr lang="en-GB" sz="1200" kern="1200" dirty="0" smtClean="0">
                <a:solidFill>
                  <a:schemeClr val="tx1"/>
                </a:solidFill>
                <a:effectLst/>
                <a:latin typeface="+mn-lt"/>
                <a:ea typeface="+mn-ea"/>
                <a:cs typeface="+mn-cs"/>
              </a:rPr>
              <a:t>).  </a:t>
            </a:r>
            <a:r>
              <a:rPr lang="en-GB" sz="1200" i="1" kern="1200" dirty="0" err="1" smtClean="0">
                <a:solidFill>
                  <a:schemeClr val="tx1"/>
                </a:solidFill>
                <a:effectLst/>
                <a:latin typeface="+mn-lt"/>
                <a:ea typeface="+mn-ea"/>
                <a:cs typeface="+mn-cs"/>
              </a:rPr>
              <a:t>nesstar</a:t>
            </a:r>
            <a:r>
              <a:rPr lang="en-GB" sz="1200" kern="1200" dirty="0" smtClean="0">
                <a:solidFill>
                  <a:schemeClr val="tx1"/>
                </a:solidFill>
                <a:effectLst/>
                <a:latin typeface="+mn-lt"/>
                <a:ea typeface="+mn-ea"/>
                <a:cs typeface="+mn-cs"/>
              </a:rPr>
              <a:t> is an online analysis tool “that is built on the standardised tag library Document Type Definition (DTD), developed by the Data Documentation Initiative (DDI)” (</a:t>
            </a:r>
            <a:r>
              <a:rPr lang="en-GB" sz="1200" kern="1200" dirty="0" err="1" smtClean="0">
                <a:solidFill>
                  <a:schemeClr val="tx1"/>
                </a:solidFill>
                <a:effectLst/>
                <a:latin typeface="+mn-lt"/>
                <a:ea typeface="+mn-ea"/>
                <a:cs typeface="+mn-cs"/>
              </a:rPr>
              <a:t>Kolsrud</a:t>
            </a:r>
            <a:r>
              <a:rPr lang="en-GB" sz="1200" kern="1200" dirty="0" smtClean="0">
                <a:solidFill>
                  <a:schemeClr val="tx1"/>
                </a:solidFill>
                <a:effectLst/>
                <a:latin typeface="+mn-lt"/>
                <a:ea typeface="+mn-ea"/>
                <a:cs typeface="+mn-cs"/>
              </a:rPr>
              <a:t> et al, 2010: 86). The </a:t>
            </a:r>
            <a:r>
              <a:rPr lang="en-GB" sz="1200" i="1" kern="1200" dirty="0" err="1" smtClean="0">
                <a:solidFill>
                  <a:schemeClr val="tx1"/>
                </a:solidFill>
                <a:effectLst/>
                <a:latin typeface="+mn-lt"/>
                <a:ea typeface="+mn-ea"/>
                <a:cs typeface="+mn-cs"/>
              </a:rPr>
              <a:t>nesstar</a:t>
            </a:r>
            <a:r>
              <a:rPr lang="en-GB" sz="1200" kern="1200" dirty="0" smtClean="0">
                <a:solidFill>
                  <a:schemeClr val="tx1"/>
                </a:solidFill>
                <a:effectLst/>
                <a:latin typeface="+mn-lt"/>
                <a:ea typeface="+mn-ea"/>
                <a:cs typeface="+mn-cs"/>
              </a:rPr>
              <a:t> system enables users to view information about variables; to select specific variables to be displayed as simple frequencies or cross-tabulations as well as produce correlations and conduct regression analyses. See section 3.4.3 for more information.</a:t>
            </a:r>
            <a:endParaRPr lang="en-US" sz="1200" kern="1200" dirty="0" smtClean="0">
              <a:solidFill>
                <a:schemeClr val="tx1"/>
              </a:solidFill>
              <a:effectLst/>
              <a:latin typeface="+mn-lt"/>
              <a:ea typeface="+mn-ea"/>
              <a:cs typeface="+mn-cs"/>
            </a:endParaRPr>
          </a:p>
          <a:p>
            <a:r>
              <a:rPr lang="x-none" sz="1200" kern="1200" smtClean="0">
                <a:solidFill>
                  <a:schemeClr val="tx1"/>
                </a:solidFill>
                <a:effectLst/>
                <a:latin typeface="+mn-lt"/>
                <a:ea typeface="+mn-ea"/>
                <a:cs typeface="+mn-cs"/>
              </a:rPr>
              <a:t>Refer to </a:t>
            </a:r>
            <a:r>
              <a:rPr lang="x-none" sz="1200" u="sng" kern="1200" smtClean="0">
                <a:solidFill>
                  <a:schemeClr val="tx1"/>
                </a:solidFill>
                <a:effectLst/>
                <a:latin typeface="+mn-lt"/>
                <a:ea typeface="+mn-ea"/>
                <a:cs typeface="+mn-cs"/>
                <a:hlinkClick r:id="rId6"/>
              </a:rPr>
              <a:t>http://www.ddialliance.org/what</a:t>
            </a:r>
            <a:r>
              <a:rPr lang="x-none" sz="1200" kern="1200" smtClean="0">
                <a:solidFill>
                  <a:schemeClr val="tx1"/>
                </a:solidFill>
                <a:effectLst/>
                <a:latin typeface="+mn-lt"/>
                <a:ea typeface="+mn-ea"/>
                <a:cs typeface="+mn-cs"/>
              </a:rPr>
              <a:t> for information about DDI.</a:t>
            </a:r>
            <a:endParaRPr lang="nb-NO" sz="1200" kern="1200" dirty="0" smtClean="0">
              <a:solidFill>
                <a:schemeClr val="tx1"/>
              </a:solidFill>
              <a:effectLst/>
              <a:latin typeface="+mn-lt"/>
              <a:ea typeface="+mn-ea"/>
              <a:cs typeface="+mn-cs"/>
            </a:endParaRPr>
          </a:p>
          <a:p>
            <a:endParaRPr lang="nb-NO"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a:t>
            </a:r>
            <a:r>
              <a:rPr lang="en-GB" sz="1200" i="1" kern="1200" dirty="0" err="1" smtClean="0">
                <a:solidFill>
                  <a:schemeClr val="tx1"/>
                </a:solidFill>
                <a:effectLst/>
                <a:latin typeface="+mn-lt"/>
                <a:ea typeface="+mn-ea"/>
                <a:cs typeface="+mn-cs"/>
              </a:rPr>
              <a:t>nesstar</a:t>
            </a:r>
            <a:r>
              <a:rPr lang="en-GB" sz="1200" kern="1200" dirty="0" smtClean="0">
                <a:solidFill>
                  <a:schemeClr val="tx1"/>
                </a:solidFill>
                <a:effectLst/>
                <a:latin typeface="+mn-lt"/>
                <a:ea typeface="+mn-ea"/>
                <a:cs typeface="+mn-cs"/>
              </a:rPr>
              <a:t> system (mentioned in Section 3.4) facilitates online analysis of ESS data. It is built on the standardised tag library Document Type Definition (DTD), developed by the Data Documentation Initiative (DDI). </a:t>
            </a:r>
            <a:r>
              <a:rPr lang="en-GB" sz="1200" i="1" kern="1200" dirty="0" err="1" smtClean="0">
                <a:solidFill>
                  <a:schemeClr val="tx1"/>
                </a:solidFill>
                <a:effectLst/>
                <a:latin typeface="+mn-lt"/>
                <a:ea typeface="+mn-ea"/>
                <a:cs typeface="+mn-cs"/>
              </a:rPr>
              <a:t>nesstar</a:t>
            </a:r>
            <a:r>
              <a:rPr lang="en-GB" sz="1200" i="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allows</a:t>
            </a:r>
            <a:r>
              <a:rPr lang="en-GB" sz="1200" i="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analysis</a:t>
            </a:r>
            <a:r>
              <a:rPr lang="en-GB" sz="1200" i="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to</a:t>
            </a:r>
            <a:r>
              <a:rPr lang="en-GB" sz="1200" i="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be performed on full ESS datasets from a single round or specially prepared ESS </a:t>
            </a:r>
            <a:r>
              <a:rPr lang="en-GB" sz="1200" kern="1200" dirty="0" err="1" smtClean="0">
                <a:solidFill>
                  <a:schemeClr val="tx1"/>
                </a:solidFill>
                <a:effectLst/>
                <a:latin typeface="+mn-lt"/>
                <a:ea typeface="+mn-ea"/>
                <a:cs typeface="+mn-cs"/>
              </a:rPr>
              <a:t>EduNet</a:t>
            </a:r>
            <a:r>
              <a:rPr lang="en-GB" sz="1200" kern="1200" dirty="0" smtClean="0">
                <a:solidFill>
                  <a:schemeClr val="tx1"/>
                </a:solidFill>
                <a:effectLst/>
                <a:latin typeface="+mn-lt"/>
                <a:ea typeface="+mn-ea"/>
                <a:cs typeface="+mn-cs"/>
              </a:rPr>
              <a:t> datasets online. Users can choose between ‘Description’ (of the study, data file, variables, etc.), ‘Table’ (create frequency tables and cross-tabulations) and ‘Analysis’ (perform correlation or regression analysis).  All results can be exported as either an excel file or PDF.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ESS teaching resource ESS </a:t>
            </a:r>
            <a:r>
              <a:rPr lang="en-GB" sz="1200" kern="1200" dirty="0" err="1" smtClean="0">
                <a:solidFill>
                  <a:schemeClr val="tx1"/>
                </a:solidFill>
                <a:effectLst/>
                <a:latin typeface="+mn-lt"/>
                <a:ea typeface="+mn-ea"/>
                <a:cs typeface="+mn-cs"/>
              </a:rPr>
              <a:t>EduNet</a:t>
            </a:r>
            <a:r>
              <a:rPr lang="en-GB" sz="1200" kern="1200" dirty="0" smtClean="0">
                <a:solidFill>
                  <a:schemeClr val="tx1"/>
                </a:solidFill>
                <a:effectLst/>
                <a:latin typeface="+mn-lt"/>
                <a:ea typeface="+mn-ea"/>
                <a:cs typeface="+mn-cs"/>
              </a:rPr>
              <a:t> can also be accessed via the Archive website. </a:t>
            </a:r>
            <a:r>
              <a:rPr lang="en-GB" sz="1200" kern="1200" dirty="0" err="1" smtClean="0">
                <a:solidFill>
                  <a:schemeClr val="tx1"/>
                </a:solidFill>
                <a:effectLst/>
                <a:latin typeface="+mn-lt"/>
                <a:ea typeface="+mn-ea"/>
                <a:cs typeface="+mn-cs"/>
              </a:rPr>
              <a:t>EduNet</a:t>
            </a:r>
            <a:r>
              <a:rPr lang="en-GB" sz="1200" kern="1200" dirty="0" smtClean="0">
                <a:solidFill>
                  <a:schemeClr val="tx1"/>
                </a:solidFill>
                <a:effectLst/>
                <a:latin typeface="+mn-lt"/>
                <a:ea typeface="+mn-ea"/>
                <a:cs typeface="+mn-cs"/>
              </a:rPr>
              <a:t> aims to make it simpler for researchers and higher level social science students to utilise ESS data. It allows theoretical questions to be explored using high quality empirical data from the ESS and by combining theory, data and methodology. ESS </a:t>
            </a:r>
            <a:r>
              <a:rPr lang="en-GB" sz="1200" kern="1200" dirty="0" err="1" smtClean="0">
                <a:solidFill>
                  <a:schemeClr val="tx1"/>
                </a:solidFill>
                <a:effectLst/>
                <a:latin typeface="+mn-lt"/>
                <a:ea typeface="+mn-ea"/>
                <a:cs typeface="+mn-cs"/>
              </a:rPr>
              <a:t>EduNet</a:t>
            </a:r>
            <a:r>
              <a:rPr lang="en-GB" sz="1200" kern="1200" dirty="0" smtClean="0">
                <a:solidFill>
                  <a:schemeClr val="tx1"/>
                </a:solidFill>
                <a:effectLst/>
                <a:latin typeface="+mn-lt"/>
                <a:ea typeface="+mn-ea"/>
                <a:cs typeface="+mn-cs"/>
              </a:rPr>
              <a:t> covers a range of substantive topics – e.g. immigration, well-being, family, gender and work, social and political trust and human values as well as methodological areas - e.g. weighting ESS data and regression analysis. Videos are also available explaining how to work with </a:t>
            </a:r>
            <a:r>
              <a:rPr lang="en-GB" sz="1200" kern="1200" dirty="0" err="1" smtClean="0">
                <a:solidFill>
                  <a:schemeClr val="tx1"/>
                </a:solidFill>
                <a:effectLst/>
                <a:latin typeface="+mn-lt"/>
                <a:ea typeface="+mn-ea"/>
                <a:cs typeface="+mn-cs"/>
              </a:rPr>
              <a:t>EduNet</a:t>
            </a:r>
            <a:r>
              <a:rPr lang="en-GB" sz="1200" kern="1200" dirty="0" smtClean="0">
                <a:solidFill>
                  <a:schemeClr val="tx1"/>
                </a:solidFill>
                <a:effectLst/>
                <a:latin typeface="+mn-lt"/>
                <a:ea typeface="+mn-ea"/>
                <a:cs typeface="+mn-cs"/>
              </a:rPr>
              <a:t> and how to use </a:t>
            </a:r>
            <a:r>
              <a:rPr lang="en-GB" sz="1200" i="1" kern="1200" dirty="0" err="1" smtClean="0">
                <a:solidFill>
                  <a:schemeClr val="tx1"/>
                </a:solidFill>
                <a:effectLst/>
                <a:latin typeface="+mn-lt"/>
                <a:ea typeface="+mn-ea"/>
                <a:cs typeface="+mn-cs"/>
              </a:rPr>
              <a:t>Nesstar</a:t>
            </a:r>
            <a:r>
              <a:rPr lang="en-GB"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online ESS Bibliography </a:t>
            </a:r>
            <a:r>
              <a:rPr lang="en-US" sz="1200" kern="1200" dirty="0" smtClean="0">
                <a:solidFill>
                  <a:schemeClr val="tx1"/>
                </a:solidFill>
                <a:effectLst/>
                <a:latin typeface="+mn-lt"/>
                <a:ea typeface="+mn-ea"/>
                <a:cs typeface="+mn-cs"/>
              </a:rPr>
              <a:t>provides information about publications based on the ESS – including analysis of data, methodological research and descriptions and documentation of the ESS.  </a:t>
            </a:r>
            <a:r>
              <a:rPr lang="en-GB" sz="1200" kern="1200" dirty="0" smtClean="0">
                <a:solidFill>
                  <a:schemeClr val="tx1"/>
                </a:solidFill>
                <a:effectLst/>
                <a:latin typeface="+mn-lt"/>
                <a:ea typeface="+mn-ea"/>
                <a:cs typeface="+mn-cs"/>
              </a:rPr>
              <a:t>It documents the output of ESS based research, enhancing the visibility of the ESS. The bibliography relies on authors to submit information about their own publications. It is possible to search by author’s country, publication type or year published and to download the entire bibliography in Excel format or view it online. As of 24 October 2012, the bibliography held 878 publications.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ESS Multilevel Data resource (ESS MD) contains data at the individual level (the survey data from ESS respondents), the country level and the regional level. It incorporates contextual variables on a number of themes, including demography, geography, economy, health, education and crime. The MD data can be accessed via online browsing or via multilevel download.</a:t>
            </a:r>
            <a:endParaRPr lang="en-US" sz="1200" kern="1200" dirty="0" smtClean="0">
              <a:solidFill>
                <a:schemeClr val="tx1"/>
              </a:solidFill>
              <a:effectLst/>
              <a:latin typeface="+mn-lt"/>
              <a:ea typeface="+mn-ea"/>
              <a:cs typeface="+mn-cs"/>
            </a:endParaRPr>
          </a:p>
          <a:p>
            <a:endParaRPr lang="en-US" dirty="0"/>
          </a:p>
        </p:txBody>
      </p:sp>
      <p:sp>
        <p:nvSpPr>
          <p:cNvPr id="4" name="Plassholder for lysbildenummer 3"/>
          <p:cNvSpPr>
            <a:spLocks noGrp="1"/>
          </p:cNvSpPr>
          <p:nvPr>
            <p:ph type="sldNum" sz="quarter" idx="10"/>
          </p:nvPr>
        </p:nvSpPr>
        <p:spPr/>
        <p:txBody>
          <a:bodyPr/>
          <a:lstStyle/>
          <a:p>
            <a:fld id="{CCFAE7F7-A1C9-4755-B402-A684D3013E9C}" type="slidenum">
              <a:rPr lang="en-US" smtClean="0"/>
              <a:t>11</a:t>
            </a:fld>
            <a:endParaRPr lang="en-US"/>
          </a:p>
        </p:txBody>
      </p:sp>
    </p:spTree>
    <p:extLst>
      <p:ext uri="{BB962C8B-B14F-4D97-AF65-F5344CB8AC3E}">
        <p14:creationId xmlns:p14="http://schemas.microsoft.com/office/powerpoint/2010/main" val="2010287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smtClean="0">
                <a:solidFill>
                  <a:schemeClr val="tx1"/>
                </a:solidFill>
                <a:effectLst/>
                <a:latin typeface="+mn-lt"/>
                <a:ea typeface="+mn-ea"/>
                <a:cs typeface="+mn-cs"/>
              </a:rPr>
              <a:t>To access data files, individuals have to register as an ESS data user. This requires them to supply a few basic personal details (name, institution, country and type of activity) as well as a valid email address. Once registered, users have immediate access to the data online, and are also able to download files.</a:t>
            </a:r>
            <a:endParaRPr lang="en-US" sz="1200" kern="1200" dirty="0" smtClean="0">
              <a:solidFill>
                <a:schemeClr val="tx1"/>
              </a:solidFill>
              <a:effectLst/>
              <a:latin typeface="+mn-lt"/>
              <a:ea typeface="+mn-ea"/>
              <a:cs typeface="+mn-cs"/>
            </a:endParaRPr>
          </a:p>
          <a:p>
            <a:pPr marL="0" indent="0" algn="l">
              <a:buFont typeface="Arial" pitchFamily="34" charset="0"/>
              <a:buNone/>
            </a:pPr>
            <a:endParaRPr lang="en-US" dirty="0" smtClean="0"/>
          </a:p>
          <a:p>
            <a:pPr marL="457200" indent="-457200" algn="l">
              <a:buFont typeface="Arial" pitchFamily="34" charset="0"/>
              <a:buChar char="•"/>
            </a:pPr>
            <a:r>
              <a:rPr lang="en-US" dirty="0" smtClean="0"/>
              <a:t>Restrictions: The data are available without restrictions, for not-for-profit purposes.</a:t>
            </a:r>
          </a:p>
          <a:p>
            <a:pPr algn="l"/>
            <a:endParaRPr lang="en-US" dirty="0" smtClean="0"/>
          </a:p>
          <a:p>
            <a:pPr marL="457200" indent="-457200" algn="l">
              <a:buFont typeface="Arial" pitchFamily="34" charset="0"/>
              <a:buChar char="•"/>
            </a:pPr>
            <a:r>
              <a:rPr lang="en-US" dirty="0" smtClean="0"/>
              <a:t>Confidentiality: In accordance with data protection regulations in participating countries, only anonymous data are available to users. Before depositing data to NSD, each national team is responsible for checking their data with confidentiality in mind and to undertake the necessary measures to ensure anonymity of the data files and to foresee that anonymity is also maintained after merging of data files.</a:t>
            </a:r>
          </a:p>
          <a:p>
            <a:pPr marL="457200" indent="-457200" algn="l">
              <a:buFont typeface="Arial" pitchFamily="34" charset="0"/>
              <a:buChar char="•"/>
            </a:pPr>
            <a:endParaRPr lang="en-US" dirty="0" smtClean="0"/>
          </a:p>
          <a:p>
            <a:pPr marL="457200" indent="-457200" algn="l">
              <a:buFont typeface="Arial" pitchFamily="34" charset="0"/>
              <a:buChar char="•"/>
            </a:pPr>
            <a:r>
              <a:rPr lang="en-US" dirty="0" smtClean="0"/>
              <a:t>Citation requirements: The Core Scientific Team of the ESS requests that references to ESS data and the Data Documentation Reports should use the following form of words</a:t>
            </a:r>
          </a:p>
          <a:p>
            <a:pPr marL="457200" indent="-457200" algn="l">
              <a:buFont typeface="Arial" pitchFamily="34" charset="0"/>
              <a:buChar char="•"/>
            </a:pPr>
            <a:endParaRPr lang="en-US" dirty="0" smtClean="0"/>
          </a:p>
          <a:p>
            <a:pPr marL="457200" indent="-457200" algn="l">
              <a:buFont typeface="Arial" pitchFamily="34" charset="0"/>
              <a:buChar char="•"/>
            </a:pPr>
            <a:r>
              <a:rPr lang="en-US" dirty="0" smtClean="0"/>
              <a:t>Disclaimer: The Core Scientific Team (CST) and the producers bear no responsibility for the uses of the ESS data, or for interpretations or inferences based on these uses. The CST and the producers accept no liability for indirect, consequential or incidental damages or losses arising from use of the data collection, or from the unavailability of, or break in access to the service for whatever reason.</a:t>
            </a:r>
          </a:p>
          <a:p>
            <a:pPr marL="457200" indent="-457200" algn="l">
              <a:buFont typeface="Arial" pitchFamily="34" charset="0"/>
              <a:buChar char="•"/>
            </a:pPr>
            <a:endParaRPr lang="en-US" dirty="0" smtClean="0"/>
          </a:p>
          <a:p>
            <a:pPr marL="457200" indent="-457200" algn="l">
              <a:buFont typeface="Arial" pitchFamily="34" charset="0"/>
              <a:buChar char="•"/>
            </a:pPr>
            <a:r>
              <a:rPr lang="en-US" dirty="0" smtClean="0"/>
              <a:t>Deposit requirement: To provide funding agencies with essential information about the use of ESS data and to facilitate the exchange of information about the ESS, users of ESS data are required to register bibliographic citations of all forms of publications referring to ESS data in the ESS on-line bibliography database at http://ess.nsd.uib.no</a:t>
            </a:r>
          </a:p>
          <a:p>
            <a:endParaRPr lang="en-US" dirty="0"/>
          </a:p>
        </p:txBody>
      </p:sp>
      <p:sp>
        <p:nvSpPr>
          <p:cNvPr id="4" name="Plassholder for lysbildenummer 3"/>
          <p:cNvSpPr>
            <a:spLocks noGrp="1"/>
          </p:cNvSpPr>
          <p:nvPr>
            <p:ph type="sldNum" sz="quarter" idx="10"/>
          </p:nvPr>
        </p:nvSpPr>
        <p:spPr/>
        <p:txBody>
          <a:bodyPr/>
          <a:lstStyle/>
          <a:p>
            <a:fld id="{CCFAE7F7-A1C9-4755-B402-A684D3013E9C}" type="slidenum">
              <a:rPr lang="en-US" smtClean="0"/>
              <a:t>12</a:t>
            </a:fld>
            <a:endParaRPr lang="en-US"/>
          </a:p>
        </p:txBody>
      </p:sp>
    </p:spTree>
    <p:extLst>
      <p:ext uri="{BB962C8B-B14F-4D97-AF65-F5344CB8AC3E}">
        <p14:creationId xmlns:p14="http://schemas.microsoft.com/office/powerpoint/2010/main" val="2675856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smtClean="0">
                <a:solidFill>
                  <a:schemeClr val="tx1"/>
                </a:solidFill>
                <a:effectLst/>
                <a:latin typeface="+mn-lt"/>
                <a:ea typeface="+mn-ea"/>
                <a:cs typeface="+mn-cs"/>
              </a:rPr>
              <a:t>From ESS round 4 (2008) onwards, registered ESS data users in countries that have implemented Directive 95/46 “On the Protection of individuals with regard to the Processing of Personal Data” or that have bilateral agreements with the EU, can access the indirectly identifiable (non-anonymous) data according to a special license from NSD. Researchers from elsewhere can get access to the data at NSD. </a:t>
            </a:r>
          </a:p>
          <a:p>
            <a:endParaRPr lang="en-US" sz="1200" dirty="0" smtClean="0">
              <a:solidFill>
                <a:schemeClr val="bg1">
                  <a:lumMod val="50000"/>
                </a:schemeClr>
              </a:solidFill>
            </a:endParaRPr>
          </a:p>
          <a:p>
            <a:r>
              <a:rPr lang="en-US" sz="1200" dirty="0" smtClean="0">
                <a:solidFill>
                  <a:schemeClr val="bg1">
                    <a:lumMod val="50000"/>
                  </a:schemeClr>
                </a:solidFill>
              </a:rPr>
              <a:t>By using the data specified above the Licensee hereby accept the following to apply for using the data:</a:t>
            </a:r>
          </a:p>
          <a:p>
            <a:endParaRPr lang="en-US" sz="1200" dirty="0" smtClean="0"/>
          </a:p>
          <a:p>
            <a:endParaRPr lang="en-US" sz="1200" dirty="0" smtClean="0"/>
          </a:p>
          <a:p>
            <a:pPr marL="228600" indent="-228600">
              <a:buFont typeface="+mj-lt"/>
              <a:buAutoNum type="arabicPeriod"/>
            </a:pPr>
            <a:r>
              <a:rPr lang="en-US" sz="1200" dirty="0" smtClean="0"/>
              <a:t>The data can only be used by the Licensee, and must not be transferred to other persons.</a:t>
            </a:r>
          </a:p>
          <a:p>
            <a:pPr marL="228600" indent="-228600">
              <a:buFont typeface="+mj-lt"/>
              <a:buAutoNum type="arabicPeriod"/>
            </a:pPr>
            <a:endParaRPr lang="en-US" sz="1200" dirty="0" smtClean="0"/>
          </a:p>
          <a:p>
            <a:pPr marL="228600" indent="-228600">
              <a:buFont typeface="+mj-lt"/>
              <a:buAutoNum type="arabicPeriod"/>
            </a:pPr>
            <a:r>
              <a:rPr lang="en-US" sz="1200" dirty="0" smtClean="0"/>
              <a:t>The data must only be used in the project of the coding of occupations in the ESS. There must be made no attempt to identify any individuals in a manner that will violate privacy or data protection laws. Disclosure issues must be attended in an adequate way when results from analysis or other usage of data are published.</a:t>
            </a:r>
          </a:p>
          <a:p>
            <a:pPr marL="228600" indent="-228600">
              <a:buFont typeface="+mj-lt"/>
              <a:buAutoNum type="arabicPeriod"/>
            </a:pPr>
            <a:endParaRPr lang="en-US" sz="1200" dirty="0" smtClean="0"/>
          </a:p>
          <a:p>
            <a:pPr marL="228600" indent="-228600">
              <a:buFont typeface="+mj-lt"/>
              <a:buAutoNum type="arabicPeriod"/>
            </a:pPr>
            <a:r>
              <a:rPr lang="en-US" sz="1200" dirty="0" smtClean="0"/>
              <a:t>The data must be stored in physically secure conditions, e.g. any portable or printed copies must be stored in a locked cabinet with restricted access.</a:t>
            </a:r>
          </a:p>
          <a:p>
            <a:pPr marL="228600" indent="-228600">
              <a:buFont typeface="+mj-lt"/>
              <a:buAutoNum type="arabicPeriod"/>
            </a:pPr>
            <a:endParaRPr lang="en-US" sz="1200" dirty="0" smtClean="0"/>
          </a:p>
          <a:p>
            <a:pPr marL="228600" indent="-228600">
              <a:buFont typeface="+mj-lt"/>
              <a:buAutoNum type="arabicPeriod"/>
            </a:pPr>
            <a:r>
              <a:rPr lang="en-US" sz="1200" dirty="0" smtClean="0"/>
              <a:t>The data must be stored and accessed on a workstation/personal computer (PC) in a room which is not accessible to the general public and which is locked when unattended.</a:t>
            </a:r>
          </a:p>
          <a:p>
            <a:pPr marL="228600" indent="-228600">
              <a:buFont typeface="+mj-lt"/>
              <a:buAutoNum type="arabicPeriod"/>
            </a:pPr>
            <a:endParaRPr lang="en-US" sz="1200" dirty="0" smtClean="0"/>
          </a:p>
          <a:p>
            <a:pPr marL="228600" indent="-228600">
              <a:buFont typeface="+mj-lt"/>
              <a:buAutoNum type="arabicPeriod"/>
            </a:pPr>
            <a:r>
              <a:rPr lang="en-US" sz="1200" dirty="0" smtClean="0"/>
              <a:t>The PC where the data are stored and accessed must be protected by a screen-saver or otherwise locked, with an interval of maximum five minutes and a secure password to unlock it.</a:t>
            </a:r>
          </a:p>
          <a:p>
            <a:pPr marL="228600" indent="-228600">
              <a:buFont typeface="+mj-lt"/>
              <a:buAutoNum type="arabicPeriod"/>
            </a:pPr>
            <a:endParaRPr lang="en-US" sz="1200" dirty="0" smtClean="0"/>
          </a:p>
          <a:p>
            <a:pPr marL="228600" indent="-228600">
              <a:buFont typeface="+mj-lt"/>
              <a:buAutoNum type="arabicPeriod"/>
            </a:pPr>
            <a:r>
              <a:rPr lang="en-US" sz="1200" dirty="0" smtClean="0"/>
              <a:t>The data must only be accessed in an institutional setting, via a stand-alone PC or a closely controlled local area network (LAN) with restricted access. Data must not be accessed at a private residence.</a:t>
            </a:r>
          </a:p>
          <a:p>
            <a:pPr marL="228600" indent="-228600">
              <a:buFont typeface="+mj-lt"/>
              <a:buAutoNum type="arabicPeriod"/>
            </a:pPr>
            <a:endParaRPr lang="en-US" sz="1200" dirty="0" smtClean="0"/>
          </a:p>
          <a:p>
            <a:pPr marL="228600" indent="-228600">
              <a:buFont typeface="+mj-lt"/>
              <a:buAutoNum type="arabicPeriod"/>
            </a:pPr>
            <a:r>
              <a:rPr lang="en-US" sz="1200" dirty="0" smtClean="0"/>
              <a:t>The PC where the data are stored and accessed must not have Internet links while the data are unencrypted on the PC, unless access is through a secure </a:t>
            </a:r>
            <a:r>
              <a:rPr lang="en-US" sz="1200" dirty="0" err="1" smtClean="0"/>
              <a:t>organisational</a:t>
            </a:r>
            <a:r>
              <a:rPr lang="en-US" sz="1200" dirty="0" smtClean="0"/>
              <a:t> provider, such as research and education networks that meet the requirements of GÉANT or GÉANT2.</a:t>
            </a:r>
          </a:p>
          <a:p>
            <a:pPr marL="228600" indent="-228600">
              <a:buFont typeface="+mj-lt"/>
              <a:buAutoNum type="arabicPeriod"/>
            </a:pPr>
            <a:endParaRPr lang="en-US" sz="1200" dirty="0" smtClean="0"/>
          </a:p>
          <a:p>
            <a:pPr marL="228600" indent="-228600">
              <a:buFont typeface="+mj-lt"/>
              <a:buAutoNum type="arabicPeriod" startAt="8"/>
            </a:pPr>
            <a:r>
              <a:rPr lang="en-US" sz="1200" dirty="0" smtClean="0"/>
              <a:t>Stand-alone PCs and LANs, which have Internet access not through a secure </a:t>
            </a:r>
            <a:r>
              <a:rPr lang="en-US" sz="1200" dirty="0" err="1" smtClean="0"/>
              <a:t>organisational</a:t>
            </a:r>
            <a:r>
              <a:rPr lang="en-US" sz="1200" dirty="0" smtClean="0"/>
              <a:t> provider must be physically disconnected from the Internet while the data are unencrypted.</a:t>
            </a:r>
          </a:p>
          <a:p>
            <a:pPr marL="228600" indent="-228600">
              <a:buFont typeface="+mj-lt"/>
              <a:buAutoNum type="arabicPeriod" startAt="8"/>
            </a:pPr>
            <a:endParaRPr lang="en-US" sz="1200" dirty="0" smtClean="0"/>
          </a:p>
          <a:p>
            <a:pPr marL="228600" indent="-228600">
              <a:buFont typeface="+mj-lt"/>
              <a:buAutoNum type="arabicPeriod" startAt="8"/>
            </a:pPr>
            <a:r>
              <a:rPr lang="en-US" sz="1200" dirty="0" smtClean="0"/>
              <a:t>The data must only be stored in encrypted format on portable media like CDs, memory sticks etc.</a:t>
            </a:r>
          </a:p>
          <a:p>
            <a:pPr marL="228600" indent="-228600">
              <a:buFont typeface="+mj-lt"/>
              <a:buAutoNum type="arabicPeriod" startAt="8"/>
            </a:pPr>
            <a:endParaRPr lang="en-US" sz="1200" dirty="0" smtClean="0"/>
          </a:p>
          <a:p>
            <a:pPr marL="228600" indent="-228600">
              <a:buFont typeface="+mj-lt"/>
              <a:buAutoNum type="arabicPeriod" startAt="8"/>
            </a:pPr>
            <a:r>
              <a:rPr lang="en-US" sz="1200" dirty="0" smtClean="0"/>
              <a:t>The data must be deleted upon project completion, i.e. within 31.12.2015.</a:t>
            </a:r>
          </a:p>
          <a:p>
            <a:pPr marL="228600" indent="-228600">
              <a:buFont typeface="+mj-lt"/>
              <a:buAutoNum type="arabicPeriod" startAt="8"/>
            </a:pPr>
            <a:endParaRPr lang="en-US" sz="1200" dirty="0" smtClean="0"/>
          </a:p>
          <a:p>
            <a:pPr marL="228600" indent="-228600">
              <a:buFont typeface="+mj-lt"/>
              <a:buAutoNum type="arabicPeriod" startAt="8"/>
            </a:pPr>
            <a:r>
              <a:rPr lang="en-US" sz="1200" dirty="0" smtClean="0"/>
              <a:t>Deletion must be confirmed to NSD.</a:t>
            </a:r>
          </a:p>
          <a:p>
            <a:pPr marL="228600" indent="-228600">
              <a:buFont typeface="+mj-lt"/>
              <a:buAutoNum type="arabicPeriod" startAt="8"/>
            </a:pPr>
            <a:endParaRPr lang="en-US" sz="1200" dirty="0" smtClean="0"/>
          </a:p>
          <a:p>
            <a:pPr marL="228600" indent="-228600">
              <a:buFont typeface="+mj-lt"/>
              <a:buAutoNum type="arabicPeriod" startAt="8"/>
            </a:pPr>
            <a:r>
              <a:rPr lang="en-US" sz="1200" dirty="0" smtClean="0"/>
              <a:t>Copies of data, including derived data files, must be deleted form all PCs used.</a:t>
            </a:r>
          </a:p>
          <a:p>
            <a:pPr marL="228600" indent="-228600">
              <a:buFont typeface="+mj-lt"/>
              <a:buAutoNum type="arabicPeriod" startAt="8"/>
            </a:pPr>
            <a:endParaRPr lang="en-US" sz="1200" dirty="0" smtClean="0"/>
          </a:p>
          <a:p>
            <a:pPr marL="228600" indent="-228600">
              <a:buFont typeface="+mj-lt"/>
              <a:buAutoNum type="arabicPeriod" startAt="8"/>
            </a:pPr>
            <a:r>
              <a:rPr lang="en-US" sz="1200" dirty="0" smtClean="0"/>
              <a:t>Any printed or electronic copies, including back-ups, temporary or intermediate data files must be deleted or destroyed.</a:t>
            </a:r>
          </a:p>
          <a:p>
            <a:pPr marL="228600" indent="-228600">
              <a:buFont typeface="+mj-lt"/>
              <a:buAutoNum type="arabicPeriod" startAt="8"/>
            </a:pPr>
            <a:endParaRPr lang="en-US" sz="1200" dirty="0" smtClean="0"/>
          </a:p>
          <a:p>
            <a:pPr marL="228600" indent="-228600">
              <a:buFont typeface="+mj-lt"/>
              <a:buAutoNum type="arabicPeriod" startAt="8"/>
            </a:pPr>
            <a:r>
              <a:rPr lang="en-US" sz="1200" dirty="0" smtClean="0"/>
              <a:t>Any portable copies (CDs, copies on memory sticks etc.) must be destroyed or deleted, or returned to NSD.</a:t>
            </a:r>
          </a:p>
          <a:p>
            <a:pPr marL="228600" indent="-228600">
              <a:buFont typeface="+mj-lt"/>
              <a:buAutoNum type="arabicPeriod" startAt="8"/>
            </a:pPr>
            <a:endParaRPr lang="en-US" sz="1200" dirty="0" smtClean="0"/>
          </a:p>
          <a:p>
            <a:pPr marL="228600" indent="-228600">
              <a:buFont typeface="+mj-lt"/>
              <a:buAutoNum type="arabicPeriod" startAt="8"/>
            </a:pPr>
            <a:r>
              <a:rPr lang="en-US" sz="1200" dirty="0" smtClean="0"/>
              <a:t>The storage, access, usage and deletion must be auditable to NSD.</a:t>
            </a:r>
          </a:p>
          <a:p>
            <a:pPr marL="0" indent="0">
              <a:buFont typeface="+mj-lt"/>
              <a:buNone/>
            </a:pPr>
            <a:endParaRPr lang="en-US" sz="1200" dirty="0" smtClean="0"/>
          </a:p>
          <a:p>
            <a:endParaRPr lang="en-US" dirty="0"/>
          </a:p>
        </p:txBody>
      </p:sp>
      <p:sp>
        <p:nvSpPr>
          <p:cNvPr id="4" name="Plassholder for lysbildenummer 3"/>
          <p:cNvSpPr>
            <a:spLocks noGrp="1"/>
          </p:cNvSpPr>
          <p:nvPr>
            <p:ph type="sldNum" sz="quarter" idx="10"/>
          </p:nvPr>
        </p:nvSpPr>
        <p:spPr/>
        <p:txBody>
          <a:bodyPr/>
          <a:lstStyle/>
          <a:p>
            <a:fld id="{CCFAE7F7-A1C9-4755-B402-A684D3013E9C}" type="slidenum">
              <a:rPr lang="en-US" smtClean="0"/>
              <a:t>13</a:t>
            </a:fld>
            <a:endParaRPr lang="en-US"/>
          </a:p>
        </p:txBody>
      </p:sp>
    </p:spTree>
    <p:extLst>
      <p:ext uri="{BB962C8B-B14F-4D97-AF65-F5344CB8AC3E}">
        <p14:creationId xmlns:p14="http://schemas.microsoft.com/office/powerpoint/2010/main" val="3651681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smtClean="0">
                <a:solidFill>
                  <a:schemeClr val="tx1"/>
                </a:solidFill>
                <a:effectLst/>
                <a:latin typeface="+mn-lt"/>
                <a:ea typeface="+mn-ea"/>
                <a:cs typeface="+mn-cs"/>
              </a:rPr>
              <a:t>From ESS round 4 (2008) onwards, registered ESS data users in countries that have implemented Directive 95/46 “On the Protection of individuals with regard to the Processing of Personal Data” or that have bilateral agreements with the EU, can access the indirectly identifiable (non-anonymous) data according to a special license from NSD. Researchers from elsewhere can get access to the data at NSD. </a:t>
            </a:r>
          </a:p>
          <a:p>
            <a:endParaRPr lang="en-US" sz="1200" dirty="0" smtClean="0">
              <a:solidFill>
                <a:schemeClr val="bg1">
                  <a:lumMod val="50000"/>
                </a:schemeClr>
              </a:solidFill>
            </a:endParaRPr>
          </a:p>
          <a:p>
            <a:r>
              <a:rPr lang="en-US" sz="1200" dirty="0" smtClean="0">
                <a:solidFill>
                  <a:schemeClr val="bg1">
                    <a:lumMod val="50000"/>
                  </a:schemeClr>
                </a:solidFill>
              </a:rPr>
              <a:t>By using the data specified above the Licensee hereby accept the following to apply for using the data:</a:t>
            </a:r>
          </a:p>
          <a:p>
            <a:endParaRPr lang="en-US" sz="1200" dirty="0" smtClean="0"/>
          </a:p>
          <a:p>
            <a:endParaRPr lang="en-US" sz="1200" dirty="0" smtClean="0"/>
          </a:p>
          <a:p>
            <a:pPr marL="228600" indent="-228600">
              <a:buFont typeface="+mj-lt"/>
              <a:buAutoNum type="arabicPeriod"/>
            </a:pPr>
            <a:r>
              <a:rPr lang="en-US" sz="1200" dirty="0" smtClean="0"/>
              <a:t>The data can only be used by the Licensee, and must not be transferred to other persons.</a:t>
            </a:r>
          </a:p>
          <a:p>
            <a:pPr marL="228600" indent="-228600">
              <a:buFont typeface="+mj-lt"/>
              <a:buAutoNum type="arabicPeriod"/>
            </a:pPr>
            <a:endParaRPr lang="en-US" sz="1200" dirty="0" smtClean="0"/>
          </a:p>
          <a:p>
            <a:pPr marL="228600" indent="-228600">
              <a:buFont typeface="+mj-lt"/>
              <a:buAutoNum type="arabicPeriod"/>
            </a:pPr>
            <a:r>
              <a:rPr lang="en-US" sz="1200" dirty="0" smtClean="0"/>
              <a:t>The data must only be used in the project of the coding of occupations in the ESS. There must be made no attempt to identify any individuals in a manner that will violate privacy or data protection laws. Disclosure issues must be attended in an adequate way when results from analysis or other usage of data are published.</a:t>
            </a:r>
          </a:p>
          <a:p>
            <a:pPr marL="228600" indent="-228600">
              <a:buFont typeface="+mj-lt"/>
              <a:buAutoNum type="arabicPeriod"/>
            </a:pPr>
            <a:endParaRPr lang="en-US" sz="1200" dirty="0" smtClean="0"/>
          </a:p>
          <a:p>
            <a:pPr marL="228600" indent="-228600">
              <a:buFont typeface="+mj-lt"/>
              <a:buAutoNum type="arabicPeriod"/>
            </a:pPr>
            <a:r>
              <a:rPr lang="en-US" sz="1200" dirty="0" smtClean="0"/>
              <a:t>The data must be stored in physically secure conditions, e.g. any portable or printed copies must be stored in a locked cabinet with restricted access.</a:t>
            </a:r>
          </a:p>
          <a:p>
            <a:pPr marL="228600" indent="-228600">
              <a:buFont typeface="+mj-lt"/>
              <a:buAutoNum type="arabicPeriod"/>
            </a:pPr>
            <a:endParaRPr lang="en-US" sz="1200" dirty="0" smtClean="0"/>
          </a:p>
          <a:p>
            <a:pPr marL="228600" indent="-228600">
              <a:buFont typeface="+mj-lt"/>
              <a:buAutoNum type="arabicPeriod"/>
            </a:pPr>
            <a:r>
              <a:rPr lang="en-US" sz="1200" dirty="0" smtClean="0"/>
              <a:t>The data must be stored and accessed on a workstation/personal computer (PC) in a room which is not accessible to the general public and which is locked when unattended.</a:t>
            </a:r>
          </a:p>
          <a:p>
            <a:pPr marL="228600" indent="-228600">
              <a:buFont typeface="+mj-lt"/>
              <a:buAutoNum type="arabicPeriod"/>
            </a:pPr>
            <a:endParaRPr lang="en-US" sz="1200" dirty="0" smtClean="0"/>
          </a:p>
          <a:p>
            <a:pPr marL="228600" indent="-228600">
              <a:buFont typeface="+mj-lt"/>
              <a:buAutoNum type="arabicPeriod"/>
            </a:pPr>
            <a:r>
              <a:rPr lang="en-US" sz="1200" dirty="0" smtClean="0"/>
              <a:t>The PC where the data are stored and accessed must be protected by a screen-saver or otherwise locked, with an interval of maximum five minutes and a secure password to unlock it.</a:t>
            </a:r>
          </a:p>
          <a:p>
            <a:pPr marL="228600" indent="-228600">
              <a:buFont typeface="+mj-lt"/>
              <a:buAutoNum type="arabicPeriod"/>
            </a:pPr>
            <a:endParaRPr lang="en-US" sz="1200" dirty="0" smtClean="0"/>
          </a:p>
          <a:p>
            <a:pPr marL="228600" indent="-228600">
              <a:buFont typeface="+mj-lt"/>
              <a:buAutoNum type="arabicPeriod"/>
            </a:pPr>
            <a:r>
              <a:rPr lang="en-US" sz="1200" dirty="0" smtClean="0"/>
              <a:t>The data must only be accessed in an institutional setting, via a stand-alone PC or a closely controlled local area network (LAN) with restricted access. Data must not be accessed at a private residence.</a:t>
            </a:r>
          </a:p>
          <a:p>
            <a:pPr marL="228600" indent="-228600">
              <a:buFont typeface="+mj-lt"/>
              <a:buAutoNum type="arabicPeriod"/>
            </a:pPr>
            <a:endParaRPr lang="en-US" sz="1200" dirty="0" smtClean="0"/>
          </a:p>
          <a:p>
            <a:pPr marL="228600" indent="-228600">
              <a:buFont typeface="+mj-lt"/>
              <a:buAutoNum type="arabicPeriod"/>
            </a:pPr>
            <a:r>
              <a:rPr lang="en-US" sz="1200" dirty="0" smtClean="0"/>
              <a:t>The PC where the data are stored and accessed must not have Internet links while the data are unencrypted on the PC, unless access is through a secure </a:t>
            </a:r>
            <a:r>
              <a:rPr lang="en-US" sz="1200" dirty="0" err="1" smtClean="0"/>
              <a:t>organisational</a:t>
            </a:r>
            <a:r>
              <a:rPr lang="en-US" sz="1200" dirty="0" smtClean="0"/>
              <a:t> provider, such as research and education networks that meet the requirements of GÉANT or GÉANT2.</a:t>
            </a:r>
          </a:p>
          <a:p>
            <a:pPr marL="228600" indent="-228600">
              <a:buFont typeface="+mj-lt"/>
              <a:buAutoNum type="arabicPeriod"/>
            </a:pPr>
            <a:endParaRPr lang="en-US" sz="1200" dirty="0" smtClean="0"/>
          </a:p>
          <a:p>
            <a:pPr marL="228600" indent="-228600">
              <a:buFont typeface="+mj-lt"/>
              <a:buAutoNum type="arabicPeriod" startAt="8"/>
            </a:pPr>
            <a:r>
              <a:rPr lang="en-US" sz="1200" dirty="0" smtClean="0"/>
              <a:t>Stand-alone PCs and LANs, which have Internet access not through a secure </a:t>
            </a:r>
            <a:r>
              <a:rPr lang="en-US" sz="1200" dirty="0" err="1" smtClean="0"/>
              <a:t>organisational</a:t>
            </a:r>
            <a:r>
              <a:rPr lang="en-US" sz="1200" dirty="0" smtClean="0"/>
              <a:t> provider must be physically disconnected from the Internet while the data are unencrypted.</a:t>
            </a:r>
          </a:p>
          <a:p>
            <a:pPr marL="228600" indent="-228600">
              <a:buFont typeface="+mj-lt"/>
              <a:buAutoNum type="arabicPeriod" startAt="8"/>
            </a:pPr>
            <a:endParaRPr lang="en-US" sz="1200" dirty="0" smtClean="0"/>
          </a:p>
          <a:p>
            <a:pPr marL="228600" indent="-228600">
              <a:buFont typeface="+mj-lt"/>
              <a:buAutoNum type="arabicPeriod" startAt="8"/>
            </a:pPr>
            <a:r>
              <a:rPr lang="en-US" sz="1200" dirty="0" smtClean="0"/>
              <a:t>The data must only be stored in encrypted format on portable media like CDs, memory sticks etc.</a:t>
            </a:r>
          </a:p>
          <a:p>
            <a:pPr marL="228600" indent="-228600">
              <a:buFont typeface="+mj-lt"/>
              <a:buAutoNum type="arabicPeriod" startAt="8"/>
            </a:pPr>
            <a:endParaRPr lang="en-US" sz="1200" dirty="0" smtClean="0"/>
          </a:p>
          <a:p>
            <a:pPr marL="228600" indent="-228600">
              <a:buFont typeface="+mj-lt"/>
              <a:buAutoNum type="arabicPeriod" startAt="8"/>
            </a:pPr>
            <a:r>
              <a:rPr lang="en-US" sz="1200" dirty="0" smtClean="0"/>
              <a:t>The data must be deleted upon project completion, i.e. within 31.12.2015.</a:t>
            </a:r>
          </a:p>
          <a:p>
            <a:pPr marL="228600" indent="-228600">
              <a:buFont typeface="+mj-lt"/>
              <a:buAutoNum type="arabicPeriod" startAt="8"/>
            </a:pPr>
            <a:endParaRPr lang="en-US" sz="1200" dirty="0" smtClean="0"/>
          </a:p>
          <a:p>
            <a:pPr marL="228600" indent="-228600">
              <a:buFont typeface="+mj-lt"/>
              <a:buAutoNum type="arabicPeriod" startAt="8"/>
            </a:pPr>
            <a:r>
              <a:rPr lang="en-US" sz="1200" dirty="0" smtClean="0"/>
              <a:t>Deletion must be confirmed to NSD.</a:t>
            </a:r>
          </a:p>
          <a:p>
            <a:pPr marL="228600" indent="-228600">
              <a:buFont typeface="+mj-lt"/>
              <a:buAutoNum type="arabicPeriod" startAt="8"/>
            </a:pPr>
            <a:endParaRPr lang="en-US" sz="1200" dirty="0" smtClean="0"/>
          </a:p>
          <a:p>
            <a:pPr marL="228600" indent="-228600">
              <a:buFont typeface="+mj-lt"/>
              <a:buAutoNum type="arabicPeriod" startAt="8"/>
            </a:pPr>
            <a:r>
              <a:rPr lang="en-US" sz="1200" dirty="0" smtClean="0"/>
              <a:t>Copies of data, including derived data files, must be deleted form all PCs used.</a:t>
            </a:r>
          </a:p>
          <a:p>
            <a:pPr marL="228600" indent="-228600">
              <a:buFont typeface="+mj-lt"/>
              <a:buAutoNum type="arabicPeriod" startAt="8"/>
            </a:pPr>
            <a:endParaRPr lang="en-US" sz="1200" dirty="0" smtClean="0"/>
          </a:p>
          <a:p>
            <a:pPr marL="228600" indent="-228600">
              <a:buFont typeface="+mj-lt"/>
              <a:buAutoNum type="arabicPeriod" startAt="8"/>
            </a:pPr>
            <a:r>
              <a:rPr lang="en-US" sz="1200" dirty="0" smtClean="0"/>
              <a:t>Any printed or electronic copies, including back-ups, temporary or intermediate data files must be deleted or destroyed.</a:t>
            </a:r>
          </a:p>
          <a:p>
            <a:pPr marL="228600" indent="-228600">
              <a:buFont typeface="+mj-lt"/>
              <a:buAutoNum type="arabicPeriod" startAt="8"/>
            </a:pPr>
            <a:endParaRPr lang="en-US" sz="1200" dirty="0" smtClean="0"/>
          </a:p>
          <a:p>
            <a:pPr marL="228600" indent="-228600">
              <a:buFont typeface="+mj-lt"/>
              <a:buAutoNum type="arabicPeriod" startAt="8"/>
            </a:pPr>
            <a:r>
              <a:rPr lang="en-US" sz="1200" dirty="0" smtClean="0"/>
              <a:t>Any portable copies (CDs, copies on memory sticks etc.) must be destroyed or deleted, or returned to NSD.</a:t>
            </a:r>
          </a:p>
          <a:p>
            <a:pPr marL="228600" indent="-228600">
              <a:buFont typeface="+mj-lt"/>
              <a:buAutoNum type="arabicPeriod" startAt="8"/>
            </a:pPr>
            <a:endParaRPr lang="en-US" sz="1200" dirty="0" smtClean="0"/>
          </a:p>
          <a:p>
            <a:pPr marL="228600" indent="-228600">
              <a:buFont typeface="+mj-lt"/>
              <a:buAutoNum type="arabicPeriod" startAt="8"/>
            </a:pPr>
            <a:r>
              <a:rPr lang="en-US" sz="1200" dirty="0" smtClean="0"/>
              <a:t>The storage, access, usage and deletion must be auditable to NSD.</a:t>
            </a:r>
          </a:p>
          <a:p>
            <a:pPr marL="0" indent="0">
              <a:buFont typeface="+mj-lt"/>
              <a:buNone/>
            </a:pPr>
            <a:endParaRPr lang="en-US" sz="1200" dirty="0" smtClean="0"/>
          </a:p>
          <a:p>
            <a:endParaRPr lang="en-US" dirty="0"/>
          </a:p>
        </p:txBody>
      </p:sp>
      <p:sp>
        <p:nvSpPr>
          <p:cNvPr id="4" name="Plassholder for lysbildenummer 3"/>
          <p:cNvSpPr>
            <a:spLocks noGrp="1"/>
          </p:cNvSpPr>
          <p:nvPr>
            <p:ph type="sldNum" sz="quarter" idx="10"/>
          </p:nvPr>
        </p:nvSpPr>
        <p:spPr/>
        <p:txBody>
          <a:bodyPr/>
          <a:lstStyle/>
          <a:p>
            <a:fld id="{CCFAE7F7-A1C9-4755-B402-A684D3013E9C}" type="slidenum">
              <a:rPr lang="en-US" smtClean="0"/>
              <a:t>14</a:t>
            </a:fld>
            <a:endParaRPr lang="en-US"/>
          </a:p>
        </p:txBody>
      </p:sp>
    </p:spTree>
    <p:extLst>
      <p:ext uri="{BB962C8B-B14F-4D97-AF65-F5344CB8AC3E}">
        <p14:creationId xmlns:p14="http://schemas.microsoft.com/office/powerpoint/2010/main" val="3651681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en-US" sz="1200" dirty="0" smtClean="0">
                <a:solidFill>
                  <a:schemeClr val="tx1"/>
                </a:solidFill>
              </a:rPr>
              <a:t>The European Social Survey (ESS) is an academically-driven large-scale cross-national social survey designed to chart and explain the interaction between Europe's changing institutions and the attitudes, beliefs and </a:t>
            </a:r>
            <a:r>
              <a:rPr lang="en-US" sz="1200" dirty="0" err="1" smtClean="0">
                <a:solidFill>
                  <a:schemeClr val="tx1"/>
                </a:solidFill>
              </a:rPr>
              <a:t>behaviour</a:t>
            </a:r>
            <a:r>
              <a:rPr lang="en-US" sz="1200" dirty="0" smtClean="0">
                <a:solidFill>
                  <a:schemeClr val="tx1"/>
                </a:solidFill>
              </a:rPr>
              <a:t> patterns of its diverse populations. The first round of the survey was conducted in 2002 and it has been conducted every two years ever since. Data are currently available without charge for five rounds covering almost 250,000 respondents from 34 participating countries across Europe.  </a:t>
            </a:r>
          </a:p>
          <a:p>
            <a:pPr algn="l"/>
            <a:endParaRPr lang="en-US" sz="1200" dirty="0" smtClean="0">
              <a:solidFill>
                <a:schemeClr val="tx1"/>
              </a:solidFill>
            </a:endParaRPr>
          </a:p>
          <a:p>
            <a:endParaRPr lang="en-US" dirty="0"/>
          </a:p>
        </p:txBody>
      </p:sp>
      <p:sp>
        <p:nvSpPr>
          <p:cNvPr id="4" name="Plassholder for lysbildenummer 3"/>
          <p:cNvSpPr>
            <a:spLocks noGrp="1"/>
          </p:cNvSpPr>
          <p:nvPr>
            <p:ph type="sldNum" sz="quarter" idx="10"/>
          </p:nvPr>
        </p:nvSpPr>
        <p:spPr/>
        <p:txBody>
          <a:bodyPr/>
          <a:lstStyle/>
          <a:p>
            <a:fld id="{CCFAE7F7-A1C9-4755-B402-A684D3013E9C}" type="slidenum">
              <a:rPr lang="en-US" smtClean="0"/>
              <a:t>2</a:t>
            </a:fld>
            <a:endParaRPr lang="en-US"/>
          </a:p>
        </p:txBody>
      </p:sp>
    </p:spTree>
    <p:extLst>
      <p:ext uri="{BB962C8B-B14F-4D97-AF65-F5344CB8AC3E}">
        <p14:creationId xmlns:p14="http://schemas.microsoft.com/office/powerpoint/2010/main" val="309381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smtClean="0"/>
              <a:t>The project is directed by a Core Scientific Team led by Rory Fitzgerald from the Centre for Comparative Social Surveys at City University London, UK. The six other institutions represented are</a:t>
            </a:r>
          </a:p>
          <a:p>
            <a:endParaRPr lang="en-US" dirty="0" smtClean="0"/>
          </a:p>
          <a:p>
            <a:r>
              <a:rPr lang="en-US" dirty="0" smtClean="0"/>
              <a:t>NSD, Norway</a:t>
            </a:r>
          </a:p>
          <a:p>
            <a:r>
              <a:rPr lang="en-US" dirty="0" smtClean="0"/>
              <a:t>GESIS, Germany</a:t>
            </a:r>
          </a:p>
          <a:p>
            <a:r>
              <a:rPr lang="en-US" dirty="0" smtClean="0"/>
              <a:t>The Netherlands Institute for Social Research/SCP, Netherlands</a:t>
            </a:r>
          </a:p>
          <a:p>
            <a:r>
              <a:rPr lang="en-US" dirty="0" err="1" smtClean="0"/>
              <a:t>Universitat</a:t>
            </a:r>
            <a:r>
              <a:rPr lang="en-US" dirty="0" smtClean="0"/>
              <a:t> </a:t>
            </a:r>
            <a:r>
              <a:rPr lang="en-US" dirty="0" err="1" smtClean="0"/>
              <a:t>Pompeu</a:t>
            </a:r>
            <a:r>
              <a:rPr lang="en-US" dirty="0" smtClean="0"/>
              <a:t> </a:t>
            </a:r>
            <a:r>
              <a:rPr lang="en-US" dirty="0" err="1" smtClean="0"/>
              <a:t>Fabra</a:t>
            </a:r>
            <a:r>
              <a:rPr lang="en-US" dirty="0" smtClean="0"/>
              <a:t>, Spain</a:t>
            </a:r>
          </a:p>
          <a:p>
            <a:r>
              <a:rPr lang="en-US" dirty="0" smtClean="0"/>
              <a:t>University of Leuven, Belgium</a:t>
            </a:r>
          </a:p>
          <a:p>
            <a:r>
              <a:rPr lang="en-US" dirty="0" smtClean="0"/>
              <a:t>University of Ljubljana, Slovenia</a:t>
            </a:r>
          </a:p>
          <a:p>
            <a:endParaRPr lang="en-US" dirty="0" smtClean="0"/>
          </a:p>
          <a:p>
            <a:r>
              <a:rPr lang="en-US" sz="1200" b="0" i="0" kern="1200" dirty="0" smtClean="0">
                <a:solidFill>
                  <a:schemeClr val="tx1"/>
                </a:solidFill>
                <a:effectLst/>
                <a:latin typeface="+mn-lt"/>
                <a:ea typeface="+mn-ea"/>
                <a:cs typeface="+mn-cs"/>
              </a:rPr>
              <a:t>The CST is advised by a </a:t>
            </a:r>
            <a:r>
              <a:rPr lang="en-US" sz="1200" b="0" i="0" u="none" strike="noStrike" kern="1200" dirty="0" smtClean="0">
                <a:solidFill>
                  <a:schemeClr val="tx1"/>
                </a:solidFill>
                <a:effectLst/>
                <a:latin typeface="+mn-lt"/>
                <a:ea typeface="+mn-ea"/>
                <a:cs typeface="+mn-cs"/>
                <a:hlinkClick r:id="rId3"/>
              </a:rPr>
              <a:t>Scientific Advisory Board</a:t>
            </a:r>
            <a:r>
              <a:rPr lang="en-US" sz="1200" b="0" i="0" kern="1200" dirty="0" smtClean="0">
                <a:solidFill>
                  <a:schemeClr val="tx1"/>
                </a:solidFill>
                <a:effectLst/>
                <a:latin typeface="+mn-lt"/>
                <a:ea typeface="+mn-ea"/>
                <a:cs typeface="+mn-cs"/>
              </a:rPr>
              <a:t> and an expert </a:t>
            </a:r>
            <a:r>
              <a:rPr lang="en-US" sz="1200" b="0" i="0" u="none" strike="noStrike" kern="1200" dirty="0" smtClean="0">
                <a:solidFill>
                  <a:schemeClr val="tx1"/>
                </a:solidFill>
                <a:effectLst/>
                <a:latin typeface="+mn-lt"/>
                <a:ea typeface="+mn-ea"/>
                <a:cs typeface="+mn-cs"/>
                <a:hlinkClick r:id="rId4"/>
              </a:rPr>
              <a:t>Methods Group</a:t>
            </a:r>
            <a:r>
              <a:rPr lang="en-US" sz="1200" b="0" i="0" kern="1200" dirty="0" smtClean="0">
                <a:solidFill>
                  <a:schemeClr val="tx1"/>
                </a:solidFill>
                <a:effectLst/>
                <a:latin typeface="+mn-lt"/>
                <a:ea typeface="+mn-ea"/>
                <a:cs typeface="+mn-cs"/>
              </a:rPr>
              <a:t>. Fieldwork is funded and commissioned in each participating country, where there is an individual or small team responsible for National Coordination of activities related to ESS in that location.</a:t>
            </a:r>
          </a:p>
          <a:p>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The Norwegian Social Science Data Services (NSD) has been the official archive for the ESS since 2001. NSD is responsible for providing the ESS National teams with specifications for data and metadata; overseeing the deposit, adjustment, archiving and dissemination of data and documentation for each round of the ESS as well as providing resources to enhance analyses for data users.</a:t>
            </a:r>
          </a:p>
          <a:p>
            <a:endParaRPr lang="en-US" dirty="0"/>
          </a:p>
        </p:txBody>
      </p:sp>
      <p:sp>
        <p:nvSpPr>
          <p:cNvPr id="4" name="Plassholder for lysbildenummer 3"/>
          <p:cNvSpPr>
            <a:spLocks noGrp="1"/>
          </p:cNvSpPr>
          <p:nvPr>
            <p:ph type="sldNum" sz="quarter" idx="10"/>
          </p:nvPr>
        </p:nvSpPr>
        <p:spPr/>
        <p:txBody>
          <a:bodyPr/>
          <a:lstStyle/>
          <a:p>
            <a:fld id="{CCFAE7F7-A1C9-4755-B402-A684D3013E9C}" type="slidenum">
              <a:rPr lang="en-US" smtClean="0"/>
              <a:t>3</a:t>
            </a:fld>
            <a:endParaRPr lang="en-US"/>
          </a:p>
        </p:txBody>
      </p:sp>
    </p:spTree>
    <p:extLst>
      <p:ext uri="{BB962C8B-B14F-4D97-AF65-F5344CB8AC3E}">
        <p14:creationId xmlns:p14="http://schemas.microsoft.com/office/powerpoint/2010/main" val="309381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smtClean="0"/>
              <a:t>Free access for all has been an integral part of ESS data</a:t>
            </a:r>
            <a:r>
              <a:rPr lang="en-US" baseline="0" dirty="0" smtClean="0"/>
              <a:t> life-cycle design since the very start of the ESS project</a:t>
            </a:r>
          </a:p>
          <a:p>
            <a:endParaRPr lang="en-US" baseline="0" dirty="0" smtClean="0"/>
          </a:p>
          <a:p>
            <a:r>
              <a:rPr lang="en-US" baseline="0" dirty="0" smtClean="0"/>
              <a:t>Means that ESS provides access to the whole social science community simultaneously – neither principle investigators or question module design teams in the ESS have any guarantee of being able to ‘publish first’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There are no privileged access rights by any person to the ESS data except what is necessary for its processing and preparation for public use.</a:t>
            </a:r>
          </a:p>
          <a:p>
            <a:endParaRPr lang="en-US" dirty="0"/>
          </a:p>
        </p:txBody>
      </p:sp>
      <p:sp>
        <p:nvSpPr>
          <p:cNvPr id="4" name="Plassholder for lysbildenummer 3"/>
          <p:cNvSpPr>
            <a:spLocks noGrp="1"/>
          </p:cNvSpPr>
          <p:nvPr>
            <p:ph type="sldNum" sz="quarter" idx="10"/>
          </p:nvPr>
        </p:nvSpPr>
        <p:spPr/>
        <p:txBody>
          <a:bodyPr/>
          <a:lstStyle/>
          <a:p>
            <a:fld id="{CCFAE7F7-A1C9-4755-B402-A684D3013E9C}" type="slidenum">
              <a:rPr lang="en-US" smtClean="0"/>
              <a:t>4</a:t>
            </a:fld>
            <a:endParaRPr lang="en-US"/>
          </a:p>
        </p:txBody>
      </p:sp>
    </p:spTree>
    <p:extLst>
      <p:ext uri="{BB962C8B-B14F-4D97-AF65-F5344CB8AC3E}">
        <p14:creationId xmlns:p14="http://schemas.microsoft.com/office/powerpoint/2010/main" val="309381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endParaRPr lang="en-US" sz="1200" dirty="0" smtClean="0">
              <a:solidFill>
                <a:schemeClr val="tx1"/>
              </a:solidFill>
            </a:endParaRPr>
          </a:p>
          <a:p>
            <a:pPr algn="l"/>
            <a:r>
              <a:rPr lang="en-US" sz="1200" dirty="0" smtClean="0">
                <a:solidFill>
                  <a:schemeClr val="tx1"/>
                </a:solidFill>
              </a:rPr>
              <a:t>Similar to</a:t>
            </a:r>
            <a:r>
              <a:rPr lang="en-US" sz="1200" baseline="0" dirty="0" smtClean="0">
                <a:solidFill>
                  <a:schemeClr val="tx1"/>
                </a:solidFill>
              </a:rPr>
              <a:t> the ICPSR processes. Not an explicit policy, but the processes are closely mapped to the OAIS (Open Archival Information System) model.</a:t>
            </a:r>
            <a:endParaRPr lang="en-US" sz="1200" dirty="0" smtClean="0">
              <a:solidFill>
                <a:schemeClr val="tx1"/>
              </a:solidFill>
            </a:endParaRPr>
          </a:p>
          <a:p>
            <a:pPr algn="l"/>
            <a:endParaRPr lang="en-US" sz="1200" dirty="0" smtClean="0">
              <a:solidFill>
                <a:schemeClr val="tx1"/>
              </a:solidFill>
            </a:endParaRPr>
          </a:p>
          <a:p>
            <a:pPr algn="l"/>
            <a:endParaRPr lang="en-US" sz="1200" dirty="0" smtClean="0">
              <a:solidFill>
                <a:schemeClr val="tx1"/>
              </a:solidFill>
            </a:endParaRPr>
          </a:p>
          <a:p>
            <a:pPr algn="l"/>
            <a:endParaRPr lang="en-US" sz="1200" dirty="0" smtClean="0">
              <a:solidFill>
                <a:schemeClr val="tx1"/>
              </a:solidFill>
            </a:endParaRPr>
          </a:p>
          <a:p>
            <a:pPr algn="l"/>
            <a:endParaRPr lang="en-US" sz="1200" dirty="0" smtClean="0">
              <a:solidFill>
                <a:schemeClr val="tx1"/>
              </a:solidFill>
            </a:endParaRPr>
          </a:p>
          <a:p>
            <a:endParaRPr lang="en-US" dirty="0"/>
          </a:p>
        </p:txBody>
      </p:sp>
      <p:sp>
        <p:nvSpPr>
          <p:cNvPr id="4" name="Plassholder for lysbildenummer 3"/>
          <p:cNvSpPr>
            <a:spLocks noGrp="1"/>
          </p:cNvSpPr>
          <p:nvPr>
            <p:ph type="sldNum" sz="quarter" idx="10"/>
          </p:nvPr>
        </p:nvSpPr>
        <p:spPr/>
        <p:txBody>
          <a:bodyPr/>
          <a:lstStyle/>
          <a:p>
            <a:fld id="{CCFAE7F7-A1C9-4755-B402-A684D3013E9C}" type="slidenum">
              <a:rPr lang="en-US" smtClean="0"/>
              <a:t>5</a:t>
            </a:fld>
            <a:endParaRPr lang="en-US"/>
          </a:p>
        </p:txBody>
      </p:sp>
    </p:spTree>
    <p:extLst>
      <p:ext uri="{BB962C8B-B14F-4D97-AF65-F5344CB8AC3E}">
        <p14:creationId xmlns:p14="http://schemas.microsoft.com/office/powerpoint/2010/main" val="309381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Four core elements:</a:t>
            </a:r>
          </a:p>
          <a:p>
            <a:pPr lvl="0"/>
            <a:endParaRPr lang="en-GB" sz="1200" kern="1200" dirty="0" smtClean="0">
              <a:solidFill>
                <a:schemeClr val="tx1"/>
              </a:solidFill>
              <a:effectLst/>
              <a:latin typeface="+mn-lt"/>
              <a:ea typeface="+mn-ea"/>
              <a:cs typeface="+mn-cs"/>
            </a:endParaRPr>
          </a:p>
          <a:p>
            <a:pPr marL="228600" lvl="0" indent="-228600">
              <a:buFont typeface="+mj-lt"/>
              <a:buAutoNum type="arabicPeriod"/>
            </a:pPr>
            <a:r>
              <a:rPr lang="en-GB" sz="1200" kern="1200" dirty="0" smtClean="0">
                <a:solidFill>
                  <a:schemeClr val="tx1"/>
                </a:solidFill>
                <a:effectLst/>
                <a:latin typeface="+mn-lt"/>
                <a:ea typeface="+mn-ea"/>
                <a:cs typeface="+mn-cs"/>
              </a:rPr>
              <a:t>Data ingest and initial checks</a:t>
            </a:r>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GB" sz="1200" kern="1200" dirty="0" smtClean="0">
                <a:solidFill>
                  <a:schemeClr val="tx1"/>
                </a:solidFill>
                <a:effectLst/>
                <a:latin typeface="+mn-lt"/>
                <a:ea typeface="+mn-ea"/>
                <a:cs typeface="+mn-cs"/>
              </a:rPr>
              <a:t>Data edit, edit control and data approval</a:t>
            </a:r>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GB" sz="1200" kern="1200" dirty="0" smtClean="0">
                <a:solidFill>
                  <a:schemeClr val="tx1"/>
                </a:solidFill>
                <a:effectLst/>
                <a:latin typeface="+mn-lt"/>
                <a:ea typeface="+mn-ea"/>
                <a:cs typeface="+mn-cs"/>
              </a:rPr>
              <a:t>Processing of metadata</a:t>
            </a:r>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GB" sz="1200" kern="1200" dirty="0" smtClean="0">
                <a:solidFill>
                  <a:schemeClr val="tx1"/>
                </a:solidFill>
                <a:effectLst/>
                <a:latin typeface="+mn-lt"/>
                <a:ea typeface="+mn-ea"/>
                <a:cs typeface="+mn-cs"/>
              </a:rPr>
              <a:t>Archiving, preservation, feedback and maintenance</a:t>
            </a:r>
            <a:endParaRPr lang="en-US" sz="1200" kern="1200" dirty="0" smtClean="0">
              <a:solidFill>
                <a:schemeClr val="tx1"/>
              </a:solidFill>
              <a:effectLst/>
              <a:latin typeface="+mn-lt"/>
              <a:ea typeface="+mn-ea"/>
              <a:cs typeface="+mn-cs"/>
            </a:endParaRPr>
          </a:p>
          <a:p>
            <a:endParaRPr lang="en-US" dirty="0" smtClean="0"/>
          </a:p>
          <a:p>
            <a:r>
              <a:rPr lang="en-US" dirty="0" smtClean="0"/>
              <a:t>Repurposing:</a:t>
            </a:r>
          </a:p>
          <a:p>
            <a:r>
              <a:rPr lang="en-US" dirty="0" smtClean="0"/>
              <a:t>Browsing and analyses of published data and documentation may reveal deviations in the data or errors in the documentation/metadata components. </a:t>
            </a:r>
          </a:p>
          <a:p>
            <a:endParaRPr lang="en-US" dirty="0" smtClean="0"/>
          </a:p>
          <a:p>
            <a:r>
              <a:rPr lang="en-US" dirty="0" smtClean="0"/>
              <a:t>Data and documentation/metadata are corrected if possible and republished on a regular basis. Any changes and remaining deviations are documented, and alerted at the ESS data HTML pages.</a:t>
            </a:r>
          </a:p>
          <a:p>
            <a:endParaRPr lang="en-US" dirty="0" smtClean="0"/>
          </a:p>
          <a:p>
            <a:r>
              <a:rPr lang="en-US" dirty="0" smtClean="0"/>
              <a:t>Every second year the ESS Data team produces a cumulative data file, adding data for the new round. At the same time, published data sets from earlier rounds are republished if needed. </a:t>
            </a:r>
          </a:p>
          <a:p>
            <a:endParaRPr lang="en-US" dirty="0" smtClean="0"/>
          </a:p>
          <a:p>
            <a:r>
              <a:rPr lang="en-US" dirty="0" smtClean="0"/>
              <a:t>Feedback from browsing and analyses may result in activities from step 2 or 3 and onward in the pipeline process for data that are </a:t>
            </a:r>
            <a:r>
              <a:rPr lang="en-US" dirty="0" err="1" smtClean="0"/>
              <a:t>allready</a:t>
            </a:r>
            <a:r>
              <a:rPr lang="en-US" dirty="0" smtClean="0"/>
              <a:t> published, or may lead to changes in the preparation of data and documentation foe a new ESS round.</a:t>
            </a:r>
            <a:endParaRPr lang="en-US" dirty="0"/>
          </a:p>
        </p:txBody>
      </p:sp>
      <p:sp>
        <p:nvSpPr>
          <p:cNvPr id="4" name="Plassholder for lysbildenummer 3"/>
          <p:cNvSpPr>
            <a:spLocks noGrp="1"/>
          </p:cNvSpPr>
          <p:nvPr>
            <p:ph type="sldNum" sz="quarter" idx="10"/>
          </p:nvPr>
        </p:nvSpPr>
        <p:spPr/>
        <p:txBody>
          <a:bodyPr/>
          <a:lstStyle/>
          <a:p>
            <a:fld id="{CCFAE7F7-A1C9-4755-B402-A684D3013E9C}" type="slidenum">
              <a:rPr lang="en-US" smtClean="0"/>
              <a:t>6</a:t>
            </a:fld>
            <a:endParaRPr lang="en-US"/>
          </a:p>
        </p:txBody>
      </p:sp>
    </p:spTree>
    <p:extLst>
      <p:ext uri="{BB962C8B-B14F-4D97-AF65-F5344CB8AC3E}">
        <p14:creationId xmlns:p14="http://schemas.microsoft.com/office/powerpoint/2010/main" val="309381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The ESS National Teams (data producers) are required to deposit electronic deliverables to the ESS Archive one month after the end of the official fieldwork period. </a:t>
            </a:r>
            <a:r>
              <a:rPr lang="en-GB" sz="1200" kern="1200" dirty="0" smtClean="0">
                <a:solidFill>
                  <a:schemeClr val="tx1"/>
                </a:solidFill>
                <a:effectLst/>
                <a:latin typeface="+mn-lt"/>
                <a:ea typeface="+mn-ea"/>
                <a:cs typeface="+mn-cs"/>
              </a:rPr>
              <a:t>All files must be deposited online via the ‘data deposit’ option accessible from the ESS Intranet one month after the official end of fieldwork.</a:t>
            </a:r>
            <a:endParaRPr lang="en-US" dirty="0" smtClean="0"/>
          </a:p>
          <a:p>
            <a:pPr algn="l"/>
            <a:endParaRPr lang="en-US" sz="1200" dirty="0" smtClean="0">
              <a:solidFill>
                <a:schemeClr val="tx1"/>
              </a:solidFill>
            </a:endParaRPr>
          </a:p>
          <a:p>
            <a:pPr algn="l"/>
            <a:r>
              <a:rPr lang="en-US" sz="1200" dirty="0" smtClean="0">
                <a:solidFill>
                  <a:schemeClr val="tx1"/>
                </a:solidFill>
              </a:rPr>
              <a:t>ESS Intranet: a secure area where all the information, specifications, standards and documents needed by National Coordination teams (the data producers) in order to produce </a:t>
            </a:r>
            <a:r>
              <a:rPr lang="en-US" sz="1200" dirty="0" err="1" smtClean="0">
                <a:solidFill>
                  <a:schemeClr val="tx1"/>
                </a:solidFill>
              </a:rPr>
              <a:t>standardised</a:t>
            </a:r>
            <a:r>
              <a:rPr lang="en-US" sz="1200" dirty="0" smtClean="0">
                <a:solidFill>
                  <a:schemeClr val="tx1"/>
                </a:solidFill>
              </a:rPr>
              <a:t> and </a:t>
            </a:r>
            <a:r>
              <a:rPr lang="en-US" sz="1200" dirty="0" err="1" smtClean="0">
                <a:solidFill>
                  <a:schemeClr val="tx1"/>
                </a:solidFill>
              </a:rPr>
              <a:t>harmonised</a:t>
            </a:r>
            <a:r>
              <a:rPr lang="en-US" sz="1200" dirty="0" smtClean="0">
                <a:solidFill>
                  <a:schemeClr val="tx1"/>
                </a:solidFill>
              </a:rPr>
              <a:t> cross-national data files is made available.</a:t>
            </a:r>
          </a:p>
          <a:p>
            <a:pPr algn="l"/>
            <a:endParaRPr lang="en-US" sz="1200" dirty="0" smtClean="0">
              <a:solidFill>
                <a:schemeClr val="tx1"/>
              </a:solidFill>
            </a:endParaRPr>
          </a:p>
          <a:p>
            <a:pPr marL="228600" indent="-228600">
              <a:buAutoNum type="arabicPeriod"/>
            </a:pPr>
            <a:r>
              <a:rPr lang="en-US" sz="1200" b="0" i="0" u="none" strike="noStrike" kern="1200" baseline="0" dirty="0" smtClean="0">
                <a:solidFill>
                  <a:schemeClr val="tx1"/>
                </a:solidFill>
                <a:latin typeface="+mn-lt"/>
                <a:ea typeface="+mn-ea"/>
                <a:cs typeface="+mn-cs"/>
              </a:rPr>
              <a:t>NSD maintains a secure ESS Intranet page (</a:t>
            </a:r>
            <a:r>
              <a:rPr lang="en-US" sz="1200" b="0" i="0" u="none" strike="noStrike" kern="1200" baseline="0" dirty="0" err="1" smtClean="0">
                <a:solidFill>
                  <a:schemeClr val="tx1"/>
                </a:solidFill>
                <a:latin typeface="+mn-lt"/>
                <a:ea typeface="+mn-ea"/>
                <a:cs typeface="+mn-cs"/>
              </a:rPr>
              <a:t>htpps</a:t>
            </a:r>
            <a:r>
              <a:rPr lang="en-US" sz="1200" b="0" i="0" u="none" strike="noStrike" kern="1200" baseline="0" dirty="0" smtClean="0">
                <a:solidFill>
                  <a:schemeClr val="tx1"/>
                </a:solidFill>
                <a:latin typeface="+mn-lt"/>
                <a:ea typeface="+mn-ea"/>
                <a:cs typeface="+mn-cs"/>
              </a:rPr>
              <a:t>) which is a workspace for the Core Scientific Team including ESS Data Team staff and National Teams. Prior to fieldwork the ESS Data Team develop data specifications (Data Protocol, variable definitions, post-coding standards etc.) and make them available at the ESS Intranet. A survey documentation form is also developed and made available by the ESS Data Team. The ESS Data Team also engage in consultation processes regarding country-specific measures like education and religion prior to the fieldwork. The outcome of the consultation processes are made available at the ESS intranet web-site.</a:t>
            </a:r>
          </a:p>
          <a:p>
            <a:pPr marL="228600" indent="-228600">
              <a:buAutoNum type="arabicPeriod"/>
            </a:pPr>
            <a:endParaRPr lang="en-US" sz="1200" b="0" i="0" u="none" strike="noStrike" kern="1200" baseline="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baseline="0" dirty="0" smtClean="0">
                <a:solidFill>
                  <a:srgbClr val="000000"/>
                </a:solidFill>
                <a:latin typeface="Arial"/>
              </a:rPr>
              <a:t>National Coordinator (National Team) for each participating ESS country prepares and submits study material to NSD/ESS for processing, archiving and dissemination. The NC is responsible for checking that material is in line with the specifications of the ESS Data Protocol. </a:t>
            </a:r>
          </a:p>
          <a:p>
            <a:endParaRPr lang="en-US" dirty="0" smtClean="0"/>
          </a:p>
          <a:p>
            <a:pPr algn="l"/>
            <a:r>
              <a:rPr lang="en-US" sz="1200" dirty="0" smtClean="0">
                <a:solidFill>
                  <a:schemeClr val="tx1"/>
                </a:solidFill>
              </a:rPr>
              <a:t>ESS Data Protocol: specifies the production and delivery of data files</a:t>
            </a:r>
          </a:p>
          <a:p>
            <a:pPr marL="342900" indent="-342900" algn="l">
              <a:buFont typeface="Arial" pitchFamily="34" charset="0"/>
              <a:buChar char="•"/>
            </a:pPr>
            <a:r>
              <a:rPr lang="en-US" sz="1200" dirty="0" smtClean="0">
                <a:solidFill>
                  <a:schemeClr val="tx1"/>
                </a:solidFill>
              </a:rPr>
              <a:t>procedures for collaboration between the National Teams and the ESS Archive </a:t>
            </a:r>
          </a:p>
          <a:p>
            <a:pPr marL="342900" indent="-342900" algn="l">
              <a:buFont typeface="Arial" pitchFamily="34" charset="0"/>
              <a:buChar char="•"/>
            </a:pPr>
            <a:r>
              <a:rPr lang="en-US" sz="1200" dirty="0" smtClean="0">
                <a:solidFill>
                  <a:schemeClr val="tx1"/>
                </a:solidFill>
              </a:rPr>
              <a:t>electronic deliverables required</a:t>
            </a:r>
          </a:p>
          <a:p>
            <a:pPr marL="342900" indent="-342900" algn="l">
              <a:buFont typeface="Arial" pitchFamily="34" charset="0"/>
              <a:buChar char="•"/>
            </a:pPr>
            <a:r>
              <a:rPr lang="en-US" sz="1200" dirty="0" smtClean="0">
                <a:solidFill>
                  <a:schemeClr val="tx1"/>
                </a:solidFill>
              </a:rPr>
              <a:t>principles of variable definitions </a:t>
            </a:r>
          </a:p>
          <a:p>
            <a:pPr marL="342900" indent="-342900" algn="l">
              <a:buFont typeface="Arial" pitchFamily="34" charset="0"/>
              <a:buChar char="•"/>
            </a:pPr>
            <a:r>
              <a:rPr lang="en-US" sz="1200" dirty="0" smtClean="0">
                <a:solidFill>
                  <a:schemeClr val="tx1"/>
                </a:solidFill>
              </a:rPr>
              <a:t>standards and classifications to be applied</a:t>
            </a:r>
          </a:p>
          <a:p>
            <a:pPr marL="342900" indent="-342900" algn="l">
              <a:buFont typeface="Arial" pitchFamily="34" charset="0"/>
              <a:buChar char="•"/>
            </a:pPr>
            <a:r>
              <a:rPr lang="en-US" sz="1200" dirty="0" smtClean="0">
                <a:solidFill>
                  <a:schemeClr val="tx1"/>
                </a:solidFill>
              </a:rPr>
              <a:t>country-specific, identification and administrative variables to be included</a:t>
            </a:r>
          </a:p>
          <a:p>
            <a:pPr marL="342900" indent="-342900" algn="l">
              <a:buFont typeface="Arial" pitchFamily="34" charset="0"/>
              <a:buChar char="•"/>
            </a:pPr>
            <a:r>
              <a:rPr lang="en-US" sz="1200" dirty="0" smtClean="0">
                <a:solidFill>
                  <a:schemeClr val="tx1"/>
                </a:solidFill>
              </a:rPr>
              <a:t>specific variable definitions and coding of data</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With regard to metadata, all National Teams are required to fill in and deposit a National Technical Summary form (NTS) which documents how the ESS was implemented in a particular country. It includes information about fieldwork dates and procedures used during interviewer briefings as well as information about sample design, response rates, quality control back checks, verification of CAPI </a:t>
            </a:r>
            <a:r>
              <a:rPr lang="en-US" sz="1200" dirty="0" err="1" smtClean="0">
                <a:solidFill>
                  <a:schemeClr val="tx1"/>
                </a:solidFill>
              </a:rPr>
              <a:t>programmes</a:t>
            </a:r>
            <a:r>
              <a:rPr lang="en-US" sz="1200" dirty="0" smtClean="0">
                <a:solidFill>
                  <a:schemeClr val="tx1"/>
                </a:solidFill>
              </a:rPr>
              <a:t> and scanning or keying of questionnaires. In addition, country-specific variables such as political parties, education system, electoral system, legal marital status’ and the demographic composition of the population are also recorded.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International standards are used in the ESS in order to code verbatim responses, such as occupation (ISCO), industry (NACE), citizenship and country of birth (ISO 3166-1 country codes) and language (ISO 639-2). The use of these standards is outlined in the ESS Data Protocol, while the coding standards themselves are available for download from the ESS Intranet (</a:t>
            </a:r>
            <a:r>
              <a:rPr lang="en-GB" sz="1200" kern="1200" dirty="0" err="1" smtClean="0">
                <a:solidFill>
                  <a:schemeClr val="tx1"/>
                </a:solidFill>
                <a:effectLst/>
                <a:latin typeface="+mn-lt"/>
                <a:ea typeface="+mn-ea"/>
                <a:cs typeface="+mn-cs"/>
              </a:rPr>
              <a:t>Kolsrud</a:t>
            </a:r>
            <a:r>
              <a:rPr lang="en-GB" sz="1200" kern="1200" dirty="0" smtClean="0">
                <a:solidFill>
                  <a:schemeClr val="tx1"/>
                </a:solidFill>
                <a:effectLst/>
                <a:latin typeface="+mn-lt"/>
                <a:ea typeface="+mn-ea"/>
                <a:cs typeface="+mn-cs"/>
              </a:rPr>
              <a:t> et al. 2010).  In addition to the international standards, the ESS utilises ESS coding frames for questions on religion and education, which are included in the questionnaire used during the survey interview and then used to code the data. These are also outlined in the ESS Data Protocol. </a:t>
            </a:r>
            <a:endParaRPr lang="en-US" sz="1200" kern="1200" dirty="0" smtClean="0">
              <a:solidFill>
                <a:schemeClr val="tx1"/>
              </a:solidFill>
              <a:effectLst/>
              <a:latin typeface="+mn-lt"/>
              <a:ea typeface="+mn-ea"/>
              <a:cs typeface="+mn-cs"/>
            </a:endParaRPr>
          </a:p>
          <a:p>
            <a:endParaRPr lang="en-US" dirty="0" smtClean="0"/>
          </a:p>
          <a:p>
            <a:pPr algn="l"/>
            <a:endParaRPr lang="en-US" sz="1200" dirty="0" smtClean="0">
              <a:solidFill>
                <a:schemeClr val="tx1"/>
              </a:solidFill>
            </a:endParaRPr>
          </a:p>
          <a:p>
            <a:pPr algn="l"/>
            <a:endParaRPr lang="en-US" sz="1200" dirty="0" smtClean="0">
              <a:solidFill>
                <a:schemeClr val="tx1"/>
              </a:solidFill>
            </a:endParaRPr>
          </a:p>
          <a:p>
            <a:endParaRPr lang="en-US" dirty="0"/>
          </a:p>
        </p:txBody>
      </p:sp>
      <p:sp>
        <p:nvSpPr>
          <p:cNvPr id="4" name="Plassholder for lysbildenummer 3"/>
          <p:cNvSpPr>
            <a:spLocks noGrp="1"/>
          </p:cNvSpPr>
          <p:nvPr>
            <p:ph type="sldNum" sz="quarter" idx="10"/>
          </p:nvPr>
        </p:nvSpPr>
        <p:spPr/>
        <p:txBody>
          <a:bodyPr/>
          <a:lstStyle/>
          <a:p>
            <a:fld id="{CCFAE7F7-A1C9-4755-B402-A684D3013E9C}" type="slidenum">
              <a:rPr lang="en-US" smtClean="0"/>
              <a:t>7</a:t>
            </a:fld>
            <a:endParaRPr lang="en-US"/>
          </a:p>
        </p:txBody>
      </p:sp>
    </p:spTree>
    <p:extLst>
      <p:ext uri="{BB962C8B-B14F-4D97-AF65-F5344CB8AC3E}">
        <p14:creationId xmlns:p14="http://schemas.microsoft.com/office/powerpoint/2010/main" val="309381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The ESS National Teams (data producers) are required to deposit electronic deliverables to the ESS Archive one month after the end of the official fieldwork period. </a:t>
            </a:r>
            <a:r>
              <a:rPr lang="en-GB" sz="1200" kern="1200" dirty="0" smtClean="0">
                <a:solidFill>
                  <a:schemeClr val="tx1"/>
                </a:solidFill>
                <a:effectLst/>
                <a:latin typeface="+mn-lt"/>
                <a:ea typeface="+mn-ea"/>
                <a:cs typeface="+mn-cs"/>
              </a:rPr>
              <a:t>All files must be deposited online via the ‘data deposit’ option accessible from the ESS Intranet one month after the official end of fieldwork.</a:t>
            </a:r>
            <a:endParaRPr lang="en-US" dirty="0" smtClean="0"/>
          </a:p>
          <a:p>
            <a:pPr algn="l"/>
            <a:endParaRPr lang="en-US" sz="1200" dirty="0" smtClean="0">
              <a:solidFill>
                <a:schemeClr val="tx1"/>
              </a:solidFill>
            </a:endParaRPr>
          </a:p>
          <a:p>
            <a:pPr algn="l"/>
            <a:endParaRPr lang="en-US" sz="1200" dirty="0" smtClean="0">
              <a:solidFill>
                <a:schemeClr val="tx1"/>
              </a:solidFill>
            </a:endParaRPr>
          </a:p>
          <a:p>
            <a:pPr algn="l"/>
            <a:r>
              <a:rPr lang="en-US" sz="1200" dirty="0" smtClean="0">
                <a:solidFill>
                  <a:schemeClr val="tx1"/>
                </a:solidFill>
              </a:rPr>
              <a:t>ESS Intranet: a secure area where all the information, specifications, standards and documents needed by National Coordination teams (the data producers) in order to produce </a:t>
            </a:r>
            <a:r>
              <a:rPr lang="en-US" sz="1200" dirty="0" err="1" smtClean="0">
                <a:solidFill>
                  <a:schemeClr val="tx1"/>
                </a:solidFill>
              </a:rPr>
              <a:t>standardised</a:t>
            </a:r>
            <a:r>
              <a:rPr lang="en-US" sz="1200" dirty="0" smtClean="0">
                <a:solidFill>
                  <a:schemeClr val="tx1"/>
                </a:solidFill>
              </a:rPr>
              <a:t> and </a:t>
            </a:r>
            <a:r>
              <a:rPr lang="en-US" sz="1200" dirty="0" err="1" smtClean="0">
                <a:solidFill>
                  <a:schemeClr val="tx1"/>
                </a:solidFill>
              </a:rPr>
              <a:t>harmonised</a:t>
            </a:r>
            <a:r>
              <a:rPr lang="en-US" sz="1200" dirty="0" smtClean="0">
                <a:solidFill>
                  <a:schemeClr val="tx1"/>
                </a:solidFill>
              </a:rPr>
              <a:t> cross-national data files is made available.</a:t>
            </a:r>
          </a:p>
          <a:p>
            <a:pPr algn="l"/>
            <a:endParaRPr lang="en-US" sz="1200" dirty="0" smtClean="0">
              <a:solidFill>
                <a:schemeClr val="tx1"/>
              </a:solidFill>
            </a:endParaRPr>
          </a:p>
          <a:p>
            <a:pPr marL="228600" indent="-228600">
              <a:buAutoNum type="arabicPeriod"/>
            </a:pPr>
            <a:r>
              <a:rPr lang="en-US" sz="1200" b="0" i="0" u="none" strike="noStrike" kern="1200" baseline="0" dirty="0" smtClean="0">
                <a:solidFill>
                  <a:schemeClr val="tx1"/>
                </a:solidFill>
                <a:latin typeface="+mn-lt"/>
                <a:ea typeface="+mn-ea"/>
                <a:cs typeface="+mn-cs"/>
              </a:rPr>
              <a:t>NSD maintains a secure ESS Intranet page (</a:t>
            </a:r>
            <a:r>
              <a:rPr lang="en-US" sz="1200" b="0" i="0" u="none" strike="noStrike" kern="1200" baseline="0" dirty="0" err="1" smtClean="0">
                <a:solidFill>
                  <a:schemeClr val="tx1"/>
                </a:solidFill>
                <a:latin typeface="+mn-lt"/>
                <a:ea typeface="+mn-ea"/>
                <a:cs typeface="+mn-cs"/>
              </a:rPr>
              <a:t>htpps</a:t>
            </a:r>
            <a:r>
              <a:rPr lang="en-US" sz="1200" b="0" i="0" u="none" strike="noStrike" kern="1200" baseline="0" dirty="0" smtClean="0">
                <a:solidFill>
                  <a:schemeClr val="tx1"/>
                </a:solidFill>
                <a:latin typeface="+mn-lt"/>
                <a:ea typeface="+mn-ea"/>
                <a:cs typeface="+mn-cs"/>
              </a:rPr>
              <a:t>) which is a workspace for the Core Scientific Team including ESS Data Team staff and National Teams. Prior to fieldwork the ESS Data Team develop data specifications (Data Protocol, variable definitions, post-coding standards etc.) and make them available at the ESS Intranet. A survey documentation form is also developed and made available by the ESS Data Team. The ESS Data Team also engage in consultation processes regarding country-specific measures like education and religion prior to the fieldwork. The outcome of the consultation processes are made available at the ESS intranet web-site.</a:t>
            </a:r>
          </a:p>
          <a:p>
            <a:pPr marL="228600" indent="-228600">
              <a:buAutoNum type="arabicPeriod"/>
            </a:pPr>
            <a:endParaRPr lang="en-US" sz="1200" b="0" i="0" u="none" strike="noStrike" kern="1200" baseline="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baseline="0" dirty="0" smtClean="0">
                <a:solidFill>
                  <a:srgbClr val="000000"/>
                </a:solidFill>
                <a:latin typeface="Arial"/>
              </a:rPr>
              <a:t>National Coordinator (National Team) for each participating ESS country prepares and submits study material to NSD/ESS for processing, archiving and dissemination. The NC is responsible for checking that material is in line with the specifications of the ESS Data Protocol. </a:t>
            </a:r>
          </a:p>
          <a:p>
            <a:endParaRPr lang="en-US" dirty="0" smtClean="0"/>
          </a:p>
          <a:p>
            <a:pPr algn="l"/>
            <a:r>
              <a:rPr lang="en-US" sz="1200" dirty="0" smtClean="0">
                <a:solidFill>
                  <a:schemeClr val="tx1"/>
                </a:solidFill>
              </a:rPr>
              <a:t>ESS Data Protocol: specifies the production and delivery of data files</a:t>
            </a:r>
          </a:p>
          <a:p>
            <a:pPr marL="342900" indent="-342900" algn="l">
              <a:buFont typeface="Arial" pitchFamily="34" charset="0"/>
              <a:buChar char="•"/>
            </a:pPr>
            <a:r>
              <a:rPr lang="en-US" sz="1200" dirty="0" smtClean="0">
                <a:solidFill>
                  <a:schemeClr val="tx1"/>
                </a:solidFill>
              </a:rPr>
              <a:t>procedures for collaboration between the National Teams and the ESS Archive </a:t>
            </a:r>
          </a:p>
          <a:p>
            <a:pPr marL="342900" indent="-342900" algn="l">
              <a:buFont typeface="Arial" pitchFamily="34" charset="0"/>
              <a:buChar char="•"/>
            </a:pPr>
            <a:r>
              <a:rPr lang="en-US" sz="1200" dirty="0" smtClean="0">
                <a:solidFill>
                  <a:schemeClr val="tx1"/>
                </a:solidFill>
              </a:rPr>
              <a:t>electronic deliverables required</a:t>
            </a:r>
          </a:p>
          <a:p>
            <a:pPr marL="342900" indent="-342900" algn="l">
              <a:buFont typeface="Arial" pitchFamily="34" charset="0"/>
              <a:buChar char="•"/>
            </a:pPr>
            <a:r>
              <a:rPr lang="en-US" sz="1200" dirty="0" smtClean="0">
                <a:solidFill>
                  <a:schemeClr val="tx1"/>
                </a:solidFill>
              </a:rPr>
              <a:t>principles of variable definitions </a:t>
            </a:r>
          </a:p>
          <a:p>
            <a:pPr marL="342900" indent="-342900" algn="l">
              <a:buFont typeface="Arial" pitchFamily="34" charset="0"/>
              <a:buChar char="•"/>
            </a:pPr>
            <a:r>
              <a:rPr lang="en-US" sz="1200" dirty="0" smtClean="0">
                <a:solidFill>
                  <a:schemeClr val="tx1"/>
                </a:solidFill>
              </a:rPr>
              <a:t>standards and classifications to be applied</a:t>
            </a:r>
          </a:p>
          <a:p>
            <a:pPr marL="342900" indent="-342900" algn="l">
              <a:buFont typeface="Arial" pitchFamily="34" charset="0"/>
              <a:buChar char="•"/>
            </a:pPr>
            <a:r>
              <a:rPr lang="en-US" sz="1200" dirty="0" smtClean="0">
                <a:solidFill>
                  <a:schemeClr val="tx1"/>
                </a:solidFill>
              </a:rPr>
              <a:t>country-specific, identification and administrative variables to be included</a:t>
            </a:r>
          </a:p>
          <a:p>
            <a:pPr marL="342900" indent="-342900" algn="l">
              <a:buFont typeface="Arial" pitchFamily="34" charset="0"/>
              <a:buChar char="•"/>
            </a:pPr>
            <a:r>
              <a:rPr lang="en-US" sz="1200" dirty="0" smtClean="0">
                <a:solidFill>
                  <a:schemeClr val="tx1"/>
                </a:solidFill>
              </a:rPr>
              <a:t>specific variable definitions and coding of data</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With regard to metadata, all National Teams are required to fill in and deposit a National Technical Summary form (NTS) which documents how the ESS was implemented in a particular country. It includes information about fieldwork dates and procedures used during interviewer briefings as well as information about sample design, response rates, quality control back checks, verification of CAPI </a:t>
            </a:r>
            <a:r>
              <a:rPr lang="en-US" sz="1200" dirty="0" err="1" smtClean="0">
                <a:solidFill>
                  <a:schemeClr val="tx1"/>
                </a:solidFill>
              </a:rPr>
              <a:t>programmes</a:t>
            </a:r>
            <a:r>
              <a:rPr lang="en-US" sz="1200" dirty="0" smtClean="0">
                <a:solidFill>
                  <a:schemeClr val="tx1"/>
                </a:solidFill>
              </a:rPr>
              <a:t> and scanning or keying of questionnaires. In addition, country-specific variables such as political parties, education system, electoral system, legal marital status’ and the demographic composition of the population are also recorded.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International standards are used in the ESS in order to code verbatim responses, such as occupation (ISCO), industry (NACE), citizenship and country of birth (ISO 3166-1 country codes) and language (ISO 639-2). The use of these standards is outlined in the ESS Data Protocol, while the coding standards themselves are available for download from the ESS Intranet (</a:t>
            </a:r>
            <a:r>
              <a:rPr lang="en-GB" sz="1200" kern="1200" dirty="0" err="1" smtClean="0">
                <a:solidFill>
                  <a:schemeClr val="tx1"/>
                </a:solidFill>
                <a:effectLst/>
                <a:latin typeface="+mn-lt"/>
                <a:ea typeface="+mn-ea"/>
                <a:cs typeface="+mn-cs"/>
              </a:rPr>
              <a:t>Kolsrud</a:t>
            </a:r>
            <a:r>
              <a:rPr lang="en-GB" sz="1200" kern="1200" dirty="0" smtClean="0">
                <a:solidFill>
                  <a:schemeClr val="tx1"/>
                </a:solidFill>
                <a:effectLst/>
                <a:latin typeface="+mn-lt"/>
                <a:ea typeface="+mn-ea"/>
                <a:cs typeface="+mn-cs"/>
              </a:rPr>
              <a:t> et al. 2010).  In addition to the international standards, the ESS utilises ESS coding frames for questions on religion and education, which are included in the questionnaire used during the survey interview and then used to code the data. These are also outlined in the ESS Data Protocol. </a:t>
            </a:r>
            <a:endParaRPr lang="en-US" sz="1200" kern="1200" dirty="0" smtClean="0">
              <a:solidFill>
                <a:schemeClr val="tx1"/>
              </a:solidFill>
              <a:effectLst/>
              <a:latin typeface="+mn-lt"/>
              <a:ea typeface="+mn-ea"/>
              <a:cs typeface="+mn-cs"/>
            </a:endParaRPr>
          </a:p>
          <a:p>
            <a:endParaRPr lang="en-US" dirty="0" smtClean="0"/>
          </a:p>
          <a:p>
            <a:pPr algn="l"/>
            <a:endParaRPr lang="en-US" sz="1200" dirty="0" smtClean="0">
              <a:solidFill>
                <a:schemeClr val="tx1"/>
              </a:solidFill>
            </a:endParaRPr>
          </a:p>
          <a:p>
            <a:pPr algn="l"/>
            <a:endParaRPr lang="en-US" sz="1200" dirty="0" smtClean="0">
              <a:solidFill>
                <a:schemeClr val="tx1"/>
              </a:solidFill>
            </a:endParaRPr>
          </a:p>
          <a:p>
            <a:endParaRPr lang="en-US" dirty="0"/>
          </a:p>
        </p:txBody>
      </p:sp>
      <p:sp>
        <p:nvSpPr>
          <p:cNvPr id="4" name="Plassholder for lysbildenummer 3"/>
          <p:cNvSpPr>
            <a:spLocks noGrp="1"/>
          </p:cNvSpPr>
          <p:nvPr>
            <p:ph type="sldNum" sz="quarter" idx="10"/>
          </p:nvPr>
        </p:nvSpPr>
        <p:spPr/>
        <p:txBody>
          <a:bodyPr/>
          <a:lstStyle/>
          <a:p>
            <a:fld id="{CCFAE7F7-A1C9-4755-B402-A684D3013E9C}" type="slidenum">
              <a:rPr lang="en-US" smtClean="0"/>
              <a:t>8</a:t>
            </a:fld>
            <a:endParaRPr lang="en-US"/>
          </a:p>
        </p:txBody>
      </p:sp>
    </p:spTree>
    <p:extLst>
      <p:ext uri="{BB962C8B-B14F-4D97-AF65-F5344CB8AC3E}">
        <p14:creationId xmlns:p14="http://schemas.microsoft.com/office/powerpoint/2010/main" val="309381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en-US" sz="1200" dirty="0" smtClean="0">
                <a:solidFill>
                  <a:schemeClr val="tx1"/>
                </a:solidFill>
              </a:rPr>
              <a:t>With regard to the deposit of data, National teams (and their appointed survey agencies) are responsible for ensuring that ‘the data are suitably </a:t>
            </a:r>
            <a:r>
              <a:rPr lang="en-US" sz="1200" dirty="0" err="1" smtClean="0">
                <a:solidFill>
                  <a:schemeClr val="tx1"/>
                </a:solidFill>
              </a:rPr>
              <a:t>anonymised</a:t>
            </a:r>
            <a:r>
              <a:rPr lang="en-US" sz="1200" dirty="0" smtClean="0">
                <a:solidFill>
                  <a:schemeClr val="tx1"/>
                </a:solidFill>
              </a:rPr>
              <a:t> to comply both with their national laws and regulations and with the ISI Declaration on Ethics’ (European Social Survey 2010: B:29) in other words, any direct personal identifiers are removed from the data before it is delivered. In addition, National Teams are asked to confirm ‘that the data have been </a:t>
            </a:r>
            <a:r>
              <a:rPr lang="en-US" sz="1200" dirty="0" err="1" smtClean="0">
                <a:solidFill>
                  <a:schemeClr val="tx1"/>
                </a:solidFill>
              </a:rPr>
              <a:t>anonymised</a:t>
            </a:r>
            <a:r>
              <a:rPr lang="en-US" sz="1200" dirty="0" smtClean="0">
                <a:solidFill>
                  <a:schemeClr val="tx1"/>
                </a:solidFill>
              </a:rPr>
              <a:t> in accordance with national or EU regulations on protection of individuals with regard to the processing of personal data’</a:t>
            </a:r>
          </a:p>
          <a:p>
            <a:pPr algn="l"/>
            <a:endParaRPr lang="en-US"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Declaration on Professional Ethics consists of a statement of </a:t>
            </a:r>
            <a:r>
              <a:rPr lang="en-US" sz="1200" b="1" dirty="0" smtClean="0">
                <a:solidFill>
                  <a:schemeClr val="tx1"/>
                </a:solidFill>
              </a:rPr>
              <a:t>Shared Professional  Values</a:t>
            </a:r>
            <a:r>
              <a:rPr lang="en-US" sz="1200" dirty="0" smtClean="0">
                <a:solidFill>
                  <a:schemeClr val="tx1"/>
                </a:solidFill>
              </a:rPr>
              <a:t> and a set of </a:t>
            </a:r>
            <a:r>
              <a:rPr lang="en-US" sz="1200" b="1" dirty="0" smtClean="0">
                <a:solidFill>
                  <a:schemeClr val="tx1"/>
                </a:solidFill>
              </a:rPr>
              <a:t>Ethical Principles</a:t>
            </a:r>
            <a:r>
              <a:rPr lang="en-US" sz="1200" dirty="0" smtClean="0">
                <a:solidFill>
                  <a:schemeClr val="tx1"/>
                </a:solidFill>
              </a:rPr>
              <a:t> that derive from these values. </a:t>
            </a:r>
          </a:p>
          <a:p>
            <a:pPr algn="l"/>
            <a:endParaRPr lang="en-US" sz="1200" dirty="0" smtClean="0">
              <a:solidFill>
                <a:schemeClr val="tx1"/>
              </a:solidFill>
            </a:endParaRPr>
          </a:p>
          <a:p>
            <a:pPr algn="l"/>
            <a:r>
              <a:rPr lang="en-US" sz="1200" dirty="0" smtClean="0">
                <a:solidFill>
                  <a:schemeClr val="tx1"/>
                </a:solidFill>
              </a:rPr>
              <a:t>(ISI:</a:t>
            </a:r>
            <a:r>
              <a:rPr lang="en-US" sz="1200" baseline="0" dirty="0" smtClean="0">
                <a:solidFill>
                  <a:schemeClr val="tx1"/>
                </a:solidFill>
              </a:rPr>
              <a:t> </a:t>
            </a:r>
            <a:r>
              <a:rPr lang="en-US" sz="1200" dirty="0" smtClean="0">
                <a:solidFill>
                  <a:schemeClr val="tx1"/>
                </a:solidFill>
              </a:rPr>
              <a:t>shared professional values are respect, professionalism, truthfulness and integrity.) </a:t>
            </a:r>
          </a:p>
          <a:p>
            <a:pPr algn="l"/>
            <a:endParaRPr lang="en-US" sz="1200" dirty="0" smtClean="0">
              <a:solidFill>
                <a:schemeClr val="tx1"/>
              </a:solidFill>
            </a:endParaRPr>
          </a:p>
          <a:p>
            <a:pPr algn="l"/>
            <a:r>
              <a:rPr lang="en-US" sz="1200" dirty="0" smtClean="0">
                <a:solidFill>
                  <a:schemeClr val="tx1"/>
                </a:solidFill>
              </a:rPr>
              <a:t>(ISI</a:t>
            </a:r>
            <a:r>
              <a:rPr lang="en-US" sz="1200" baseline="0" dirty="0" smtClean="0">
                <a:solidFill>
                  <a:schemeClr val="tx1"/>
                </a:solidFill>
              </a:rPr>
              <a:t> Ethical Principles: 13 points  covering objectivity and integrity of information).</a:t>
            </a:r>
          </a:p>
          <a:p>
            <a:pPr algn="l"/>
            <a:endParaRPr lang="en-US" sz="120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Since round 4 of the ESS (2008), the ESS Archive has secured a license from the Norwegian Data Inspectorate, which defines NSD as the Data controller of ESS data at the </a:t>
            </a:r>
            <a:r>
              <a:rPr lang="en-GB" sz="1200" i="1" kern="1200" dirty="0" smtClean="0">
                <a:solidFill>
                  <a:schemeClr val="tx1"/>
                </a:solidFill>
                <a:effectLst/>
                <a:latin typeface="+mn-lt"/>
                <a:ea typeface="+mn-ea"/>
                <a:cs typeface="+mn-cs"/>
              </a:rPr>
              <a:t>International</a:t>
            </a:r>
            <a:r>
              <a:rPr lang="en-GB" sz="1200" kern="1200" dirty="0" smtClean="0">
                <a:solidFill>
                  <a:schemeClr val="tx1"/>
                </a:solidFill>
                <a:effectLst/>
                <a:latin typeface="+mn-lt"/>
                <a:ea typeface="+mn-ea"/>
                <a:cs typeface="+mn-cs"/>
              </a:rPr>
              <a:t> level. The license also defines the organisations responsible for the collection of data in each country as the data controllers at the </a:t>
            </a:r>
            <a:r>
              <a:rPr lang="en-GB" sz="1200" i="1" kern="1200" dirty="0" smtClean="0">
                <a:solidFill>
                  <a:schemeClr val="tx1"/>
                </a:solidFill>
                <a:effectLst/>
                <a:latin typeface="+mn-lt"/>
                <a:ea typeface="+mn-ea"/>
                <a:cs typeface="+mn-cs"/>
              </a:rPr>
              <a:t>national</a:t>
            </a:r>
            <a:r>
              <a:rPr lang="en-GB" sz="1200" kern="1200" dirty="0" smtClean="0">
                <a:solidFill>
                  <a:schemeClr val="tx1"/>
                </a:solidFill>
                <a:effectLst/>
                <a:latin typeface="+mn-lt"/>
                <a:ea typeface="+mn-ea"/>
                <a:cs typeface="+mn-cs"/>
              </a:rPr>
              <a:t> level.  An additional agreement between NSD and the national organisations regulates the transfer, storage and dissemination of data that could possibly indirectly identify individuals (e.g. non-anonymous raw data and sample design data).  All EU and EEA countries are covered by the licence.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Data that could indirectly identify individuals is not released publicly, but stored securely (</a:t>
            </a:r>
            <a:r>
              <a:rPr lang="en-US" sz="1200" b="0" i="0" u="none" strike="noStrike" kern="1200" baseline="0" dirty="0" smtClean="0">
                <a:solidFill>
                  <a:schemeClr val="tx1"/>
                </a:solidFill>
                <a:latin typeface="+mn-lt"/>
                <a:ea typeface="+mn-ea"/>
                <a:cs typeface="+mn-cs"/>
              </a:rPr>
              <a:t>i.e. in a safe environment not connected to any internal or external networks</a:t>
            </a:r>
            <a:r>
              <a:rPr lang="en-GB" sz="1200" kern="1200" dirty="0" smtClean="0">
                <a:solidFill>
                  <a:schemeClr val="tx1"/>
                </a:solidFill>
                <a:effectLst/>
                <a:latin typeface="+mn-lt"/>
                <a:ea typeface="+mn-ea"/>
                <a:cs typeface="+mn-cs"/>
              </a:rPr>
              <a:t> by the ESS Archive team in accordance with NSD's licence subject to the Norwegian Personal Data Act and the 95/46/EC Data Protection Directive (</a:t>
            </a:r>
            <a:r>
              <a:rPr lang="en-US" sz="1200" b="0" i="0" u="none" strike="noStrike" kern="1200" baseline="0" dirty="0" smtClean="0">
                <a:solidFill>
                  <a:schemeClr val="tx1"/>
                </a:solidFill>
                <a:latin typeface="+mn-lt"/>
                <a:ea typeface="+mn-ea"/>
                <a:cs typeface="+mn-cs"/>
              </a:rPr>
              <a:t>i.e. in a safe environment not connected to any internal or external networks).</a:t>
            </a:r>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CCFAE7F7-A1C9-4755-B402-A684D3013E9C}" type="slidenum">
              <a:rPr lang="en-US" smtClean="0"/>
              <a:t>9</a:t>
            </a:fld>
            <a:endParaRPr lang="en-US"/>
          </a:p>
        </p:txBody>
      </p:sp>
    </p:spTree>
    <p:extLst>
      <p:ext uri="{BB962C8B-B14F-4D97-AF65-F5344CB8AC3E}">
        <p14:creationId xmlns:p14="http://schemas.microsoft.com/office/powerpoint/2010/main" val="1758451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en-US"/>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en-US"/>
          </a:p>
        </p:txBody>
      </p:sp>
      <p:sp>
        <p:nvSpPr>
          <p:cNvPr id="4" name="Plassholder for dato 3"/>
          <p:cNvSpPr>
            <a:spLocks noGrp="1"/>
          </p:cNvSpPr>
          <p:nvPr>
            <p:ph type="dt" sz="half" idx="10"/>
          </p:nvPr>
        </p:nvSpPr>
        <p:spPr/>
        <p:txBody>
          <a:bodyPr/>
          <a:lstStyle/>
          <a:p>
            <a:fld id="{F5A8ADB1-69C0-46B2-8B29-930901D9B44C}" type="datetimeFigureOut">
              <a:rPr lang="en-US" smtClean="0"/>
              <a:t>5/28/2013</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1C5475FE-0B5F-41C1-97E1-913F762C060F}" type="slidenum">
              <a:rPr lang="en-US" smtClean="0"/>
              <a:t>‹#›</a:t>
            </a:fld>
            <a:endParaRPr lang="en-US"/>
          </a:p>
        </p:txBody>
      </p:sp>
    </p:spTree>
    <p:extLst>
      <p:ext uri="{BB962C8B-B14F-4D97-AF65-F5344CB8AC3E}">
        <p14:creationId xmlns:p14="http://schemas.microsoft.com/office/powerpoint/2010/main" val="2063016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en-US"/>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4" name="Plassholder for dato 3"/>
          <p:cNvSpPr>
            <a:spLocks noGrp="1"/>
          </p:cNvSpPr>
          <p:nvPr>
            <p:ph type="dt" sz="half" idx="10"/>
          </p:nvPr>
        </p:nvSpPr>
        <p:spPr/>
        <p:txBody>
          <a:bodyPr/>
          <a:lstStyle/>
          <a:p>
            <a:fld id="{F5A8ADB1-69C0-46B2-8B29-930901D9B44C}" type="datetimeFigureOut">
              <a:rPr lang="en-US" smtClean="0"/>
              <a:t>5/28/2013</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1C5475FE-0B5F-41C1-97E1-913F762C060F}" type="slidenum">
              <a:rPr lang="en-US" smtClean="0"/>
              <a:t>‹#›</a:t>
            </a:fld>
            <a:endParaRPr lang="en-US"/>
          </a:p>
        </p:txBody>
      </p:sp>
    </p:spTree>
    <p:extLst>
      <p:ext uri="{BB962C8B-B14F-4D97-AF65-F5344CB8AC3E}">
        <p14:creationId xmlns:p14="http://schemas.microsoft.com/office/powerpoint/2010/main" val="3552244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en-US"/>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4" name="Plassholder for dato 3"/>
          <p:cNvSpPr>
            <a:spLocks noGrp="1"/>
          </p:cNvSpPr>
          <p:nvPr>
            <p:ph type="dt" sz="half" idx="10"/>
          </p:nvPr>
        </p:nvSpPr>
        <p:spPr/>
        <p:txBody>
          <a:bodyPr/>
          <a:lstStyle/>
          <a:p>
            <a:fld id="{F5A8ADB1-69C0-46B2-8B29-930901D9B44C}" type="datetimeFigureOut">
              <a:rPr lang="en-US" smtClean="0"/>
              <a:t>5/28/2013</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1C5475FE-0B5F-41C1-97E1-913F762C060F}" type="slidenum">
              <a:rPr lang="en-US" smtClean="0"/>
              <a:t>‹#›</a:t>
            </a:fld>
            <a:endParaRPr lang="en-US"/>
          </a:p>
        </p:txBody>
      </p:sp>
    </p:spTree>
    <p:extLst>
      <p:ext uri="{BB962C8B-B14F-4D97-AF65-F5344CB8AC3E}">
        <p14:creationId xmlns:p14="http://schemas.microsoft.com/office/powerpoint/2010/main" val="3290431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en-US"/>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4" name="Plassholder for dato 3"/>
          <p:cNvSpPr>
            <a:spLocks noGrp="1"/>
          </p:cNvSpPr>
          <p:nvPr>
            <p:ph type="dt" sz="half" idx="10"/>
          </p:nvPr>
        </p:nvSpPr>
        <p:spPr/>
        <p:txBody>
          <a:bodyPr/>
          <a:lstStyle/>
          <a:p>
            <a:fld id="{F5A8ADB1-69C0-46B2-8B29-930901D9B44C}" type="datetimeFigureOut">
              <a:rPr lang="en-US" smtClean="0"/>
              <a:t>5/28/2013</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1C5475FE-0B5F-41C1-97E1-913F762C060F}" type="slidenum">
              <a:rPr lang="en-US" smtClean="0"/>
              <a:t>‹#›</a:t>
            </a:fld>
            <a:endParaRPr lang="en-US"/>
          </a:p>
        </p:txBody>
      </p:sp>
    </p:spTree>
    <p:extLst>
      <p:ext uri="{BB962C8B-B14F-4D97-AF65-F5344CB8AC3E}">
        <p14:creationId xmlns:p14="http://schemas.microsoft.com/office/powerpoint/2010/main" val="2730964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en-US"/>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F5A8ADB1-69C0-46B2-8B29-930901D9B44C}" type="datetimeFigureOut">
              <a:rPr lang="en-US" smtClean="0"/>
              <a:t>5/28/2013</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1C5475FE-0B5F-41C1-97E1-913F762C060F}" type="slidenum">
              <a:rPr lang="en-US" smtClean="0"/>
              <a:t>‹#›</a:t>
            </a:fld>
            <a:endParaRPr lang="en-US"/>
          </a:p>
        </p:txBody>
      </p:sp>
    </p:spTree>
    <p:extLst>
      <p:ext uri="{BB962C8B-B14F-4D97-AF65-F5344CB8AC3E}">
        <p14:creationId xmlns:p14="http://schemas.microsoft.com/office/powerpoint/2010/main" val="453197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en-US"/>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5" name="Plassholder for dato 4"/>
          <p:cNvSpPr>
            <a:spLocks noGrp="1"/>
          </p:cNvSpPr>
          <p:nvPr>
            <p:ph type="dt" sz="half" idx="10"/>
          </p:nvPr>
        </p:nvSpPr>
        <p:spPr/>
        <p:txBody>
          <a:bodyPr/>
          <a:lstStyle/>
          <a:p>
            <a:fld id="{F5A8ADB1-69C0-46B2-8B29-930901D9B44C}" type="datetimeFigureOut">
              <a:rPr lang="en-US" smtClean="0"/>
              <a:t>5/28/2013</a:t>
            </a:fld>
            <a:endParaRPr lang="en-US"/>
          </a:p>
        </p:txBody>
      </p:sp>
      <p:sp>
        <p:nvSpPr>
          <p:cNvPr id="6" name="Plassholder for bunntekst 5"/>
          <p:cNvSpPr>
            <a:spLocks noGrp="1"/>
          </p:cNvSpPr>
          <p:nvPr>
            <p:ph type="ftr" sz="quarter" idx="11"/>
          </p:nvPr>
        </p:nvSpPr>
        <p:spPr/>
        <p:txBody>
          <a:bodyPr/>
          <a:lstStyle/>
          <a:p>
            <a:endParaRPr lang="en-US"/>
          </a:p>
        </p:txBody>
      </p:sp>
      <p:sp>
        <p:nvSpPr>
          <p:cNvPr id="7" name="Plassholder for lysbildenummer 6"/>
          <p:cNvSpPr>
            <a:spLocks noGrp="1"/>
          </p:cNvSpPr>
          <p:nvPr>
            <p:ph type="sldNum" sz="quarter" idx="12"/>
          </p:nvPr>
        </p:nvSpPr>
        <p:spPr/>
        <p:txBody>
          <a:bodyPr/>
          <a:lstStyle/>
          <a:p>
            <a:fld id="{1C5475FE-0B5F-41C1-97E1-913F762C060F}" type="slidenum">
              <a:rPr lang="en-US" smtClean="0"/>
              <a:t>‹#›</a:t>
            </a:fld>
            <a:endParaRPr lang="en-US"/>
          </a:p>
        </p:txBody>
      </p:sp>
    </p:spTree>
    <p:extLst>
      <p:ext uri="{BB962C8B-B14F-4D97-AF65-F5344CB8AC3E}">
        <p14:creationId xmlns:p14="http://schemas.microsoft.com/office/powerpoint/2010/main" val="3567274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en-US"/>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7" name="Plassholder for dato 6"/>
          <p:cNvSpPr>
            <a:spLocks noGrp="1"/>
          </p:cNvSpPr>
          <p:nvPr>
            <p:ph type="dt" sz="half" idx="10"/>
          </p:nvPr>
        </p:nvSpPr>
        <p:spPr/>
        <p:txBody>
          <a:bodyPr/>
          <a:lstStyle/>
          <a:p>
            <a:fld id="{F5A8ADB1-69C0-46B2-8B29-930901D9B44C}" type="datetimeFigureOut">
              <a:rPr lang="en-US" smtClean="0"/>
              <a:t>5/28/2013</a:t>
            </a:fld>
            <a:endParaRPr lang="en-US"/>
          </a:p>
        </p:txBody>
      </p:sp>
      <p:sp>
        <p:nvSpPr>
          <p:cNvPr id="8" name="Plassholder for bunntekst 7"/>
          <p:cNvSpPr>
            <a:spLocks noGrp="1"/>
          </p:cNvSpPr>
          <p:nvPr>
            <p:ph type="ftr" sz="quarter" idx="11"/>
          </p:nvPr>
        </p:nvSpPr>
        <p:spPr/>
        <p:txBody>
          <a:bodyPr/>
          <a:lstStyle/>
          <a:p>
            <a:endParaRPr lang="en-US"/>
          </a:p>
        </p:txBody>
      </p:sp>
      <p:sp>
        <p:nvSpPr>
          <p:cNvPr id="9" name="Plassholder for lysbildenummer 8"/>
          <p:cNvSpPr>
            <a:spLocks noGrp="1"/>
          </p:cNvSpPr>
          <p:nvPr>
            <p:ph type="sldNum" sz="quarter" idx="12"/>
          </p:nvPr>
        </p:nvSpPr>
        <p:spPr/>
        <p:txBody>
          <a:bodyPr/>
          <a:lstStyle/>
          <a:p>
            <a:fld id="{1C5475FE-0B5F-41C1-97E1-913F762C060F}" type="slidenum">
              <a:rPr lang="en-US" smtClean="0"/>
              <a:t>‹#›</a:t>
            </a:fld>
            <a:endParaRPr lang="en-US"/>
          </a:p>
        </p:txBody>
      </p:sp>
    </p:spTree>
    <p:extLst>
      <p:ext uri="{BB962C8B-B14F-4D97-AF65-F5344CB8AC3E}">
        <p14:creationId xmlns:p14="http://schemas.microsoft.com/office/powerpoint/2010/main" val="698608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en-US"/>
          </a:p>
        </p:txBody>
      </p:sp>
      <p:sp>
        <p:nvSpPr>
          <p:cNvPr id="3" name="Plassholder for dato 2"/>
          <p:cNvSpPr>
            <a:spLocks noGrp="1"/>
          </p:cNvSpPr>
          <p:nvPr>
            <p:ph type="dt" sz="half" idx="10"/>
          </p:nvPr>
        </p:nvSpPr>
        <p:spPr/>
        <p:txBody>
          <a:bodyPr/>
          <a:lstStyle/>
          <a:p>
            <a:fld id="{F5A8ADB1-69C0-46B2-8B29-930901D9B44C}" type="datetimeFigureOut">
              <a:rPr lang="en-US" smtClean="0"/>
              <a:t>5/28/2013</a:t>
            </a:fld>
            <a:endParaRPr lang="en-US"/>
          </a:p>
        </p:txBody>
      </p:sp>
      <p:sp>
        <p:nvSpPr>
          <p:cNvPr id="4" name="Plassholder for bunntekst 3"/>
          <p:cNvSpPr>
            <a:spLocks noGrp="1"/>
          </p:cNvSpPr>
          <p:nvPr>
            <p:ph type="ftr" sz="quarter" idx="11"/>
          </p:nvPr>
        </p:nvSpPr>
        <p:spPr/>
        <p:txBody>
          <a:bodyPr/>
          <a:lstStyle/>
          <a:p>
            <a:endParaRPr lang="en-US"/>
          </a:p>
        </p:txBody>
      </p:sp>
      <p:sp>
        <p:nvSpPr>
          <p:cNvPr id="5" name="Plassholder for lysbildenummer 4"/>
          <p:cNvSpPr>
            <a:spLocks noGrp="1"/>
          </p:cNvSpPr>
          <p:nvPr>
            <p:ph type="sldNum" sz="quarter" idx="12"/>
          </p:nvPr>
        </p:nvSpPr>
        <p:spPr/>
        <p:txBody>
          <a:bodyPr/>
          <a:lstStyle/>
          <a:p>
            <a:fld id="{1C5475FE-0B5F-41C1-97E1-913F762C060F}" type="slidenum">
              <a:rPr lang="en-US" smtClean="0"/>
              <a:t>‹#›</a:t>
            </a:fld>
            <a:endParaRPr lang="en-US"/>
          </a:p>
        </p:txBody>
      </p:sp>
    </p:spTree>
    <p:extLst>
      <p:ext uri="{BB962C8B-B14F-4D97-AF65-F5344CB8AC3E}">
        <p14:creationId xmlns:p14="http://schemas.microsoft.com/office/powerpoint/2010/main" val="1899230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F5A8ADB1-69C0-46B2-8B29-930901D9B44C}" type="datetimeFigureOut">
              <a:rPr lang="en-US" smtClean="0"/>
              <a:t>5/28/2013</a:t>
            </a:fld>
            <a:endParaRPr lang="en-US"/>
          </a:p>
        </p:txBody>
      </p:sp>
      <p:sp>
        <p:nvSpPr>
          <p:cNvPr id="3" name="Plassholder for bunntekst 2"/>
          <p:cNvSpPr>
            <a:spLocks noGrp="1"/>
          </p:cNvSpPr>
          <p:nvPr>
            <p:ph type="ftr" sz="quarter" idx="11"/>
          </p:nvPr>
        </p:nvSpPr>
        <p:spPr/>
        <p:txBody>
          <a:bodyPr/>
          <a:lstStyle/>
          <a:p>
            <a:endParaRPr lang="en-US"/>
          </a:p>
        </p:txBody>
      </p:sp>
      <p:sp>
        <p:nvSpPr>
          <p:cNvPr id="4" name="Plassholder for lysbildenummer 3"/>
          <p:cNvSpPr>
            <a:spLocks noGrp="1"/>
          </p:cNvSpPr>
          <p:nvPr>
            <p:ph type="sldNum" sz="quarter" idx="12"/>
          </p:nvPr>
        </p:nvSpPr>
        <p:spPr/>
        <p:txBody>
          <a:bodyPr/>
          <a:lstStyle/>
          <a:p>
            <a:fld id="{1C5475FE-0B5F-41C1-97E1-913F762C060F}" type="slidenum">
              <a:rPr lang="en-US" smtClean="0"/>
              <a:t>‹#›</a:t>
            </a:fld>
            <a:endParaRPr lang="en-US"/>
          </a:p>
        </p:txBody>
      </p:sp>
    </p:spTree>
    <p:extLst>
      <p:ext uri="{BB962C8B-B14F-4D97-AF65-F5344CB8AC3E}">
        <p14:creationId xmlns:p14="http://schemas.microsoft.com/office/powerpoint/2010/main" val="3939918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en-US"/>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F5A8ADB1-69C0-46B2-8B29-930901D9B44C}" type="datetimeFigureOut">
              <a:rPr lang="en-US" smtClean="0"/>
              <a:t>5/28/2013</a:t>
            </a:fld>
            <a:endParaRPr lang="en-US"/>
          </a:p>
        </p:txBody>
      </p:sp>
      <p:sp>
        <p:nvSpPr>
          <p:cNvPr id="6" name="Plassholder for bunntekst 5"/>
          <p:cNvSpPr>
            <a:spLocks noGrp="1"/>
          </p:cNvSpPr>
          <p:nvPr>
            <p:ph type="ftr" sz="quarter" idx="11"/>
          </p:nvPr>
        </p:nvSpPr>
        <p:spPr/>
        <p:txBody>
          <a:bodyPr/>
          <a:lstStyle/>
          <a:p>
            <a:endParaRPr lang="en-US"/>
          </a:p>
        </p:txBody>
      </p:sp>
      <p:sp>
        <p:nvSpPr>
          <p:cNvPr id="7" name="Plassholder for lysbildenummer 6"/>
          <p:cNvSpPr>
            <a:spLocks noGrp="1"/>
          </p:cNvSpPr>
          <p:nvPr>
            <p:ph type="sldNum" sz="quarter" idx="12"/>
          </p:nvPr>
        </p:nvSpPr>
        <p:spPr/>
        <p:txBody>
          <a:bodyPr/>
          <a:lstStyle/>
          <a:p>
            <a:fld id="{1C5475FE-0B5F-41C1-97E1-913F762C060F}" type="slidenum">
              <a:rPr lang="en-US" smtClean="0"/>
              <a:t>‹#›</a:t>
            </a:fld>
            <a:endParaRPr lang="en-US"/>
          </a:p>
        </p:txBody>
      </p:sp>
    </p:spTree>
    <p:extLst>
      <p:ext uri="{BB962C8B-B14F-4D97-AF65-F5344CB8AC3E}">
        <p14:creationId xmlns:p14="http://schemas.microsoft.com/office/powerpoint/2010/main" val="2135084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en-US"/>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F5A8ADB1-69C0-46B2-8B29-930901D9B44C}" type="datetimeFigureOut">
              <a:rPr lang="en-US" smtClean="0"/>
              <a:t>5/28/2013</a:t>
            </a:fld>
            <a:endParaRPr lang="en-US"/>
          </a:p>
        </p:txBody>
      </p:sp>
      <p:sp>
        <p:nvSpPr>
          <p:cNvPr id="6" name="Plassholder for bunntekst 5"/>
          <p:cNvSpPr>
            <a:spLocks noGrp="1"/>
          </p:cNvSpPr>
          <p:nvPr>
            <p:ph type="ftr" sz="quarter" idx="11"/>
          </p:nvPr>
        </p:nvSpPr>
        <p:spPr/>
        <p:txBody>
          <a:bodyPr/>
          <a:lstStyle/>
          <a:p>
            <a:endParaRPr lang="en-US"/>
          </a:p>
        </p:txBody>
      </p:sp>
      <p:sp>
        <p:nvSpPr>
          <p:cNvPr id="7" name="Plassholder for lysbildenummer 6"/>
          <p:cNvSpPr>
            <a:spLocks noGrp="1"/>
          </p:cNvSpPr>
          <p:nvPr>
            <p:ph type="sldNum" sz="quarter" idx="12"/>
          </p:nvPr>
        </p:nvSpPr>
        <p:spPr/>
        <p:txBody>
          <a:bodyPr/>
          <a:lstStyle/>
          <a:p>
            <a:fld id="{1C5475FE-0B5F-41C1-97E1-913F762C060F}" type="slidenum">
              <a:rPr lang="en-US" smtClean="0"/>
              <a:t>‹#›</a:t>
            </a:fld>
            <a:endParaRPr lang="en-US"/>
          </a:p>
        </p:txBody>
      </p:sp>
    </p:spTree>
    <p:extLst>
      <p:ext uri="{BB962C8B-B14F-4D97-AF65-F5344CB8AC3E}">
        <p14:creationId xmlns:p14="http://schemas.microsoft.com/office/powerpoint/2010/main" val="840102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smtClean="0"/>
              <a:t>Klikk for å redigere tittelstil</a:t>
            </a:r>
            <a:endParaRPr lang="en-US"/>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A8ADB1-69C0-46B2-8B29-930901D9B44C}" type="datetimeFigureOut">
              <a:rPr lang="en-US" smtClean="0"/>
              <a:t>5/28/2013</a:t>
            </a:fld>
            <a:endParaRPr lang="en-US"/>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475FE-0B5F-41C1-97E1-913F762C060F}" type="slidenum">
              <a:rPr lang="en-US" smtClean="0"/>
              <a:t>‹#›</a:t>
            </a:fld>
            <a:endParaRPr lang="en-US"/>
          </a:p>
        </p:txBody>
      </p:sp>
    </p:spTree>
    <p:extLst>
      <p:ext uri="{BB962C8B-B14F-4D97-AF65-F5344CB8AC3E}">
        <p14:creationId xmlns:p14="http://schemas.microsoft.com/office/powerpoint/2010/main" val="1771385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png"/><Relationship Id="rId7" Type="http://schemas.openxmlformats.org/officeDocument/2006/relationships/hyperlink" Target="http://www.nesstar.com/"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hyperlink" Target="http://www.ess.nsd.uib.no/"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vrundet rektangel 4"/>
          <p:cNvSpPr/>
          <p:nvPr/>
        </p:nvSpPr>
        <p:spPr bwMode="auto">
          <a:xfrm>
            <a:off x="244017" y="908720"/>
            <a:ext cx="8655968" cy="5554662"/>
          </a:xfrm>
          <a:prstGeom prst="roundRect">
            <a:avLst>
              <a:gd name="adj" fmla="val 10000"/>
            </a:avLst>
          </a:prstGeom>
          <a:solidFill>
            <a:schemeClr val="accent2">
              <a:lumMod val="20000"/>
              <a:lumOff val="8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lgn="ctr"/>
            <a:endParaRPr lang="en-US" sz="1800" dirty="0" smtClean="0">
              <a:solidFill>
                <a:srgbClr val="336699"/>
              </a:solidFill>
              <a:latin typeface="Times New Roman" pitchFamily="18" charset="0"/>
            </a:endParaRPr>
          </a:p>
        </p:txBody>
      </p:sp>
      <p:sp>
        <p:nvSpPr>
          <p:cNvPr id="3" name="Undertittel 2"/>
          <p:cNvSpPr>
            <a:spLocks noGrp="1"/>
          </p:cNvSpPr>
          <p:nvPr>
            <p:ph type="subTitle" idx="1"/>
          </p:nvPr>
        </p:nvSpPr>
        <p:spPr>
          <a:xfrm>
            <a:off x="359533" y="1700808"/>
            <a:ext cx="8424936" cy="4608512"/>
          </a:xfrm>
        </p:spPr>
        <p:txBody>
          <a:bodyPr>
            <a:normAutofit/>
          </a:bodyPr>
          <a:lstStyle/>
          <a:p>
            <a:r>
              <a:rPr lang="en-US" sz="3600" dirty="0" smtClean="0">
                <a:solidFill>
                  <a:schemeClr val="tx1"/>
                </a:solidFill>
              </a:rPr>
              <a:t>DASISH workshop on Access and </a:t>
            </a:r>
            <a:r>
              <a:rPr lang="en-US" sz="3600" dirty="0" err="1" smtClean="0">
                <a:solidFill>
                  <a:schemeClr val="tx1"/>
                </a:solidFill>
              </a:rPr>
              <a:t>Licencing</a:t>
            </a:r>
            <a:r>
              <a:rPr lang="en-US" sz="3600" dirty="0" smtClean="0">
                <a:solidFill>
                  <a:schemeClr val="tx1"/>
                </a:solidFill>
              </a:rPr>
              <a:t>:</a:t>
            </a:r>
          </a:p>
          <a:p>
            <a:endParaRPr lang="en-US" sz="3600" dirty="0" smtClean="0">
              <a:solidFill>
                <a:schemeClr val="tx1"/>
              </a:solidFill>
            </a:endParaRPr>
          </a:p>
          <a:p>
            <a:endParaRPr lang="en-US" sz="3600" dirty="0" smtClean="0">
              <a:solidFill>
                <a:schemeClr val="tx1"/>
              </a:solidFill>
            </a:endParaRPr>
          </a:p>
          <a:p>
            <a:r>
              <a:rPr lang="en-US" sz="3600" dirty="0" smtClean="0">
                <a:solidFill>
                  <a:schemeClr val="tx1"/>
                </a:solidFill>
              </a:rPr>
              <a:t>European Social Survey (ESS)</a:t>
            </a:r>
          </a:p>
          <a:p>
            <a:endParaRPr lang="en-US" dirty="0" smtClean="0">
              <a:solidFill>
                <a:schemeClr val="tx1"/>
              </a:solidFill>
            </a:endParaRPr>
          </a:p>
          <a:p>
            <a:endParaRPr lang="en-US" dirty="0">
              <a:solidFill>
                <a:schemeClr val="tx1"/>
              </a:solidFill>
            </a:endParaRPr>
          </a:p>
          <a:p>
            <a:r>
              <a:rPr lang="en-US" sz="2400" dirty="0" smtClean="0">
                <a:solidFill>
                  <a:schemeClr val="tx1"/>
                </a:solidFill>
              </a:rPr>
              <a:t>Cologne, 28 May, 2013</a:t>
            </a:r>
            <a:endParaRPr lang="en-US" sz="2400" dirty="0">
              <a:solidFill>
                <a:schemeClr val="tx1"/>
              </a:solidFill>
            </a:endParaRPr>
          </a:p>
        </p:txBody>
      </p:sp>
      <p:pic>
        <p:nvPicPr>
          <p:cNvPr id="1025" name="Picture 1" descr="C:\DOCUME~1\TK\LOCALS~1\Temp\enhtmlclip\ScreenCli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75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4266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vrundet rektangel 4"/>
          <p:cNvSpPr/>
          <p:nvPr/>
        </p:nvSpPr>
        <p:spPr bwMode="auto">
          <a:xfrm>
            <a:off x="244017" y="908720"/>
            <a:ext cx="8655968" cy="5554662"/>
          </a:xfrm>
          <a:prstGeom prst="roundRect">
            <a:avLst>
              <a:gd name="adj" fmla="val 10000"/>
            </a:avLst>
          </a:prstGeom>
          <a:solidFill>
            <a:schemeClr val="accent2">
              <a:lumMod val="20000"/>
              <a:lumOff val="8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lgn="ctr"/>
            <a:endParaRPr lang="en-US" sz="1800" dirty="0" smtClean="0">
              <a:solidFill>
                <a:srgbClr val="336699"/>
              </a:solidFill>
              <a:latin typeface="Times New Roman" pitchFamily="18" charset="0"/>
            </a:endParaRPr>
          </a:p>
        </p:txBody>
      </p:sp>
      <p:sp>
        <p:nvSpPr>
          <p:cNvPr id="3" name="Undertittel 2"/>
          <p:cNvSpPr>
            <a:spLocks noGrp="1"/>
          </p:cNvSpPr>
          <p:nvPr>
            <p:ph type="subTitle" idx="1"/>
          </p:nvPr>
        </p:nvSpPr>
        <p:spPr>
          <a:xfrm>
            <a:off x="359533" y="1772816"/>
            <a:ext cx="8424936" cy="4536504"/>
          </a:xfrm>
        </p:spPr>
        <p:txBody>
          <a:bodyPr>
            <a:normAutofit/>
          </a:bodyPr>
          <a:lstStyle/>
          <a:p>
            <a:pPr algn="l"/>
            <a:endParaRPr lang="en-US" sz="2000" i="1" dirty="0" smtClean="0">
              <a:solidFill>
                <a:schemeClr val="tx1"/>
              </a:solidFill>
            </a:endParaRPr>
          </a:p>
          <a:p>
            <a:pPr marL="342900" indent="-342900" algn="l">
              <a:buFont typeface="Arial" pitchFamily="34" charset="0"/>
              <a:buChar char="•"/>
            </a:pPr>
            <a:r>
              <a:rPr lang="en-US" sz="2000" b="1" dirty="0" smtClean="0">
                <a:solidFill>
                  <a:schemeClr val="tx1"/>
                </a:solidFill>
              </a:rPr>
              <a:t>Build </a:t>
            </a:r>
            <a:r>
              <a:rPr lang="en-US" sz="2000" b="1" dirty="0">
                <a:solidFill>
                  <a:schemeClr val="tx1"/>
                </a:solidFill>
              </a:rPr>
              <a:t>data </a:t>
            </a:r>
            <a:r>
              <a:rPr lang="en-US" sz="2000" b="1" dirty="0" smtClean="0">
                <a:solidFill>
                  <a:schemeClr val="tx1"/>
                </a:solidFill>
              </a:rPr>
              <a:t>sets</a:t>
            </a:r>
          </a:p>
          <a:p>
            <a:pPr marL="800100" lvl="1" indent="-342900" algn="l">
              <a:buFont typeface="Arial" pitchFamily="34" charset="0"/>
              <a:buChar char="•"/>
            </a:pPr>
            <a:r>
              <a:rPr lang="en-US" sz="1600" dirty="0" smtClean="0">
                <a:solidFill>
                  <a:schemeClr val="tx1"/>
                </a:solidFill>
              </a:rPr>
              <a:t>International files, country </a:t>
            </a:r>
            <a:r>
              <a:rPr lang="en-US" sz="1600" dirty="0">
                <a:solidFill>
                  <a:schemeClr val="tx1"/>
                </a:solidFill>
              </a:rPr>
              <a:t>files, </a:t>
            </a:r>
            <a:r>
              <a:rPr lang="en-US" sz="1600" dirty="0" smtClean="0">
                <a:solidFill>
                  <a:schemeClr val="tx1"/>
                </a:solidFill>
              </a:rPr>
              <a:t>and cumulative </a:t>
            </a:r>
            <a:r>
              <a:rPr lang="en-US" sz="1600" dirty="0">
                <a:solidFill>
                  <a:schemeClr val="tx1"/>
                </a:solidFill>
              </a:rPr>
              <a:t>data </a:t>
            </a:r>
            <a:r>
              <a:rPr lang="en-US" sz="1600" dirty="0" smtClean="0">
                <a:solidFill>
                  <a:schemeClr val="tx1"/>
                </a:solidFill>
              </a:rPr>
              <a:t>files</a:t>
            </a:r>
          </a:p>
          <a:p>
            <a:pPr marL="342900" indent="-342900" algn="l">
              <a:buFont typeface="Arial" pitchFamily="34" charset="0"/>
              <a:buChar char="•"/>
            </a:pPr>
            <a:endParaRPr lang="en-US" sz="2000" b="1" dirty="0" smtClean="0">
              <a:solidFill>
                <a:schemeClr val="tx1"/>
              </a:solidFill>
            </a:endParaRPr>
          </a:p>
          <a:p>
            <a:pPr marL="342900" indent="-342900" algn="l">
              <a:buFont typeface="Arial" pitchFamily="34" charset="0"/>
              <a:buChar char="•"/>
            </a:pPr>
            <a:r>
              <a:rPr lang="en-US" sz="2000" b="1" dirty="0">
                <a:solidFill>
                  <a:schemeClr val="tx1"/>
                </a:solidFill>
              </a:rPr>
              <a:t>Build document set</a:t>
            </a:r>
          </a:p>
          <a:p>
            <a:pPr marL="800100" lvl="1" indent="-342900" algn="l">
              <a:buFont typeface="Arial" pitchFamily="34" charset="0"/>
              <a:buChar char="•"/>
            </a:pPr>
            <a:r>
              <a:rPr lang="en-US" sz="1600" dirty="0">
                <a:solidFill>
                  <a:schemeClr val="tx1"/>
                </a:solidFill>
              </a:rPr>
              <a:t>Fieldwork documents</a:t>
            </a:r>
          </a:p>
          <a:p>
            <a:pPr marL="800100" lvl="1" indent="-342900" algn="l">
              <a:buFont typeface="Arial" pitchFamily="34" charset="0"/>
              <a:buChar char="•"/>
            </a:pPr>
            <a:r>
              <a:rPr lang="en-US" sz="1600" dirty="0" smtClean="0">
                <a:solidFill>
                  <a:schemeClr val="tx1"/>
                </a:solidFill>
              </a:rPr>
              <a:t>Survey </a:t>
            </a:r>
            <a:r>
              <a:rPr lang="en-US" sz="1600" dirty="0">
                <a:solidFill>
                  <a:schemeClr val="tx1"/>
                </a:solidFill>
              </a:rPr>
              <a:t>documentation reports based on database content</a:t>
            </a:r>
          </a:p>
          <a:p>
            <a:pPr marL="800100" lvl="1" indent="-342900" algn="l">
              <a:buFont typeface="Arial" pitchFamily="34" charset="0"/>
              <a:buChar char="•"/>
            </a:pPr>
            <a:r>
              <a:rPr lang="en-US" sz="1600" dirty="0" smtClean="0">
                <a:solidFill>
                  <a:schemeClr val="tx1"/>
                </a:solidFill>
              </a:rPr>
              <a:t>XML </a:t>
            </a:r>
            <a:r>
              <a:rPr lang="en-US" sz="1600" dirty="0">
                <a:solidFill>
                  <a:schemeClr val="tx1"/>
                </a:solidFill>
              </a:rPr>
              <a:t>Files</a:t>
            </a:r>
          </a:p>
          <a:p>
            <a:pPr marL="342900" indent="-342900" algn="l">
              <a:buFont typeface="Arial" pitchFamily="34" charset="0"/>
              <a:buChar char="•"/>
            </a:pPr>
            <a:endParaRPr lang="en-US" sz="2000" b="1" dirty="0" smtClean="0">
              <a:solidFill>
                <a:schemeClr val="tx1"/>
              </a:solidFill>
            </a:endParaRPr>
          </a:p>
          <a:p>
            <a:pPr marL="342900" indent="-342900" algn="l">
              <a:buFont typeface="Arial" pitchFamily="34" charset="0"/>
              <a:buChar char="•"/>
            </a:pPr>
            <a:r>
              <a:rPr lang="en-US" sz="2000" b="1" dirty="0" smtClean="0">
                <a:solidFill>
                  <a:schemeClr val="tx1"/>
                </a:solidFill>
              </a:rPr>
              <a:t>Build metadata</a:t>
            </a:r>
          </a:p>
          <a:p>
            <a:pPr marL="800100" lvl="1" indent="-342900" algn="l">
              <a:buFont typeface="Arial" pitchFamily="34" charset="0"/>
              <a:buChar char="•"/>
            </a:pPr>
            <a:r>
              <a:rPr lang="en-US" sz="1600" dirty="0" smtClean="0">
                <a:solidFill>
                  <a:schemeClr val="tx1"/>
                </a:solidFill>
              </a:rPr>
              <a:t>Study </a:t>
            </a:r>
            <a:r>
              <a:rPr lang="en-US" sz="1600" dirty="0">
                <a:solidFill>
                  <a:schemeClr val="tx1"/>
                </a:solidFill>
              </a:rPr>
              <a:t>(ESS round) level </a:t>
            </a:r>
            <a:r>
              <a:rPr lang="en-US" sz="1600" dirty="0" smtClean="0">
                <a:solidFill>
                  <a:schemeClr val="tx1"/>
                </a:solidFill>
              </a:rPr>
              <a:t>metadata</a:t>
            </a:r>
          </a:p>
          <a:p>
            <a:pPr marL="800100" lvl="1" indent="-342900" algn="l">
              <a:buFont typeface="Arial" pitchFamily="34" charset="0"/>
              <a:buChar char="•"/>
            </a:pPr>
            <a:r>
              <a:rPr lang="en-US" sz="1600" dirty="0" smtClean="0">
                <a:solidFill>
                  <a:schemeClr val="tx1"/>
                </a:solidFill>
              </a:rPr>
              <a:t>File-level </a:t>
            </a:r>
            <a:r>
              <a:rPr lang="en-US" sz="1600" dirty="0">
                <a:solidFill>
                  <a:schemeClr val="tx1"/>
                </a:solidFill>
              </a:rPr>
              <a:t>metadata (</a:t>
            </a:r>
            <a:r>
              <a:rPr lang="en-US" sz="1600" dirty="0" smtClean="0">
                <a:solidFill>
                  <a:schemeClr val="tx1"/>
                </a:solidFill>
              </a:rPr>
              <a:t>Question/Variable metadata)</a:t>
            </a:r>
          </a:p>
          <a:p>
            <a:pPr marL="800100" lvl="1" indent="-342900" algn="l">
              <a:buFont typeface="Arial" pitchFamily="34" charset="0"/>
              <a:buChar char="•"/>
            </a:pPr>
            <a:r>
              <a:rPr lang="en-US" sz="1600" dirty="0">
                <a:solidFill>
                  <a:schemeClr val="tx1"/>
                </a:solidFill>
              </a:rPr>
              <a:t>Metadata for </a:t>
            </a:r>
            <a:r>
              <a:rPr lang="en-US" sz="1600" dirty="0" smtClean="0">
                <a:solidFill>
                  <a:schemeClr val="tx1"/>
                </a:solidFill>
              </a:rPr>
              <a:t>export to </a:t>
            </a:r>
            <a:r>
              <a:rPr lang="en-US" sz="1600" dirty="0" err="1" smtClean="0">
                <a:solidFill>
                  <a:schemeClr val="tx1"/>
                </a:solidFill>
              </a:rPr>
              <a:t>Nesstar</a:t>
            </a:r>
            <a:endParaRPr lang="en-US" sz="1600" dirty="0">
              <a:solidFill>
                <a:schemeClr val="tx1"/>
              </a:solidFill>
            </a:endParaRPr>
          </a:p>
          <a:p>
            <a:pPr algn="l"/>
            <a:endParaRPr lang="en-US" sz="2000" dirty="0" smtClean="0"/>
          </a:p>
          <a:p>
            <a:pPr algn="l"/>
            <a:endParaRPr lang="en-US" sz="2000" i="1" dirty="0">
              <a:solidFill>
                <a:schemeClr val="tx1"/>
              </a:solidFill>
            </a:endParaRPr>
          </a:p>
        </p:txBody>
      </p:sp>
      <p:pic>
        <p:nvPicPr>
          <p:cNvPr id="1025" name="Picture 1" descr="C:\DOCUME~1\TK\LOCALS~1\Temp\enhtmlclip\ScreenCli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752475"/>
          </a:xfrm>
          <a:prstGeom prst="rect">
            <a:avLst/>
          </a:prstGeom>
          <a:noFill/>
          <a:extLst>
            <a:ext uri="{909E8E84-426E-40DD-AFC4-6F175D3DCCD1}">
              <a14:hiddenFill xmlns:a14="http://schemas.microsoft.com/office/drawing/2010/main">
                <a:solidFill>
                  <a:srgbClr val="FFFFFF"/>
                </a:solidFill>
              </a14:hiddenFill>
            </a:ext>
          </a:extLst>
        </p:spPr>
      </p:pic>
      <p:sp>
        <p:nvSpPr>
          <p:cNvPr id="6" name="Tittel 1"/>
          <p:cNvSpPr>
            <a:spLocks noGrp="1"/>
          </p:cNvSpPr>
          <p:nvPr>
            <p:ph type="ctrTitle"/>
          </p:nvPr>
        </p:nvSpPr>
        <p:spPr>
          <a:xfrm>
            <a:off x="611560" y="980729"/>
            <a:ext cx="7772400" cy="792088"/>
          </a:xfrm>
        </p:spPr>
        <p:txBody>
          <a:bodyPr>
            <a:normAutofit fontScale="90000"/>
          </a:bodyPr>
          <a:lstStyle/>
          <a:p>
            <a:r>
              <a:rPr lang="en-US" sz="2800" b="1" dirty="0"/>
              <a:t>European Social Survey – Data life-cycle</a:t>
            </a:r>
            <a:br>
              <a:rPr lang="en-US" sz="2800" b="1" dirty="0"/>
            </a:br>
            <a:r>
              <a:rPr lang="en-US" sz="2800" dirty="0" smtClean="0"/>
              <a:t>Data and metadata processing and approval</a:t>
            </a:r>
            <a:endParaRPr lang="en-US" sz="2800" dirty="0"/>
          </a:p>
        </p:txBody>
      </p:sp>
    </p:spTree>
    <p:extLst>
      <p:ext uri="{BB962C8B-B14F-4D97-AF65-F5344CB8AC3E}">
        <p14:creationId xmlns:p14="http://schemas.microsoft.com/office/powerpoint/2010/main" val="23703782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C:\DOCUME~1\TK\LOCALS~1\Temp\enhtmlclip\ScreenCli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75247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uppe 1"/>
          <p:cNvGrpSpPr/>
          <p:nvPr/>
        </p:nvGrpSpPr>
        <p:grpSpPr>
          <a:xfrm>
            <a:off x="-142470" y="1637159"/>
            <a:ext cx="9828213" cy="5776913"/>
            <a:chOff x="-177799" y="1637159"/>
            <a:chExt cx="9828213" cy="5776913"/>
          </a:xfrm>
        </p:grpSpPr>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t="16431" r="39052" b="6140"/>
            <a:stretch>
              <a:fillRect/>
            </a:stretch>
          </p:blipFill>
          <p:spPr bwMode="auto">
            <a:xfrm>
              <a:off x="2017714" y="3384997"/>
              <a:ext cx="4537075" cy="3149600"/>
            </a:xfrm>
            <a:prstGeom prst="rect">
              <a:avLst/>
            </a:prstGeom>
            <a:noFill/>
            <a:ln w="2540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3"/>
            <p:cNvGrpSpPr>
              <a:grpSpLocks/>
            </p:cNvGrpSpPr>
            <p:nvPr/>
          </p:nvGrpSpPr>
          <p:grpSpPr bwMode="auto">
            <a:xfrm>
              <a:off x="6410326" y="1926084"/>
              <a:ext cx="2305050" cy="1295400"/>
              <a:chOff x="3618" y="618"/>
              <a:chExt cx="1475" cy="822"/>
            </a:xfrm>
          </p:grpSpPr>
          <p:sp>
            <p:nvSpPr>
              <p:cNvPr id="11" name="AutoShape 29"/>
              <p:cNvSpPr>
                <a:spLocks noChangeArrowheads="1"/>
              </p:cNvSpPr>
              <p:nvPr/>
            </p:nvSpPr>
            <p:spPr bwMode="auto">
              <a:xfrm>
                <a:off x="3969" y="618"/>
                <a:ext cx="1124" cy="720"/>
              </a:xfrm>
              <a:prstGeom prst="flowChartDocument">
                <a:avLst/>
              </a:prstGeom>
              <a:solidFill>
                <a:srgbClr val="DDDDDD"/>
              </a:solidFill>
              <a:ln w="9525">
                <a:solidFill>
                  <a:schemeClr val="tx1"/>
                </a:solidFill>
                <a:miter lim="800000"/>
                <a:headEnd/>
                <a:tailEnd/>
              </a:ln>
            </p:spPr>
            <p:txBody>
              <a:bodyPr wrap="none" anchor="ctr"/>
              <a:lstStyle/>
              <a:p>
                <a:pPr algn="ctr"/>
                <a:endParaRPr lang="en-US"/>
              </a:p>
            </p:txBody>
          </p:sp>
          <p:sp>
            <p:nvSpPr>
              <p:cNvPr id="12" name="AutoShape 30"/>
              <p:cNvSpPr>
                <a:spLocks noChangeArrowheads="1"/>
              </p:cNvSpPr>
              <p:nvPr/>
            </p:nvSpPr>
            <p:spPr bwMode="auto">
              <a:xfrm>
                <a:off x="3787" y="714"/>
                <a:ext cx="1124" cy="720"/>
              </a:xfrm>
              <a:prstGeom prst="flowChartDocument">
                <a:avLst/>
              </a:prstGeom>
              <a:solidFill>
                <a:srgbClr val="DDDDDD"/>
              </a:solidFill>
              <a:ln w="9525">
                <a:solidFill>
                  <a:schemeClr val="tx1"/>
                </a:solidFill>
                <a:miter lim="800000"/>
                <a:headEnd/>
                <a:tailEnd/>
              </a:ln>
            </p:spPr>
            <p:txBody>
              <a:bodyPr wrap="none" anchor="ctr"/>
              <a:lstStyle/>
              <a:p>
                <a:pPr algn="ctr"/>
                <a:endParaRPr lang="en-US"/>
              </a:p>
            </p:txBody>
          </p:sp>
          <p:sp>
            <p:nvSpPr>
              <p:cNvPr id="13" name="AutoShape 31"/>
              <p:cNvSpPr>
                <a:spLocks noChangeArrowheads="1"/>
              </p:cNvSpPr>
              <p:nvPr/>
            </p:nvSpPr>
            <p:spPr bwMode="auto">
              <a:xfrm>
                <a:off x="3628" y="864"/>
                <a:ext cx="1124" cy="576"/>
              </a:xfrm>
              <a:prstGeom prst="flowChartDocument">
                <a:avLst/>
              </a:prstGeom>
              <a:solidFill>
                <a:srgbClr val="DDDDDD"/>
              </a:solidFill>
              <a:ln w="9525">
                <a:solidFill>
                  <a:schemeClr val="tx1"/>
                </a:solidFill>
                <a:miter lim="800000"/>
                <a:headEnd/>
                <a:tailEnd/>
              </a:ln>
            </p:spPr>
            <p:txBody>
              <a:bodyPr wrap="none" anchor="ctr"/>
              <a:lstStyle/>
              <a:p>
                <a:pPr algn="ctr"/>
                <a:endParaRPr lang="en-US"/>
              </a:p>
            </p:txBody>
          </p:sp>
          <p:sp>
            <p:nvSpPr>
              <p:cNvPr id="14" name="Text Box 32"/>
              <p:cNvSpPr txBox="1">
                <a:spLocks noChangeArrowheads="1"/>
              </p:cNvSpPr>
              <p:nvPr/>
            </p:nvSpPr>
            <p:spPr bwMode="auto">
              <a:xfrm>
                <a:off x="3618" y="948"/>
                <a:ext cx="1278"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nSpc>
                    <a:spcPct val="50000"/>
                  </a:lnSpc>
                  <a:spcBef>
                    <a:spcPct val="50000"/>
                  </a:spcBef>
                </a:pPr>
                <a:r>
                  <a:rPr lang="nb-NO" sz="1400" b="1">
                    <a:solidFill>
                      <a:srgbClr val="4D4D4D"/>
                    </a:solidFill>
                    <a:latin typeface="Arial" pitchFamily="34" charset="0"/>
                  </a:rPr>
                  <a:t>Source </a:t>
                </a:r>
              </a:p>
              <a:p>
                <a:pPr>
                  <a:lnSpc>
                    <a:spcPct val="50000"/>
                  </a:lnSpc>
                  <a:spcBef>
                    <a:spcPct val="50000"/>
                  </a:spcBef>
                </a:pPr>
                <a:r>
                  <a:rPr lang="nb-NO" sz="1400" b="1">
                    <a:solidFill>
                      <a:srgbClr val="4D4D4D"/>
                    </a:solidFill>
                    <a:latin typeface="Arial" pitchFamily="34" charset="0"/>
                  </a:rPr>
                  <a:t>questionnaire</a:t>
                </a:r>
              </a:p>
            </p:txBody>
          </p:sp>
          <p:sp>
            <p:nvSpPr>
              <p:cNvPr id="15" name="Text Box 33"/>
              <p:cNvSpPr txBox="1">
                <a:spLocks noChangeArrowheads="1"/>
              </p:cNvSpPr>
              <p:nvPr/>
            </p:nvSpPr>
            <p:spPr bwMode="auto">
              <a:xfrm>
                <a:off x="3792" y="698"/>
                <a:ext cx="128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50000"/>
                  </a:spcBef>
                </a:pPr>
                <a:r>
                  <a:rPr lang="nb-NO" sz="1400" b="1">
                    <a:solidFill>
                      <a:srgbClr val="4D4D4D"/>
                    </a:solidFill>
                    <a:latin typeface="Arial" pitchFamily="34" charset="0"/>
                  </a:rPr>
                  <a:t>National quest.</a:t>
                </a:r>
              </a:p>
            </p:txBody>
          </p:sp>
        </p:grpSp>
        <p:sp>
          <p:nvSpPr>
            <p:cNvPr id="16" name="Text Box 10"/>
            <p:cNvSpPr txBox="1">
              <a:spLocks noChangeArrowheads="1"/>
            </p:cNvSpPr>
            <p:nvPr/>
          </p:nvSpPr>
          <p:spPr bwMode="auto">
            <a:xfrm>
              <a:off x="6410326" y="1637159"/>
              <a:ext cx="2743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spcBef>
                  <a:spcPct val="50000"/>
                </a:spcBef>
              </a:pPr>
              <a:r>
                <a:rPr lang="nb-NO" sz="1400" b="1">
                  <a:solidFill>
                    <a:srgbClr val="292929"/>
                  </a:solidFill>
                  <a:latin typeface="Arial" pitchFamily="34" charset="0"/>
                </a:rPr>
                <a:t> Fieldwork documents</a:t>
              </a:r>
            </a:p>
          </p:txBody>
        </p:sp>
        <p:grpSp>
          <p:nvGrpSpPr>
            <p:cNvPr id="17" name="Group 10"/>
            <p:cNvGrpSpPr>
              <a:grpSpLocks/>
            </p:cNvGrpSpPr>
            <p:nvPr/>
          </p:nvGrpSpPr>
          <p:grpSpPr bwMode="auto">
            <a:xfrm>
              <a:off x="3025776" y="1922909"/>
              <a:ext cx="2520950" cy="1343025"/>
              <a:chOff x="1837" y="618"/>
              <a:chExt cx="1663" cy="894"/>
            </a:xfrm>
          </p:grpSpPr>
          <p:sp>
            <p:nvSpPr>
              <p:cNvPr id="18" name="AutoShape 37"/>
              <p:cNvSpPr>
                <a:spLocks noChangeArrowheads="1"/>
              </p:cNvSpPr>
              <p:nvPr/>
            </p:nvSpPr>
            <p:spPr bwMode="auto">
              <a:xfrm>
                <a:off x="2221" y="618"/>
                <a:ext cx="1279" cy="768"/>
              </a:xfrm>
              <a:prstGeom prst="flowChartDocument">
                <a:avLst/>
              </a:prstGeom>
              <a:solidFill>
                <a:srgbClr val="DDDDDD"/>
              </a:solidFill>
              <a:ln w="9525">
                <a:solidFill>
                  <a:schemeClr val="tx1"/>
                </a:solidFill>
                <a:miter lim="800000"/>
                <a:headEnd/>
                <a:tailEnd/>
              </a:ln>
            </p:spPr>
            <p:txBody>
              <a:bodyPr wrap="none" anchor="ctr"/>
              <a:lstStyle/>
              <a:p>
                <a:pPr algn="ctr"/>
                <a:endParaRPr lang="en-US"/>
              </a:p>
            </p:txBody>
          </p:sp>
          <p:sp>
            <p:nvSpPr>
              <p:cNvPr id="19" name="AutoShape 38"/>
              <p:cNvSpPr>
                <a:spLocks noChangeArrowheads="1"/>
              </p:cNvSpPr>
              <p:nvPr/>
            </p:nvSpPr>
            <p:spPr bwMode="auto">
              <a:xfrm>
                <a:off x="2077" y="714"/>
                <a:ext cx="1279" cy="686"/>
              </a:xfrm>
              <a:prstGeom prst="flowChartDocument">
                <a:avLst/>
              </a:prstGeom>
              <a:solidFill>
                <a:srgbClr val="DDDDDD"/>
              </a:solidFill>
              <a:ln w="9525">
                <a:solidFill>
                  <a:schemeClr val="tx1"/>
                </a:solidFill>
                <a:miter lim="800000"/>
                <a:headEnd/>
                <a:tailEnd/>
              </a:ln>
            </p:spPr>
            <p:txBody>
              <a:bodyPr wrap="none" anchor="ctr"/>
              <a:lstStyle/>
              <a:p>
                <a:pPr algn="ctr"/>
                <a:endParaRPr lang="en-US"/>
              </a:p>
            </p:txBody>
          </p:sp>
          <p:sp>
            <p:nvSpPr>
              <p:cNvPr id="20" name="AutoShape 39"/>
              <p:cNvSpPr>
                <a:spLocks noChangeArrowheads="1"/>
              </p:cNvSpPr>
              <p:nvPr/>
            </p:nvSpPr>
            <p:spPr bwMode="auto">
              <a:xfrm>
                <a:off x="1837" y="906"/>
                <a:ext cx="1279" cy="576"/>
              </a:xfrm>
              <a:prstGeom prst="flowChartDocument">
                <a:avLst/>
              </a:prstGeom>
              <a:solidFill>
                <a:srgbClr val="DDDDDD"/>
              </a:solidFill>
              <a:ln w="9525">
                <a:solidFill>
                  <a:schemeClr val="tx1"/>
                </a:solidFill>
                <a:miter lim="800000"/>
                <a:headEnd/>
                <a:tailEnd/>
              </a:ln>
            </p:spPr>
            <p:txBody>
              <a:bodyPr wrap="none" anchor="ctr"/>
              <a:lstStyle/>
              <a:p>
                <a:pPr algn="ctr"/>
                <a:endParaRPr lang="en-US"/>
              </a:p>
            </p:txBody>
          </p:sp>
          <p:sp>
            <p:nvSpPr>
              <p:cNvPr id="21" name="Text Box 40"/>
              <p:cNvSpPr txBox="1">
                <a:spLocks noChangeArrowheads="1"/>
              </p:cNvSpPr>
              <p:nvPr/>
            </p:nvSpPr>
            <p:spPr bwMode="auto">
              <a:xfrm>
                <a:off x="2077" y="714"/>
                <a:ext cx="1152"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50000"/>
                  </a:spcBef>
                </a:pPr>
                <a:r>
                  <a:rPr lang="nb-NO" sz="1400" b="1" dirty="0">
                    <a:solidFill>
                      <a:srgbClr val="4D4D4D"/>
                    </a:solidFill>
                    <a:latin typeface="Arial" pitchFamily="34" charset="0"/>
                  </a:rPr>
                  <a:t>Sampling plans</a:t>
                </a:r>
              </a:p>
            </p:txBody>
          </p:sp>
          <p:sp>
            <p:nvSpPr>
              <p:cNvPr id="22" name="Text Box 41"/>
              <p:cNvSpPr txBox="1">
                <a:spLocks noChangeArrowheads="1"/>
              </p:cNvSpPr>
              <p:nvPr/>
            </p:nvSpPr>
            <p:spPr bwMode="auto">
              <a:xfrm>
                <a:off x="1885" y="955"/>
                <a:ext cx="1152" cy="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nSpc>
                    <a:spcPct val="50000"/>
                  </a:lnSpc>
                  <a:spcBef>
                    <a:spcPct val="50000"/>
                  </a:spcBef>
                </a:pPr>
                <a:r>
                  <a:rPr lang="nb-NO" sz="1400" b="1">
                    <a:solidFill>
                      <a:srgbClr val="4D4D4D"/>
                    </a:solidFill>
                    <a:latin typeface="Arial" pitchFamily="34" charset="0"/>
                  </a:rPr>
                  <a:t>Data </a:t>
                </a:r>
              </a:p>
              <a:p>
                <a:pPr>
                  <a:lnSpc>
                    <a:spcPct val="50000"/>
                  </a:lnSpc>
                  <a:spcBef>
                    <a:spcPct val="50000"/>
                  </a:spcBef>
                </a:pPr>
                <a:r>
                  <a:rPr lang="nb-NO" sz="1400" b="1">
                    <a:solidFill>
                      <a:srgbClr val="4D4D4D"/>
                    </a:solidFill>
                    <a:latin typeface="Arial" pitchFamily="34" charset="0"/>
                  </a:rPr>
                  <a:t>Documentation </a:t>
                </a:r>
              </a:p>
              <a:p>
                <a:pPr>
                  <a:lnSpc>
                    <a:spcPct val="50000"/>
                  </a:lnSpc>
                  <a:spcBef>
                    <a:spcPct val="50000"/>
                  </a:spcBef>
                </a:pPr>
                <a:r>
                  <a:rPr lang="nb-NO" sz="1400" b="1">
                    <a:solidFill>
                      <a:srgbClr val="4D4D4D"/>
                    </a:solidFill>
                    <a:latin typeface="Arial" pitchFamily="34" charset="0"/>
                  </a:rPr>
                  <a:t>Report</a:t>
                </a:r>
              </a:p>
              <a:p>
                <a:pPr>
                  <a:lnSpc>
                    <a:spcPct val="50000"/>
                  </a:lnSpc>
                  <a:spcBef>
                    <a:spcPct val="50000"/>
                  </a:spcBef>
                </a:pPr>
                <a:endParaRPr lang="nb-NO" sz="1400" b="1">
                  <a:solidFill>
                    <a:srgbClr val="4D4D4D"/>
                  </a:solidFill>
                  <a:latin typeface="Verdana" pitchFamily="34" charset="0"/>
                </a:endParaRPr>
              </a:p>
            </p:txBody>
          </p:sp>
        </p:grpSp>
        <p:sp>
          <p:nvSpPr>
            <p:cNvPr id="23" name="Text Box 11"/>
            <p:cNvSpPr txBox="1">
              <a:spLocks noChangeArrowheads="1"/>
            </p:cNvSpPr>
            <p:nvPr/>
          </p:nvSpPr>
          <p:spPr bwMode="auto">
            <a:xfrm>
              <a:off x="3314701" y="1637159"/>
              <a:ext cx="251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spcBef>
                  <a:spcPct val="50000"/>
                </a:spcBef>
              </a:pPr>
              <a:r>
                <a:rPr lang="nb-NO" sz="1400" b="1">
                  <a:solidFill>
                    <a:srgbClr val="292929"/>
                  </a:solidFill>
                  <a:latin typeface="Arial" pitchFamily="34" charset="0"/>
                </a:rPr>
                <a:t>Survey documentation</a:t>
              </a:r>
            </a:p>
          </p:txBody>
        </p:sp>
        <p:sp>
          <p:nvSpPr>
            <p:cNvPr id="24" name="Text Box 9"/>
            <p:cNvSpPr txBox="1">
              <a:spLocks noChangeArrowheads="1"/>
            </p:cNvSpPr>
            <p:nvPr/>
          </p:nvSpPr>
          <p:spPr bwMode="auto">
            <a:xfrm>
              <a:off x="6842126" y="3437384"/>
              <a:ext cx="2808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50000"/>
                </a:spcBef>
              </a:pPr>
              <a:r>
                <a:rPr lang="nb-NO" sz="1400" b="1">
                  <a:solidFill>
                    <a:srgbClr val="292929"/>
                  </a:solidFill>
                  <a:latin typeface="Arial" pitchFamily="34" charset="0"/>
                </a:rPr>
                <a:t>Data main questionaire</a:t>
              </a:r>
            </a:p>
          </p:txBody>
        </p:sp>
        <p:grpSp>
          <p:nvGrpSpPr>
            <p:cNvPr id="25" name="Group 30"/>
            <p:cNvGrpSpPr>
              <a:grpSpLocks/>
            </p:cNvGrpSpPr>
            <p:nvPr/>
          </p:nvGrpSpPr>
          <p:grpSpPr bwMode="auto">
            <a:xfrm>
              <a:off x="-69849" y="6029772"/>
              <a:ext cx="1981200" cy="1254125"/>
              <a:chOff x="96" y="3158"/>
              <a:chExt cx="1248" cy="790"/>
            </a:xfrm>
          </p:grpSpPr>
          <p:grpSp>
            <p:nvGrpSpPr>
              <p:cNvPr id="26" name="Group 31"/>
              <p:cNvGrpSpPr>
                <a:grpSpLocks/>
              </p:cNvGrpSpPr>
              <p:nvPr/>
            </p:nvGrpSpPr>
            <p:grpSpPr bwMode="auto">
              <a:xfrm>
                <a:off x="249" y="3158"/>
                <a:ext cx="907" cy="771"/>
                <a:chOff x="249" y="2931"/>
                <a:chExt cx="1316" cy="1134"/>
              </a:xfrm>
            </p:grpSpPr>
            <p:pic>
              <p:nvPicPr>
                <p:cNvPr id="28" name="Picture 32"/>
                <p:cNvPicPr>
                  <a:picLocks noChangeAspect="1" noChangeArrowheads="1"/>
                </p:cNvPicPr>
                <p:nvPr/>
              </p:nvPicPr>
              <p:blipFill>
                <a:blip r:embed="rId5" cstate="print">
                  <a:extLst>
                    <a:ext uri="{28A0092B-C50C-407E-A947-70E740481C1C}">
                      <a14:useLocalDpi xmlns:a14="http://schemas.microsoft.com/office/drawing/2010/main" val="0"/>
                    </a:ext>
                  </a:extLst>
                </a:blip>
                <a:srcRect l="11420" t="25243" r="39052" b="23875"/>
                <a:stretch>
                  <a:fillRect/>
                </a:stretch>
              </p:blipFill>
              <p:spPr bwMode="auto">
                <a:xfrm>
                  <a:off x="267" y="3299"/>
                  <a:ext cx="1297" cy="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3"/>
                <p:cNvPicPr>
                  <a:picLocks noChangeAspect="1" noChangeArrowheads="1"/>
                </p:cNvPicPr>
                <p:nvPr/>
              </p:nvPicPr>
              <p:blipFill>
                <a:blip r:embed="rId6" cstate="print">
                  <a:extLst>
                    <a:ext uri="{28A0092B-C50C-407E-A947-70E740481C1C}">
                      <a14:useLocalDpi xmlns:a14="http://schemas.microsoft.com/office/drawing/2010/main" val="0"/>
                    </a:ext>
                  </a:extLst>
                </a:blip>
                <a:srcRect l="11343" t="26659" r="51802" b="57780"/>
                <a:stretch>
                  <a:fillRect/>
                </a:stretch>
              </p:blipFill>
              <p:spPr bwMode="auto">
                <a:xfrm>
                  <a:off x="249" y="2931"/>
                  <a:ext cx="131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7" name="AutoShape 18"/>
              <p:cNvSpPr>
                <a:spLocks noChangeArrowheads="1"/>
              </p:cNvSpPr>
              <p:nvPr/>
            </p:nvSpPr>
            <p:spPr bwMode="auto">
              <a:xfrm>
                <a:off x="96" y="3158"/>
                <a:ext cx="1248" cy="790"/>
              </a:xfrm>
              <a:prstGeom prst="flowChartAlternateProcess">
                <a:avLst/>
              </a:prstGeom>
              <a:noFill/>
              <a:ln w="19050">
                <a:solidFill>
                  <a:srgbClr val="4D4D4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30" name="Text Box 9"/>
            <p:cNvSpPr txBox="1">
              <a:spLocks noChangeArrowheads="1"/>
            </p:cNvSpPr>
            <p:nvPr/>
          </p:nvSpPr>
          <p:spPr bwMode="auto">
            <a:xfrm>
              <a:off x="-25399" y="5669409"/>
              <a:ext cx="1876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50000"/>
                </a:spcBef>
              </a:pPr>
              <a:r>
                <a:rPr lang="nb-NO" sz="1400" b="1">
                  <a:solidFill>
                    <a:srgbClr val="000066"/>
                  </a:solidFill>
                  <a:latin typeface="Verdana" pitchFamily="34" charset="0"/>
                </a:rPr>
                <a:t> </a:t>
              </a:r>
              <a:r>
                <a:rPr lang="nb-NO" sz="1400" b="1">
                  <a:solidFill>
                    <a:srgbClr val="292929"/>
                  </a:solidFill>
                  <a:latin typeface="Arial" pitchFamily="34" charset="0"/>
                </a:rPr>
                <a:t>ESS Bibliography</a:t>
              </a:r>
            </a:p>
          </p:txBody>
        </p:sp>
        <p:sp>
          <p:nvSpPr>
            <p:cNvPr id="31" name="Text Box 9"/>
            <p:cNvSpPr txBox="1">
              <a:spLocks noChangeArrowheads="1"/>
            </p:cNvSpPr>
            <p:nvPr/>
          </p:nvSpPr>
          <p:spPr bwMode="auto">
            <a:xfrm>
              <a:off x="1589" y="3781872"/>
              <a:ext cx="2028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50000"/>
                </a:spcBef>
              </a:pPr>
              <a:r>
                <a:rPr lang="nb-NO" sz="1400" b="1">
                  <a:solidFill>
                    <a:srgbClr val="292929"/>
                  </a:solidFill>
                  <a:latin typeface="Arial" pitchFamily="34" charset="0"/>
                </a:rPr>
                <a:t>Education Network</a:t>
              </a:r>
            </a:p>
          </p:txBody>
        </p:sp>
        <p:sp>
          <p:nvSpPr>
            <p:cNvPr id="32" name="Text Box 34"/>
            <p:cNvSpPr txBox="1">
              <a:spLocks noChangeArrowheads="1"/>
            </p:cNvSpPr>
            <p:nvPr/>
          </p:nvSpPr>
          <p:spPr bwMode="auto">
            <a:xfrm>
              <a:off x="465139" y="2316609"/>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50000"/>
                </a:spcBef>
              </a:pPr>
              <a:r>
                <a:rPr lang="nb-NO" sz="1400" b="1">
                  <a:solidFill>
                    <a:srgbClr val="4D4D4D"/>
                  </a:solidFill>
                  <a:latin typeface="Arial" pitchFamily="34" charset="0"/>
                </a:rPr>
                <a:t>Tables</a:t>
              </a:r>
            </a:p>
          </p:txBody>
        </p:sp>
        <p:grpSp>
          <p:nvGrpSpPr>
            <p:cNvPr id="33" name="Group 38"/>
            <p:cNvGrpSpPr>
              <a:grpSpLocks/>
            </p:cNvGrpSpPr>
            <p:nvPr/>
          </p:nvGrpSpPr>
          <p:grpSpPr bwMode="auto">
            <a:xfrm>
              <a:off x="65089" y="1926084"/>
              <a:ext cx="2097087" cy="1552575"/>
              <a:chOff x="113" y="672"/>
              <a:chExt cx="1321" cy="978"/>
            </a:xfrm>
          </p:grpSpPr>
          <p:sp>
            <p:nvSpPr>
              <p:cNvPr id="34" name="AutoShape 15"/>
              <p:cNvSpPr>
                <a:spLocks noChangeArrowheads="1"/>
              </p:cNvSpPr>
              <p:nvPr/>
            </p:nvSpPr>
            <p:spPr bwMode="auto">
              <a:xfrm>
                <a:off x="426" y="672"/>
                <a:ext cx="1008" cy="550"/>
              </a:xfrm>
              <a:prstGeom prst="flowChartAlternateProcess">
                <a:avLst/>
              </a:prstGeom>
              <a:solidFill>
                <a:schemeClr val="bg1"/>
              </a:solidFill>
              <a:ln w="19050">
                <a:solidFill>
                  <a:srgbClr val="333333"/>
                </a:solidFill>
                <a:miter lim="800000"/>
                <a:headEnd/>
                <a:tailEnd/>
              </a:ln>
            </p:spPr>
            <p:txBody>
              <a:bodyPr wrap="none" anchor="ctr"/>
              <a:lstStyle/>
              <a:p>
                <a:endParaRPr lang="en-US"/>
              </a:p>
            </p:txBody>
          </p:sp>
          <p:sp>
            <p:nvSpPr>
              <p:cNvPr id="35" name="AutoShape 16"/>
              <p:cNvSpPr>
                <a:spLocks noChangeArrowheads="1"/>
              </p:cNvSpPr>
              <p:nvPr/>
            </p:nvSpPr>
            <p:spPr bwMode="auto">
              <a:xfrm>
                <a:off x="258" y="864"/>
                <a:ext cx="1008" cy="550"/>
              </a:xfrm>
              <a:prstGeom prst="flowChartAlternateProcess">
                <a:avLst/>
              </a:prstGeom>
              <a:solidFill>
                <a:schemeClr val="bg1"/>
              </a:solidFill>
              <a:ln w="19050">
                <a:solidFill>
                  <a:srgbClr val="4D4D4D"/>
                </a:solidFill>
                <a:miter lim="800000"/>
                <a:headEnd/>
                <a:tailEnd/>
              </a:ln>
            </p:spPr>
            <p:txBody>
              <a:bodyPr wrap="none" anchor="ctr"/>
              <a:lstStyle/>
              <a:p>
                <a:endParaRPr lang="en-US"/>
              </a:p>
            </p:txBody>
          </p:sp>
          <p:grpSp>
            <p:nvGrpSpPr>
              <p:cNvPr id="36" name="Group 17"/>
              <p:cNvGrpSpPr>
                <a:grpSpLocks/>
              </p:cNvGrpSpPr>
              <p:nvPr/>
            </p:nvGrpSpPr>
            <p:grpSpPr bwMode="auto">
              <a:xfrm>
                <a:off x="113" y="1026"/>
                <a:ext cx="1008" cy="624"/>
                <a:chOff x="3984" y="528"/>
                <a:chExt cx="864" cy="519"/>
              </a:xfrm>
            </p:grpSpPr>
            <p:sp>
              <p:nvSpPr>
                <p:cNvPr id="38" name="AutoShape 18"/>
                <p:cNvSpPr>
                  <a:spLocks noChangeArrowheads="1"/>
                </p:cNvSpPr>
                <p:nvPr/>
              </p:nvSpPr>
              <p:spPr bwMode="auto">
                <a:xfrm>
                  <a:off x="3984" y="528"/>
                  <a:ext cx="864" cy="519"/>
                </a:xfrm>
                <a:prstGeom prst="flowChartAlternateProcess">
                  <a:avLst/>
                </a:prstGeom>
                <a:solidFill>
                  <a:schemeClr val="bg1"/>
                </a:solidFill>
                <a:ln w="19050">
                  <a:solidFill>
                    <a:srgbClr val="4D4D4D"/>
                  </a:solidFill>
                  <a:miter lim="800000"/>
                  <a:headEnd/>
                  <a:tailEnd/>
                </a:ln>
              </p:spPr>
              <p:txBody>
                <a:bodyPr wrap="none" anchor="ctr"/>
                <a:lstStyle/>
                <a:p>
                  <a:endParaRPr lang="en-US"/>
                </a:p>
              </p:txBody>
            </p:sp>
            <p:sp>
              <p:nvSpPr>
                <p:cNvPr id="39" name="Text Box 19"/>
                <p:cNvSpPr txBox="1">
                  <a:spLocks noChangeArrowheads="1"/>
                </p:cNvSpPr>
                <p:nvPr/>
              </p:nvSpPr>
              <p:spPr bwMode="auto">
                <a:xfrm>
                  <a:off x="3986" y="884"/>
                  <a:ext cx="769" cy="133"/>
                </a:xfrm>
                <a:prstGeom prst="rect">
                  <a:avLst/>
                </a:prstGeom>
                <a:noFill/>
                <a:ln w="9525">
                  <a:solidFill>
                    <a:srgbClr val="4D4D4D"/>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spcBef>
                      <a:spcPct val="50000"/>
                    </a:spcBef>
                  </a:pPr>
                  <a:endParaRPr lang="en-US" sz="1000" b="1">
                    <a:solidFill>
                      <a:srgbClr val="274E75"/>
                    </a:solidFill>
                    <a:latin typeface="Verdana" pitchFamily="34" charset="0"/>
                  </a:endParaRPr>
                </a:p>
              </p:txBody>
            </p:sp>
            <p:pic>
              <p:nvPicPr>
                <p:cNvPr id="40" name="Picture 20" descr="toplogo">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r="64380"/>
                <a:stretch>
                  <a:fillRect/>
                </a:stretch>
              </p:blipFill>
              <p:spPr bwMode="auto">
                <a:xfrm>
                  <a:off x="4042" y="600"/>
                  <a:ext cx="624" cy="140"/>
                </a:xfrm>
                <a:prstGeom prst="rect">
                  <a:avLst/>
                </a:prstGeom>
                <a:noFill/>
                <a:ln w="9525">
                  <a:solidFill>
                    <a:srgbClr val="4D4D4D"/>
                  </a:solidFill>
                  <a:miter lim="800000"/>
                  <a:headEnd/>
                  <a:tailEnd/>
                </a:ln>
                <a:extLst>
                  <a:ext uri="{909E8E84-426E-40DD-AFC4-6F175D3DCCD1}">
                    <a14:hiddenFill xmlns:a14="http://schemas.microsoft.com/office/drawing/2010/main">
                      <a:solidFill>
                        <a:srgbClr val="FFFFFF"/>
                      </a:solidFill>
                    </a14:hiddenFill>
                  </a:ext>
                </a:extLst>
              </p:spPr>
            </p:pic>
            <p:sp>
              <p:nvSpPr>
                <p:cNvPr id="41" name="Text Box 21"/>
                <p:cNvSpPr txBox="1">
                  <a:spLocks noChangeArrowheads="1"/>
                </p:cNvSpPr>
                <p:nvPr/>
              </p:nvSpPr>
              <p:spPr bwMode="auto">
                <a:xfrm>
                  <a:off x="3998" y="767"/>
                  <a:ext cx="802" cy="244"/>
                </a:xfrm>
                <a:prstGeom prst="rect">
                  <a:avLst/>
                </a:prstGeom>
                <a:solidFill>
                  <a:schemeClr val="bg1"/>
                </a:solidFill>
                <a:ln w="9525">
                  <a:solidFill>
                    <a:srgbClr val="4D4D4D"/>
                  </a:solidFill>
                  <a:miter lim="800000"/>
                  <a:headEnd/>
                  <a:tailEnd/>
                </a:ln>
              </p:spPr>
              <p:txBody>
                <a:bodyPr lIns="0" r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spcBef>
                      <a:spcPct val="50000"/>
                    </a:spcBef>
                  </a:pPr>
                  <a:r>
                    <a:rPr lang="nb-NO" sz="1200" b="1">
                      <a:solidFill>
                        <a:srgbClr val="4D4D4D"/>
                      </a:solidFill>
                      <a:latin typeface="Arial" pitchFamily="34" charset="0"/>
                    </a:rPr>
                    <a:t>On-line browsing and analysis</a:t>
                  </a:r>
                </a:p>
              </p:txBody>
            </p:sp>
          </p:grpSp>
          <p:pic>
            <p:nvPicPr>
              <p:cNvPr id="37" name="Picture 46"/>
              <p:cNvPicPr>
                <a:picLocks noChangeAspect="1" noChangeArrowheads="1"/>
              </p:cNvPicPr>
              <p:nvPr/>
            </p:nvPicPr>
            <p:blipFill>
              <a:blip r:embed="rId9">
                <a:extLst>
                  <a:ext uri="{28A0092B-C50C-407E-A947-70E740481C1C}">
                    <a14:useLocalDpi xmlns:a14="http://schemas.microsoft.com/office/drawing/2010/main" val="0"/>
                  </a:ext>
                </a:extLst>
              </a:blip>
              <a:srcRect l="11333" t="21643" r="71652" b="70851"/>
              <a:stretch>
                <a:fillRect/>
              </a:stretch>
            </p:blipFill>
            <p:spPr bwMode="auto">
              <a:xfrm>
                <a:off x="159" y="1079"/>
                <a:ext cx="907" cy="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2" name="Group 47"/>
            <p:cNvGrpSpPr>
              <a:grpSpLocks/>
            </p:cNvGrpSpPr>
            <p:nvPr/>
          </p:nvGrpSpPr>
          <p:grpSpPr bwMode="auto">
            <a:xfrm>
              <a:off x="-69849" y="4123184"/>
              <a:ext cx="1905000" cy="1330325"/>
              <a:chOff x="68" y="1979"/>
              <a:chExt cx="1200" cy="838"/>
            </a:xfrm>
          </p:grpSpPr>
          <p:sp>
            <p:nvSpPr>
              <p:cNvPr id="43" name="AutoShape 18"/>
              <p:cNvSpPr>
                <a:spLocks noChangeArrowheads="1"/>
              </p:cNvSpPr>
              <p:nvPr/>
            </p:nvSpPr>
            <p:spPr bwMode="auto">
              <a:xfrm>
                <a:off x="68" y="1979"/>
                <a:ext cx="1200" cy="838"/>
              </a:xfrm>
              <a:prstGeom prst="flowChartAlternateProcess">
                <a:avLst/>
              </a:prstGeom>
              <a:noFill/>
              <a:ln w="19050">
                <a:solidFill>
                  <a:srgbClr val="4D4D4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44" name="Picture 49"/>
              <p:cNvPicPr>
                <a:picLocks noChangeAspect="1" noChangeArrowheads="1"/>
              </p:cNvPicPr>
              <p:nvPr/>
            </p:nvPicPr>
            <p:blipFill>
              <a:blip r:embed="rId10" cstate="print">
                <a:extLst>
                  <a:ext uri="{28A0092B-C50C-407E-A947-70E740481C1C}">
                    <a14:useLocalDpi xmlns:a14="http://schemas.microsoft.com/office/drawing/2010/main" val="0"/>
                  </a:ext>
                </a:extLst>
              </a:blip>
              <a:srcRect t="17296" r="64563" b="44812"/>
              <a:stretch>
                <a:fillRect/>
              </a:stretch>
            </p:blipFill>
            <p:spPr bwMode="auto">
              <a:xfrm>
                <a:off x="114" y="2069"/>
                <a:ext cx="1088" cy="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5" name="Text Box 9"/>
            <p:cNvSpPr txBox="1">
              <a:spLocks noChangeArrowheads="1"/>
            </p:cNvSpPr>
            <p:nvPr/>
          </p:nvSpPr>
          <p:spPr bwMode="auto">
            <a:xfrm>
              <a:off x="-177799" y="1637159"/>
              <a:ext cx="3276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spcBef>
                  <a:spcPct val="50000"/>
                </a:spcBef>
              </a:pPr>
              <a:r>
                <a:rPr lang="nb-NO" sz="1400" b="1">
                  <a:solidFill>
                    <a:srgbClr val="292929"/>
                  </a:solidFill>
                  <a:latin typeface="Arial" pitchFamily="34" charset="0"/>
                </a:rPr>
                <a:t>ESS Online Analysis</a:t>
              </a:r>
            </a:p>
          </p:txBody>
        </p:sp>
        <p:sp>
          <p:nvSpPr>
            <p:cNvPr id="46" name="Text Box 9"/>
            <p:cNvSpPr txBox="1">
              <a:spLocks noChangeArrowheads="1"/>
            </p:cNvSpPr>
            <p:nvPr/>
          </p:nvSpPr>
          <p:spPr bwMode="auto">
            <a:xfrm>
              <a:off x="7058026" y="5526534"/>
              <a:ext cx="2286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50000"/>
                </a:spcBef>
              </a:pPr>
              <a:r>
                <a:rPr lang="nb-NO" sz="1400" b="1">
                  <a:solidFill>
                    <a:srgbClr val="292929"/>
                  </a:solidFill>
                  <a:latin typeface="Arial" pitchFamily="34" charset="0"/>
                </a:rPr>
                <a:t>Methodological data</a:t>
              </a:r>
            </a:p>
          </p:txBody>
        </p:sp>
        <p:grpSp>
          <p:nvGrpSpPr>
            <p:cNvPr id="47" name="Group 52"/>
            <p:cNvGrpSpPr>
              <a:grpSpLocks/>
            </p:cNvGrpSpPr>
            <p:nvPr/>
          </p:nvGrpSpPr>
          <p:grpSpPr bwMode="auto">
            <a:xfrm>
              <a:off x="6745289" y="5813872"/>
              <a:ext cx="2328862" cy="1524000"/>
              <a:chOff x="4361" y="3150"/>
              <a:chExt cx="1467" cy="960"/>
            </a:xfrm>
          </p:grpSpPr>
          <p:sp>
            <p:nvSpPr>
              <p:cNvPr id="48" name="AutoShape 23"/>
              <p:cNvSpPr>
                <a:spLocks noChangeArrowheads="1"/>
              </p:cNvSpPr>
              <p:nvPr/>
            </p:nvSpPr>
            <p:spPr bwMode="auto">
              <a:xfrm>
                <a:off x="4608" y="3150"/>
                <a:ext cx="1104" cy="816"/>
              </a:xfrm>
              <a:prstGeom prst="flowChartInternalStorage">
                <a:avLst/>
              </a:prstGeom>
              <a:solidFill>
                <a:srgbClr val="DDDDDD"/>
              </a:solidFill>
              <a:ln w="9525">
                <a:solidFill>
                  <a:schemeClr val="tx1"/>
                </a:solidFill>
                <a:miter lim="800000"/>
                <a:headEnd/>
                <a:tailEnd/>
              </a:ln>
            </p:spPr>
            <p:txBody>
              <a:bodyPr wrap="none" anchor="ctr"/>
              <a:lstStyle/>
              <a:p>
                <a:endParaRPr lang="en-US"/>
              </a:p>
            </p:txBody>
          </p:sp>
          <p:sp>
            <p:nvSpPr>
              <p:cNvPr id="49" name="AutoShape 24"/>
              <p:cNvSpPr>
                <a:spLocks noChangeArrowheads="1"/>
              </p:cNvSpPr>
              <p:nvPr/>
            </p:nvSpPr>
            <p:spPr bwMode="auto">
              <a:xfrm>
                <a:off x="4498" y="3294"/>
                <a:ext cx="1104" cy="768"/>
              </a:xfrm>
              <a:prstGeom prst="flowChartInternalStorage">
                <a:avLst/>
              </a:prstGeom>
              <a:solidFill>
                <a:srgbClr val="DDDDDD"/>
              </a:solidFill>
              <a:ln w="9525">
                <a:solidFill>
                  <a:schemeClr val="tx1"/>
                </a:solidFill>
                <a:miter lim="800000"/>
                <a:headEnd/>
                <a:tailEnd/>
              </a:ln>
            </p:spPr>
            <p:txBody>
              <a:bodyPr wrap="none" anchor="ctr"/>
              <a:lstStyle/>
              <a:p>
                <a:endParaRPr lang="en-US"/>
              </a:p>
            </p:txBody>
          </p:sp>
          <p:sp>
            <p:nvSpPr>
              <p:cNvPr id="50" name="AutoShape 24"/>
              <p:cNvSpPr>
                <a:spLocks noChangeArrowheads="1"/>
              </p:cNvSpPr>
              <p:nvPr/>
            </p:nvSpPr>
            <p:spPr bwMode="auto">
              <a:xfrm>
                <a:off x="4361" y="3438"/>
                <a:ext cx="1104" cy="672"/>
              </a:xfrm>
              <a:prstGeom prst="flowChartInternalStorage">
                <a:avLst/>
              </a:prstGeom>
              <a:solidFill>
                <a:srgbClr val="DDDDDD"/>
              </a:solidFill>
              <a:ln w="9525">
                <a:solidFill>
                  <a:schemeClr val="tx1"/>
                </a:solidFill>
                <a:miter lim="800000"/>
                <a:headEnd/>
                <a:tailEnd/>
              </a:ln>
            </p:spPr>
            <p:txBody>
              <a:bodyPr wrap="none" anchor="ctr"/>
              <a:lstStyle/>
              <a:p>
                <a:endParaRPr lang="en-US"/>
              </a:p>
            </p:txBody>
          </p:sp>
          <p:sp>
            <p:nvSpPr>
              <p:cNvPr id="51" name="Text Box 26"/>
              <p:cNvSpPr txBox="1">
                <a:spLocks noChangeArrowheads="1"/>
              </p:cNvSpPr>
              <p:nvPr/>
            </p:nvSpPr>
            <p:spPr bwMode="auto">
              <a:xfrm>
                <a:off x="4540" y="3438"/>
                <a:ext cx="11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50000"/>
                  </a:spcBef>
                </a:pPr>
                <a:r>
                  <a:rPr lang="nb-NO" sz="1400" b="1" dirty="0">
                    <a:solidFill>
                      <a:srgbClr val="4D4D4D"/>
                    </a:solidFill>
                    <a:latin typeface="Arial" pitchFamily="34" charset="0"/>
                  </a:rPr>
                  <a:t>Sample data</a:t>
                </a:r>
              </a:p>
            </p:txBody>
          </p:sp>
          <p:sp>
            <p:nvSpPr>
              <p:cNvPr id="52" name="Text Box 26"/>
              <p:cNvSpPr txBox="1">
                <a:spLocks noChangeArrowheads="1"/>
              </p:cNvSpPr>
              <p:nvPr/>
            </p:nvSpPr>
            <p:spPr bwMode="auto">
              <a:xfrm>
                <a:off x="4676" y="3283"/>
                <a:ext cx="11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50000"/>
                  </a:spcBef>
                </a:pPr>
                <a:r>
                  <a:rPr lang="nb-NO" sz="1400" b="1" dirty="0" err="1">
                    <a:solidFill>
                      <a:srgbClr val="4D4D4D"/>
                    </a:solidFill>
                    <a:latin typeface="Arial" pitchFamily="34" charset="0"/>
                  </a:rPr>
                  <a:t>Contact</a:t>
                </a:r>
                <a:r>
                  <a:rPr lang="nb-NO" sz="1400" b="1" dirty="0">
                    <a:solidFill>
                      <a:srgbClr val="4D4D4D"/>
                    </a:solidFill>
                    <a:latin typeface="Arial" pitchFamily="34" charset="0"/>
                  </a:rPr>
                  <a:t> form data</a:t>
                </a:r>
              </a:p>
            </p:txBody>
          </p:sp>
        </p:grpSp>
        <p:grpSp>
          <p:nvGrpSpPr>
            <p:cNvPr id="53" name="Group 58"/>
            <p:cNvGrpSpPr>
              <a:grpSpLocks/>
            </p:cNvGrpSpPr>
            <p:nvPr/>
          </p:nvGrpSpPr>
          <p:grpSpPr bwMode="auto">
            <a:xfrm>
              <a:off x="6745289" y="3726309"/>
              <a:ext cx="2220912" cy="1511300"/>
              <a:chOff x="4361" y="1253"/>
              <a:chExt cx="1399" cy="952"/>
            </a:xfrm>
          </p:grpSpPr>
          <p:sp>
            <p:nvSpPr>
              <p:cNvPr id="54" name="AutoShape 23"/>
              <p:cNvSpPr>
                <a:spLocks noChangeArrowheads="1"/>
              </p:cNvSpPr>
              <p:nvPr/>
            </p:nvSpPr>
            <p:spPr bwMode="auto">
              <a:xfrm>
                <a:off x="4655" y="1253"/>
                <a:ext cx="1059" cy="809"/>
              </a:xfrm>
              <a:prstGeom prst="flowChartInternalStorage">
                <a:avLst/>
              </a:prstGeom>
              <a:solidFill>
                <a:srgbClr val="DDDDDD"/>
              </a:solidFill>
              <a:ln w="9525">
                <a:solidFill>
                  <a:schemeClr val="tx1"/>
                </a:solidFill>
                <a:miter lim="800000"/>
                <a:headEnd/>
                <a:tailEnd/>
              </a:ln>
            </p:spPr>
            <p:txBody>
              <a:bodyPr wrap="none" anchor="ctr"/>
              <a:lstStyle/>
              <a:p>
                <a:endParaRPr lang="en-US"/>
              </a:p>
            </p:txBody>
          </p:sp>
          <p:sp>
            <p:nvSpPr>
              <p:cNvPr id="55" name="AutoShape 24"/>
              <p:cNvSpPr>
                <a:spLocks noChangeArrowheads="1"/>
              </p:cNvSpPr>
              <p:nvPr/>
            </p:nvSpPr>
            <p:spPr bwMode="auto">
              <a:xfrm>
                <a:off x="4470" y="1396"/>
                <a:ext cx="1060" cy="761"/>
              </a:xfrm>
              <a:prstGeom prst="flowChartInternalStorage">
                <a:avLst/>
              </a:prstGeom>
              <a:solidFill>
                <a:srgbClr val="DDDDDD"/>
              </a:solidFill>
              <a:ln w="9525">
                <a:solidFill>
                  <a:schemeClr val="tx1"/>
                </a:solidFill>
                <a:miter lim="800000"/>
                <a:headEnd/>
                <a:tailEnd/>
              </a:ln>
            </p:spPr>
            <p:txBody>
              <a:bodyPr wrap="none" anchor="ctr"/>
              <a:lstStyle/>
              <a:p>
                <a:endParaRPr lang="en-US"/>
              </a:p>
            </p:txBody>
          </p:sp>
          <p:sp>
            <p:nvSpPr>
              <p:cNvPr id="56" name="AutoShape 24"/>
              <p:cNvSpPr>
                <a:spLocks noChangeArrowheads="1"/>
              </p:cNvSpPr>
              <p:nvPr/>
            </p:nvSpPr>
            <p:spPr bwMode="auto">
              <a:xfrm>
                <a:off x="4361" y="1539"/>
                <a:ext cx="1059" cy="666"/>
              </a:xfrm>
              <a:prstGeom prst="flowChartInternalStorage">
                <a:avLst/>
              </a:prstGeom>
              <a:solidFill>
                <a:srgbClr val="DDDDDD"/>
              </a:solidFill>
              <a:ln w="9525">
                <a:solidFill>
                  <a:schemeClr val="tx1"/>
                </a:solidFill>
                <a:miter lim="800000"/>
                <a:headEnd/>
                <a:tailEnd/>
              </a:ln>
            </p:spPr>
            <p:txBody>
              <a:bodyPr wrap="none" anchor="ctr"/>
              <a:lstStyle/>
              <a:p>
                <a:endParaRPr lang="en-US"/>
              </a:p>
            </p:txBody>
          </p:sp>
          <p:sp>
            <p:nvSpPr>
              <p:cNvPr id="57" name="Text Box 26"/>
              <p:cNvSpPr txBox="1">
                <a:spLocks noChangeArrowheads="1"/>
              </p:cNvSpPr>
              <p:nvPr/>
            </p:nvSpPr>
            <p:spPr bwMode="auto">
              <a:xfrm>
                <a:off x="4541" y="1525"/>
                <a:ext cx="11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50000"/>
                  </a:spcBef>
                </a:pPr>
                <a:r>
                  <a:rPr lang="nb-NO" sz="1400" b="1">
                    <a:solidFill>
                      <a:srgbClr val="4D4D4D"/>
                    </a:solidFill>
                    <a:latin typeface="Arial" pitchFamily="34" charset="0"/>
                  </a:rPr>
                  <a:t>Integrated files</a:t>
                </a:r>
              </a:p>
            </p:txBody>
          </p:sp>
          <p:sp>
            <p:nvSpPr>
              <p:cNvPr id="58" name="Text Box 26"/>
              <p:cNvSpPr txBox="1">
                <a:spLocks noChangeArrowheads="1"/>
              </p:cNvSpPr>
              <p:nvPr/>
            </p:nvSpPr>
            <p:spPr bwMode="auto">
              <a:xfrm>
                <a:off x="4655" y="1396"/>
                <a:ext cx="110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50000"/>
                  </a:spcBef>
                </a:pPr>
                <a:r>
                  <a:rPr lang="nb-NO" sz="1400" b="1">
                    <a:solidFill>
                      <a:srgbClr val="4D4D4D"/>
                    </a:solidFill>
                    <a:latin typeface="Arial" pitchFamily="34" charset="0"/>
                  </a:rPr>
                  <a:t>Country files</a:t>
                </a:r>
              </a:p>
            </p:txBody>
          </p:sp>
        </p:grpSp>
        <p:sp>
          <p:nvSpPr>
            <p:cNvPr id="59" name="Text Box 40"/>
            <p:cNvSpPr txBox="1">
              <a:spLocks noChangeArrowheads="1"/>
            </p:cNvSpPr>
            <p:nvPr/>
          </p:nvSpPr>
          <p:spPr bwMode="auto">
            <a:xfrm>
              <a:off x="7389814" y="5742434"/>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50000"/>
                </a:spcBef>
              </a:pPr>
              <a:r>
                <a:rPr lang="nb-NO" sz="1400" b="1">
                  <a:solidFill>
                    <a:srgbClr val="4D4D4D"/>
                  </a:solidFill>
                  <a:latin typeface="Arial" pitchFamily="34" charset="0"/>
                </a:rPr>
                <a:t>Interviewer data</a:t>
              </a:r>
            </a:p>
          </p:txBody>
        </p:sp>
        <p:sp>
          <p:nvSpPr>
            <p:cNvPr id="60" name="Text Box 34"/>
            <p:cNvSpPr txBox="1">
              <a:spLocks noChangeArrowheads="1"/>
            </p:cNvSpPr>
            <p:nvPr/>
          </p:nvSpPr>
          <p:spPr bwMode="auto">
            <a:xfrm>
              <a:off x="404814" y="2213422"/>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50000"/>
                </a:spcBef>
              </a:pPr>
              <a:r>
                <a:rPr lang="nb-NO" sz="1400" b="1" dirty="0" err="1">
                  <a:solidFill>
                    <a:srgbClr val="4D4D4D"/>
                  </a:solidFill>
                  <a:latin typeface="Arial" pitchFamily="34" charset="0"/>
                </a:rPr>
                <a:t>Tables</a:t>
              </a:r>
              <a:endParaRPr lang="nb-NO" sz="1400" b="1" dirty="0">
                <a:solidFill>
                  <a:srgbClr val="4D4D4D"/>
                </a:solidFill>
                <a:latin typeface="Arial" pitchFamily="34" charset="0"/>
              </a:endParaRPr>
            </a:p>
          </p:txBody>
        </p:sp>
        <p:sp>
          <p:nvSpPr>
            <p:cNvPr id="61" name="Text Box 35"/>
            <p:cNvSpPr txBox="1">
              <a:spLocks noChangeArrowheads="1"/>
            </p:cNvSpPr>
            <p:nvPr/>
          </p:nvSpPr>
          <p:spPr bwMode="auto">
            <a:xfrm>
              <a:off x="620714" y="1926084"/>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50000"/>
                </a:spcBef>
              </a:pPr>
              <a:r>
                <a:rPr lang="nb-NO" sz="1400" b="1">
                  <a:solidFill>
                    <a:srgbClr val="4D4D4D"/>
                  </a:solidFill>
                  <a:latin typeface="Arial" pitchFamily="34" charset="0"/>
                </a:rPr>
                <a:t>Meta data</a:t>
              </a:r>
            </a:p>
          </p:txBody>
        </p:sp>
        <p:sp>
          <p:nvSpPr>
            <p:cNvPr id="62" name="Text Box 68"/>
            <p:cNvSpPr txBox="1">
              <a:spLocks noChangeArrowheads="1"/>
            </p:cNvSpPr>
            <p:nvPr/>
          </p:nvSpPr>
          <p:spPr bwMode="auto">
            <a:xfrm>
              <a:off x="2378076" y="6894959"/>
              <a:ext cx="38877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b-NO" sz="2800" b="1" dirty="0">
                  <a:solidFill>
                    <a:srgbClr val="CC0000"/>
                  </a:solidFill>
                  <a:latin typeface="Arial" pitchFamily="34" charset="0"/>
                </a:rPr>
                <a:t>http://ess.nsd.uib.no/</a:t>
              </a:r>
            </a:p>
          </p:txBody>
        </p:sp>
      </p:grpSp>
      <p:sp>
        <p:nvSpPr>
          <p:cNvPr id="63" name="Tittel 1"/>
          <p:cNvSpPr>
            <a:spLocks noGrp="1"/>
          </p:cNvSpPr>
          <p:nvPr>
            <p:ph type="ctrTitle"/>
          </p:nvPr>
        </p:nvSpPr>
        <p:spPr>
          <a:xfrm>
            <a:off x="633193" y="732844"/>
            <a:ext cx="7772400" cy="792088"/>
          </a:xfrm>
        </p:spPr>
        <p:txBody>
          <a:bodyPr>
            <a:normAutofit fontScale="90000"/>
          </a:bodyPr>
          <a:lstStyle/>
          <a:p>
            <a:r>
              <a:rPr lang="en-US" sz="2800" b="1" dirty="0"/>
              <a:t>European Social Survey – Data life-cycle</a:t>
            </a:r>
            <a:br>
              <a:rPr lang="en-US" sz="2800" b="1" dirty="0"/>
            </a:br>
            <a:r>
              <a:rPr lang="en-GB" sz="2800" dirty="0" smtClean="0"/>
              <a:t>Data </a:t>
            </a:r>
            <a:r>
              <a:rPr lang="en-GB" sz="2800" dirty="0"/>
              <a:t>digest: dissemination and </a:t>
            </a:r>
            <a:r>
              <a:rPr lang="en-GB" sz="2800" dirty="0" smtClean="0"/>
              <a:t>access</a:t>
            </a:r>
            <a:endParaRPr lang="en-US" sz="2800" dirty="0"/>
          </a:p>
        </p:txBody>
      </p:sp>
    </p:spTree>
    <p:extLst>
      <p:ext uri="{BB962C8B-B14F-4D97-AF65-F5344CB8AC3E}">
        <p14:creationId xmlns:p14="http://schemas.microsoft.com/office/powerpoint/2010/main" val="24484609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vrundet rektangel 4"/>
          <p:cNvSpPr/>
          <p:nvPr/>
        </p:nvSpPr>
        <p:spPr bwMode="auto">
          <a:xfrm>
            <a:off x="244017" y="908720"/>
            <a:ext cx="8655968" cy="5554662"/>
          </a:xfrm>
          <a:prstGeom prst="roundRect">
            <a:avLst>
              <a:gd name="adj" fmla="val 10000"/>
            </a:avLst>
          </a:prstGeom>
          <a:solidFill>
            <a:schemeClr val="accent2">
              <a:lumMod val="20000"/>
              <a:lumOff val="8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lgn="ctr"/>
            <a:endParaRPr lang="en-US" sz="1800" dirty="0" smtClean="0">
              <a:solidFill>
                <a:srgbClr val="336699"/>
              </a:solidFill>
              <a:latin typeface="Times New Roman" pitchFamily="18" charset="0"/>
            </a:endParaRPr>
          </a:p>
        </p:txBody>
      </p:sp>
      <p:sp>
        <p:nvSpPr>
          <p:cNvPr id="3" name="Undertittel 2"/>
          <p:cNvSpPr>
            <a:spLocks noGrp="1"/>
          </p:cNvSpPr>
          <p:nvPr>
            <p:ph type="subTitle" idx="1"/>
          </p:nvPr>
        </p:nvSpPr>
        <p:spPr>
          <a:xfrm>
            <a:off x="359533" y="1700808"/>
            <a:ext cx="8098668" cy="2448272"/>
          </a:xfrm>
        </p:spPr>
        <p:txBody>
          <a:bodyPr>
            <a:normAutofit fontScale="62500" lnSpcReduction="20000"/>
          </a:bodyPr>
          <a:lstStyle/>
          <a:p>
            <a:pPr marL="457200" indent="-457200" algn="l">
              <a:buFont typeface="Arial" pitchFamily="34" charset="0"/>
              <a:buChar char="•"/>
            </a:pPr>
            <a:endParaRPr lang="en-US" dirty="0" smtClean="0"/>
          </a:p>
          <a:p>
            <a:pPr algn="l"/>
            <a:r>
              <a:rPr lang="en-US" sz="2600" b="1" dirty="0" smtClean="0">
                <a:solidFill>
                  <a:schemeClr val="tx1"/>
                </a:solidFill>
              </a:rPr>
              <a:t>1. Restrictions</a:t>
            </a:r>
            <a:r>
              <a:rPr lang="en-US" sz="2600" dirty="0" smtClean="0">
                <a:solidFill>
                  <a:schemeClr val="tx1"/>
                </a:solidFill>
              </a:rPr>
              <a:t>: The data are available without restrictions, for not-for-profit purposes.</a:t>
            </a:r>
          </a:p>
          <a:p>
            <a:pPr algn="l"/>
            <a:endParaRPr lang="en-US" sz="2600" dirty="0" smtClean="0">
              <a:solidFill>
                <a:schemeClr val="tx1"/>
              </a:solidFill>
            </a:endParaRPr>
          </a:p>
          <a:p>
            <a:pPr algn="l"/>
            <a:r>
              <a:rPr lang="en-US" sz="2600" b="1" dirty="0" smtClean="0">
                <a:solidFill>
                  <a:schemeClr val="tx1"/>
                </a:solidFill>
              </a:rPr>
              <a:t>2. Confidentiality</a:t>
            </a:r>
            <a:r>
              <a:rPr lang="en-US" sz="2600" dirty="0">
                <a:solidFill>
                  <a:schemeClr val="tx1"/>
                </a:solidFill>
              </a:rPr>
              <a:t>: only anonymous data are available to </a:t>
            </a:r>
            <a:r>
              <a:rPr lang="en-US" sz="2600" dirty="0" smtClean="0">
                <a:solidFill>
                  <a:schemeClr val="tx1"/>
                </a:solidFill>
              </a:rPr>
              <a:t>users</a:t>
            </a:r>
          </a:p>
          <a:p>
            <a:pPr algn="l"/>
            <a:endParaRPr lang="en-US" sz="2600" dirty="0" smtClean="0">
              <a:solidFill>
                <a:schemeClr val="tx1"/>
              </a:solidFill>
            </a:endParaRPr>
          </a:p>
          <a:p>
            <a:pPr algn="l"/>
            <a:r>
              <a:rPr lang="en-US" sz="2600" b="1" dirty="0" smtClean="0">
                <a:solidFill>
                  <a:schemeClr val="tx1"/>
                </a:solidFill>
              </a:rPr>
              <a:t>3. Citation requirement</a:t>
            </a:r>
          </a:p>
          <a:p>
            <a:pPr marL="514350" indent="-514350" algn="l">
              <a:buFont typeface="+mj-lt"/>
              <a:buAutoNum type="arabicPeriod"/>
            </a:pPr>
            <a:endParaRPr lang="en-US" sz="2600" dirty="0">
              <a:solidFill>
                <a:schemeClr val="tx1"/>
              </a:solidFill>
            </a:endParaRPr>
          </a:p>
          <a:p>
            <a:pPr algn="l"/>
            <a:r>
              <a:rPr lang="en-US" sz="2600" b="1" dirty="0" smtClean="0">
                <a:solidFill>
                  <a:schemeClr val="tx1"/>
                </a:solidFill>
              </a:rPr>
              <a:t>4. Disclaimer statement</a:t>
            </a:r>
          </a:p>
          <a:p>
            <a:pPr algn="l"/>
            <a:endParaRPr lang="en-US" sz="2600" b="1" dirty="0" smtClean="0">
              <a:solidFill>
                <a:schemeClr val="tx1"/>
              </a:solidFill>
            </a:endParaRPr>
          </a:p>
          <a:p>
            <a:pPr algn="l"/>
            <a:endParaRPr lang="en-US" dirty="0" smtClean="0">
              <a:solidFill>
                <a:schemeClr val="tx1"/>
              </a:solidFill>
            </a:endParaRPr>
          </a:p>
        </p:txBody>
      </p:sp>
      <p:pic>
        <p:nvPicPr>
          <p:cNvPr id="1025" name="Picture 1" descr="C:\DOCUME~1\TK\LOCALS~1\Temp\enhtmlclip\ScreenCli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752475"/>
          </a:xfrm>
          <a:prstGeom prst="rect">
            <a:avLst/>
          </a:prstGeom>
          <a:noFill/>
          <a:extLst>
            <a:ext uri="{909E8E84-426E-40DD-AFC4-6F175D3DCCD1}">
              <a14:hiddenFill xmlns:a14="http://schemas.microsoft.com/office/drawing/2010/main">
                <a:solidFill>
                  <a:srgbClr val="FFFFFF"/>
                </a:solidFill>
              </a14:hiddenFill>
            </a:ext>
          </a:extLst>
        </p:spPr>
      </p:pic>
      <p:sp>
        <p:nvSpPr>
          <p:cNvPr id="6" name="Tittel 1"/>
          <p:cNvSpPr txBox="1">
            <a:spLocks/>
          </p:cNvSpPr>
          <p:nvPr/>
        </p:nvSpPr>
        <p:spPr>
          <a:xfrm>
            <a:off x="685801" y="1052736"/>
            <a:ext cx="7772400" cy="792088"/>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t>European Social Survey – Data life-cycle</a:t>
            </a:r>
            <a:br>
              <a:rPr lang="en-US" sz="2800" b="1" dirty="0" smtClean="0"/>
            </a:br>
            <a:r>
              <a:rPr lang="en-GB" sz="2800" dirty="0" smtClean="0"/>
              <a:t>Data digest: conditions of use</a:t>
            </a:r>
            <a:endParaRPr lang="en-US" sz="2800" dirty="0"/>
          </a:p>
        </p:txBody>
      </p:sp>
      <p:pic>
        <p:nvPicPr>
          <p:cNvPr id="8" name="Picture 1" descr="C:\DOCUME~1\TK\LOCALS~1\Temp\enhtmlclip\ScreenClip(7).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97175" y="2804694"/>
            <a:ext cx="2753116" cy="3320729"/>
          </a:xfrm>
          <a:prstGeom prst="rect">
            <a:avLst/>
          </a:prstGeom>
          <a:noFill/>
          <a:extLst>
            <a:ext uri="{909E8E84-426E-40DD-AFC4-6F175D3DCCD1}">
              <a14:hiddenFill xmlns:a14="http://schemas.microsoft.com/office/drawing/2010/main">
                <a:solidFill>
                  <a:srgbClr val="FFFFFF"/>
                </a:solidFill>
              </a14:hiddenFill>
            </a:ext>
          </a:extLst>
        </p:spPr>
      </p:pic>
      <p:sp>
        <p:nvSpPr>
          <p:cNvPr id="9" name="TekstSylinder 8"/>
          <p:cNvSpPr txBox="1"/>
          <p:nvPr/>
        </p:nvSpPr>
        <p:spPr>
          <a:xfrm>
            <a:off x="395536" y="3614481"/>
            <a:ext cx="5306753" cy="1569660"/>
          </a:xfrm>
          <a:prstGeom prst="rect">
            <a:avLst/>
          </a:prstGeom>
          <a:noFill/>
        </p:spPr>
        <p:txBody>
          <a:bodyPr wrap="square" rtlCol="0">
            <a:spAutoFit/>
          </a:bodyPr>
          <a:lstStyle/>
          <a:p>
            <a:endParaRPr lang="en-US" sz="1600" b="1" dirty="0" smtClean="0"/>
          </a:p>
          <a:p>
            <a:r>
              <a:rPr lang="en-US" sz="1600" b="1" dirty="0" smtClean="0"/>
              <a:t>5. Deposit </a:t>
            </a:r>
            <a:r>
              <a:rPr lang="en-US" sz="1600" b="1" dirty="0"/>
              <a:t>requirement</a:t>
            </a:r>
            <a:r>
              <a:rPr lang="en-US" sz="1600" dirty="0"/>
              <a:t>: </a:t>
            </a:r>
            <a:endParaRPr lang="en-US" sz="1600" dirty="0" smtClean="0"/>
          </a:p>
          <a:p>
            <a:r>
              <a:rPr lang="en-US" sz="1600" dirty="0" smtClean="0"/>
              <a:t>users </a:t>
            </a:r>
            <a:r>
              <a:rPr lang="en-US" sz="1600" dirty="0"/>
              <a:t>of ESS data are required to register bibliographic citations of all forms of publications referring to ESS data in the ESS on-line bibliography </a:t>
            </a:r>
            <a:r>
              <a:rPr lang="en-US" sz="1600" dirty="0" smtClean="0"/>
              <a:t>database.</a:t>
            </a:r>
            <a:endParaRPr lang="en-US" sz="1600" dirty="0"/>
          </a:p>
          <a:p>
            <a:endParaRPr lang="en-US" sz="1600" dirty="0"/>
          </a:p>
        </p:txBody>
      </p:sp>
    </p:spTree>
    <p:extLst>
      <p:ext uri="{BB962C8B-B14F-4D97-AF65-F5344CB8AC3E}">
        <p14:creationId xmlns:p14="http://schemas.microsoft.com/office/powerpoint/2010/main" val="40993888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vrundet rektangel 5"/>
          <p:cNvSpPr/>
          <p:nvPr/>
        </p:nvSpPr>
        <p:spPr bwMode="auto">
          <a:xfrm>
            <a:off x="244017" y="813169"/>
            <a:ext cx="8655968" cy="5554662"/>
          </a:xfrm>
          <a:prstGeom prst="roundRect">
            <a:avLst>
              <a:gd name="adj" fmla="val 10000"/>
            </a:avLst>
          </a:prstGeom>
          <a:solidFill>
            <a:schemeClr val="accent2">
              <a:lumMod val="20000"/>
              <a:lumOff val="8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lgn="ctr"/>
            <a:endParaRPr lang="en-US" sz="1800" dirty="0" smtClean="0">
              <a:solidFill>
                <a:srgbClr val="336699"/>
              </a:solidFill>
              <a:latin typeface="Times New Roman" pitchFamily="18" charset="0"/>
            </a:endParaRPr>
          </a:p>
        </p:txBody>
      </p:sp>
      <p:pic>
        <p:nvPicPr>
          <p:cNvPr id="1025" name="Picture 1" descr="C:\DOCUME~1\TK\LOCALS~1\Temp\enhtmlclip\ScreenCli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752475"/>
          </a:xfrm>
          <a:prstGeom prst="rect">
            <a:avLst/>
          </a:prstGeom>
          <a:noFill/>
          <a:extLst>
            <a:ext uri="{909E8E84-426E-40DD-AFC4-6F175D3DCCD1}">
              <a14:hiddenFill xmlns:a14="http://schemas.microsoft.com/office/drawing/2010/main">
                <a:solidFill>
                  <a:srgbClr val="FFFFFF"/>
                </a:solidFill>
              </a14:hiddenFill>
            </a:ext>
          </a:extLst>
        </p:spPr>
      </p:pic>
      <p:pic>
        <p:nvPicPr>
          <p:cNvPr id="4097" name="Picture 1" descr="C:\DOCUME~1\TK\LOCALS~1\Temp\enhtmlclip\ScreenClip(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1844824"/>
            <a:ext cx="6993053" cy="4896544"/>
          </a:xfrm>
          <a:prstGeom prst="rect">
            <a:avLst/>
          </a:prstGeom>
          <a:noFill/>
          <a:extLst>
            <a:ext uri="{909E8E84-426E-40DD-AFC4-6F175D3DCCD1}">
              <a14:hiddenFill xmlns:a14="http://schemas.microsoft.com/office/drawing/2010/main">
                <a:solidFill>
                  <a:srgbClr val="FFFFFF"/>
                </a:solidFill>
              </a14:hiddenFill>
            </a:ext>
          </a:extLst>
        </p:spPr>
      </p:pic>
      <p:sp>
        <p:nvSpPr>
          <p:cNvPr id="7" name="Tittel 1"/>
          <p:cNvSpPr txBox="1">
            <a:spLocks/>
          </p:cNvSpPr>
          <p:nvPr/>
        </p:nvSpPr>
        <p:spPr>
          <a:xfrm>
            <a:off x="797950" y="908720"/>
            <a:ext cx="7772400" cy="792088"/>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t>European Social Survey – Data life-cycle</a:t>
            </a:r>
            <a:br>
              <a:rPr lang="en-US" sz="2800" b="1" dirty="0" smtClean="0"/>
            </a:br>
            <a:r>
              <a:rPr lang="en-GB" sz="2800" dirty="0" smtClean="0"/>
              <a:t>Data digest: special licence </a:t>
            </a:r>
            <a:r>
              <a:rPr lang="en-US" sz="2800" dirty="0"/>
              <a:t>on the </a:t>
            </a:r>
            <a:r>
              <a:rPr lang="en-US" sz="2800" dirty="0" smtClean="0"/>
              <a:t>use </a:t>
            </a:r>
            <a:r>
              <a:rPr lang="en-US" sz="2800" dirty="0"/>
              <a:t>of </a:t>
            </a:r>
            <a:r>
              <a:rPr lang="en-US" sz="2800" dirty="0" smtClean="0"/>
              <a:t>indirectly identifiable data</a:t>
            </a:r>
            <a:endParaRPr lang="en-US" sz="2800" dirty="0"/>
          </a:p>
        </p:txBody>
      </p:sp>
    </p:spTree>
    <p:extLst>
      <p:ext uri="{BB962C8B-B14F-4D97-AF65-F5344CB8AC3E}">
        <p14:creationId xmlns:p14="http://schemas.microsoft.com/office/powerpoint/2010/main" val="31711733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vrundet rektangel 5"/>
          <p:cNvSpPr/>
          <p:nvPr/>
        </p:nvSpPr>
        <p:spPr bwMode="auto">
          <a:xfrm>
            <a:off x="244017" y="813169"/>
            <a:ext cx="8655968" cy="5554662"/>
          </a:xfrm>
          <a:prstGeom prst="roundRect">
            <a:avLst>
              <a:gd name="adj" fmla="val 10000"/>
            </a:avLst>
          </a:prstGeom>
          <a:solidFill>
            <a:schemeClr val="accent2">
              <a:lumMod val="20000"/>
              <a:lumOff val="8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lgn="ctr"/>
            <a:endParaRPr lang="en-US" sz="4400" dirty="0" smtClean="0">
              <a:solidFill>
                <a:srgbClr val="336699"/>
              </a:solidFill>
              <a:latin typeface="Times New Roman" pitchFamily="18" charset="0"/>
            </a:endParaRPr>
          </a:p>
          <a:p>
            <a:pPr algn="ctr"/>
            <a:endParaRPr lang="en-US" sz="4400" dirty="0" smtClean="0">
              <a:solidFill>
                <a:srgbClr val="336699"/>
              </a:solidFill>
              <a:latin typeface="Times New Roman" pitchFamily="18" charset="0"/>
            </a:endParaRPr>
          </a:p>
          <a:p>
            <a:pPr algn="ctr"/>
            <a:endParaRPr lang="en-US" sz="4400" dirty="0">
              <a:solidFill>
                <a:srgbClr val="336699"/>
              </a:solidFill>
              <a:latin typeface="Times New Roman" pitchFamily="18" charset="0"/>
            </a:endParaRPr>
          </a:p>
          <a:p>
            <a:pPr algn="ctr"/>
            <a:r>
              <a:rPr lang="nb-NO" sz="4400" dirty="0">
                <a:hlinkClick r:id="rId3"/>
              </a:rPr>
              <a:t>http://www.ess.nsd.uib.no/</a:t>
            </a:r>
            <a:endParaRPr lang="en-US" sz="4400" dirty="0" smtClean="0">
              <a:solidFill>
                <a:srgbClr val="336699"/>
              </a:solidFill>
              <a:latin typeface="Times New Roman" pitchFamily="18" charset="0"/>
            </a:endParaRPr>
          </a:p>
        </p:txBody>
      </p:sp>
      <p:pic>
        <p:nvPicPr>
          <p:cNvPr id="1025" name="Picture 1" descr="C:\DOCUME~1\TK\LOCALS~1\Temp\enhtmlclip\ScreenCli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9144000" cy="75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03157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vrundet rektangel 4"/>
          <p:cNvSpPr/>
          <p:nvPr/>
        </p:nvSpPr>
        <p:spPr bwMode="auto">
          <a:xfrm>
            <a:off x="244017" y="908720"/>
            <a:ext cx="8655968" cy="5554662"/>
          </a:xfrm>
          <a:prstGeom prst="roundRect">
            <a:avLst>
              <a:gd name="adj" fmla="val 10000"/>
            </a:avLst>
          </a:prstGeom>
          <a:solidFill>
            <a:schemeClr val="accent2">
              <a:lumMod val="20000"/>
              <a:lumOff val="8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lgn="ctr"/>
            <a:endParaRPr lang="en-US" sz="1800" dirty="0" smtClean="0">
              <a:solidFill>
                <a:srgbClr val="336699"/>
              </a:solidFill>
              <a:latin typeface="Times New Roman" pitchFamily="18" charset="0"/>
            </a:endParaRPr>
          </a:p>
        </p:txBody>
      </p:sp>
      <p:sp>
        <p:nvSpPr>
          <p:cNvPr id="3" name="Undertittel 2"/>
          <p:cNvSpPr>
            <a:spLocks noGrp="1"/>
          </p:cNvSpPr>
          <p:nvPr>
            <p:ph type="subTitle" idx="1"/>
          </p:nvPr>
        </p:nvSpPr>
        <p:spPr>
          <a:xfrm>
            <a:off x="359533" y="1772816"/>
            <a:ext cx="8424936" cy="4536504"/>
          </a:xfrm>
        </p:spPr>
        <p:txBody>
          <a:bodyPr>
            <a:normAutofit fontScale="92500"/>
          </a:bodyPr>
          <a:lstStyle/>
          <a:p>
            <a:pPr marL="342900" indent="-342900" algn="l">
              <a:buFont typeface="Arial" pitchFamily="34" charset="0"/>
              <a:buChar char="•"/>
            </a:pPr>
            <a:endParaRPr lang="en-US" sz="2400" dirty="0" smtClean="0">
              <a:solidFill>
                <a:schemeClr val="tx1"/>
              </a:solidFill>
            </a:endParaRPr>
          </a:p>
          <a:p>
            <a:pPr marL="342900" indent="-342900" algn="l">
              <a:buFont typeface="Arial" pitchFamily="34" charset="0"/>
              <a:buChar char="•"/>
            </a:pPr>
            <a:r>
              <a:rPr lang="en-US" sz="2400" dirty="0" smtClean="0">
                <a:solidFill>
                  <a:schemeClr val="tx1"/>
                </a:solidFill>
              </a:rPr>
              <a:t>academically-driven large-scale cross-national social survey</a:t>
            </a:r>
          </a:p>
          <a:p>
            <a:pPr algn="l"/>
            <a:r>
              <a:rPr lang="en-US" sz="2400" dirty="0" smtClean="0">
                <a:solidFill>
                  <a:schemeClr val="tx1"/>
                </a:solidFill>
              </a:rPr>
              <a:t> </a:t>
            </a:r>
          </a:p>
          <a:p>
            <a:pPr marL="342900" indent="-342900" algn="l">
              <a:buFont typeface="Arial" pitchFamily="34" charset="0"/>
              <a:buChar char="•"/>
            </a:pPr>
            <a:r>
              <a:rPr lang="en-US" sz="2400" dirty="0" smtClean="0">
                <a:solidFill>
                  <a:schemeClr val="tx1"/>
                </a:solidFill>
              </a:rPr>
              <a:t>aims to measure the beliefs and </a:t>
            </a:r>
            <a:r>
              <a:rPr lang="en-US" sz="2400" dirty="0" err="1" smtClean="0">
                <a:solidFill>
                  <a:schemeClr val="tx1"/>
                </a:solidFill>
              </a:rPr>
              <a:t>behaviour</a:t>
            </a:r>
            <a:r>
              <a:rPr lang="en-US" sz="2400" dirty="0" smtClean="0">
                <a:solidFill>
                  <a:schemeClr val="tx1"/>
                </a:solidFill>
              </a:rPr>
              <a:t> patterns of Europe’s diverse populations</a:t>
            </a:r>
          </a:p>
          <a:p>
            <a:pPr algn="l"/>
            <a:endParaRPr lang="en-US" sz="2400" dirty="0" smtClean="0">
              <a:solidFill>
                <a:schemeClr val="tx1"/>
              </a:solidFill>
            </a:endParaRPr>
          </a:p>
          <a:p>
            <a:pPr marL="342900" indent="-342900" algn="l">
              <a:buFont typeface="Arial" pitchFamily="34" charset="0"/>
              <a:buChar char="•"/>
            </a:pPr>
            <a:r>
              <a:rPr lang="en-US" sz="2400" dirty="0" smtClean="0">
                <a:solidFill>
                  <a:schemeClr val="tx1"/>
                </a:solidFill>
              </a:rPr>
              <a:t>the first round of the survey was conducted in 2002 and it has been conducted every two years ever since</a:t>
            </a:r>
            <a:endParaRPr lang="en-US" sz="2400" dirty="0">
              <a:solidFill>
                <a:schemeClr val="tx1"/>
              </a:solidFill>
            </a:endParaRPr>
          </a:p>
          <a:p>
            <a:pPr algn="l"/>
            <a:endParaRPr lang="en-US" sz="2400" dirty="0" smtClean="0">
              <a:solidFill>
                <a:schemeClr val="tx1"/>
              </a:solidFill>
            </a:endParaRPr>
          </a:p>
          <a:p>
            <a:pPr marL="342900" indent="-342900" algn="l">
              <a:buFont typeface="Arial" pitchFamily="34" charset="0"/>
              <a:buChar char="•"/>
            </a:pPr>
            <a:r>
              <a:rPr lang="en-US" sz="2400" dirty="0" smtClean="0">
                <a:solidFill>
                  <a:schemeClr val="tx1"/>
                </a:solidFill>
              </a:rPr>
              <a:t>data are currently available for five rounds covering almost 250,000 respondents from 34 participating countries across Europe.  </a:t>
            </a:r>
          </a:p>
          <a:p>
            <a:pPr algn="l"/>
            <a:endParaRPr lang="en-US" sz="2400" dirty="0">
              <a:solidFill>
                <a:schemeClr val="tx1"/>
              </a:solidFill>
            </a:endParaRPr>
          </a:p>
        </p:txBody>
      </p:sp>
      <p:pic>
        <p:nvPicPr>
          <p:cNvPr id="1025" name="Picture 1" descr="C:\DOCUME~1\TK\LOCALS~1\Temp\enhtmlclip\ScreenCli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752475"/>
          </a:xfrm>
          <a:prstGeom prst="rect">
            <a:avLst/>
          </a:prstGeom>
          <a:noFill/>
          <a:extLst>
            <a:ext uri="{909E8E84-426E-40DD-AFC4-6F175D3DCCD1}">
              <a14:hiddenFill xmlns:a14="http://schemas.microsoft.com/office/drawing/2010/main">
                <a:solidFill>
                  <a:srgbClr val="FFFFFF"/>
                </a:solidFill>
              </a14:hiddenFill>
            </a:ext>
          </a:extLst>
        </p:spPr>
      </p:pic>
      <p:sp>
        <p:nvSpPr>
          <p:cNvPr id="6" name="Tittel 1"/>
          <p:cNvSpPr>
            <a:spLocks noGrp="1"/>
          </p:cNvSpPr>
          <p:nvPr>
            <p:ph type="ctrTitle"/>
          </p:nvPr>
        </p:nvSpPr>
        <p:spPr>
          <a:xfrm>
            <a:off x="611560" y="980729"/>
            <a:ext cx="7772400" cy="792088"/>
          </a:xfrm>
        </p:spPr>
        <p:txBody>
          <a:bodyPr>
            <a:normAutofit/>
          </a:bodyPr>
          <a:lstStyle/>
          <a:p>
            <a:r>
              <a:rPr lang="en-US" sz="2800" b="1" dirty="0" smtClean="0"/>
              <a:t>European Social Survey – Introduction</a:t>
            </a:r>
            <a:endParaRPr lang="en-US" sz="2800" b="1" dirty="0"/>
          </a:p>
        </p:txBody>
      </p:sp>
    </p:spTree>
    <p:extLst>
      <p:ext uri="{BB962C8B-B14F-4D97-AF65-F5344CB8AC3E}">
        <p14:creationId xmlns:p14="http://schemas.microsoft.com/office/powerpoint/2010/main" val="38310433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vrundet rektangel 4"/>
          <p:cNvSpPr/>
          <p:nvPr/>
        </p:nvSpPr>
        <p:spPr bwMode="auto">
          <a:xfrm>
            <a:off x="244017" y="908720"/>
            <a:ext cx="8655968" cy="5554662"/>
          </a:xfrm>
          <a:prstGeom prst="roundRect">
            <a:avLst>
              <a:gd name="adj" fmla="val 10000"/>
            </a:avLst>
          </a:prstGeom>
          <a:solidFill>
            <a:schemeClr val="accent2">
              <a:lumMod val="20000"/>
              <a:lumOff val="8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lgn="ctr"/>
            <a:endParaRPr lang="en-US" sz="1800" dirty="0" smtClean="0">
              <a:solidFill>
                <a:srgbClr val="336699"/>
              </a:solidFill>
              <a:latin typeface="Times New Roman" pitchFamily="18" charset="0"/>
            </a:endParaRPr>
          </a:p>
        </p:txBody>
      </p:sp>
      <p:pic>
        <p:nvPicPr>
          <p:cNvPr id="1025" name="Picture 1" descr="C:\DOCUME~1\TK\LOCALS~1\Temp\enhtmlclip\ScreenCli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752475"/>
          </a:xfrm>
          <a:prstGeom prst="rect">
            <a:avLst/>
          </a:prstGeom>
          <a:noFill/>
          <a:extLst>
            <a:ext uri="{909E8E84-426E-40DD-AFC4-6F175D3DCCD1}">
              <a14:hiddenFill xmlns:a14="http://schemas.microsoft.com/office/drawing/2010/main">
                <a:solidFill>
                  <a:srgbClr val="FFFFFF"/>
                </a:solidFill>
              </a14:hiddenFill>
            </a:ext>
          </a:extLst>
        </p:spPr>
      </p:pic>
      <p:sp>
        <p:nvSpPr>
          <p:cNvPr id="6" name="Tittel 1"/>
          <p:cNvSpPr>
            <a:spLocks noGrp="1"/>
          </p:cNvSpPr>
          <p:nvPr>
            <p:ph type="ctrTitle"/>
          </p:nvPr>
        </p:nvSpPr>
        <p:spPr>
          <a:xfrm>
            <a:off x="666750" y="830469"/>
            <a:ext cx="7772400" cy="792088"/>
          </a:xfrm>
        </p:spPr>
        <p:txBody>
          <a:bodyPr>
            <a:normAutofit/>
          </a:bodyPr>
          <a:lstStyle/>
          <a:p>
            <a:r>
              <a:rPr lang="en-US" sz="2800" b="1" dirty="0" smtClean="0"/>
              <a:t>Organization</a:t>
            </a:r>
            <a:endParaRPr lang="en-US" sz="2800" b="1" dirty="0"/>
          </a:p>
        </p:txBody>
      </p:sp>
      <p:sp>
        <p:nvSpPr>
          <p:cNvPr id="2" name="Rectangle 23"/>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4" name="Group 1"/>
          <p:cNvGrpSpPr>
            <a:grpSpLocks noChangeAspect="1"/>
          </p:cNvGrpSpPr>
          <p:nvPr/>
        </p:nvGrpSpPr>
        <p:grpSpPr bwMode="auto">
          <a:xfrm>
            <a:off x="1524000" y="1492455"/>
            <a:ext cx="6400800" cy="4982181"/>
            <a:chOff x="876" y="4845"/>
            <a:chExt cx="8400" cy="7251"/>
          </a:xfrm>
        </p:grpSpPr>
        <p:sp>
          <p:nvSpPr>
            <p:cNvPr id="7" name="AutoShape 22"/>
            <p:cNvSpPr>
              <a:spLocks noChangeAspect="1" noChangeArrowheads="1" noTextEdit="1"/>
            </p:cNvSpPr>
            <p:nvPr/>
          </p:nvSpPr>
          <p:spPr bwMode="auto">
            <a:xfrm>
              <a:off x="876" y="4845"/>
              <a:ext cx="8400" cy="7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21"/>
            <p:cNvSpPr>
              <a:spLocks noChangeShapeType="1"/>
            </p:cNvSpPr>
            <p:nvPr/>
          </p:nvSpPr>
          <p:spPr bwMode="auto">
            <a:xfrm>
              <a:off x="7776" y="7279"/>
              <a:ext cx="1" cy="617"/>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 Box 20"/>
            <p:cNvSpPr txBox="1">
              <a:spLocks noChangeArrowheads="1"/>
            </p:cNvSpPr>
            <p:nvPr/>
          </p:nvSpPr>
          <p:spPr bwMode="auto">
            <a:xfrm>
              <a:off x="4326" y="6199"/>
              <a:ext cx="1650" cy="1080"/>
            </a:xfrm>
            <a:prstGeom prst="rect">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FF"/>
                  </a:solidFill>
                  <a:effectLst/>
                  <a:latin typeface="Arial" pitchFamily="34" charset="0"/>
                  <a:ea typeface="Times New Roman" pitchFamily="18" charset="0"/>
                </a:rPr>
                <a:t>Scientific Advisory Board</a:t>
              </a:r>
            </a:p>
          </p:txBody>
        </p:sp>
        <p:sp>
          <p:nvSpPr>
            <p:cNvPr id="10" name="Line 19"/>
            <p:cNvSpPr>
              <a:spLocks noChangeShapeType="1"/>
            </p:cNvSpPr>
            <p:nvPr/>
          </p:nvSpPr>
          <p:spPr bwMode="auto">
            <a:xfrm flipH="1">
              <a:off x="3276" y="6816"/>
              <a:ext cx="105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 Box 18"/>
            <p:cNvSpPr txBox="1">
              <a:spLocks noChangeArrowheads="1"/>
            </p:cNvSpPr>
            <p:nvPr/>
          </p:nvSpPr>
          <p:spPr bwMode="auto">
            <a:xfrm>
              <a:off x="6876" y="6199"/>
              <a:ext cx="1800" cy="1080"/>
            </a:xfrm>
            <a:prstGeom prst="rect">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Arial" pitchFamily="34" charset="0"/>
                  <a:ea typeface="Times New Roman" pitchFamily="18" charset="0"/>
                </a:rPr>
                <a:t>Funders’ Forum</a:t>
              </a:r>
              <a:endParaRPr kumimoji="0" lang="en-US" sz="1800" b="0" i="0" u="none" strike="noStrike" cap="none" normalizeH="0" baseline="0" smtClean="0">
                <a:ln>
                  <a:noFill/>
                </a:ln>
                <a:solidFill>
                  <a:schemeClr val="tx1"/>
                </a:solidFill>
                <a:effectLst/>
                <a:latin typeface="Arial" pitchFamily="34" charset="0"/>
              </a:endParaRPr>
            </a:p>
          </p:txBody>
        </p:sp>
        <p:sp>
          <p:nvSpPr>
            <p:cNvPr id="12" name="Text Box 17"/>
            <p:cNvSpPr txBox="1">
              <a:spLocks noChangeArrowheads="1"/>
            </p:cNvSpPr>
            <p:nvPr/>
          </p:nvSpPr>
          <p:spPr bwMode="auto">
            <a:xfrm>
              <a:off x="4326" y="7896"/>
              <a:ext cx="1650" cy="1080"/>
            </a:xfrm>
            <a:prstGeom prst="rect">
              <a:avLst/>
            </a:prstGeom>
            <a:solidFill>
              <a:srgbClr val="99336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FF"/>
                  </a:solidFill>
                  <a:effectLst/>
                  <a:latin typeface="Arial" pitchFamily="34" charset="0"/>
                  <a:ea typeface="Times New Roman" pitchFamily="18" charset="0"/>
                </a:rPr>
                <a:t>Central Coordinating Team</a:t>
              </a:r>
              <a:endParaRPr kumimoji="0" lang="en-US" sz="1800" b="0" i="0" u="none" strike="noStrike" cap="none" normalizeH="0" baseline="0" dirty="0" smtClean="0">
                <a:ln>
                  <a:noFill/>
                </a:ln>
                <a:solidFill>
                  <a:schemeClr val="tx1"/>
                </a:solidFill>
                <a:effectLst/>
                <a:latin typeface="Arial" pitchFamily="34" charset="0"/>
              </a:endParaRPr>
            </a:p>
          </p:txBody>
        </p:sp>
        <p:sp>
          <p:nvSpPr>
            <p:cNvPr id="13" name="Text Box 16"/>
            <p:cNvSpPr txBox="1">
              <a:spLocks noChangeArrowheads="1"/>
            </p:cNvSpPr>
            <p:nvPr/>
          </p:nvSpPr>
          <p:spPr bwMode="auto">
            <a:xfrm>
              <a:off x="876" y="5076"/>
              <a:ext cx="2400" cy="678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rPr>
                <a:t>Specialist Advisory </a:t>
              </a:r>
              <a:endParaRPr kumimoji="0" lang="en-US" sz="6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rPr>
                <a:t>Groups</a:t>
              </a:r>
              <a:endParaRPr kumimoji="0" lang="en-US" sz="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4" name="Text Box 15"/>
            <p:cNvSpPr txBox="1">
              <a:spLocks noChangeArrowheads="1"/>
            </p:cNvSpPr>
            <p:nvPr/>
          </p:nvSpPr>
          <p:spPr bwMode="auto">
            <a:xfrm>
              <a:off x="1476" y="6199"/>
              <a:ext cx="1350" cy="1080"/>
            </a:xfrm>
            <a:prstGeom prst="rect">
              <a:avLst/>
            </a:prstGeom>
            <a:solidFill>
              <a:srgbClr val="00808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Arial" pitchFamily="34" charset="0"/>
                  <a:ea typeface="Times New Roman" pitchFamily="18" charset="0"/>
                </a:rPr>
                <a:t>Question Design Teams</a:t>
              </a:r>
              <a:endParaRPr kumimoji="0" lang="en-US" sz="1800" b="0" i="0" u="none" strike="noStrike" cap="none" normalizeH="0" baseline="0" smtClean="0">
                <a:ln>
                  <a:noFill/>
                </a:ln>
                <a:solidFill>
                  <a:schemeClr val="tx1"/>
                </a:solidFill>
                <a:effectLst/>
                <a:latin typeface="Arial" pitchFamily="34" charset="0"/>
              </a:endParaRPr>
            </a:p>
          </p:txBody>
        </p:sp>
        <p:sp>
          <p:nvSpPr>
            <p:cNvPr id="15" name="Text Box 14"/>
            <p:cNvSpPr txBox="1">
              <a:spLocks noChangeArrowheads="1"/>
            </p:cNvSpPr>
            <p:nvPr/>
          </p:nvSpPr>
          <p:spPr bwMode="auto">
            <a:xfrm>
              <a:off x="1476" y="7588"/>
              <a:ext cx="1350" cy="1080"/>
            </a:xfrm>
            <a:prstGeom prst="rect">
              <a:avLst/>
            </a:prstGeom>
            <a:solidFill>
              <a:srgbClr val="00808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Arial" pitchFamily="34" charset="0"/>
                  <a:ea typeface="Times New Roman" pitchFamily="18" charset="0"/>
                </a:rPr>
                <a:t>Methods Group</a:t>
              </a:r>
              <a:endParaRPr kumimoji="0" lang="en-US" sz="1800" b="0" i="0" u="none" strike="noStrike" cap="none" normalizeH="0" baseline="0" smtClean="0">
                <a:ln>
                  <a:noFill/>
                </a:ln>
                <a:solidFill>
                  <a:schemeClr val="tx1"/>
                </a:solidFill>
                <a:effectLst/>
                <a:latin typeface="Arial" pitchFamily="34" charset="0"/>
              </a:endParaRPr>
            </a:p>
          </p:txBody>
        </p:sp>
        <p:sp>
          <p:nvSpPr>
            <p:cNvPr id="16" name="Text Box 13"/>
            <p:cNvSpPr txBox="1">
              <a:spLocks noChangeArrowheads="1"/>
            </p:cNvSpPr>
            <p:nvPr/>
          </p:nvSpPr>
          <p:spPr bwMode="auto">
            <a:xfrm>
              <a:off x="1476" y="8976"/>
              <a:ext cx="1350" cy="1080"/>
            </a:xfrm>
            <a:prstGeom prst="rect">
              <a:avLst/>
            </a:prstGeom>
            <a:solidFill>
              <a:srgbClr val="00808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Arial" pitchFamily="34" charset="0"/>
                  <a:ea typeface="Times New Roman" pitchFamily="18" charset="0"/>
                </a:rPr>
                <a:t>Sampling Panel</a:t>
              </a:r>
              <a:endParaRPr kumimoji="0" lang="en-US" sz="1800" b="0" i="0" u="none" strike="noStrike" cap="none" normalizeH="0" baseline="0" smtClean="0">
                <a:ln>
                  <a:noFill/>
                </a:ln>
                <a:solidFill>
                  <a:schemeClr val="tx1"/>
                </a:solidFill>
                <a:effectLst/>
                <a:latin typeface="Arial" pitchFamily="34" charset="0"/>
              </a:endParaRPr>
            </a:p>
          </p:txBody>
        </p:sp>
        <p:sp>
          <p:nvSpPr>
            <p:cNvPr id="17" name="Text Box 12"/>
            <p:cNvSpPr txBox="1">
              <a:spLocks noChangeArrowheads="1"/>
            </p:cNvSpPr>
            <p:nvPr/>
          </p:nvSpPr>
          <p:spPr bwMode="auto">
            <a:xfrm>
              <a:off x="1476" y="10365"/>
              <a:ext cx="1350" cy="1080"/>
            </a:xfrm>
            <a:prstGeom prst="rect">
              <a:avLst/>
            </a:prstGeom>
            <a:solidFill>
              <a:srgbClr val="00808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Arial" pitchFamily="34" charset="0"/>
                  <a:ea typeface="Times New Roman" pitchFamily="18" charset="0"/>
                </a:rPr>
                <a:t>Translation Taskforce</a:t>
              </a:r>
              <a:endParaRPr kumimoji="0" lang="en-US" sz="1800" b="0" i="0" u="none" strike="noStrike" cap="none" normalizeH="0" baseline="0" smtClean="0">
                <a:ln>
                  <a:noFill/>
                </a:ln>
                <a:solidFill>
                  <a:schemeClr val="tx1"/>
                </a:solidFill>
                <a:effectLst/>
                <a:latin typeface="Arial" pitchFamily="34" charset="0"/>
              </a:endParaRPr>
            </a:p>
          </p:txBody>
        </p:sp>
        <p:sp>
          <p:nvSpPr>
            <p:cNvPr id="18" name="Text Box 11"/>
            <p:cNvSpPr txBox="1">
              <a:spLocks noChangeArrowheads="1"/>
            </p:cNvSpPr>
            <p:nvPr/>
          </p:nvSpPr>
          <p:spPr bwMode="auto">
            <a:xfrm>
              <a:off x="6876" y="7896"/>
              <a:ext cx="1800" cy="401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rPr>
                <a:t>National Coordinators and Survey Institutes</a:t>
              </a:r>
              <a:endParaRPr kumimoji="0" lang="en-US" sz="600" b="0" i="0" u="none" strike="noStrike" cap="none" normalizeH="0" baseline="0" dirty="0" smtClean="0">
                <a:ln>
                  <a:noFill/>
                </a:ln>
                <a:solidFill>
                  <a:schemeClr val="tx1"/>
                </a:solidFill>
                <a:effectLst/>
                <a:latin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lang="en-US" sz="1200" dirty="0">
                <a:latin typeface="Arial" pitchFamily="34" charset="0"/>
                <a:ea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lang="en-US" sz="1200" dirty="0">
                <a:latin typeface="Arial" pitchFamily="34" charset="0"/>
                <a:ea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lang="en-US" sz="1200" dirty="0">
                <a:latin typeface="Arial" pitchFamily="34" charset="0"/>
                <a:ea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lang="en-US" sz="1200" dirty="0">
                <a:latin typeface="Arial" pitchFamily="34" charset="0"/>
                <a:ea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rPr>
                <a:t>etc….</a:t>
              </a:r>
              <a:endParaRPr kumimoji="0" lang="en-US" sz="1800" b="0" i="0" u="none" strike="noStrike" cap="none" normalizeH="0" baseline="0" dirty="0" smtClean="0">
                <a:ln>
                  <a:noFill/>
                </a:ln>
                <a:solidFill>
                  <a:schemeClr val="tx1"/>
                </a:solidFill>
                <a:effectLst/>
                <a:latin typeface="Arial" pitchFamily="34" charset="0"/>
              </a:endParaRPr>
            </a:p>
          </p:txBody>
        </p:sp>
        <p:sp>
          <p:nvSpPr>
            <p:cNvPr id="19" name="Text Box 10"/>
            <p:cNvSpPr txBox="1">
              <a:spLocks noChangeArrowheads="1"/>
            </p:cNvSpPr>
            <p:nvPr/>
          </p:nvSpPr>
          <p:spPr bwMode="auto">
            <a:xfrm>
              <a:off x="7176" y="9130"/>
              <a:ext cx="1350" cy="462"/>
            </a:xfrm>
            <a:prstGeom prst="rect">
              <a:avLst/>
            </a:prstGeom>
            <a:solidFill>
              <a:srgbClr val="CC99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rPr>
                <a:t>Country 1</a:t>
              </a:r>
              <a:endParaRPr kumimoji="0" lang="en-US" sz="1800" b="0" i="0" u="none" strike="noStrike" cap="none" normalizeH="0" baseline="0" smtClean="0">
                <a:ln>
                  <a:noFill/>
                </a:ln>
                <a:solidFill>
                  <a:schemeClr val="tx1"/>
                </a:solidFill>
                <a:effectLst/>
                <a:latin typeface="Arial" pitchFamily="34" charset="0"/>
              </a:endParaRPr>
            </a:p>
          </p:txBody>
        </p:sp>
        <p:sp>
          <p:nvSpPr>
            <p:cNvPr id="20" name="Text Box 9"/>
            <p:cNvSpPr txBox="1">
              <a:spLocks noChangeArrowheads="1"/>
            </p:cNvSpPr>
            <p:nvPr/>
          </p:nvSpPr>
          <p:spPr bwMode="auto">
            <a:xfrm>
              <a:off x="7176" y="9902"/>
              <a:ext cx="1350" cy="463"/>
            </a:xfrm>
            <a:prstGeom prst="rect">
              <a:avLst/>
            </a:prstGeom>
            <a:solidFill>
              <a:srgbClr val="CC99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rPr>
                <a:t>Country 2</a:t>
              </a:r>
              <a:endParaRPr kumimoji="0" lang="en-US" sz="1800" b="0" i="0" u="none" strike="noStrike" cap="none" normalizeH="0" baseline="0" smtClean="0">
                <a:ln>
                  <a:noFill/>
                </a:ln>
                <a:solidFill>
                  <a:schemeClr val="tx1"/>
                </a:solidFill>
                <a:effectLst/>
                <a:latin typeface="Arial" pitchFamily="34" charset="0"/>
              </a:endParaRPr>
            </a:p>
          </p:txBody>
        </p:sp>
        <p:sp>
          <p:nvSpPr>
            <p:cNvPr id="21" name="Text Box 8"/>
            <p:cNvSpPr txBox="1">
              <a:spLocks noChangeArrowheads="1"/>
            </p:cNvSpPr>
            <p:nvPr/>
          </p:nvSpPr>
          <p:spPr bwMode="auto">
            <a:xfrm>
              <a:off x="7176" y="10673"/>
              <a:ext cx="1350" cy="464"/>
            </a:xfrm>
            <a:prstGeom prst="rect">
              <a:avLst/>
            </a:prstGeom>
            <a:solidFill>
              <a:srgbClr val="CC99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rPr>
                <a:t>Country 3</a:t>
              </a:r>
              <a:endParaRPr kumimoji="0" lang="en-US" sz="1800" b="0" i="0" u="none" strike="noStrike" cap="none" normalizeH="0" baseline="0" smtClean="0">
                <a:ln>
                  <a:noFill/>
                </a:ln>
                <a:solidFill>
                  <a:schemeClr val="tx1"/>
                </a:solidFill>
                <a:effectLst/>
                <a:latin typeface="Arial" pitchFamily="34" charset="0"/>
              </a:endParaRPr>
            </a:p>
          </p:txBody>
        </p:sp>
        <p:sp>
          <p:nvSpPr>
            <p:cNvPr id="22" name="Line 7"/>
            <p:cNvSpPr>
              <a:spLocks noChangeShapeType="1"/>
            </p:cNvSpPr>
            <p:nvPr/>
          </p:nvSpPr>
          <p:spPr bwMode="auto">
            <a:xfrm>
              <a:off x="5976" y="6816"/>
              <a:ext cx="900" cy="1"/>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6"/>
            <p:cNvSpPr>
              <a:spLocks noChangeShapeType="1"/>
            </p:cNvSpPr>
            <p:nvPr/>
          </p:nvSpPr>
          <p:spPr bwMode="auto">
            <a:xfrm flipV="1">
              <a:off x="5976" y="7279"/>
              <a:ext cx="900" cy="617"/>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5"/>
            <p:cNvSpPr>
              <a:spLocks noChangeShapeType="1"/>
            </p:cNvSpPr>
            <p:nvPr/>
          </p:nvSpPr>
          <p:spPr bwMode="auto">
            <a:xfrm>
              <a:off x="3276" y="11290"/>
              <a:ext cx="3600" cy="1"/>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4"/>
            <p:cNvSpPr>
              <a:spLocks noChangeShapeType="1"/>
            </p:cNvSpPr>
            <p:nvPr/>
          </p:nvSpPr>
          <p:spPr bwMode="auto">
            <a:xfrm>
              <a:off x="5376" y="7279"/>
              <a:ext cx="0" cy="617"/>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3"/>
            <p:cNvSpPr>
              <a:spLocks noChangeShapeType="1"/>
            </p:cNvSpPr>
            <p:nvPr/>
          </p:nvSpPr>
          <p:spPr bwMode="auto">
            <a:xfrm>
              <a:off x="5976" y="8513"/>
              <a:ext cx="900" cy="1"/>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2"/>
            <p:cNvSpPr>
              <a:spLocks noChangeShapeType="1"/>
            </p:cNvSpPr>
            <p:nvPr/>
          </p:nvSpPr>
          <p:spPr bwMode="auto">
            <a:xfrm flipH="1">
              <a:off x="3276" y="8513"/>
              <a:ext cx="1050" cy="1"/>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7690296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vrundet rektangel 4"/>
          <p:cNvSpPr/>
          <p:nvPr/>
        </p:nvSpPr>
        <p:spPr bwMode="auto">
          <a:xfrm>
            <a:off x="244017" y="908720"/>
            <a:ext cx="8655968" cy="5554662"/>
          </a:xfrm>
          <a:prstGeom prst="roundRect">
            <a:avLst>
              <a:gd name="adj" fmla="val 10000"/>
            </a:avLst>
          </a:prstGeom>
          <a:solidFill>
            <a:schemeClr val="accent2">
              <a:lumMod val="20000"/>
              <a:lumOff val="8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lgn="ctr"/>
            <a:endParaRPr lang="en-US" sz="1800" dirty="0" smtClean="0">
              <a:solidFill>
                <a:srgbClr val="336699"/>
              </a:solidFill>
              <a:latin typeface="Times New Roman" pitchFamily="18" charset="0"/>
            </a:endParaRPr>
          </a:p>
        </p:txBody>
      </p:sp>
      <p:sp>
        <p:nvSpPr>
          <p:cNvPr id="3" name="Undertittel 2"/>
          <p:cNvSpPr>
            <a:spLocks noGrp="1"/>
          </p:cNvSpPr>
          <p:nvPr>
            <p:ph type="subTitle" idx="1"/>
          </p:nvPr>
        </p:nvSpPr>
        <p:spPr>
          <a:xfrm>
            <a:off x="359533" y="1772816"/>
            <a:ext cx="8424936" cy="4536504"/>
          </a:xfrm>
        </p:spPr>
        <p:txBody>
          <a:bodyPr>
            <a:normAutofit/>
          </a:bodyPr>
          <a:lstStyle/>
          <a:p>
            <a:pPr algn="l"/>
            <a:endParaRPr lang="en-US" sz="2400" dirty="0" smtClean="0">
              <a:solidFill>
                <a:schemeClr val="tx1"/>
              </a:solidFill>
            </a:endParaRPr>
          </a:p>
          <a:p>
            <a:pPr algn="l"/>
            <a:endParaRPr lang="en-US" sz="2400" dirty="0">
              <a:solidFill>
                <a:schemeClr val="tx1"/>
              </a:solidFill>
            </a:endParaRPr>
          </a:p>
          <a:p>
            <a:pPr marL="342900" indent="-342900" algn="l">
              <a:buFont typeface="Arial" pitchFamily="34" charset="0"/>
              <a:buChar char="•"/>
            </a:pPr>
            <a:r>
              <a:rPr lang="en-US" sz="2400" dirty="0" smtClean="0">
                <a:solidFill>
                  <a:schemeClr val="tx1"/>
                </a:solidFill>
              </a:rPr>
              <a:t>The ESS allows free access to all data of the European Social Survey for scientific research, policy making and any other non-commercial use. </a:t>
            </a:r>
          </a:p>
          <a:p>
            <a:pPr algn="l"/>
            <a:endParaRPr lang="en-US" sz="2400" dirty="0">
              <a:solidFill>
                <a:schemeClr val="tx1"/>
              </a:solidFill>
            </a:endParaRPr>
          </a:p>
          <a:p>
            <a:pPr marL="342900" indent="-342900" algn="l">
              <a:buFont typeface="Arial" pitchFamily="34" charset="0"/>
              <a:buChar char="•"/>
            </a:pPr>
            <a:r>
              <a:rPr lang="en-US" sz="2400" dirty="0" smtClean="0">
                <a:solidFill>
                  <a:schemeClr val="tx1"/>
                </a:solidFill>
              </a:rPr>
              <a:t>For each round of data release: access is provided to </a:t>
            </a:r>
            <a:r>
              <a:rPr lang="en-US" sz="2400" dirty="0">
                <a:solidFill>
                  <a:schemeClr val="tx1"/>
                </a:solidFill>
              </a:rPr>
              <a:t>the whole social science community </a:t>
            </a:r>
            <a:r>
              <a:rPr lang="en-US" sz="2400" dirty="0" smtClean="0">
                <a:solidFill>
                  <a:schemeClr val="tx1"/>
                </a:solidFill>
              </a:rPr>
              <a:t>simultaneously. </a:t>
            </a:r>
          </a:p>
        </p:txBody>
      </p:sp>
      <p:pic>
        <p:nvPicPr>
          <p:cNvPr id="1025" name="Picture 1" descr="C:\DOCUME~1\TK\LOCALS~1\Temp\enhtmlclip\ScreenCli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752475"/>
          </a:xfrm>
          <a:prstGeom prst="rect">
            <a:avLst/>
          </a:prstGeom>
          <a:noFill/>
          <a:extLst>
            <a:ext uri="{909E8E84-426E-40DD-AFC4-6F175D3DCCD1}">
              <a14:hiddenFill xmlns:a14="http://schemas.microsoft.com/office/drawing/2010/main">
                <a:solidFill>
                  <a:srgbClr val="FFFFFF"/>
                </a:solidFill>
              </a14:hiddenFill>
            </a:ext>
          </a:extLst>
        </p:spPr>
      </p:pic>
      <p:sp>
        <p:nvSpPr>
          <p:cNvPr id="6" name="Tittel 1"/>
          <p:cNvSpPr>
            <a:spLocks noGrp="1"/>
          </p:cNvSpPr>
          <p:nvPr>
            <p:ph type="ctrTitle"/>
          </p:nvPr>
        </p:nvSpPr>
        <p:spPr>
          <a:xfrm>
            <a:off x="611560" y="980729"/>
            <a:ext cx="7772400" cy="792088"/>
          </a:xfrm>
        </p:spPr>
        <p:txBody>
          <a:bodyPr>
            <a:normAutofit/>
          </a:bodyPr>
          <a:lstStyle/>
          <a:p>
            <a:r>
              <a:rPr lang="en-US" sz="2800" b="1" dirty="0" smtClean="0"/>
              <a:t>Access: main principles</a:t>
            </a:r>
            <a:endParaRPr lang="en-US" sz="2800" b="1" dirty="0"/>
          </a:p>
        </p:txBody>
      </p:sp>
    </p:spTree>
    <p:extLst>
      <p:ext uri="{BB962C8B-B14F-4D97-AF65-F5344CB8AC3E}">
        <p14:creationId xmlns:p14="http://schemas.microsoft.com/office/powerpoint/2010/main" val="24104872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vrundet rektangel 4"/>
          <p:cNvSpPr/>
          <p:nvPr/>
        </p:nvSpPr>
        <p:spPr bwMode="auto">
          <a:xfrm>
            <a:off x="244017" y="908720"/>
            <a:ext cx="8655968" cy="5554662"/>
          </a:xfrm>
          <a:prstGeom prst="roundRect">
            <a:avLst>
              <a:gd name="adj" fmla="val 10000"/>
            </a:avLst>
          </a:prstGeom>
          <a:solidFill>
            <a:schemeClr val="accent2">
              <a:lumMod val="20000"/>
              <a:lumOff val="8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lgn="ctr"/>
            <a:endParaRPr lang="en-US" sz="1800" dirty="0" smtClean="0">
              <a:solidFill>
                <a:srgbClr val="336699"/>
              </a:solidFill>
              <a:latin typeface="Times New Roman" pitchFamily="18" charset="0"/>
            </a:endParaRPr>
          </a:p>
        </p:txBody>
      </p:sp>
      <p:pic>
        <p:nvPicPr>
          <p:cNvPr id="1025" name="Picture 1" descr="C:\DOCUME~1\TK\LOCALS~1\Temp\enhtmlclip\ScreenCli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752475"/>
          </a:xfrm>
          <a:prstGeom prst="rect">
            <a:avLst/>
          </a:prstGeom>
          <a:noFill/>
          <a:extLst>
            <a:ext uri="{909E8E84-426E-40DD-AFC4-6F175D3DCCD1}">
              <a14:hiddenFill xmlns:a14="http://schemas.microsoft.com/office/drawing/2010/main">
                <a:solidFill>
                  <a:srgbClr val="FFFFFF"/>
                </a:solidFill>
              </a14:hiddenFill>
            </a:ext>
          </a:extLst>
        </p:spPr>
      </p:pic>
      <p:sp>
        <p:nvSpPr>
          <p:cNvPr id="6" name="Tittel 1"/>
          <p:cNvSpPr>
            <a:spLocks noGrp="1"/>
          </p:cNvSpPr>
          <p:nvPr>
            <p:ph type="ctrTitle"/>
          </p:nvPr>
        </p:nvSpPr>
        <p:spPr>
          <a:xfrm>
            <a:off x="611560" y="980729"/>
            <a:ext cx="7772400" cy="792088"/>
          </a:xfrm>
        </p:spPr>
        <p:txBody>
          <a:bodyPr>
            <a:normAutofit/>
          </a:bodyPr>
          <a:lstStyle/>
          <a:p>
            <a:r>
              <a:rPr lang="en-US" sz="2800" b="1" dirty="0" smtClean="0"/>
              <a:t>European Social Survey – Data life-cycle</a:t>
            </a:r>
            <a:endParaRPr lang="en-US" sz="2800" b="1" dirty="0"/>
          </a:p>
        </p:txBody>
      </p:sp>
      <p:pic>
        <p:nvPicPr>
          <p:cNvPr id="1026" name="Picture 2" descr="C:\Users\TK_Asus\AppData\Local\Temp\ScreenCli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271" y="1844824"/>
            <a:ext cx="9468544" cy="4432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496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Avrundet rektangel 101"/>
          <p:cNvSpPr/>
          <p:nvPr/>
        </p:nvSpPr>
        <p:spPr bwMode="auto">
          <a:xfrm>
            <a:off x="6300192" y="775045"/>
            <a:ext cx="2720189" cy="5929074"/>
          </a:xfrm>
          <a:prstGeom prst="roundRect">
            <a:avLst>
              <a:gd name="adj" fmla="val 10000"/>
            </a:avLst>
          </a:prstGeom>
          <a:solidFill>
            <a:schemeClr val="accent3">
              <a:lumMod val="20000"/>
              <a:lumOff val="8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lgn="ctr"/>
            <a:endParaRPr lang="en-US" sz="1800" dirty="0" smtClean="0">
              <a:solidFill>
                <a:srgbClr val="336699"/>
              </a:solidFill>
              <a:latin typeface="Times New Roman" pitchFamily="18" charset="0"/>
            </a:endParaRPr>
          </a:p>
        </p:txBody>
      </p:sp>
      <p:sp>
        <p:nvSpPr>
          <p:cNvPr id="5" name="Avrundet rektangel 4"/>
          <p:cNvSpPr/>
          <p:nvPr/>
        </p:nvSpPr>
        <p:spPr bwMode="auto">
          <a:xfrm>
            <a:off x="3347863" y="850253"/>
            <a:ext cx="2808313" cy="5853866"/>
          </a:xfrm>
          <a:prstGeom prst="roundRect">
            <a:avLst>
              <a:gd name="adj" fmla="val 10000"/>
            </a:avLst>
          </a:prstGeom>
          <a:solidFill>
            <a:schemeClr val="bg2">
              <a:lumMod val="9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lgn="ctr"/>
            <a:endParaRPr lang="en-US" sz="1800" dirty="0" smtClean="0">
              <a:solidFill>
                <a:srgbClr val="336699"/>
              </a:solidFill>
              <a:latin typeface="Times New Roman" pitchFamily="18" charset="0"/>
            </a:endParaRPr>
          </a:p>
        </p:txBody>
      </p:sp>
      <p:pic>
        <p:nvPicPr>
          <p:cNvPr id="1025" name="Picture 1" descr="C:\DOCUME~1\TK\LOCALS~1\Temp\enhtmlclip\ScreenCli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752475"/>
          </a:xfrm>
          <a:prstGeom prst="rect">
            <a:avLst/>
          </a:prstGeom>
          <a:noFill/>
          <a:extLst>
            <a:ext uri="{909E8E84-426E-40DD-AFC4-6F175D3DCCD1}">
              <a14:hiddenFill xmlns:a14="http://schemas.microsoft.com/office/drawing/2010/main">
                <a:solidFill>
                  <a:srgbClr val="FFFFFF"/>
                </a:solidFill>
              </a14:hiddenFill>
            </a:ext>
          </a:extLst>
        </p:spPr>
      </p:pic>
      <p:cxnSp>
        <p:nvCxnSpPr>
          <p:cNvPr id="45" name="Rett pil 44"/>
          <p:cNvCxnSpPr>
            <a:stCxn id="14339" idx="2"/>
            <a:endCxn id="32" idx="0"/>
          </p:cNvCxnSpPr>
          <p:nvPr/>
        </p:nvCxnSpPr>
        <p:spPr>
          <a:xfrm flipH="1">
            <a:off x="7693337" y="3755063"/>
            <a:ext cx="3676" cy="16613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Rett pil 57"/>
          <p:cNvCxnSpPr>
            <a:stCxn id="4" idx="6"/>
            <a:endCxn id="14" idx="2"/>
          </p:cNvCxnSpPr>
          <p:nvPr/>
        </p:nvCxnSpPr>
        <p:spPr>
          <a:xfrm>
            <a:off x="1646525" y="3349212"/>
            <a:ext cx="104232" cy="78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4" name="Avrundet rektangel 63"/>
          <p:cNvSpPr/>
          <p:nvPr/>
        </p:nvSpPr>
        <p:spPr>
          <a:xfrm>
            <a:off x="179512" y="850253"/>
            <a:ext cx="3028906" cy="5915533"/>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Ellipse 3"/>
          <p:cNvSpPr/>
          <p:nvPr/>
        </p:nvSpPr>
        <p:spPr>
          <a:xfrm>
            <a:off x="350381" y="2737144"/>
            <a:ext cx="1296144"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 Preparatory work for new ESS round</a:t>
            </a:r>
            <a:endParaRPr lang="en-US" sz="1200" dirty="0"/>
          </a:p>
        </p:txBody>
      </p:sp>
      <p:cxnSp>
        <p:nvCxnSpPr>
          <p:cNvPr id="14356" name="Rett pil 14355"/>
          <p:cNvCxnSpPr>
            <a:stCxn id="4" idx="4"/>
            <a:endCxn id="53" idx="0"/>
          </p:cNvCxnSpPr>
          <p:nvPr/>
        </p:nvCxnSpPr>
        <p:spPr>
          <a:xfrm>
            <a:off x="998453" y="3961280"/>
            <a:ext cx="597378" cy="1174308"/>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pic>
        <p:nvPicPr>
          <p:cNvPr id="5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t="8376" r="48819" b="38174"/>
          <a:stretch>
            <a:fillRect/>
          </a:stretch>
        </p:blipFill>
        <p:spPr bwMode="auto">
          <a:xfrm>
            <a:off x="701722" y="5135588"/>
            <a:ext cx="1788218" cy="114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64" name="Rektangel 14363"/>
          <p:cNvSpPr/>
          <p:nvPr/>
        </p:nvSpPr>
        <p:spPr>
          <a:xfrm>
            <a:off x="701722" y="6125115"/>
            <a:ext cx="1788218" cy="3047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ESS Intranet</a:t>
            </a:r>
            <a:endParaRPr lang="en-US" sz="1200" dirty="0">
              <a:solidFill>
                <a:schemeClr val="tx1"/>
              </a:solidFill>
            </a:endParaRPr>
          </a:p>
        </p:txBody>
      </p:sp>
      <p:sp>
        <p:nvSpPr>
          <p:cNvPr id="14" name="Ellipse 13"/>
          <p:cNvSpPr/>
          <p:nvPr/>
        </p:nvSpPr>
        <p:spPr>
          <a:xfrm>
            <a:off x="1750757" y="2744994"/>
            <a:ext cx="1296144"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Deposit of ESS data and documents</a:t>
            </a:r>
            <a:endParaRPr lang="en-US" sz="1200" dirty="0"/>
          </a:p>
        </p:txBody>
      </p:sp>
      <p:cxnSp>
        <p:nvCxnSpPr>
          <p:cNvPr id="62" name="Rett pil 61"/>
          <p:cNvCxnSpPr>
            <a:stCxn id="14" idx="4"/>
            <a:endCxn id="53" idx="0"/>
          </p:cNvCxnSpPr>
          <p:nvPr/>
        </p:nvCxnSpPr>
        <p:spPr>
          <a:xfrm flipH="1">
            <a:off x="1595831" y="3969130"/>
            <a:ext cx="802998" cy="1166458"/>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0" name="TekstSylinder 29"/>
          <p:cNvSpPr txBox="1"/>
          <p:nvPr/>
        </p:nvSpPr>
        <p:spPr>
          <a:xfrm>
            <a:off x="418908" y="1126485"/>
            <a:ext cx="2455235" cy="646331"/>
          </a:xfrm>
          <a:prstGeom prst="rect">
            <a:avLst/>
          </a:prstGeom>
          <a:solidFill>
            <a:schemeClr val="accent1"/>
          </a:solidFill>
        </p:spPr>
        <p:txBody>
          <a:bodyPr wrap="square" rtlCol="0">
            <a:spAutoFit/>
          </a:bodyPr>
          <a:lstStyle/>
          <a:p>
            <a:pPr algn="ctr"/>
            <a:r>
              <a:rPr lang="en-US" dirty="0" smtClean="0">
                <a:solidFill>
                  <a:schemeClr val="bg1"/>
                </a:solidFill>
              </a:rPr>
              <a:t>Data </a:t>
            </a:r>
            <a:r>
              <a:rPr lang="en-US" dirty="0">
                <a:solidFill>
                  <a:schemeClr val="bg1"/>
                </a:solidFill>
              </a:rPr>
              <a:t>ingest and initial checks</a:t>
            </a:r>
          </a:p>
        </p:txBody>
      </p:sp>
      <p:grpSp>
        <p:nvGrpSpPr>
          <p:cNvPr id="10" name="Group 9"/>
          <p:cNvGrpSpPr/>
          <p:nvPr/>
        </p:nvGrpSpPr>
        <p:grpSpPr>
          <a:xfrm>
            <a:off x="6444208" y="1126485"/>
            <a:ext cx="2448272" cy="5514054"/>
            <a:chOff x="6444208" y="1126485"/>
            <a:chExt cx="2448272" cy="5514054"/>
          </a:xfrm>
        </p:grpSpPr>
        <p:sp>
          <p:nvSpPr>
            <p:cNvPr id="29" name="Ellipse 28"/>
            <p:cNvSpPr/>
            <p:nvPr/>
          </p:nvSpPr>
          <p:spPr>
            <a:xfrm>
              <a:off x="7045267" y="1926796"/>
              <a:ext cx="1296144"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Release</a:t>
              </a:r>
              <a:endParaRPr lang="en-US" sz="1200" dirty="0"/>
            </a:p>
          </p:txBody>
        </p:sp>
        <p:pic>
          <p:nvPicPr>
            <p:cNvPr id="14339" name="Picture 3" descr="C:\DOCUME~1\TK\LOCALS~1\Temp\enhtmlclip\ScreenClip(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4095" y="3304912"/>
              <a:ext cx="1705835" cy="450151"/>
            </a:xfrm>
            <a:prstGeom prst="rect">
              <a:avLst/>
            </a:prstGeom>
            <a:noFill/>
            <a:extLst>
              <a:ext uri="{909E8E84-426E-40DD-AFC4-6F175D3DCCD1}">
                <a14:hiddenFill xmlns:a14="http://schemas.microsoft.com/office/drawing/2010/main">
                  <a:solidFill>
                    <a:srgbClr val="FFFFFF"/>
                  </a:solidFill>
                </a14:hiddenFill>
              </a:ext>
            </a:extLst>
          </p:spPr>
        </p:pic>
        <p:sp>
          <p:nvSpPr>
            <p:cNvPr id="32" name="Ellipse 31"/>
            <p:cNvSpPr/>
            <p:nvPr/>
          </p:nvSpPr>
          <p:spPr>
            <a:xfrm>
              <a:off x="7045265" y="5416403"/>
              <a:ext cx="1296144"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Access study, browsing, analyses</a:t>
              </a:r>
              <a:endParaRPr lang="en-US" sz="1200" dirty="0"/>
            </a:p>
          </p:txBody>
        </p:sp>
        <p:cxnSp>
          <p:nvCxnSpPr>
            <p:cNvPr id="14344" name="Rett pil 14343"/>
            <p:cNvCxnSpPr>
              <a:stCxn id="29" idx="4"/>
              <a:endCxn id="14339" idx="0"/>
            </p:cNvCxnSpPr>
            <p:nvPr/>
          </p:nvCxnSpPr>
          <p:spPr>
            <a:xfrm>
              <a:off x="7693339" y="3150932"/>
              <a:ext cx="3674" cy="1539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4" name="Picture 4" descr="C:\DOCUME~1\TK\LOCALS~1\Temp\enhtmlclip\ScreenClip(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1199" y="3828236"/>
              <a:ext cx="1571625" cy="40005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5" descr="C:\DOCUME~1\TK\LOCALS~1\Temp\enhtmlclip\ScreenClip(3).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54061" y="4350862"/>
              <a:ext cx="1485900" cy="39052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C:\DOCUME~1\TK\LOCALS~1\Temp\enhtmlclip\ScreenClip(4).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5973" y="4872352"/>
              <a:ext cx="1362075" cy="400050"/>
            </a:xfrm>
            <a:prstGeom prst="rect">
              <a:avLst/>
            </a:prstGeom>
            <a:noFill/>
            <a:extLst>
              <a:ext uri="{909E8E84-426E-40DD-AFC4-6F175D3DCCD1}">
                <a14:hiddenFill xmlns:a14="http://schemas.microsoft.com/office/drawing/2010/main">
                  <a:solidFill>
                    <a:srgbClr val="FFFFFF"/>
                  </a:solidFill>
                </a14:hiddenFill>
              </a:ext>
            </a:extLst>
          </p:spPr>
        </p:pic>
        <p:sp>
          <p:nvSpPr>
            <p:cNvPr id="57" name="TekstSylinder 56"/>
            <p:cNvSpPr txBox="1"/>
            <p:nvPr/>
          </p:nvSpPr>
          <p:spPr>
            <a:xfrm>
              <a:off x="6444208" y="1126485"/>
              <a:ext cx="2448272" cy="646331"/>
            </a:xfrm>
            <a:prstGeom prst="rect">
              <a:avLst/>
            </a:prstGeom>
            <a:solidFill>
              <a:schemeClr val="accent1"/>
            </a:solidFill>
          </p:spPr>
          <p:txBody>
            <a:bodyPr wrap="square" rtlCol="0">
              <a:spAutoFit/>
            </a:bodyPr>
            <a:lstStyle/>
            <a:p>
              <a:pPr algn="ctr"/>
              <a:r>
                <a:rPr lang="en-US" dirty="0" smtClean="0">
                  <a:solidFill>
                    <a:schemeClr val="bg1"/>
                  </a:solidFill>
                </a:rPr>
                <a:t>Data  dissemination and accessibility</a:t>
              </a:r>
              <a:endParaRPr lang="en-US" dirty="0">
                <a:solidFill>
                  <a:schemeClr val="bg1"/>
                </a:solidFill>
              </a:endParaRPr>
            </a:p>
          </p:txBody>
        </p:sp>
      </p:grpSp>
      <p:grpSp>
        <p:nvGrpSpPr>
          <p:cNvPr id="8" name="Group 7"/>
          <p:cNvGrpSpPr/>
          <p:nvPr/>
        </p:nvGrpSpPr>
        <p:grpSpPr>
          <a:xfrm>
            <a:off x="2771800" y="1126485"/>
            <a:ext cx="3907734" cy="5577634"/>
            <a:chOff x="3008586" y="1062906"/>
            <a:chExt cx="3907734" cy="5577634"/>
          </a:xfrm>
        </p:grpSpPr>
        <p:sp>
          <p:nvSpPr>
            <p:cNvPr id="23" name="Ellipse 22"/>
            <p:cNvSpPr/>
            <p:nvPr/>
          </p:nvSpPr>
          <p:spPr>
            <a:xfrm>
              <a:off x="4314381" y="4700726"/>
              <a:ext cx="1296144"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Build document set</a:t>
              </a:r>
              <a:endParaRPr lang="en-US" sz="1200" dirty="0"/>
            </a:p>
          </p:txBody>
        </p:sp>
        <p:cxnSp>
          <p:nvCxnSpPr>
            <p:cNvPr id="147" name="Rett pil 146"/>
            <p:cNvCxnSpPr>
              <a:stCxn id="21" idx="4"/>
              <a:endCxn id="23" idx="0"/>
            </p:cNvCxnSpPr>
            <p:nvPr/>
          </p:nvCxnSpPr>
          <p:spPr>
            <a:xfrm>
              <a:off x="4962453" y="3241333"/>
              <a:ext cx="0" cy="1459393"/>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1" name="Ellipse 20"/>
            <p:cNvSpPr/>
            <p:nvPr/>
          </p:nvSpPr>
          <p:spPr>
            <a:xfrm>
              <a:off x="4314381" y="2017197"/>
              <a:ext cx="1296144"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Build data sets</a:t>
              </a:r>
              <a:endParaRPr lang="en-US" sz="1200" dirty="0"/>
            </a:p>
          </p:txBody>
        </p:sp>
        <p:sp>
          <p:nvSpPr>
            <p:cNvPr id="22" name="Ellipse 21"/>
            <p:cNvSpPr/>
            <p:nvPr/>
          </p:nvSpPr>
          <p:spPr>
            <a:xfrm>
              <a:off x="4314381" y="3347231"/>
              <a:ext cx="1296144"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Build Study Description</a:t>
              </a:r>
              <a:endParaRPr lang="en-US" sz="1200" dirty="0"/>
            </a:p>
          </p:txBody>
        </p:sp>
        <p:sp>
          <p:nvSpPr>
            <p:cNvPr id="55" name="TekstSylinder 54"/>
            <p:cNvSpPr txBox="1"/>
            <p:nvPr/>
          </p:nvSpPr>
          <p:spPr>
            <a:xfrm>
              <a:off x="3682280" y="1062906"/>
              <a:ext cx="2613050" cy="646331"/>
            </a:xfrm>
            <a:prstGeom prst="rect">
              <a:avLst/>
            </a:prstGeom>
            <a:solidFill>
              <a:schemeClr val="accent1"/>
            </a:solidFill>
          </p:spPr>
          <p:txBody>
            <a:bodyPr wrap="square" rtlCol="0">
              <a:spAutoFit/>
            </a:bodyPr>
            <a:lstStyle/>
            <a:p>
              <a:pPr algn="ctr"/>
              <a:r>
                <a:rPr lang="en-US" dirty="0" smtClean="0">
                  <a:solidFill>
                    <a:schemeClr val="bg1"/>
                  </a:solidFill>
                </a:rPr>
                <a:t>(Meta)data management, processing and approval</a:t>
              </a:r>
              <a:endParaRPr lang="en-US" dirty="0">
                <a:solidFill>
                  <a:schemeClr val="bg1"/>
                </a:solidFill>
              </a:endParaRPr>
            </a:p>
          </p:txBody>
        </p:sp>
        <p:sp>
          <p:nvSpPr>
            <p:cNvPr id="14338" name="Pil mot venstre og høyre 14337"/>
            <p:cNvSpPr/>
            <p:nvPr/>
          </p:nvSpPr>
          <p:spPr>
            <a:xfrm>
              <a:off x="3008586" y="5914436"/>
              <a:ext cx="3907734" cy="72610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Archiving and preservation</a:t>
              </a:r>
            </a:p>
          </p:txBody>
        </p:sp>
      </p:grpSp>
      <p:sp>
        <p:nvSpPr>
          <p:cNvPr id="31" name="Tittel 1"/>
          <p:cNvSpPr>
            <a:spLocks noGrp="1"/>
          </p:cNvSpPr>
          <p:nvPr>
            <p:ph type="ctrTitle"/>
          </p:nvPr>
        </p:nvSpPr>
        <p:spPr>
          <a:xfrm>
            <a:off x="685224" y="734534"/>
            <a:ext cx="7772400" cy="370584"/>
          </a:xfrm>
        </p:spPr>
        <p:txBody>
          <a:bodyPr>
            <a:normAutofit fontScale="90000"/>
          </a:bodyPr>
          <a:lstStyle/>
          <a:p>
            <a:r>
              <a:rPr lang="en-US" sz="2800" b="1" dirty="0" smtClean="0">
                <a:solidFill>
                  <a:schemeClr val="accent1">
                    <a:lumMod val="75000"/>
                  </a:schemeClr>
                </a:solidFill>
              </a:rPr>
              <a:t>Data life-cycle core elements</a:t>
            </a:r>
            <a:endParaRPr lang="en-US" sz="2800" b="1" dirty="0">
              <a:solidFill>
                <a:schemeClr val="accent1">
                  <a:lumMod val="75000"/>
                </a:schemeClr>
              </a:solidFill>
            </a:endParaRPr>
          </a:p>
        </p:txBody>
      </p:sp>
    </p:spTree>
    <p:extLst>
      <p:ext uri="{BB962C8B-B14F-4D97-AF65-F5344CB8AC3E}">
        <p14:creationId xmlns:p14="http://schemas.microsoft.com/office/powerpoint/2010/main" val="22213479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vrundet rektangel 4"/>
          <p:cNvSpPr/>
          <p:nvPr/>
        </p:nvSpPr>
        <p:spPr bwMode="auto">
          <a:xfrm>
            <a:off x="244017" y="908720"/>
            <a:ext cx="8655968" cy="5554662"/>
          </a:xfrm>
          <a:prstGeom prst="roundRect">
            <a:avLst>
              <a:gd name="adj" fmla="val 10000"/>
            </a:avLst>
          </a:prstGeom>
          <a:solidFill>
            <a:schemeClr val="accent2">
              <a:lumMod val="20000"/>
              <a:lumOff val="8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dirty="0">
              <a:solidFill>
                <a:schemeClr val="tx1"/>
              </a:solidFill>
            </a:endParaRPr>
          </a:p>
          <a:p>
            <a:endParaRPr lang="en-US" dirty="0">
              <a:solidFill>
                <a:schemeClr val="tx1"/>
              </a:solidFill>
            </a:endParaRPr>
          </a:p>
          <a:p>
            <a:pPr lvl="0"/>
            <a:endParaRPr lang="en-GB" dirty="0" smtClean="0">
              <a:solidFill>
                <a:schemeClr val="tx1"/>
              </a:solidFill>
            </a:endParaRPr>
          </a:p>
        </p:txBody>
      </p:sp>
      <p:pic>
        <p:nvPicPr>
          <p:cNvPr id="1025" name="Picture 1" descr="C:\DOCUME~1\TK\LOCALS~1\Temp\enhtmlclip\ScreenCli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752475"/>
          </a:xfrm>
          <a:prstGeom prst="rect">
            <a:avLst/>
          </a:prstGeom>
          <a:noFill/>
          <a:extLst>
            <a:ext uri="{909E8E84-426E-40DD-AFC4-6F175D3DCCD1}">
              <a14:hiddenFill xmlns:a14="http://schemas.microsoft.com/office/drawing/2010/main">
                <a:solidFill>
                  <a:srgbClr val="FFFFFF"/>
                </a:solidFill>
              </a14:hiddenFill>
            </a:ext>
          </a:extLst>
        </p:spPr>
      </p:pic>
      <p:sp>
        <p:nvSpPr>
          <p:cNvPr id="6" name="Tittel 1"/>
          <p:cNvSpPr>
            <a:spLocks noGrp="1"/>
          </p:cNvSpPr>
          <p:nvPr>
            <p:ph type="ctrTitle"/>
          </p:nvPr>
        </p:nvSpPr>
        <p:spPr>
          <a:xfrm>
            <a:off x="611560" y="980729"/>
            <a:ext cx="7772400" cy="792088"/>
          </a:xfrm>
        </p:spPr>
        <p:txBody>
          <a:bodyPr>
            <a:normAutofit fontScale="90000"/>
          </a:bodyPr>
          <a:lstStyle/>
          <a:p>
            <a:pPr lvl="0"/>
            <a:r>
              <a:rPr lang="en-US" sz="2800" b="1" dirty="0" smtClean="0"/>
              <a:t>Data life-cycle</a:t>
            </a:r>
            <a:br>
              <a:rPr lang="en-US" sz="2800" b="1" dirty="0" smtClean="0"/>
            </a:br>
            <a:r>
              <a:rPr lang="en-GB" sz="2800" dirty="0" smtClean="0"/>
              <a:t>Data </a:t>
            </a:r>
            <a:r>
              <a:rPr lang="en-GB" sz="2800" dirty="0"/>
              <a:t>ingest and initial </a:t>
            </a:r>
            <a:r>
              <a:rPr lang="en-GB" sz="2800" dirty="0" smtClean="0"/>
              <a:t>checks</a:t>
            </a:r>
            <a:endParaRPr lang="en-US" sz="2800" b="1" dirty="0"/>
          </a:p>
        </p:txBody>
      </p:sp>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t="8376" r="48819" b="38174"/>
          <a:stretch>
            <a:fillRect/>
          </a:stretch>
        </p:blipFill>
        <p:spPr bwMode="auto">
          <a:xfrm>
            <a:off x="593702" y="1777167"/>
            <a:ext cx="7956598" cy="5080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52481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vrundet rektangel 4"/>
          <p:cNvSpPr/>
          <p:nvPr/>
        </p:nvSpPr>
        <p:spPr bwMode="auto">
          <a:xfrm>
            <a:off x="244017" y="908720"/>
            <a:ext cx="8655968" cy="5554662"/>
          </a:xfrm>
          <a:prstGeom prst="roundRect">
            <a:avLst>
              <a:gd name="adj" fmla="val 10000"/>
            </a:avLst>
          </a:prstGeom>
          <a:solidFill>
            <a:schemeClr val="accent2">
              <a:lumMod val="20000"/>
              <a:lumOff val="8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dirty="0">
              <a:solidFill>
                <a:schemeClr val="tx1"/>
              </a:solidFill>
            </a:endParaRPr>
          </a:p>
          <a:p>
            <a:endParaRPr lang="en-US" dirty="0">
              <a:solidFill>
                <a:schemeClr val="tx1"/>
              </a:solidFill>
            </a:endParaRPr>
          </a:p>
          <a:p>
            <a:pPr lvl="0"/>
            <a:endParaRPr lang="en-GB" dirty="0" smtClean="0">
              <a:solidFill>
                <a:schemeClr val="tx1"/>
              </a:solidFill>
            </a:endParaRPr>
          </a:p>
        </p:txBody>
      </p:sp>
      <p:pic>
        <p:nvPicPr>
          <p:cNvPr id="1025" name="Picture 1" descr="C:\DOCUME~1\TK\LOCALS~1\Temp\enhtmlclip\ScreenCli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752475"/>
          </a:xfrm>
          <a:prstGeom prst="rect">
            <a:avLst/>
          </a:prstGeom>
          <a:noFill/>
          <a:extLst>
            <a:ext uri="{909E8E84-426E-40DD-AFC4-6F175D3DCCD1}">
              <a14:hiddenFill xmlns:a14="http://schemas.microsoft.com/office/drawing/2010/main">
                <a:solidFill>
                  <a:srgbClr val="FFFFFF"/>
                </a:solidFill>
              </a14:hiddenFill>
            </a:ext>
          </a:extLst>
        </p:spPr>
      </p:pic>
      <p:sp>
        <p:nvSpPr>
          <p:cNvPr id="6" name="Tittel 1"/>
          <p:cNvSpPr>
            <a:spLocks noGrp="1"/>
          </p:cNvSpPr>
          <p:nvPr>
            <p:ph type="ctrTitle"/>
          </p:nvPr>
        </p:nvSpPr>
        <p:spPr>
          <a:xfrm>
            <a:off x="611560" y="980729"/>
            <a:ext cx="7772400" cy="792088"/>
          </a:xfrm>
        </p:spPr>
        <p:txBody>
          <a:bodyPr>
            <a:normAutofit fontScale="90000"/>
          </a:bodyPr>
          <a:lstStyle/>
          <a:p>
            <a:pPr lvl="0"/>
            <a:r>
              <a:rPr lang="en-US" sz="2800" b="1" dirty="0" smtClean="0"/>
              <a:t>European Social Survey – Data life-cycle</a:t>
            </a:r>
            <a:br>
              <a:rPr lang="en-US" sz="2800" b="1" dirty="0" smtClean="0"/>
            </a:br>
            <a:r>
              <a:rPr lang="en-GB" sz="2800" dirty="0" smtClean="0"/>
              <a:t>Data </a:t>
            </a:r>
            <a:r>
              <a:rPr lang="en-GB" sz="2800" dirty="0"/>
              <a:t>ingest and initial </a:t>
            </a:r>
            <a:r>
              <a:rPr lang="en-GB" sz="2800" dirty="0" smtClean="0"/>
              <a:t>checks</a:t>
            </a:r>
            <a:endParaRPr lang="en-US" sz="2800" b="1" dirty="0"/>
          </a:p>
        </p:txBody>
      </p:sp>
      <p:sp>
        <p:nvSpPr>
          <p:cNvPr id="3" name="TekstSylinder 2"/>
          <p:cNvSpPr txBox="1"/>
          <p:nvPr/>
        </p:nvSpPr>
        <p:spPr>
          <a:xfrm>
            <a:off x="539552" y="1844824"/>
            <a:ext cx="8208911" cy="4016484"/>
          </a:xfrm>
          <a:prstGeom prst="rect">
            <a:avLst/>
          </a:prstGeom>
          <a:noFill/>
        </p:spPr>
        <p:txBody>
          <a:bodyPr wrap="square" rtlCol="0">
            <a:spAutoFit/>
          </a:bodyPr>
          <a:lstStyle/>
          <a:p>
            <a:pPr marL="285750" indent="-285750">
              <a:buFont typeface="Arial" pitchFamily="34" charset="0"/>
              <a:buChar char="•"/>
            </a:pPr>
            <a:r>
              <a:rPr lang="en-US" sz="1700" b="1" dirty="0" smtClean="0"/>
              <a:t>Information</a:t>
            </a:r>
            <a:r>
              <a:rPr lang="en-US" sz="1700" b="1" dirty="0"/>
              <a:t>, specifications, standards and </a:t>
            </a:r>
            <a:r>
              <a:rPr lang="en-US" sz="1700" b="1" dirty="0" smtClean="0"/>
              <a:t>documents</a:t>
            </a:r>
          </a:p>
          <a:p>
            <a:endParaRPr lang="en-US" sz="1700" dirty="0"/>
          </a:p>
          <a:p>
            <a:pPr marL="285750" indent="-285750">
              <a:buFont typeface="Arial" pitchFamily="34" charset="0"/>
              <a:buChar char="•"/>
            </a:pPr>
            <a:r>
              <a:rPr lang="en-US" sz="1700" b="1" dirty="0" smtClean="0"/>
              <a:t>Data protocol</a:t>
            </a:r>
          </a:p>
          <a:p>
            <a:pPr marL="800100" lvl="1" indent="-342900">
              <a:buFont typeface="Arial" pitchFamily="34" charset="0"/>
              <a:buChar char="•"/>
            </a:pPr>
            <a:r>
              <a:rPr lang="en-US" sz="1700" dirty="0"/>
              <a:t>procedures for collaboration between the National Teams and the ESS Archive </a:t>
            </a:r>
            <a:endParaRPr lang="en-US" sz="1700" dirty="0" smtClean="0"/>
          </a:p>
          <a:p>
            <a:pPr marL="800100" lvl="1" indent="-342900">
              <a:buFont typeface="Arial" pitchFamily="34" charset="0"/>
              <a:buChar char="•"/>
            </a:pPr>
            <a:r>
              <a:rPr lang="en-US" sz="1700" dirty="0" smtClean="0"/>
              <a:t>electronic </a:t>
            </a:r>
            <a:r>
              <a:rPr lang="en-US" sz="1700" dirty="0"/>
              <a:t>deliverables required</a:t>
            </a:r>
          </a:p>
          <a:p>
            <a:pPr marL="800100" lvl="1" indent="-342900">
              <a:buFont typeface="Arial" pitchFamily="34" charset="0"/>
              <a:buChar char="•"/>
            </a:pPr>
            <a:r>
              <a:rPr lang="en-US" sz="1700" dirty="0" smtClean="0"/>
              <a:t>variable </a:t>
            </a:r>
            <a:r>
              <a:rPr lang="en-US" sz="1700" dirty="0"/>
              <a:t>definitions and coding of data</a:t>
            </a:r>
          </a:p>
          <a:p>
            <a:pPr marL="800100" lvl="1" indent="-342900">
              <a:buFont typeface="Arial" pitchFamily="34" charset="0"/>
              <a:buChar char="•"/>
            </a:pPr>
            <a:r>
              <a:rPr lang="en-US" sz="1700" dirty="0"/>
              <a:t>standards and classifications to be applied</a:t>
            </a:r>
          </a:p>
          <a:p>
            <a:pPr marL="800100" lvl="1" indent="-342900">
              <a:buFont typeface="Arial" pitchFamily="34" charset="0"/>
              <a:buChar char="•"/>
            </a:pPr>
            <a:r>
              <a:rPr lang="en-US" sz="1700" dirty="0"/>
              <a:t>country-specific, identification and administrative variables to be included</a:t>
            </a:r>
          </a:p>
          <a:p>
            <a:endParaRPr lang="en-US" sz="1700" dirty="0" smtClean="0"/>
          </a:p>
          <a:p>
            <a:pPr marL="285750" indent="-285750">
              <a:buFont typeface="Arial" pitchFamily="34" charset="0"/>
              <a:buChar char="•"/>
            </a:pPr>
            <a:r>
              <a:rPr lang="en-US" sz="1700" b="1" dirty="0"/>
              <a:t>National Technical Summary form (NTS)</a:t>
            </a:r>
            <a:r>
              <a:rPr lang="en-US" sz="1700" dirty="0"/>
              <a:t> </a:t>
            </a:r>
            <a:endParaRPr lang="en-US" sz="1700" dirty="0" smtClean="0"/>
          </a:p>
          <a:p>
            <a:pPr marL="742950" lvl="1" indent="-285750">
              <a:buFont typeface="Arial" pitchFamily="34" charset="0"/>
              <a:buChar char="•"/>
            </a:pPr>
            <a:r>
              <a:rPr lang="en-US" sz="1700" dirty="0" smtClean="0"/>
              <a:t>fieldwork dates</a:t>
            </a:r>
          </a:p>
          <a:p>
            <a:pPr marL="742950" lvl="1" indent="-285750">
              <a:buFont typeface="Arial" pitchFamily="34" charset="0"/>
              <a:buChar char="•"/>
            </a:pPr>
            <a:r>
              <a:rPr lang="en-US" sz="1700" dirty="0" smtClean="0"/>
              <a:t>procedures </a:t>
            </a:r>
            <a:r>
              <a:rPr lang="en-US" sz="1700" dirty="0"/>
              <a:t>used during interviewer briefings </a:t>
            </a:r>
            <a:endParaRPr lang="en-US" sz="1700" dirty="0" smtClean="0"/>
          </a:p>
          <a:p>
            <a:pPr marL="742950" lvl="1" indent="-285750">
              <a:buFont typeface="Arial" pitchFamily="34" charset="0"/>
              <a:buChar char="•"/>
            </a:pPr>
            <a:r>
              <a:rPr lang="en-US" sz="1700" dirty="0" smtClean="0"/>
              <a:t>sample </a:t>
            </a:r>
            <a:r>
              <a:rPr lang="en-US" sz="1700" dirty="0"/>
              <a:t>design, response </a:t>
            </a:r>
            <a:r>
              <a:rPr lang="en-US" sz="1700" dirty="0" smtClean="0"/>
              <a:t>rates</a:t>
            </a:r>
          </a:p>
          <a:p>
            <a:pPr marL="742950" lvl="1" indent="-285750">
              <a:buFont typeface="Arial" pitchFamily="34" charset="0"/>
              <a:buChar char="•"/>
            </a:pPr>
            <a:r>
              <a:rPr lang="en-US" sz="1700" dirty="0" smtClean="0"/>
              <a:t>quality </a:t>
            </a:r>
            <a:r>
              <a:rPr lang="en-US" sz="1700" dirty="0"/>
              <a:t>control back </a:t>
            </a:r>
            <a:r>
              <a:rPr lang="en-US" sz="1700" dirty="0" smtClean="0"/>
              <a:t>checks</a:t>
            </a:r>
          </a:p>
          <a:p>
            <a:pPr marL="742950" lvl="1" indent="-285750">
              <a:buFont typeface="Arial" pitchFamily="34" charset="0"/>
              <a:buChar char="•"/>
            </a:pPr>
            <a:r>
              <a:rPr lang="en-US" sz="1700" dirty="0" smtClean="0"/>
              <a:t>country-specific variables</a:t>
            </a:r>
            <a:endParaRPr lang="en-US" sz="1700" dirty="0"/>
          </a:p>
        </p:txBody>
      </p:sp>
    </p:spTree>
    <p:extLst>
      <p:ext uri="{BB962C8B-B14F-4D97-AF65-F5344CB8AC3E}">
        <p14:creationId xmlns:p14="http://schemas.microsoft.com/office/powerpoint/2010/main" val="32961690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vrundet rektangel 4"/>
          <p:cNvSpPr/>
          <p:nvPr/>
        </p:nvSpPr>
        <p:spPr bwMode="auto">
          <a:xfrm>
            <a:off x="244017" y="908720"/>
            <a:ext cx="8655968" cy="5554662"/>
          </a:xfrm>
          <a:prstGeom prst="roundRect">
            <a:avLst>
              <a:gd name="adj" fmla="val 10000"/>
            </a:avLst>
          </a:prstGeom>
          <a:solidFill>
            <a:schemeClr val="accent2">
              <a:lumMod val="20000"/>
              <a:lumOff val="8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lgn="ctr"/>
            <a:endParaRPr lang="en-US" sz="1800" dirty="0" smtClean="0">
              <a:solidFill>
                <a:srgbClr val="336699"/>
              </a:solidFill>
              <a:latin typeface="Times New Roman" pitchFamily="18" charset="0"/>
            </a:endParaRPr>
          </a:p>
        </p:txBody>
      </p:sp>
      <p:sp>
        <p:nvSpPr>
          <p:cNvPr id="3" name="Undertittel 2"/>
          <p:cNvSpPr>
            <a:spLocks noGrp="1"/>
          </p:cNvSpPr>
          <p:nvPr>
            <p:ph type="subTitle" idx="1"/>
          </p:nvPr>
        </p:nvSpPr>
        <p:spPr>
          <a:xfrm>
            <a:off x="359533" y="1988840"/>
            <a:ext cx="8424936" cy="3888432"/>
          </a:xfrm>
        </p:spPr>
        <p:txBody>
          <a:bodyPr>
            <a:normAutofit/>
          </a:bodyPr>
          <a:lstStyle/>
          <a:p>
            <a:r>
              <a:rPr lang="en-US" sz="2400" dirty="0" smtClean="0">
                <a:solidFill>
                  <a:schemeClr val="tx1"/>
                </a:solidFill>
              </a:rPr>
              <a:t>Ethical </a:t>
            </a:r>
            <a:r>
              <a:rPr lang="en-US" sz="2400" dirty="0">
                <a:solidFill>
                  <a:schemeClr val="tx1"/>
                </a:solidFill>
              </a:rPr>
              <a:t>i</a:t>
            </a:r>
            <a:r>
              <a:rPr lang="en-US" sz="2400" dirty="0" smtClean="0">
                <a:solidFill>
                  <a:schemeClr val="tx1"/>
                </a:solidFill>
              </a:rPr>
              <a:t>ssues and data protection</a:t>
            </a:r>
          </a:p>
          <a:p>
            <a:pPr algn="l"/>
            <a:endParaRPr lang="en-US" sz="2400" dirty="0" smtClean="0">
              <a:solidFill>
                <a:schemeClr val="tx1"/>
              </a:solidFill>
            </a:endParaRPr>
          </a:p>
          <a:p>
            <a:pPr marL="342900" indent="-342900" algn="l">
              <a:buFont typeface="Arial" pitchFamily="34" charset="0"/>
              <a:buChar char="•"/>
            </a:pPr>
            <a:r>
              <a:rPr lang="en-US" sz="2000" dirty="0" smtClean="0">
                <a:solidFill>
                  <a:schemeClr val="tx1"/>
                </a:solidFill>
              </a:rPr>
              <a:t>The ESS subscribes to the </a:t>
            </a:r>
            <a:r>
              <a:rPr lang="en-US" sz="2000" b="1" dirty="0" smtClean="0">
                <a:solidFill>
                  <a:schemeClr val="tx1"/>
                </a:solidFill>
              </a:rPr>
              <a:t>Declaration on Ethics</a:t>
            </a:r>
            <a:r>
              <a:rPr lang="en-US" sz="2000" dirty="0" smtClean="0">
                <a:solidFill>
                  <a:schemeClr val="tx1"/>
                </a:solidFill>
              </a:rPr>
              <a:t> of the International Statistical Institute (ISI), to which all national teams will be asked to adhere (in addition to any co-existing national obligations that they may have).</a:t>
            </a:r>
          </a:p>
          <a:p>
            <a:pPr algn="l"/>
            <a:endParaRPr lang="en-US" sz="2000" dirty="0">
              <a:solidFill>
                <a:schemeClr val="tx1"/>
              </a:solidFill>
            </a:endParaRPr>
          </a:p>
          <a:p>
            <a:pPr marL="342900" indent="-342900" algn="l">
              <a:buFont typeface="Arial" pitchFamily="34" charset="0"/>
              <a:buChar char="•"/>
            </a:pPr>
            <a:r>
              <a:rPr lang="en-US" sz="2000" dirty="0" smtClean="0">
                <a:solidFill>
                  <a:schemeClr val="tx1"/>
                </a:solidFill>
              </a:rPr>
              <a:t>The </a:t>
            </a:r>
            <a:r>
              <a:rPr lang="en-US" sz="2000" dirty="0">
                <a:solidFill>
                  <a:schemeClr val="tx1"/>
                </a:solidFill>
              </a:rPr>
              <a:t>ESS Archive at NSD is licensed by the </a:t>
            </a:r>
            <a:r>
              <a:rPr lang="en-US" sz="2000" b="1" dirty="0">
                <a:solidFill>
                  <a:schemeClr val="tx1"/>
                </a:solidFill>
              </a:rPr>
              <a:t>Norwegian Data Inspectorate</a:t>
            </a:r>
            <a:r>
              <a:rPr lang="en-US" sz="2000" dirty="0">
                <a:solidFill>
                  <a:schemeClr val="tx1"/>
                </a:solidFill>
              </a:rPr>
              <a:t> to store and process </a:t>
            </a:r>
            <a:r>
              <a:rPr lang="en-US" sz="2000" dirty="0" smtClean="0">
                <a:solidFill>
                  <a:schemeClr val="tx1"/>
                </a:solidFill>
              </a:rPr>
              <a:t>indirectly identifiable </a:t>
            </a:r>
            <a:r>
              <a:rPr lang="en-US" sz="2000" dirty="0">
                <a:solidFill>
                  <a:schemeClr val="tx1"/>
                </a:solidFill>
              </a:rPr>
              <a:t>data according to the </a:t>
            </a:r>
            <a:r>
              <a:rPr lang="en-US" sz="2000" b="1" dirty="0">
                <a:solidFill>
                  <a:schemeClr val="tx1"/>
                </a:solidFill>
              </a:rPr>
              <a:t>Norwegian Personal Data Act</a:t>
            </a:r>
            <a:r>
              <a:rPr lang="en-US" sz="2000" dirty="0">
                <a:solidFill>
                  <a:schemeClr val="tx1"/>
                </a:solidFill>
              </a:rPr>
              <a:t> and the </a:t>
            </a:r>
            <a:r>
              <a:rPr lang="en-US" sz="2000" b="1" dirty="0">
                <a:solidFill>
                  <a:schemeClr val="tx1"/>
                </a:solidFill>
              </a:rPr>
              <a:t>95/46/EC Data Protection Directive</a:t>
            </a:r>
            <a:r>
              <a:rPr lang="en-US" sz="2000" dirty="0" smtClean="0">
                <a:solidFill>
                  <a:schemeClr val="tx1"/>
                </a:solidFill>
              </a:rPr>
              <a:t>.</a:t>
            </a:r>
            <a:endParaRPr lang="en-US" sz="2000" dirty="0">
              <a:solidFill>
                <a:schemeClr val="tx1"/>
              </a:solidFill>
            </a:endParaRPr>
          </a:p>
        </p:txBody>
      </p:sp>
      <p:pic>
        <p:nvPicPr>
          <p:cNvPr id="1025" name="Picture 1" descr="C:\DOCUME~1\TK\LOCALS~1\Temp\enhtmlclip\ScreenCli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752475"/>
          </a:xfrm>
          <a:prstGeom prst="rect">
            <a:avLst/>
          </a:prstGeom>
          <a:noFill/>
          <a:extLst>
            <a:ext uri="{909E8E84-426E-40DD-AFC4-6F175D3DCCD1}">
              <a14:hiddenFill xmlns:a14="http://schemas.microsoft.com/office/drawing/2010/main">
                <a:solidFill>
                  <a:srgbClr val="FFFFFF"/>
                </a:solidFill>
              </a14:hiddenFill>
            </a:ext>
          </a:extLst>
        </p:spPr>
      </p:pic>
      <p:sp>
        <p:nvSpPr>
          <p:cNvPr id="6" name="Tittel 1"/>
          <p:cNvSpPr>
            <a:spLocks noGrp="1"/>
          </p:cNvSpPr>
          <p:nvPr>
            <p:ph type="ctrTitle"/>
          </p:nvPr>
        </p:nvSpPr>
        <p:spPr>
          <a:xfrm>
            <a:off x="611560" y="980729"/>
            <a:ext cx="7772400" cy="792088"/>
          </a:xfrm>
        </p:spPr>
        <p:txBody>
          <a:bodyPr>
            <a:normAutofit fontScale="90000"/>
          </a:bodyPr>
          <a:lstStyle/>
          <a:p>
            <a:r>
              <a:rPr lang="en-US" sz="2800" b="1" dirty="0"/>
              <a:t>European Social Survey – Data life-cycle</a:t>
            </a:r>
            <a:br>
              <a:rPr lang="en-US" sz="2800" b="1" dirty="0"/>
            </a:br>
            <a:r>
              <a:rPr lang="en-US" sz="2800" dirty="0" smtClean="0"/>
              <a:t>Data Ingest requirements</a:t>
            </a:r>
            <a:endParaRPr lang="en-US" sz="2800" dirty="0"/>
          </a:p>
        </p:txBody>
      </p:sp>
    </p:spTree>
    <p:extLst>
      <p:ext uri="{BB962C8B-B14F-4D97-AF65-F5344CB8AC3E}">
        <p14:creationId xmlns:p14="http://schemas.microsoft.com/office/powerpoint/2010/main" val="17758353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4621</TotalTime>
  <Words>4026</Words>
  <Application>Microsoft Office PowerPoint</Application>
  <PresentationFormat>On-screen Show (4:3)</PresentationFormat>
  <Paragraphs>367</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Office-tema</vt:lpstr>
      <vt:lpstr>PowerPoint Presentation</vt:lpstr>
      <vt:lpstr>European Social Survey – Introduction</vt:lpstr>
      <vt:lpstr>Organization</vt:lpstr>
      <vt:lpstr>Access: main principles</vt:lpstr>
      <vt:lpstr>European Social Survey – Data life-cycle</vt:lpstr>
      <vt:lpstr>Data life-cycle core elements</vt:lpstr>
      <vt:lpstr>Data life-cycle Data ingest and initial checks</vt:lpstr>
      <vt:lpstr>European Social Survey – Data life-cycle Data ingest and initial checks</vt:lpstr>
      <vt:lpstr>European Social Survey – Data life-cycle Data Ingest requirements</vt:lpstr>
      <vt:lpstr>European Social Survey – Data life-cycle Data and metadata processing and approval</vt:lpstr>
      <vt:lpstr>European Social Survey – Data life-cycle Data digest: dissemination and access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European Social Survey (ESS) - Conditions of use</dc:title>
  <dc:subject>Access Policies and Licencing for Data</dc:subject>
  <dc:creator>Trond Kvamme</dc:creator>
  <cp:keywords>#iassist2013; #dasish; #ESS</cp:keywords>
  <cp:lastPrinted>2013-05-27T11:09:49Z</cp:lastPrinted>
  <dcterms:created xsi:type="dcterms:W3CDTF">2013-05-22T11:14:25Z</dcterms:created>
  <dcterms:modified xsi:type="dcterms:W3CDTF">2013-05-28T08:11:51Z</dcterms:modified>
</cp:coreProperties>
</file>