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912" r:id="rId2"/>
    <p:sldMasterId id="2147483654" r:id="rId3"/>
  </p:sldMasterIdLst>
  <p:notesMasterIdLst>
    <p:notesMasterId r:id="rId16"/>
  </p:notesMasterIdLst>
  <p:handoutMasterIdLst>
    <p:handoutMasterId r:id="rId17"/>
  </p:handoutMasterIdLst>
  <p:sldIdLst>
    <p:sldId id="259" r:id="rId4"/>
    <p:sldId id="269" r:id="rId5"/>
    <p:sldId id="271" r:id="rId6"/>
    <p:sldId id="262" r:id="rId7"/>
    <p:sldId id="261" r:id="rId8"/>
    <p:sldId id="273" r:id="rId9"/>
    <p:sldId id="272" r:id="rId10"/>
    <p:sldId id="265" r:id="rId11"/>
    <p:sldId id="266" r:id="rId12"/>
    <p:sldId id="264" r:id="rId13"/>
    <p:sldId id="268" r:id="rId14"/>
    <p:sldId id="270" r:id="rId15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34A78"/>
    <a:srgbClr val="FF8000"/>
    <a:srgbClr val="99CCFF"/>
    <a:srgbClr val="33FF68"/>
    <a:srgbClr val="66FF9A"/>
    <a:srgbClr val="00FF00"/>
    <a:srgbClr val="FF0000"/>
    <a:srgbClr val="68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64" autoAdjust="0"/>
  </p:normalViewPr>
  <p:slideViewPr>
    <p:cSldViewPr>
      <p:cViewPr varScale="1">
        <p:scale>
          <a:sx n="66" d="100"/>
          <a:sy n="66" d="100"/>
        </p:scale>
        <p:origin x="-64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03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Microsoft YaHei" pitchFamily="34" charset="-122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Microsoft YaHei" pitchFamily="34" charset="-122"/>
                <a:cs typeface="+mn-cs"/>
              </a:defRPr>
            </a:lvl1pPr>
          </a:lstStyle>
          <a:p>
            <a:pPr>
              <a:defRPr/>
            </a:pPr>
            <a:fld id="{D4C64876-447A-4946-88FF-F7EB4D3A471B}" type="datetimeFigureOut">
              <a:rPr lang="de-DE"/>
              <a:pPr>
                <a:defRPr/>
              </a:pPr>
              <a:t>27.05.2013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Microsoft YaHei" pitchFamily="34" charset="-122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Microsoft YaHei" pitchFamily="34" charset="-122"/>
                <a:cs typeface="+mn-cs"/>
              </a:defRPr>
            </a:lvl1pPr>
          </a:lstStyle>
          <a:p>
            <a:pPr>
              <a:defRPr/>
            </a:pPr>
            <a:fld id="{D99BAAE1-A87A-42B7-B544-56926FC8DB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Microsoft YaHei" charset="0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Microsoft YaHei" charset="0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Microsoft YaHei" charset="0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</a:lstStyle>
          <a:p>
            <a:pPr>
              <a:defRPr/>
            </a:pPr>
            <a:fld id="{C38B236A-21BB-4473-89C6-E41B5D0931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ACFCAA-1C40-4083-81BE-E41D323D4553}" type="slidenum">
              <a:rPr lang="de-DE" smtClean="0">
                <a:ea typeface="Microsoft YaHei"/>
                <a:cs typeface="Microsoft YaHei"/>
              </a:rPr>
              <a:pPr/>
              <a:t>1</a:t>
            </a:fld>
            <a:endParaRPr lang="de-DE" smtClean="0">
              <a:ea typeface="Microsoft YaHei"/>
              <a:cs typeface="Microsoft YaHei"/>
            </a:endParaRPr>
          </a:p>
        </p:txBody>
      </p:sp>
      <p:sp>
        <p:nvSpPr>
          <p:cNvPr id="317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09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r>
              <a:rPr lang="de-DE" dirty="0" smtClean="0">
                <a:ea typeface="ＭＳ Ｐゴシック" charset="0"/>
                <a:cs typeface="+mn-cs"/>
              </a:rPr>
              <a:t>SUB logo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Times New Roman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Times New Roman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Times New Roman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Times New Roman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Times New Roman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18" charset="0"/>
                <a:ea typeface="MS PGothic"/>
                <a:cs typeface="MS PGothic"/>
              </a:rPr>
              <a:t>material on </a:t>
            </a:r>
            <a:r>
              <a:rPr lang="de-DE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relevant, cross-community topics (data management, digital methodology)</a:t>
            </a:r>
          </a:p>
          <a:p>
            <a:endParaRPr lang="de-DE" smtClean="0">
              <a:latin typeface="Times New Roman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Times New Roman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Times New Roman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Chapter 1: Sharing and licensing research data</a:t>
            </a: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/>
            </a:r>
            <a:b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</a:b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Motivation &amp; introduction into the topic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Chapter 2: Overview of European IPR</a:t>
            </a: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/>
            </a:r>
            <a:b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</a:b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Presentation of the concept of intellectual property rights and copyright, and national differences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Chapter 3: Comparing existing license schemes</a:t>
            </a: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/>
            </a:r>
            <a:b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</a:b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Description and comparison of some example license schemes from social sciences and humanities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Chapter 4: Data submission and agreements</a:t>
            </a: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/>
            </a:r>
            <a:b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</a:b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Discussion of effects of data sharing issues on creating, submitting and preserving data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Chapter 5: Secure data services</a:t>
            </a: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/>
            </a:r>
            <a:b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</a:b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Description of implications of sensitive data, and of current technical and logical measures to address these problems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Chapter 6: Embargo policies</a:t>
            </a: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/>
            </a:r>
            <a:b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</a:b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Excursus on embargos as separate aspect of restricting access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Chapter 7: Facilitating data re-use</a:t>
            </a: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/>
            </a:r>
            <a:b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</a:br>
            <a:r>
              <a:rPr lang="en-US" smtClean="0">
                <a:solidFill>
                  <a:srgbClr val="003867"/>
                </a:solidFill>
                <a:latin typeface="Times New Roman" pitchFamily="18" charset="0"/>
                <a:ea typeface="MS PGothic"/>
                <a:cs typeface="MS PGothic"/>
              </a:rPr>
              <a:t>Discussion of aspects for archives/repositories to support researchers in making data accessible and re-usable</a:t>
            </a:r>
          </a:p>
          <a:p>
            <a:endParaRPr lang="de-DE" smtClean="0">
              <a:latin typeface="Times New Roman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Times New Roman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Times New Roman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IASSIST workshop</a:t>
            </a:r>
          </a:p>
          <a:p>
            <a:r>
              <a:rPr lang="de-DE"/>
              <a:t>Cologne, 28.05.2013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9DF0-4378-429C-8580-E6E62B1364A6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1FF6-5699-4C50-869F-CDACCAEB2D25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EE6D-EAA5-4FDE-BE29-EC235366830C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D0CD-442C-489B-871D-AEF57CD86080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Logo.tif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0" y="71438"/>
            <a:ext cx="7110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7E3C-8C6E-4CC0-BA2A-6F9731707E33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ADC7-E7E0-46D1-B458-479CA879B16B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8164-405D-4576-BB96-7A5937BAD565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165B-7351-4E07-9CAE-835B80F4193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DASISH EB meeting</a:t>
            </a:r>
          </a:p>
          <a:p>
            <a:r>
              <a:rPr lang="de-DE"/>
              <a:t>Copenhagen, 18.09.2012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DASISH EB meeting</a:t>
            </a:r>
          </a:p>
          <a:p>
            <a:r>
              <a:rPr lang="de-DE"/>
              <a:t>Copenhagen, 18.09.2012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DASISH EB meeting</a:t>
            </a:r>
          </a:p>
          <a:p>
            <a:r>
              <a:rPr lang="de-DE"/>
              <a:t>Copenhagen, 18.09.2012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DASISH EB meeting</a:t>
            </a:r>
          </a:p>
          <a:p>
            <a:r>
              <a:rPr lang="de-DE"/>
              <a:t>Copenhagen, 18.09.2012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DASISH EB meeting</a:t>
            </a:r>
          </a:p>
          <a:p>
            <a:r>
              <a:rPr lang="de-DE"/>
              <a:t>Copenhagen, 18.09.2012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DASISH EB meeting</a:t>
            </a:r>
          </a:p>
          <a:p>
            <a:r>
              <a:rPr lang="de-DE"/>
              <a:t>Copenhagen, 18.09.2012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IASSIST workshop</a:t>
            </a:r>
          </a:p>
          <a:p>
            <a:r>
              <a:rPr lang="de-DE"/>
              <a:t>Cologne, 28.05.2013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IASSIST workshop</a:t>
            </a:r>
          </a:p>
          <a:p>
            <a:r>
              <a:rPr lang="de-DE"/>
              <a:t>Cologne, 28.05.2013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DASISH EB meeting</a:t>
            </a:r>
          </a:p>
          <a:p>
            <a:r>
              <a:rPr lang="de-DE"/>
              <a:t>Copenhagen, 18.09.2012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DASISH EB meeting</a:t>
            </a:r>
          </a:p>
          <a:p>
            <a:r>
              <a:rPr lang="de-DE"/>
              <a:t>Copenhagen, 18.09.2012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DASISH EB meeting</a:t>
            </a:r>
          </a:p>
          <a:p>
            <a:r>
              <a:rPr lang="de-DE"/>
              <a:t>Copenhagen, 18.09.2012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DASISH EB meeting</a:t>
            </a:r>
          </a:p>
          <a:p>
            <a:r>
              <a:rPr lang="de-DE"/>
              <a:t>Copenhagen, 18.09.2012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5E9A-96A5-47BF-BFEE-7D106B9D3749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218F-92F4-453F-B83C-A8D399AD73FE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CA6C-FF47-49F2-B448-387DAC2B04D0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7C91-66F7-4501-B08A-9AF598B1787C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5DF9-DD1A-4FAE-BC73-7D006AE61B9C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6AC7-F7B7-4511-9799-5FDBDDE38E6D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2EF9-259C-473E-B52D-D7CF840BE9D5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D2BF-FD16-46B9-B3DB-3DBF01B448B5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91507"/>
            <a:ext cx="4040188" cy="373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91507"/>
            <a:ext cx="4041775" cy="3734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1F81-E313-4B18-9688-C3EF5CF8B177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DE74-CD9C-4BF2-BBDF-23F2CEBB831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Logo.tif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0" y="71438"/>
            <a:ext cx="7110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57200" y="2063750"/>
            <a:ext cx="8229600" cy="2192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F8D5-30C0-47E6-9B7E-DFEDE518DA60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9B0F-0B18-45B2-BD9B-120B4301D63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Logo.tif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0" y="71438"/>
            <a:ext cx="7110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12" name="Pladsholder til indhold 11"/>
          <p:cNvSpPr>
            <a:spLocks noGrp="1"/>
          </p:cNvSpPr>
          <p:nvPr>
            <p:ph sz="quarter" idx="13"/>
          </p:nvPr>
        </p:nvSpPr>
        <p:spPr>
          <a:xfrm>
            <a:off x="457200" y="2403230"/>
            <a:ext cx="8229600" cy="3681657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77E0-5539-4101-BA67-4B45A7A0A0E3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EA1A-871A-4008-A4A2-FA5B3573135F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134A78">
                  <a:alpha val="10001"/>
                </a:srgbClr>
              </a:gs>
              <a:gs pos="50000">
                <a:srgbClr val="134A78">
                  <a:alpha val="3000"/>
                </a:srgbClr>
              </a:gs>
              <a:gs pos="100000">
                <a:srgbClr val="134A78">
                  <a:alpha val="1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ea typeface="Microsoft YaHei" charset="0"/>
              <a:cs typeface="Microsoft YaHei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pic>
        <p:nvPicPr>
          <p:cNvPr id="1031" name="Bild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35000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ea typeface="MS PGothic"/>
                <a:cs typeface="MS PGothic"/>
              </a:defRPr>
            </a:lvl1pPr>
          </a:lstStyle>
          <a:p>
            <a:r>
              <a:rPr lang="de-DE"/>
              <a:t>IASSIST workshop</a:t>
            </a:r>
          </a:p>
          <a:p>
            <a:r>
              <a:rPr lang="de-DE"/>
              <a:t>Cologne, 28.05.2013</a:t>
            </a:r>
          </a:p>
        </p:txBody>
      </p:sp>
      <p:pic>
        <p:nvPicPr>
          <p:cNvPr id="1033" name="Picture 24" descr="SUB-rechts-weis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6477000"/>
            <a:ext cx="274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5" descr="unilogo_gro_weiss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400800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8" descr="DASISH_logo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5888"/>
            <a:ext cx="1512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9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6" t="3455" r="3027" b="4518"/>
          <a:stretch>
            <a:fillRect/>
          </a:stretch>
        </p:blipFill>
        <p:spPr bwMode="auto">
          <a:xfrm>
            <a:off x="8116888" y="125413"/>
            <a:ext cx="631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 Box 14"/>
          <p:cNvSpPr txBox="1">
            <a:spLocks noChangeArrowheads="1"/>
          </p:cNvSpPr>
          <p:nvPr userDrawn="1"/>
        </p:nvSpPr>
        <p:spPr bwMode="auto">
          <a:xfrm>
            <a:off x="2484438" y="160338"/>
            <a:ext cx="41751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dirty="0">
                <a:solidFill>
                  <a:srgbClr val="134A78"/>
                </a:solidFill>
                <a:latin typeface="Arial Rounded MT Bold" charset="0"/>
                <a:ea typeface="Microsoft YaHei" charset="0"/>
                <a:cs typeface="Microsoft YaHei" charset="0"/>
              </a:rPr>
              <a:t>DASISH Online Training Module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6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 Rounded MT Bold" charset="0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 Rounded MT Bold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 Rounded MT Bold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 Rounded MT Bold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 Rounded MT Bold" charset="0"/>
          <a:ea typeface="MS PGothic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04040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04040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404040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404040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404040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1138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409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2427288"/>
            <a:ext cx="82296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</a:lstStyle>
          <a:p>
            <a:pPr>
              <a:defRPr/>
            </a:pPr>
            <a:fld id="{3A9108D5-4689-4304-B76E-D0FED1763B25}" type="datetimeFigureOut">
              <a:rPr lang="sv-SE"/>
              <a:pPr>
                <a:defRPr/>
              </a:pPr>
              <a:t>2013-05-27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</a:lstStyle>
          <a:p>
            <a:pPr>
              <a:defRPr/>
            </a:pPr>
            <a:fld id="{A0B5086F-3525-4D41-9321-A3A7797A58AC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pic>
        <p:nvPicPr>
          <p:cNvPr id="4103" name="Bildobjekt 4" descr="Logo.tif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35000" y="71438"/>
            <a:ext cx="7110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47000" y="6002338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4" r:id="rId2"/>
    <p:sldLayoutId id="2147483933" r:id="rId3"/>
    <p:sldLayoutId id="2147483932" r:id="rId4"/>
    <p:sldLayoutId id="2147483931" r:id="rId5"/>
    <p:sldLayoutId id="2147483937" r:id="rId6"/>
    <p:sldLayoutId id="2147483938" r:id="rId7"/>
    <p:sldLayoutId id="2147483930" r:id="rId8"/>
    <p:sldLayoutId id="2147483929" r:id="rId9"/>
    <p:sldLayoutId id="2147483939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d 8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5000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ea typeface="MS PGothic"/>
                <a:cs typeface="MS PGothic"/>
              </a:defRPr>
            </a:lvl1pPr>
          </a:lstStyle>
          <a:p>
            <a:r>
              <a:rPr lang="de-DE"/>
              <a:t>IASSIST workshop</a:t>
            </a:r>
          </a:p>
          <a:p>
            <a:r>
              <a:rPr lang="de-DE"/>
              <a:t>Cologne, 28.05.2013</a:t>
            </a:r>
          </a:p>
        </p:txBody>
      </p:sp>
      <p:pic>
        <p:nvPicPr>
          <p:cNvPr id="16388" name="Picture 24" descr="SUB-rechts-weis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096000" y="6477000"/>
            <a:ext cx="274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5" descr="unilogo_gro_weiss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6400800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DASISH_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370013" y="1196975"/>
            <a:ext cx="24479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/>
          <p:cNvPicPr>
            <a:picLocks noChangeAspect="1" noChangeArrowheads="1"/>
          </p:cNvPicPr>
          <p:nvPr userDrawn="1"/>
        </p:nvPicPr>
        <p:blipFill>
          <a:blip r:embed="rId17"/>
          <a:srcRect l="3136" t="3455" r="3027" b="4518"/>
          <a:stretch>
            <a:fillRect/>
          </a:stretch>
        </p:blipFill>
        <p:spPr bwMode="auto">
          <a:xfrm>
            <a:off x="6659563" y="4365625"/>
            <a:ext cx="11017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36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MS PGothic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MS PGothic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MS PGothic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MS PGothic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MS PGothic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MS PGothic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MS PGothic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867"/>
          </a:solidFill>
          <a:latin typeface="Arial" charset="0"/>
          <a:ea typeface="MS PGothic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ngelhardt@sub.uni-goettingen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timo.gnadt@sub.uni-goettingen.de" TargetMode="External"/><Relationship Id="rId5" Type="http://schemas.openxmlformats.org/officeDocument/2006/relationships/image" Target="../media/image8.emf"/><Relationship Id="rId4" Type="http://schemas.openxmlformats.org/officeDocument/2006/relationships/hyperlink" Target="mailto:gnadt@sub.uni-goettingen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dasish.eu/training/1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ngelhardt@sub.uni-goettingen.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emf"/><Relationship Id="rId4" Type="http://schemas.openxmlformats.org/officeDocument/2006/relationships/hyperlink" Target="mailto:gnadt@sub.uni-goettingen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1866900" y="2827338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de-DE" sz="2400">
                <a:solidFill>
                  <a:srgbClr val="003867"/>
                </a:solidFill>
                <a:latin typeface="Arial Rounded MT Bold" pitchFamily="34" charset="0"/>
                <a:ea typeface="MS PGothic"/>
                <a:cs typeface="MS PGothic"/>
              </a:rPr>
              <a:t>DASISH Online Training Module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00113" y="3500438"/>
            <a:ext cx="3598862" cy="539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defTabSz="914400">
              <a:spcBef>
                <a:spcPct val="20000"/>
              </a:spcBef>
              <a:defRPr/>
            </a:pPr>
            <a:r>
              <a:rPr lang="de-DE" sz="1400" dirty="0">
                <a:solidFill>
                  <a:srgbClr val="404040"/>
                </a:solidFill>
                <a:ea typeface="MS PGothic" pitchFamily="34" charset="-128"/>
                <a:cs typeface="+mn-cs"/>
              </a:rPr>
              <a:t>Claudia </a:t>
            </a:r>
            <a:r>
              <a:rPr lang="de-DE" sz="1400" dirty="0">
                <a:solidFill>
                  <a:srgbClr val="404040"/>
                </a:solidFill>
                <a:ea typeface="MS PGothic" pitchFamily="34" charset="-128"/>
                <a:cs typeface="+mn-cs"/>
              </a:rPr>
              <a:t>Engelhardt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de-DE" sz="1400" dirty="0">
                <a:solidFill>
                  <a:srgbClr val="404040"/>
                </a:solidFill>
                <a:ea typeface="MS PGothic" pitchFamily="34" charset="-128"/>
                <a:cs typeface="+mn-cs"/>
                <a:hlinkClick r:id="rId3"/>
              </a:rPr>
              <a:t>claudia.engelhardt</a:t>
            </a:r>
            <a:r>
              <a:rPr lang="de-DE" sz="1400" dirty="0">
                <a:solidFill>
                  <a:srgbClr val="404040"/>
                </a:solidFill>
                <a:ea typeface="MS PGothic" pitchFamily="34" charset="-128"/>
                <a:cs typeface="+mn-cs"/>
                <a:hlinkClick r:id="rId4"/>
              </a:rPr>
              <a:t>@sub.uni-goettingen.de</a:t>
            </a:r>
            <a:endParaRPr lang="de-DE" sz="1400" dirty="0">
              <a:solidFill>
                <a:srgbClr val="40404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868488" y="2466975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de-DE" sz="2000">
                <a:solidFill>
                  <a:srgbClr val="003867"/>
                </a:solidFill>
                <a:latin typeface="Arial Rounded MT Bold" pitchFamily="34" charset="0"/>
                <a:ea typeface="MS PGothic"/>
                <a:cs typeface="MS PGothic"/>
              </a:rPr>
              <a:t>Access Policies and Licensing</a:t>
            </a:r>
          </a:p>
        </p:txBody>
      </p:sp>
      <p:pic>
        <p:nvPicPr>
          <p:cNvPr id="30724" name="Bild 3" descr="ML:Users:ralfstockmann:Dropbox:Sync Ordner:WWW Relaunch:Logo:Final 2012:LOGOS:Logo blau links Zuschnitt.pd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5935663"/>
            <a:ext cx="36004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43438" y="3500438"/>
            <a:ext cx="3600450" cy="539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defTabSz="914400">
              <a:spcBef>
                <a:spcPct val="20000"/>
              </a:spcBef>
              <a:defRPr/>
            </a:pPr>
            <a:r>
              <a:rPr lang="de-DE" sz="1400" dirty="0">
                <a:solidFill>
                  <a:srgbClr val="404040"/>
                </a:solidFill>
                <a:ea typeface="MS PGothic" pitchFamily="34" charset="-128"/>
                <a:cs typeface="+mn-cs"/>
              </a:rPr>
              <a:t>Timo </a:t>
            </a:r>
            <a:r>
              <a:rPr lang="de-DE" sz="1400" dirty="0">
                <a:solidFill>
                  <a:srgbClr val="404040"/>
                </a:solidFill>
                <a:ea typeface="MS PGothic" pitchFamily="34" charset="-128"/>
                <a:cs typeface="+mn-cs"/>
              </a:rPr>
              <a:t>Gnadt</a:t>
            </a:r>
          </a:p>
          <a:p>
            <a:pPr defTabSz="914400">
              <a:spcBef>
                <a:spcPct val="20000"/>
              </a:spcBef>
              <a:buFont typeface="Times New Roman" pitchFamily="18" charset="0"/>
              <a:buNone/>
              <a:defRPr/>
            </a:pPr>
            <a:r>
              <a:rPr lang="de-DE" sz="1400" dirty="0">
                <a:solidFill>
                  <a:srgbClr val="404040"/>
                </a:solidFill>
                <a:ea typeface="MS PGothic" pitchFamily="34" charset="-128"/>
                <a:cs typeface="+mn-cs"/>
                <a:hlinkClick r:id="rId6"/>
              </a:rPr>
              <a:t>timo.gnadt@sub.uni-goettingen.de</a:t>
            </a:r>
            <a:endParaRPr lang="de-DE" sz="1400" dirty="0">
              <a:solidFill>
                <a:srgbClr val="40404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3419475" y="4149725"/>
            <a:ext cx="19272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  <a:buFont typeface="Times New Roman" pitchFamily="18" charset="0"/>
              <a:buNone/>
            </a:pPr>
            <a:r>
              <a:rPr lang="de-DE" sz="1400">
                <a:solidFill>
                  <a:srgbClr val="404040"/>
                </a:solidFill>
                <a:ea typeface="MS PGothic"/>
                <a:cs typeface="MS PGothic"/>
              </a:rPr>
              <a:t>IASSIST workshop</a:t>
            </a:r>
          </a:p>
          <a:p>
            <a:pPr defTabSz="914400">
              <a:spcBef>
                <a:spcPct val="20000"/>
              </a:spcBef>
            </a:pPr>
            <a:r>
              <a:rPr lang="de-DE" sz="1400">
                <a:solidFill>
                  <a:srgbClr val="404040"/>
                </a:solidFill>
                <a:ea typeface="MS PGothic"/>
                <a:cs typeface="MS PGothic"/>
              </a:rPr>
              <a:t>Cologne, 28.05.2013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ußzeilenplatzhalter 3"/>
          <p:cNvSpPr>
            <a:spLocks/>
          </p:cNvSpPr>
          <p:nvPr/>
        </p:nvSpPr>
        <p:spPr bwMode="auto">
          <a:xfrm>
            <a:off x="3200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IASSIST workshop</a:t>
            </a:r>
          </a:p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Cologne, 28.05.2013</a:t>
            </a:r>
          </a:p>
        </p:txBody>
      </p:sp>
      <p:sp>
        <p:nvSpPr>
          <p:cNvPr id="49154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2403475"/>
            <a:ext cx="8229600" cy="36814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de-DE" smtClean="0">
                <a:hlinkClick r:id="rId3"/>
              </a:rPr>
              <a:t>Training Module Demo</a:t>
            </a:r>
            <a:endParaRPr lang="de-DE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8238"/>
            <a:ext cx="8229600" cy="490537"/>
          </a:xfrm>
          <a:effectLst>
            <a:outerShdw blurRad="25400" dist="25400" dir="7200000" algn="t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latin typeface="Arial Rounded MT Bold" pitchFamily="34" charset="0"/>
                <a:ea typeface="MS PGothic" pitchFamily="34" charset="-128"/>
              </a:rPr>
              <a:t>DASISH Online Training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0300"/>
            <a:ext cx="8229600" cy="498475"/>
          </a:xfrm>
        </p:spPr>
        <p:txBody>
          <a:bodyPr/>
          <a:lstStyle/>
          <a:p>
            <a:pPr eaLnBrk="1" hangingPunct="1"/>
            <a:r>
              <a:rPr lang="de-DE" sz="2800" smtClean="0">
                <a:latin typeface="Arial Rounded MT Bold" pitchFamily="34" charset="0"/>
                <a:ea typeface="MS PGothic"/>
                <a:cs typeface="MS PGothic"/>
              </a:rPr>
              <a:t>DASISH Online Training Module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73238"/>
            <a:ext cx="8229600" cy="49688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400" dirty="0" smtClean="0">
                <a:solidFill>
                  <a:srgbClr val="003867"/>
                </a:solidFill>
              </a:rPr>
              <a:t>Modules </a:t>
            </a:r>
            <a:r>
              <a:rPr lang="de-DE" sz="2400" dirty="0" err="1" smtClean="0">
                <a:solidFill>
                  <a:srgbClr val="003867"/>
                </a:solidFill>
              </a:rPr>
              <a:t>currently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under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development</a:t>
            </a:r>
            <a:r>
              <a:rPr lang="de-DE" sz="2400" dirty="0" smtClean="0">
                <a:solidFill>
                  <a:srgbClr val="003867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endParaRPr lang="de-DE" sz="2000" dirty="0" smtClean="0">
              <a:solidFill>
                <a:srgbClr val="003867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2000" dirty="0" smtClean="0">
                <a:solidFill>
                  <a:srgbClr val="003867"/>
                </a:solidFill>
              </a:rPr>
              <a:t>Authentication </a:t>
            </a:r>
            <a:r>
              <a:rPr lang="de-DE" sz="2000" dirty="0" err="1" smtClean="0">
                <a:solidFill>
                  <a:srgbClr val="003867"/>
                </a:solidFill>
              </a:rPr>
              <a:t>and</a:t>
            </a:r>
            <a:r>
              <a:rPr lang="de-DE" sz="2000" dirty="0" smtClean="0">
                <a:solidFill>
                  <a:srgbClr val="003867"/>
                </a:solidFill>
              </a:rPr>
              <a:t> </a:t>
            </a:r>
            <a:r>
              <a:rPr lang="de-DE" sz="2000" dirty="0" err="1" smtClean="0">
                <a:solidFill>
                  <a:srgbClr val="003867"/>
                </a:solidFill>
              </a:rPr>
              <a:t>Authorization</a:t>
            </a:r>
            <a:r>
              <a:rPr lang="de-DE" sz="2000" dirty="0" smtClean="0">
                <a:solidFill>
                  <a:srgbClr val="003867"/>
                </a:solidFill>
              </a:rPr>
              <a:t> </a:t>
            </a:r>
            <a:r>
              <a:rPr lang="de-DE" sz="2000" dirty="0" err="1" smtClean="0">
                <a:solidFill>
                  <a:srgbClr val="003867"/>
                </a:solidFill>
              </a:rPr>
              <a:t>Infrastructures</a:t>
            </a:r>
            <a:r>
              <a:rPr lang="de-DE" sz="2000" dirty="0" smtClean="0">
                <a:solidFill>
                  <a:srgbClr val="003867"/>
                </a:solidFill>
              </a:rPr>
              <a:t> (AAI)</a:t>
            </a:r>
          </a:p>
          <a:p>
            <a:pPr marL="685800" lvl="1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600" dirty="0" err="1" smtClean="0">
                <a:solidFill>
                  <a:srgbClr val="003867"/>
                </a:solidFill>
              </a:rPr>
              <a:t>Introduction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of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goals</a:t>
            </a:r>
            <a:r>
              <a:rPr lang="de-DE" sz="1600" dirty="0" smtClean="0">
                <a:solidFill>
                  <a:srgbClr val="003867"/>
                </a:solidFill>
              </a:rPr>
              <a:t>, </a:t>
            </a:r>
            <a:r>
              <a:rPr lang="de-DE" sz="1600" dirty="0" err="1" smtClean="0">
                <a:solidFill>
                  <a:srgbClr val="003867"/>
                </a:solidFill>
              </a:rPr>
              <a:t>terms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and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actors</a:t>
            </a:r>
            <a:endParaRPr lang="de-DE" sz="1600" dirty="0" smtClean="0">
              <a:solidFill>
                <a:srgbClr val="003867"/>
              </a:solidFill>
            </a:endParaRPr>
          </a:p>
          <a:p>
            <a:pPr marL="685800" lvl="1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600" dirty="0" smtClean="0">
                <a:solidFill>
                  <a:srgbClr val="003867"/>
                </a:solidFill>
              </a:rPr>
              <a:t>Explanation </a:t>
            </a:r>
            <a:r>
              <a:rPr lang="de-DE" sz="1600" dirty="0" err="1" smtClean="0">
                <a:solidFill>
                  <a:srgbClr val="003867"/>
                </a:solidFill>
              </a:rPr>
              <a:t>of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Federated</a:t>
            </a:r>
            <a:r>
              <a:rPr lang="de-DE" sz="1600" dirty="0" smtClean="0">
                <a:solidFill>
                  <a:srgbClr val="003867"/>
                </a:solidFill>
              </a:rPr>
              <a:t> Identity Management: </a:t>
            </a:r>
            <a:r>
              <a:rPr lang="de-DE" sz="1600" dirty="0" err="1" smtClean="0">
                <a:solidFill>
                  <a:srgbClr val="003867"/>
                </a:solidFill>
              </a:rPr>
              <a:t>functions</a:t>
            </a:r>
            <a:r>
              <a:rPr lang="de-DE" sz="1600" dirty="0" smtClean="0">
                <a:solidFill>
                  <a:srgbClr val="003867"/>
                </a:solidFill>
              </a:rPr>
              <a:t> &amp; </a:t>
            </a:r>
            <a:r>
              <a:rPr lang="de-DE" sz="1600" dirty="0" err="1" smtClean="0">
                <a:solidFill>
                  <a:srgbClr val="003867"/>
                </a:solidFill>
              </a:rPr>
              <a:t>examples</a:t>
            </a:r>
            <a:endParaRPr lang="de-DE" sz="1600" dirty="0" smtClean="0">
              <a:solidFill>
                <a:srgbClr val="003867"/>
              </a:solidFill>
            </a:endParaRPr>
          </a:p>
          <a:p>
            <a:pPr marL="685800" lvl="1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600" dirty="0" smtClean="0">
                <a:solidFill>
                  <a:srgbClr val="003867"/>
                </a:solidFill>
              </a:rPr>
              <a:t>Technical </a:t>
            </a:r>
            <a:r>
              <a:rPr lang="de-DE" sz="1600" dirty="0" err="1" smtClean="0">
                <a:solidFill>
                  <a:srgbClr val="003867"/>
                </a:solidFill>
              </a:rPr>
              <a:t>challenges</a:t>
            </a:r>
            <a:r>
              <a:rPr lang="de-DE" sz="1600" dirty="0" smtClean="0">
                <a:solidFill>
                  <a:srgbClr val="003867"/>
                </a:solidFill>
              </a:rPr>
              <a:t> &amp; </a:t>
            </a:r>
            <a:r>
              <a:rPr lang="de-DE" sz="1600" dirty="0" err="1" smtClean="0">
                <a:solidFill>
                  <a:srgbClr val="003867"/>
                </a:solidFill>
              </a:rPr>
              <a:t>approaches</a:t>
            </a:r>
            <a:r>
              <a:rPr lang="de-DE" sz="1600" dirty="0" smtClean="0">
                <a:solidFill>
                  <a:srgbClr val="003867"/>
                </a:solidFill>
              </a:rPr>
              <a:t>: </a:t>
            </a:r>
            <a:r>
              <a:rPr lang="de-DE" sz="1600" dirty="0" err="1" smtClean="0">
                <a:solidFill>
                  <a:srgbClr val="003867"/>
                </a:solidFill>
              </a:rPr>
              <a:t>Shibboleth</a:t>
            </a:r>
            <a:r>
              <a:rPr lang="de-DE" sz="1600" dirty="0" smtClean="0">
                <a:solidFill>
                  <a:srgbClr val="003867"/>
                </a:solidFill>
              </a:rPr>
              <a:t>, </a:t>
            </a:r>
            <a:r>
              <a:rPr lang="de-DE" sz="1600" dirty="0" err="1" smtClean="0">
                <a:solidFill>
                  <a:srgbClr val="003867"/>
                </a:solidFill>
              </a:rPr>
              <a:t>OpenID</a:t>
            </a:r>
            <a:r>
              <a:rPr lang="de-DE" sz="1600" dirty="0" smtClean="0">
                <a:solidFill>
                  <a:srgbClr val="003867"/>
                </a:solidFill>
              </a:rPr>
              <a:t>, </a:t>
            </a:r>
            <a:r>
              <a:rPr lang="de-DE" sz="1600" dirty="0" err="1" smtClean="0">
                <a:solidFill>
                  <a:srgbClr val="003867"/>
                </a:solidFill>
              </a:rPr>
              <a:t>Authorisation</a:t>
            </a:r>
            <a:r>
              <a:rPr lang="de-DE" sz="1600" dirty="0" smtClean="0">
                <a:solidFill>
                  <a:srgbClr val="003867"/>
                </a:solidFill>
              </a:rPr>
              <a:t>, ...</a:t>
            </a:r>
          </a:p>
          <a:p>
            <a:pPr marL="685800" lvl="1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600" dirty="0" err="1" smtClean="0">
                <a:solidFill>
                  <a:srgbClr val="003867"/>
                </a:solidFill>
              </a:rPr>
              <a:t>Examples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of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currently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implemented</a:t>
            </a:r>
            <a:r>
              <a:rPr lang="de-DE" sz="1600" dirty="0" smtClean="0">
                <a:solidFill>
                  <a:srgbClr val="003867"/>
                </a:solidFill>
              </a:rPr>
              <a:t> AAI </a:t>
            </a:r>
            <a:r>
              <a:rPr lang="de-DE" sz="1600" dirty="0" err="1" smtClean="0">
                <a:solidFill>
                  <a:srgbClr val="003867"/>
                </a:solidFill>
              </a:rPr>
              <a:t>systems</a:t>
            </a:r>
            <a:endParaRPr lang="de-DE" sz="1600" dirty="0" smtClean="0">
              <a:solidFill>
                <a:srgbClr val="003867"/>
              </a:solidFill>
            </a:endParaRPr>
          </a:p>
          <a:p>
            <a:pPr marL="685800" lvl="1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endParaRPr lang="de-DE" sz="1600" dirty="0" smtClean="0">
              <a:solidFill>
                <a:srgbClr val="003867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2000" dirty="0" smtClean="0">
                <a:solidFill>
                  <a:srgbClr val="003867"/>
                </a:solidFill>
              </a:rPr>
              <a:t>Persistent </a:t>
            </a:r>
            <a:r>
              <a:rPr lang="de-DE" sz="2000" dirty="0" err="1" smtClean="0">
                <a:solidFill>
                  <a:srgbClr val="003867"/>
                </a:solidFill>
              </a:rPr>
              <a:t>Identifiers</a:t>
            </a:r>
            <a:r>
              <a:rPr lang="de-DE" sz="2000" dirty="0">
                <a:solidFill>
                  <a:srgbClr val="003867"/>
                </a:solidFill>
              </a:rPr>
              <a:t> </a:t>
            </a:r>
            <a:r>
              <a:rPr lang="de-DE" sz="2000" dirty="0" smtClean="0">
                <a:solidFill>
                  <a:srgbClr val="003867"/>
                </a:solidFill>
              </a:rPr>
              <a:t>(PIDs)</a:t>
            </a:r>
          </a:p>
          <a:p>
            <a:pPr marL="685800" lvl="1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600" dirty="0" err="1">
                <a:solidFill>
                  <a:srgbClr val="003867"/>
                </a:solidFill>
              </a:rPr>
              <a:t>Introduction</a:t>
            </a:r>
            <a:r>
              <a:rPr lang="de-DE" sz="1600" dirty="0">
                <a:solidFill>
                  <a:srgbClr val="003867"/>
                </a:solidFill>
              </a:rPr>
              <a:t> </a:t>
            </a:r>
            <a:r>
              <a:rPr lang="de-DE" sz="1600" dirty="0" err="1">
                <a:solidFill>
                  <a:srgbClr val="003867"/>
                </a:solidFill>
              </a:rPr>
              <a:t>of</a:t>
            </a:r>
            <a:r>
              <a:rPr lang="de-DE" sz="1600" dirty="0">
                <a:solidFill>
                  <a:srgbClr val="003867"/>
                </a:solidFill>
              </a:rPr>
              <a:t> </a:t>
            </a:r>
            <a:r>
              <a:rPr lang="de-DE" sz="1600" dirty="0" err="1">
                <a:solidFill>
                  <a:srgbClr val="003867"/>
                </a:solidFill>
              </a:rPr>
              <a:t>goals</a:t>
            </a:r>
            <a:r>
              <a:rPr lang="de-DE" sz="1600" dirty="0">
                <a:solidFill>
                  <a:srgbClr val="003867"/>
                </a:solidFill>
              </a:rPr>
              <a:t>, </a:t>
            </a:r>
            <a:r>
              <a:rPr lang="de-DE" sz="1600" dirty="0" err="1" smtClean="0">
                <a:solidFill>
                  <a:srgbClr val="003867"/>
                </a:solidFill>
              </a:rPr>
              <a:t>actors</a:t>
            </a:r>
            <a:r>
              <a:rPr lang="de-DE" sz="1600" dirty="0" smtClean="0">
                <a:solidFill>
                  <a:srgbClr val="003867"/>
                </a:solidFill>
              </a:rPr>
              <a:t>, </a:t>
            </a:r>
            <a:r>
              <a:rPr lang="de-DE" sz="1600" dirty="0" err="1" smtClean="0">
                <a:solidFill>
                  <a:srgbClr val="003867"/>
                </a:solidFill>
              </a:rPr>
              <a:t>usage</a:t>
            </a:r>
            <a:endParaRPr lang="de-DE" sz="1600" dirty="0" smtClean="0">
              <a:solidFill>
                <a:srgbClr val="003867"/>
              </a:solidFill>
            </a:endParaRPr>
          </a:p>
          <a:p>
            <a:pPr marL="685800" lvl="1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600" dirty="0" smtClean="0">
                <a:solidFill>
                  <a:srgbClr val="003867"/>
                </a:solidFill>
              </a:rPr>
              <a:t>Description &amp; </a:t>
            </a:r>
            <a:r>
              <a:rPr lang="de-DE" sz="1600" dirty="0" err="1" smtClean="0">
                <a:solidFill>
                  <a:srgbClr val="003867"/>
                </a:solidFill>
              </a:rPr>
              <a:t>comparison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of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widely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used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services</a:t>
            </a:r>
            <a:endParaRPr lang="de-DE" sz="1600" dirty="0" smtClean="0">
              <a:solidFill>
                <a:srgbClr val="003867"/>
              </a:solidFill>
            </a:endParaRPr>
          </a:p>
          <a:p>
            <a:pPr marL="685800" lvl="1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600" dirty="0" err="1" smtClean="0">
                <a:solidFill>
                  <a:srgbClr val="003867"/>
                </a:solidFill>
              </a:rPr>
              <a:t>Example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projects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or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institutions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for</a:t>
            </a:r>
            <a:r>
              <a:rPr lang="de-DE" sz="1600" dirty="0" smtClean="0">
                <a:solidFill>
                  <a:srgbClr val="003867"/>
                </a:solidFill>
              </a:rPr>
              <a:t> PID </a:t>
            </a:r>
            <a:r>
              <a:rPr lang="de-DE" sz="1600" dirty="0" err="1" smtClean="0">
                <a:solidFill>
                  <a:srgbClr val="003867"/>
                </a:solidFill>
              </a:rPr>
              <a:t>services</a:t>
            </a:r>
            <a:r>
              <a:rPr lang="de-DE" sz="1600" dirty="0" smtClean="0">
                <a:solidFill>
                  <a:srgbClr val="003867"/>
                </a:solidFill>
              </a:rPr>
              <a:t> in </a:t>
            </a:r>
            <a:r>
              <a:rPr lang="de-DE" sz="1600" dirty="0" err="1" smtClean="0">
                <a:solidFill>
                  <a:srgbClr val="003867"/>
                </a:solidFill>
              </a:rPr>
              <a:t>use</a:t>
            </a:r>
            <a:endParaRPr lang="de-DE" sz="1600" dirty="0" smtClean="0">
              <a:solidFill>
                <a:srgbClr val="003867"/>
              </a:solidFill>
            </a:endParaRPr>
          </a:p>
          <a:p>
            <a:pPr marL="685800" lvl="1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600" dirty="0" err="1" smtClean="0">
                <a:solidFill>
                  <a:srgbClr val="003867"/>
                </a:solidFill>
              </a:rPr>
              <a:t>Process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description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of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receiving</a:t>
            </a:r>
            <a:r>
              <a:rPr lang="de-DE" sz="1600" dirty="0" smtClean="0">
                <a:solidFill>
                  <a:srgbClr val="003867"/>
                </a:solidFill>
              </a:rPr>
              <a:t> a PID</a:t>
            </a:r>
          </a:p>
          <a:p>
            <a:pPr marL="685800" lvl="1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600" dirty="0" smtClean="0">
                <a:solidFill>
                  <a:srgbClr val="003867"/>
                </a:solidFill>
              </a:rPr>
              <a:t>Technical </a:t>
            </a:r>
            <a:r>
              <a:rPr lang="de-DE" sz="1600" dirty="0" err="1">
                <a:solidFill>
                  <a:srgbClr val="003867"/>
                </a:solidFill>
              </a:rPr>
              <a:t>c</a:t>
            </a:r>
            <a:r>
              <a:rPr lang="de-DE" sz="1600" dirty="0" err="1" smtClean="0">
                <a:solidFill>
                  <a:srgbClr val="003867"/>
                </a:solidFill>
              </a:rPr>
              <a:t>hallenges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of</a:t>
            </a:r>
            <a:r>
              <a:rPr lang="de-DE" sz="1600" dirty="0" smtClean="0">
                <a:solidFill>
                  <a:srgbClr val="003867"/>
                </a:solidFill>
              </a:rPr>
              <a:t> </a:t>
            </a:r>
            <a:r>
              <a:rPr lang="de-DE" sz="1600" dirty="0" err="1" smtClean="0">
                <a:solidFill>
                  <a:srgbClr val="003867"/>
                </a:solidFill>
              </a:rPr>
              <a:t>persistence</a:t>
            </a:r>
            <a:endParaRPr lang="de-DE" sz="1600" dirty="0">
              <a:solidFill>
                <a:srgbClr val="003867"/>
              </a:solidFill>
            </a:endParaRPr>
          </a:p>
          <a:p>
            <a:pPr marL="685800" lvl="1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endParaRPr lang="de-DE" sz="1400" dirty="0" smtClean="0">
              <a:solidFill>
                <a:srgbClr val="003867"/>
              </a:solidFill>
            </a:endParaRPr>
          </a:p>
        </p:txBody>
      </p:sp>
      <p:sp>
        <p:nvSpPr>
          <p:cNvPr id="51203" name="Fußzeilenplatzhalter 3"/>
          <p:cNvSpPr>
            <a:spLocks/>
          </p:cNvSpPr>
          <p:nvPr/>
        </p:nvSpPr>
        <p:spPr bwMode="auto">
          <a:xfrm>
            <a:off x="3200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IASSIST workshop</a:t>
            </a:r>
          </a:p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Cologne, 28.05.2013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0300"/>
            <a:ext cx="8229600" cy="498475"/>
          </a:xfrm>
        </p:spPr>
        <p:txBody>
          <a:bodyPr/>
          <a:lstStyle/>
          <a:p>
            <a:pPr eaLnBrk="1" hangingPunct="1"/>
            <a:r>
              <a:rPr lang="de-DE" sz="2800" smtClean="0">
                <a:latin typeface="Arial Rounded MT Bold" pitchFamily="34" charset="0"/>
                <a:ea typeface="MS PGothic"/>
                <a:cs typeface="MS PGothic"/>
              </a:rPr>
              <a:t>DASISH Online Training Module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73238"/>
            <a:ext cx="8229600" cy="3455987"/>
          </a:xfrm>
        </p:spPr>
        <p:txBody>
          <a:bodyPr anchor="ctr" anchorCtr="1"/>
          <a:lstStyle/>
          <a:p>
            <a:pPr marL="0" indent="0" algn="ctr" eaLnBrk="1" hangingPunct="1">
              <a:buFont typeface="Arial" charset="0"/>
              <a:buNone/>
              <a:tabLst>
                <a:tab pos="1793875" algn="l"/>
              </a:tabLst>
            </a:pPr>
            <a:r>
              <a:rPr lang="de-DE" sz="2400" smtClean="0">
                <a:solidFill>
                  <a:srgbClr val="003867"/>
                </a:solidFill>
              </a:rPr>
              <a:t>Thank you for your attention!</a:t>
            </a:r>
          </a:p>
          <a:p>
            <a:pPr marL="0" indent="0" algn="ctr" eaLnBrk="1" hangingPunct="1">
              <a:buFont typeface="Arial" charset="0"/>
              <a:buNone/>
              <a:tabLst>
                <a:tab pos="1793875" algn="l"/>
              </a:tabLst>
            </a:pPr>
            <a:r>
              <a:rPr lang="de-DE" sz="2400" smtClean="0">
                <a:solidFill>
                  <a:srgbClr val="003867"/>
                </a:solidFill>
              </a:rPr>
              <a:t>Time for questions</a:t>
            </a:r>
            <a:endParaRPr lang="de-DE" sz="1400" smtClean="0">
              <a:solidFill>
                <a:srgbClr val="003867"/>
              </a:solidFill>
            </a:endParaRPr>
          </a:p>
          <a:p>
            <a:pPr marL="685800" lvl="1" algn="ctr" eaLnBrk="1" hangingPunct="1">
              <a:buFont typeface="Arial" charset="0"/>
              <a:buChar char="•"/>
              <a:tabLst>
                <a:tab pos="1793875" algn="l"/>
              </a:tabLst>
            </a:pPr>
            <a:endParaRPr lang="de-DE" sz="1400" smtClean="0">
              <a:solidFill>
                <a:srgbClr val="003867"/>
              </a:solidFill>
            </a:endParaRPr>
          </a:p>
        </p:txBody>
      </p:sp>
      <p:sp>
        <p:nvSpPr>
          <p:cNvPr id="53251" name="Fußzeilenplatzhalter 3"/>
          <p:cNvSpPr>
            <a:spLocks/>
          </p:cNvSpPr>
          <p:nvPr/>
        </p:nvSpPr>
        <p:spPr bwMode="auto">
          <a:xfrm>
            <a:off x="3200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IASSIST workshop</a:t>
            </a:r>
          </a:p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Cologne, 28.05.2013</a:t>
            </a:r>
          </a:p>
        </p:txBody>
      </p:sp>
      <p:sp>
        <p:nvSpPr>
          <p:cNvPr id="53252" name="Rechteck 1"/>
          <p:cNvSpPr>
            <a:spLocks noChangeArrowheads="1"/>
          </p:cNvSpPr>
          <p:nvPr/>
        </p:nvSpPr>
        <p:spPr bwMode="auto">
          <a:xfrm>
            <a:off x="684213" y="5157788"/>
            <a:ext cx="45720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de-DE" sz="1600">
                <a:solidFill>
                  <a:srgbClr val="404040"/>
                </a:solidFill>
                <a:ea typeface="MS PGothic"/>
                <a:cs typeface="MS PGothic"/>
              </a:rPr>
              <a:t>Claudia Engelhardt</a:t>
            </a:r>
          </a:p>
          <a:p>
            <a:pPr defTabSz="914400">
              <a:spcBef>
                <a:spcPct val="20000"/>
              </a:spcBef>
            </a:pPr>
            <a:r>
              <a:rPr lang="de-DE" sz="1600">
                <a:solidFill>
                  <a:srgbClr val="404040"/>
                </a:solidFill>
                <a:ea typeface="MS PGothic"/>
                <a:cs typeface="MS PGothic"/>
                <a:hlinkClick r:id="rId3"/>
              </a:rPr>
              <a:t>claudia.engelhardt</a:t>
            </a:r>
            <a:r>
              <a:rPr lang="de-DE" sz="1600">
                <a:solidFill>
                  <a:srgbClr val="404040"/>
                </a:solidFill>
                <a:ea typeface="MS PGothic"/>
                <a:cs typeface="MS PGothic"/>
                <a:hlinkClick r:id="rId4"/>
              </a:rPr>
              <a:t>@sub.uni-goettingen.de</a:t>
            </a:r>
            <a:endParaRPr lang="de-DE" sz="1600">
              <a:solidFill>
                <a:srgbClr val="404040"/>
              </a:solidFill>
              <a:ea typeface="MS PGothic"/>
              <a:cs typeface="MS PGothic"/>
            </a:endParaRPr>
          </a:p>
        </p:txBody>
      </p:sp>
      <p:sp>
        <p:nvSpPr>
          <p:cNvPr id="53253" name="Rechteck 5"/>
          <p:cNvSpPr>
            <a:spLocks noChangeArrowheads="1"/>
          </p:cNvSpPr>
          <p:nvPr/>
        </p:nvSpPr>
        <p:spPr bwMode="auto">
          <a:xfrm>
            <a:off x="5076825" y="5157788"/>
            <a:ext cx="29511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  <a:buFont typeface="Times New Roman" pitchFamily="18" charset="0"/>
              <a:buNone/>
            </a:pPr>
            <a:r>
              <a:rPr lang="de-DE" sz="1600">
                <a:solidFill>
                  <a:srgbClr val="404040"/>
                </a:solidFill>
                <a:ea typeface="MS PGothic"/>
                <a:cs typeface="MS PGothic"/>
              </a:rPr>
              <a:t>Timo Gnadt</a:t>
            </a:r>
          </a:p>
          <a:p>
            <a:pPr defTabSz="914400">
              <a:spcBef>
                <a:spcPct val="20000"/>
              </a:spcBef>
              <a:buFont typeface="Times New Roman" pitchFamily="18" charset="0"/>
              <a:buNone/>
            </a:pPr>
            <a:r>
              <a:rPr lang="de-DE" sz="1600">
                <a:solidFill>
                  <a:srgbClr val="404040"/>
                </a:solidFill>
                <a:ea typeface="MS PGothic"/>
                <a:cs typeface="MS PGothic"/>
                <a:hlinkClick r:id="rId4"/>
              </a:rPr>
              <a:t>gnadt@sub.uni-goettingen.de</a:t>
            </a:r>
            <a:endParaRPr lang="de-DE" sz="1600">
              <a:solidFill>
                <a:srgbClr val="404040"/>
              </a:solidFill>
              <a:ea typeface="MS PGothic"/>
              <a:cs typeface="MS PGothic"/>
            </a:endParaRPr>
          </a:p>
        </p:txBody>
      </p:sp>
      <p:pic>
        <p:nvPicPr>
          <p:cNvPr id="53254" name="Bild 3" descr="ML:Users:ralfstockmann:Dropbox:Sync Ordner:WWW Relaunch:Logo:Final 2012:LOGOS:Logo blau links Zuschnitt.pd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5935663"/>
            <a:ext cx="36004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0300"/>
            <a:ext cx="8229600" cy="498475"/>
          </a:xfrm>
          <a:effectLst>
            <a:outerShdw blurRad="25400" dist="25400" dir="7200000" algn="t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latin typeface="Arial Rounded MT Bold" pitchFamily="34" charset="0"/>
                <a:ea typeface="MS PGothic" pitchFamily="34" charset="-128"/>
              </a:rPr>
              <a:t>DASISH WP7 „Education </a:t>
            </a:r>
            <a:r>
              <a:rPr lang="de-DE" sz="2800" dirty="0" err="1" smtClean="0">
                <a:latin typeface="Arial Rounded MT Bold" pitchFamily="34" charset="0"/>
                <a:ea typeface="MS PGothic" pitchFamily="34" charset="-128"/>
              </a:rPr>
              <a:t>and</a:t>
            </a:r>
            <a:r>
              <a:rPr lang="de-DE" sz="2800" dirty="0" smtClean="0">
                <a:latin typeface="Arial Rounded MT Bold" pitchFamily="34" charset="0"/>
                <a:ea typeface="MS PGothic" pitchFamily="34" charset="-128"/>
              </a:rPr>
              <a:t> Training“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73238"/>
            <a:ext cx="8229600" cy="49688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tabLst>
                <a:tab pos="1793875" algn="l"/>
              </a:tabLst>
              <a:defRPr/>
            </a:pPr>
            <a:r>
              <a:rPr lang="en-US" sz="2400" dirty="0" smtClean="0">
                <a:solidFill>
                  <a:srgbClr val="003867"/>
                </a:solidFill>
              </a:rPr>
              <a:t>Goals:</a:t>
            </a:r>
          </a:p>
          <a:p>
            <a:pPr eaLnBrk="1" fontAlgn="auto" hangingPunct="1">
              <a:spcAft>
                <a:spcPts val="0"/>
              </a:spcAft>
              <a:tabLst>
                <a:tab pos="1793875" algn="l"/>
              </a:tabLst>
              <a:defRPr/>
            </a:pPr>
            <a:r>
              <a:rPr lang="en-US" sz="2000" dirty="0" smtClean="0">
                <a:solidFill>
                  <a:srgbClr val="003867"/>
                </a:solidFill>
              </a:rPr>
              <a:t>Establish a joint </a:t>
            </a:r>
            <a:r>
              <a:rPr lang="en-US" sz="2000" dirty="0">
                <a:solidFill>
                  <a:srgbClr val="003867"/>
                </a:solidFill>
              </a:rPr>
              <a:t>domain for </a:t>
            </a:r>
            <a:r>
              <a:rPr lang="en-US" sz="2000" dirty="0" smtClean="0">
                <a:solidFill>
                  <a:srgbClr val="003867"/>
                </a:solidFill>
              </a:rPr>
              <a:t>Training </a:t>
            </a:r>
            <a:r>
              <a:rPr lang="en-US" sz="2000" dirty="0">
                <a:solidFill>
                  <a:srgbClr val="003867"/>
                </a:solidFill>
              </a:rPr>
              <a:t>and </a:t>
            </a:r>
            <a:r>
              <a:rPr lang="en-US" sz="2000" dirty="0" smtClean="0">
                <a:solidFill>
                  <a:srgbClr val="003867"/>
                </a:solidFill>
              </a:rPr>
              <a:t>Education for Social Sciences &amp; Humanities infrastructures</a:t>
            </a:r>
            <a:endParaRPr lang="en-US" sz="2000" dirty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tabLst>
                <a:tab pos="1793875" algn="l"/>
              </a:tabLst>
              <a:defRPr/>
            </a:pPr>
            <a:r>
              <a:rPr lang="en-US" sz="2000" dirty="0">
                <a:solidFill>
                  <a:srgbClr val="003867"/>
                </a:solidFill>
              </a:rPr>
              <a:t>Inspire new research approaches using infrastructures</a:t>
            </a:r>
          </a:p>
          <a:p>
            <a:pPr eaLnBrk="1" fontAlgn="auto" hangingPunct="1">
              <a:spcAft>
                <a:spcPts val="0"/>
              </a:spcAft>
              <a:tabLst>
                <a:tab pos="1793875" algn="l"/>
              </a:tabLst>
              <a:defRPr/>
            </a:pPr>
            <a:r>
              <a:rPr lang="en-US" sz="2000" dirty="0">
                <a:solidFill>
                  <a:srgbClr val="003867"/>
                </a:solidFill>
              </a:rPr>
              <a:t>Discuss the role of infrastructures in </a:t>
            </a:r>
            <a:r>
              <a:rPr lang="en-US" sz="2000" dirty="0" smtClean="0">
                <a:solidFill>
                  <a:srgbClr val="003867"/>
                </a:solidFill>
              </a:rPr>
              <a:t>research methodologies</a:t>
            </a:r>
            <a:endParaRPr lang="en-US" sz="2000" dirty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endParaRPr lang="de-DE" sz="2400" dirty="0" smtClean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400" dirty="0" smtClean="0">
                <a:solidFill>
                  <a:srgbClr val="003867"/>
                </a:solidFill>
              </a:rPr>
              <a:t>Tasks/</a:t>
            </a:r>
            <a:r>
              <a:rPr lang="de-DE" sz="2400" dirty="0" err="1" smtClean="0">
                <a:solidFill>
                  <a:srgbClr val="003867"/>
                </a:solidFill>
              </a:rPr>
              <a:t>Measures</a:t>
            </a:r>
            <a:r>
              <a:rPr lang="de-DE" sz="2400" dirty="0" smtClean="0">
                <a:solidFill>
                  <a:srgbClr val="003867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tabLst>
                <a:tab pos="1793875" algn="l"/>
              </a:tabLst>
              <a:defRPr/>
            </a:pPr>
            <a:r>
              <a:rPr lang="de-DE" sz="2000" dirty="0" smtClean="0">
                <a:solidFill>
                  <a:srgbClr val="003867"/>
                </a:solidFill>
              </a:rPr>
              <a:t>Series </a:t>
            </a:r>
            <a:r>
              <a:rPr lang="de-DE" sz="2000" dirty="0" err="1" smtClean="0">
                <a:solidFill>
                  <a:srgbClr val="003867"/>
                </a:solidFill>
              </a:rPr>
              <a:t>of</a:t>
            </a:r>
            <a:r>
              <a:rPr lang="de-DE" sz="2000" dirty="0" smtClean="0">
                <a:solidFill>
                  <a:srgbClr val="003867"/>
                </a:solidFill>
              </a:rPr>
              <a:t> online </a:t>
            </a:r>
            <a:r>
              <a:rPr lang="de-DE" sz="2000" dirty="0" err="1" smtClean="0">
                <a:solidFill>
                  <a:srgbClr val="003867"/>
                </a:solidFill>
              </a:rPr>
              <a:t>training</a:t>
            </a:r>
            <a:r>
              <a:rPr lang="de-DE" sz="2000" dirty="0" smtClean="0">
                <a:solidFill>
                  <a:srgbClr val="003867"/>
                </a:solidFill>
              </a:rPr>
              <a:t> </a:t>
            </a:r>
            <a:r>
              <a:rPr lang="de-DE" sz="2000" dirty="0" err="1" smtClean="0">
                <a:solidFill>
                  <a:srgbClr val="003867"/>
                </a:solidFill>
              </a:rPr>
              <a:t>modules</a:t>
            </a:r>
            <a:endParaRPr lang="de-DE" sz="2000" dirty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tabLst>
                <a:tab pos="1793875" algn="l"/>
              </a:tabLst>
              <a:defRPr/>
            </a:pPr>
            <a:r>
              <a:rPr lang="de-DE" sz="2000" dirty="0" smtClean="0">
                <a:solidFill>
                  <a:srgbClr val="003867"/>
                </a:solidFill>
              </a:rPr>
              <a:t>Series </a:t>
            </a:r>
            <a:r>
              <a:rPr lang="de-DE" sz="2000" dirty="0" err="1" smtClean="0">
                <a:solidFill>
                  <a:srgbClr val="003867"/>
                </a:solidFill>
              </a:rPr>
              <a:t>of</a:t>
            </a:r>
            <a:r>
              <a:rPr lang="de-DE" sz="2000" dirty="0" smtClean="0">
                <a:solidFill>
                  <a:srgbClr val="003867"/>
                </a:solidFill>
              </a:rPr>
              <a:t> </a:t>
            </a:r>
            <a:r>
              <a:rPr lang="de-DE" sz="2000" dirty="0" err="1" smtClean="0">
                <a:solidFill>
                  <a:srgbClr val="003867"/>
                </a:solidFill>
              </a:rPr>
              <a:t>training</a:t>
            </a:r>
            <a:r>
              <a:rPr lang="de-DE" sz="2000" dirty="0" smtClean="0">
                <a:solidFill>
                  <a:srgbClr val="003867"/>
                </a:solidFill>
              </a:rPr>
              <a:t> </a:t>
            </a:r>
            <a:r>
              <a:rPr lang="de-DE" sz="2000" dirty="0" err="1" smtClean="0">
                <a:solidFill>
                  <a:srgbClr val="003867"/>
                </a:solidFill>
              </a:rPr>
              <a:t>workshops</a:t>
            </a:r>
            <a:endParaRPr lang="de-DE" sz="2000" dirty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endParaRPr lang="de-DE" sz="1800" dirty="0" smtClean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endParaRPr lang="de-DE" sz="1800" dirty="0" smtClean="0">
              <a:solidFill>
                <a:srgbClr val="003867"/>
              </a:solidFill>
            </a:endParaRPr>
          </a:p>
        </p:txBody>
      </p:sp>
      <p:sp>
        <p:nvSpPr>
          <p:cNvPr id="32771" name="Fußzeilenplatzhalter 3"/>
          <p:cNvSpPr>
            <a:spLocks/>
          </p:cNvSpPr>
          <p:nvPr/>
        </p:nvSpPr>
        <p:spPr bwMode="auto">
          <a:xfrm>
            <a:off x="3200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IASSIST workshop</a:t>
            </a:r>
          </a:p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Cologne, 28.05.2013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0300"/>
            <a:ext cx="8229600" cy="498475"/>
          </a:xfrm>
          <a:effectLst>
            <a:outerShdw blurRad="25400" dist="25400" dir="7200000" algn="t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latin typeface="Arial Rounded MT Bold" pitchFamily="34" charset="0"/>
                <a:ea typeface="MS PGothic" pitchFamily="34" charset="-128"/>
              </a:rPr>
              <a:t>DASISH Online Training Module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73238"/>
            <a:ext cx="8229600" cy="49688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400" u="sng" dirty="0" smtClean="0">
                <a:solidFill>
                  <a:srgbClr val="003867"/>
                </a:solidFill>
              </a:rPr>
              <a:t>Topic:</a:t>
            </a:r>
            <a:r>
              <a:rPr lang="de-DE" sz="2400" dirty="0" smtClean="0">
                <a:solidFill>
                  <a:srgbClr val="003867"/>
                </a:solidFill>
              </a:rPr>
              <a:t> Access </a:t>
            </a:r>
            <a:r>
              <a:rPr lang="de-DE" sz="2400" dirty="0" err="1" smtClean="0">
                <a:solidFill>
                  <a:srgbClr val="003867"/>
                </a:solidFill>
              </a:rPr>
              <a:t>Policies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and</a:t>
            </a:r>
            <a:r>
              <a:rPr lang="de-DE" sz="2400" dirty="0" smtClean="0">
                <a:solidFill>
                  <a:srgbClr val="003867"/>
                </a:solidFill>
              </a:rPr>
              <a:t> Licensing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400" dirty="0" smtClean="0">
                <a:solidFill>
                  <a:srgbClr val="003867"/>
                </a:solidFill>
              </a:rPr>
              <a:t>First </a:t>
            </a:r>
            <a:r>
              <a:rPr lang="de-DE" sz="2400" dirty="0" err="1" smtClean="0">
                <a:solidFill>
                  <a:srgbClr val="003867"/>
                </a:solidFill>
              </a:rPr>
              <a:t>module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of</a:t>
            </a:r>
            <a:r>
              <a:rPr lang="de-DE" sz="2400" dirty="0" smtClean="0">
                <a:solidFill>
                  <a:srgbClr val="003867"/>
                </a:solidFill>
              </a:rPr>
              <a:t> a </a:t>
            </a:r>
            <a:r>
              <a:rPr lang="de-DE" sz="2400" dirty="0" err="1" smtClean="0">
                <a:solidFill>
                  <a:srgbClr val="003867"/>
                </a:solidFill>
              </a:rPr>
              <a:t>series</a:t>
            </a:r>
            <a:r>
              <a:rPr lang="de-DE" sz="2400" dirty="0" smtClean="0">
                <a:solidFill>
                  <a:srgbClr val="003867"/>
                </a:solidFill>
              </a:rPr>
              <a:t> on </a:t>
            </a:r>
            <a:r>
              <a:rPr lang="de-DE" sz="2400" dirty="0" err="1" smtClean="0">
                <a:solidFill>
                  <a:srgbClr val="003867"/>
                </a:solidFill>
              </a:rPr>
              <a:t>data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management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related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topics</a:t>
            </a:r>
            <a:r>
              <a:rPr lang="de-DE" sz="2400" dirty="0" smtClean="0">
                <a:solidFill>
                  <a:srgbClr val="003867"/>
                </a:solidFill>
              </a:rPr>
              <a:t>:</a:t>
            </a:r>
            <a:endParaRPr lang="de-DE" sz="1800" dirty="0" smtClean="0">
              <a:solidFill>
                <a:srgbClr val="003867"/>
              </a:solidFill>
            </a:endParaRPr>
          </a:p>
          <a:p>
            <a:pPr marL="631825" indent="-28575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800" dirty="0" smtClean="0">
                <a:solidFill>
                  <a:srgbClr val="003867"/>
                </a:solidFill>
              </a:rPr>
              <a:t>Access </a:t>
            </a:r>
            <a:r>
              <a:rPr lang="de-DE" sz="1800" dirty="0" err="1" smtClean="0">
                <a:solidFill>
                  <a:srgbClr val="003867"/>
                </a:solidFill>
              </a:rPr>
              <a:t>Policies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and</a:t>
            </a:r>
            <a:r>
              <a:rPr lang="de-DE" sz="1800" dirty="0" smtClean="0">
                <a:solidFill>
                  <a:srgbClr val="003867"/>
                </a:solidFill>
              </a:rPr>
              <a:t> Licensing</a:t>
            </a:r>
          </a:p>
          <a:p>
            <a:pPr marL="631825" indent="-28575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800" dirty="0" smtClean="0">
                <a:solidFill>
                  <a:srgbClr val="003867"/>
                </a:solidFill>
              </a:rPr>
              <a:t>Authentication </a:t>
            </a:r>
            <a:r>
              <a:rPr lang="de-DE" sz="1800" dirty="0" err="1" smtClean="0">
                <a:solidFill>
                  <a:srgbClr val="003867"/>
                </a:solidFill>
              </a:rPr>
              <a:t>and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Authorization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Infrastructures</a:t>
            </a:r>
            <a:r>
              <a:rPr lang="de-DE" sz="1800" dirty="0" smtClean="0">
                <a:solidFill>
                  <a:srgbClr val="003867"/>
                </a:solidFill>
              </a:rPr>
              <a:t> (AAI)</a:t>
            </a:r>
          </a:p>
          <a:p>
            <a:pPr marL="631825" indent="-28575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800" dirty="0" smtClean="0">
                <a:solidFill>
                  <a:srgbClr val="003867"/>
                </a:solidFill>
              </a:rPr>
              <a:t>Persistent </a:t>
            </a:r>
            <a:r>
              <a:rPr lang="de-DE" sz="1800" dirty="0" err="1" smtClean="0">
                <a:solidFill>
                  <a:srgbClr val="003867"/>
                </a:solidFill>
              </a:rPr>
              <a:t>Identifiers</a:t>
            </a:r>
            <a:r>
              <a:rPr lang="de-DE" sz="1800" dirty="0">
                <a:solidFill>
                  <a:srgbClr val="003867"/>
                </a:solidFill>
              </a:rPr>
              <a:t> </a:t>
            </a:r>
            <a:r>
              <a:rPr lang="de-DE" sz="1800" dirty="0" smtClean="0">
                <a:solidFill>
                  <a:srgbClr val="003867"/>
                </a:solidFill>
              </a:rPr>
              <a:t>(PIDs)</a:t>
            </a:r>
          </a:p>
          <a:p>
            <a:pPr marL="631825" indent="-28575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800" dirty="0" err="1" smtClean="0">
                <a:solidFill>
                  <a:srgbClr val="003867"/>
                </a:solidFill>
              </a:rPr>
              <a:t>Metadata</a:t>
            </a:r>
            <a:endParaRPr lang="de-DE" sz="1800" dirty="0" smtClean="0">
              <a:solidFill>
                <a:srgbClr val="003867"/>
              </a:solidFill>
            </a:endParaRPr>
          </a:p>
          <a:p>
            <a:pPr marL="631825" indent="-28575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75" algn="l"/>
              </a:tabLst>
              <a:defRPr/>
            </a:pPr>
            <a:r>
              <a:rPr lang="de-DE" sz="1800" dirty="0" smtClean="0">
                <a:solidFill>
                  <a:srgbClr val="003867"/>
                </a:solidFill>
              </a:rPr>
              <a:t>...</a:t>
            </a:r>
            <a:endParaRPr lang="de-DE" sz="1800" dirty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400" dirty="0" err="1" smtClean="0">
                <a:solidFill>
                  <a:srgbClr val="003867"/>
                </a:solidFill>
              </a:rPr>
              <a:t>Intended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for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adaptation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by</a:t>
            </a:r>
            <a:r>
              <a:rPr lang="de-DE" sz="2400" dirty="0" smtClean="0">
                <a:solidFill>
                  <a:srgbClr val="003867"/>
                </a:solidFill>
              </a:rPr>
              <a:t> ESFRI </a:t>
            </a:r>
            <a:r>
              <a:rPr lang="de-DE" sz="2400" dirty="0" err="1" smtClean="0">
                <a:solidFill>
                  <a:srgbClr val="003867"/>
                </a:solidFill>
              </a:rPr>
              <a:t>projects</a:t>
            </a:r>
            <a:endParaRPr lang="de-DE" sz="2400" dirty="0" smtClean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400" dirty="0" smtClean="0">
                <a:solidFill>
                  <a:srgbClr val="003867"/>
                </a:solidFill>
              </a:rPr>
              <a:t>in </a:t>
            </a:r>
            <a:r>
              <a:rPr lang="de-DE" sz="2400" dirty="0" err="1" smtClean="0">
                <a:solidFill>
                  <a:srgbClr val="003867"/>
                </a:solidFill>
              </a:rPr>
              <a:t>Social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Sciences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and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Humanities</a:t>
            </a:r>
            <a:endParaRPr lang="de-DE" sz="1800" dirty="0" smtClean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endParaRPr lang="de-DE" sz="1800" dirty="0" smtClean="0">
              <a:solidFill>
                <a:srgbClr val="003867"/>
              </a:solidFill>
            </a:endParaRPr>
          </a:p>
        </p:txBody>
      </p:sp>
      <p:sp>
        <p:nvSpPr>
          <p:cNvPr id="34819" name="Fußzeilenplatzhalter 3"/>
          <p:cNvSpPr>
            <a:spLocks/>
          </p:cNvSpPr>
          <p:nvPr/>
        </p:nvSpPr>
        <p:spPr bwMode="auto">
          <a:xfrm>
            <a:off x="3200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IASSIST workshop</a:t>
            </a:r>
          </a:p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Cologne, 28.05.2013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8188" y="4005263"/>
            <a:ext cx="13001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868863"/>
            <a:ext cx="1371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5876925"/>
            <a:ext cx="18716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5300663"/>
            <a:ext cx="13684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37225" y="3500438"/>
            <a:ext cx="13335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73238"/>
            <a:ext cx="8229600" cy="49688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400" dirty="0" err="1" smtClean="0">
                <a:solidFill>
                  <a:srgbClr val="003867"/>
                </a:solidFill>
              </a:rPr>
              <a:t>Why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more</a:t>
            </a:r>
            <a:r>
              <a:rPr lang="de-DE" sz="2400" dirty="0" smtClean="0">
                <a:solidFill>
                  <a:srgbClr val="003867"/>
                </a:solidFill>
              </a:rPr>
              <a:t> material? </a:t>
            </a:r>
            <a:r>
              <a:rPr lang="de-DE" sz="2400" dirty="0" err="1" smtClean="0">
                <a:solidFill>
                  <a:srgbClr val="003867"/>
                </a:solidFill>
              </a:rPr>
              <a:t>If</a:t>
            </a:r>
            <a:r>
              <a:rPr lang="de-DE" sz="2400" dirty="0" smtClean="0">
                <a:solidFill>
                  <a:srgbClr val="003867"/>
                </a:solidFill>
              </a:rPr>
              <a:t> I </a:t>
            </a:r>
            <a:r>
              <a:rPr lang="de-DE" sz="2400" dirty="0" err="1" smtClean="0">
                <a:solidFill>
                  <a:srgbClr val="003867"/>
                </a:solidFill>
              </a:rPr>
              <a:t>want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to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know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something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about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licenses</a:t>
            </a:r>
            <a:r>
              <a:rPr lang="de-DE" sz="2400" dirty="0" smtClean="0">
                <a:solidFill>
                  <a:srgbClr val="003867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r>
              <a:rPr lang="de-DE" sz="1800" dirty="0" smtClean="0">
                <a:solidFill>
                  <a:srgbClr val="003867"/>
                </a:solidFill>
              </a:rPr>
              <a:t>I </a:t>
            </a:r>
            <a:r>
              <a:rPr lang="de-DE" sz="1800" dirty="0" err="1" smtClean="0">
                <a:solidFill>
                  <a:srgbClr val="003867"/>
                </a:solidFill>
              </a:rPr>
              <a:t>use</a:t>
            </a:r>
            <a:r>
              <a:rPr lang="de-DE" sz="1800" dirty="0" smtClean="0">
                <a:solidFill>
                  <a:srgbClr val="003867"/>
                </a:solidFill>
              </a:rPr>
              <a:t> Google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r>
              <a:rPr lang="de-DE" sz="1800" dirty="0" smtClean="0">
                <a:solidFill>
                  <a:srgbClr val="003867"/>
                </a:solidFill>
              </a:rPr>
              <a:t>I </a:t>
            </a:r>
            <a:r>
              <a:rPr lang="de-DE" sz="1800" dirty="0" err="1" smtClean="0">
                <a:solidFill>
                  <a:srgbClr val="003867"/>
                </a:solidFill>
              </a:rPr>
              <a:t>read</a:t>
            </a:r>
            <a:r>
              <a:rPr lang="de-DE" sz="1800" dirty="0" smtClean="0">
                <a:solidFill>
                  <a:srgbClr val="003867"/>
                </a:solidFill>
              </a:rPr>
              <a:t> Wikipedia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r>
              <a:rPr lang="de-DE" sz="1800" dirty="0" smtClean="0">
                <a:solidFill>
                  <a:srgbClr val="003867"/>
                </a:solidFill>
              </a:rPr>
              <a:t>I </a:t>
            </a:r>
            <a:r>
              <a:rPr lang="de-DE" sz="1800" dirty="0" err="1" smtClean="0">
                <a:solidFill>
                  <a:srgbClr val="003867"/>
                </a:solidFill>
              </a:rPr>
              <a:t>ask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my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colleagues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r>
              <a:rPr lang="de-DE" sz="1800" dirty="0" smtClean="0">
                <a:solidFill>
                  <a:srgbClr val="003867"/>
                </a:solidFill>
              </a:rPr>
              <a:t>I </a:t>
            </a:r>
            <a:r>
              <a:rPr lang="de-DE" sz="1800" dirty="0" err="1" smtClean="0">
                <a:solidFill>
                  <a:srgbClr val="003867"/>
                </a:solidFill>
              </a:rPr>
              <a:t>write</a:t>
            </a:r>
            <a:r>
              <a:rPr lang="de-DE" sz="1800" dirty="0" smtClean="0">
                <a:solidFill>
                  <a:srgbClr val="003867"/>
                </a:solidFill>
              </a:rPr>
              <a:t> an email </a:t>
            </a:r>
            <a:r>
              <a:rPr lang="de-DE" sz="1800" dirty="0" err="1" smtClean="0">
                <a:solidFill>
                  <a:srgbClr val="003867"/>
                </a:solidFill>
              </a:rPr>
              <a:t>to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my</a:t>
            </a:r>
            <a:r>
              <a:rPr lang="de-DE" sz="1800" dirty="0" smtClean="0">
                <a:solidFill>
                  <a:srgbClr val="003867"/>
                </a:solidFill>
              </a:rPr>
              <a:t> CESSDA /CLARIN/DARIAH/ESS/SHARE </a:t>
            </a:r>
            <a:r>
              <a:rPr lang="de-DE" sz="1800" dirty="0" err="1" smtClean="0">
                <a:solidFill>
                  <a:srgbClr val="003867"/>
                </a:solidFill>
              </a:rPr>
              <a:t>contact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person</a:t>
            </a:r>
            <a:endParaRPr lang="de-DE" sz="1800" dirty="0" smtClean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r>
              <a:rPr lang="de-DE" sz="1800" dirty="0" smtClean="0">
                <a:solidFill>
                  <a:srgbClr val="003867"/>
                </a:solidFill>
              </a:rPr>
              <a:t>I </a:t>
            </a:r>
            <a:r>
              <a:rPr lang="de-DE" sz="1800" dirty="0" err="1" smtClean="0">
                <a:solidFill>
                  <a:srgbClr val="003867"/>
                </a:solidFill>
              </a:rPr>
              <a:t>buy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myself</a:t>
            </a:r>
            <a:r>
              <a:rPr lang="de-DE" sz="1800" dirty="0" smtClean="0">
                <a:solidFill>
                  <a:srgbClr val="003867"/>
                </a:solidFill>
              </a:rPr>
              <a:t> a </a:t>
            </a:r>
            <a:r>
              <a:rPr lang="de-DE" sz="1800" dirty="0" err="1" smtClean="0">
                <a:solidFill>
                  <a:srgbClr val="003867"/>
                </a:solidFill>
              </a:rPr>
              <a:t>book</a:t>
            </a:r>
            <a:endParaRPr lang="de-DE" sz="1800" dirty="0" smtClean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tabLst>
                <a:tab pos="1793875" algn="l"/>
              </a:tabLst>
              <a:defRPr/>
            </a:pPr>
            <a:endParaRPr lang="de-DE" sz="1800" dirty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400" dirty="0" err="1" smtClean="0">
                <a:solidFill>
                  <a:srgbClr val="003867"/>
                </a:solidFill>
              </a:rPr>
              <a:t>Our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goals</a:t>
            </a:r>
            <a:r>
              <a:rPr lang="de-DE" sz="2400" dirty="0" smtClean="0">
                <a:solidFill>
                  <a:srgbClr val="003867"/>
                </a:solidFill>
              </a:rPr>
              <a:t>: </a:t>
            </a:r>
            <a:r>
              <a:rPr lang="de-DE" sz="2400" dirty="0" err="1" smtClean="0">
                <a:solidFill>
                  <a:srgbClr val="003867"/>
                </a:solidFill>
              </a:rPr>
              <a:t>Supporting</a:t>
            </a:r>
            <a:r>
              <a:rPr lang="de-DE" sz="2400" dirty="0" smtClean="0">
                <a:solidFill>
                  <a:srgbClr val="003867"/>
                </a:solidFill>
              </a:rPr>
              <a:t> SSH ESFRI </a:t>
            </a:r>
            <a:r>
              <a:rPr lang="de-DE" sz="2400" dirty="0" err="1" smtClean="0">
                <a:solidFill>
                  <a:srgbClr val="003867"/>
                </a:solidFill>
              </a:rPr>
              <a:t>projects</a:t>
            </a:r>
            <a:r>
              <a:rPr lang="de-DE" sz="2400" dirty="0" smtClean="0">
                <a:solidFill>
                  <a:srgbClr val="003867"/>
                </a:solidFill>
              </a:rPr>
              <a:t> in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r>
              <a:rPr lang="de-DE" sz="1800" dirty="0" err="1" smtClean="0">
                <a:solidFill>
                  <a:srgbClr val="003867"/>
                </a:solidFill>
              </a:rPr>
              <a:t>providing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i="1" dirty="0" err="1" smtClean="0">
                <a:solidFill>
                  <a:srgbClr val="003867"/>
                </a:solidFill>
              </a:rPr>
              <a:t>collaboratively</a:t>
            </a:r>
            <a:r>
              <a:rPr lang="de-DE" sz="1800" i="1" dirty="0" smtClean="0">
                <a:solidFill>
                  <a:srgbClr val="003867"/>
                </a:solidFill>
              </a:rPr>
              <a:t> </a:t>
            </a:r>
            <a:r>
              <a:rPr lang="de-DE" sz="1800" i="1" dirty="0" err="1" smtClean="0">
                <a:solidFill>
                  <a:srgbClr val="003867"/>
                </a:solidFill>
              </a:rPr>
              <a:t>built</a:t>
            </a:r>
            <a:r>
              <a:rPr lang="de-DE" sz="1800" i="1" dirty="0" smtClean="0">
                <a:solidFill>
                  <a:srgbClr val="003867"/>
                </a:solidFill>
              </a:rPr>
              <a:t> &amp; </a:t>
            </a:r>
            <a:r>
              <a:rPr lang="de-DE" sz="1800" i="1" dirty="0" err="1" smtClean="0">
                <a:solidFill>
                  <a:srgbClr val="003867"/>
                </a:solidFill>
              </a:rPr>
              <a:t>reviewed</a:t>
            </a:r>
            <a:r>
              <a:rPr lang="de-DE" sz="1800" i="1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training</a:t>
            </a:r>
            <a:r>
              <a:rPr lang="de-DE" sz="1800" dirty="0" smtClean="0">
                <a:solidFill>
                  <a:srgbClr val="003867"/>
                </a:solidFill>
              </a:rPr>
              <a:t> material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r>
              <a:rPr lang="de-DE" sz="1800" i="1" dirty="0" err="1" smtClean="0">
                <a:solidFill>
                  <a:srgbClr val="003867"/>
                </a:solidFill>
              </a:rPr>
              <a:t>adapting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standardized</a:t>
            </a:r>
            <a:r>
              <a:rPr lang="de-DE" sz="1800" dirty="0" smtClean="0">
                <a:solidFill>
                  <a:srgbClr val="003867"/>
                </a:solidFill>
              </a:rPr>
              <a:t> material </a:t>
            </a:r>
            <a:r>
              <a:rPr lang="de-DE" sz="1800" dirty="0" err="1" smtClean="0">
                <a:solidFill>
                  <a:srgbClr val="003867"/>
                </a:solidFill>
              </a:rPr>
              <a:t>specifically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i="1" dirty="0" err="1" smtClean="0">
                <a:solidFill>
                  <a:srgbClr val="003867"/>
                </a:solidFill>
              </a:rPr>
              <a:t>for</a:t>
            </a:r>
            <a:r>
              <a:rPr lang="de-DE" sz="1800" i="1" dirty="0" smtClean="0">
                <a:solidFill>
                  <a:srgbClr val="003867"/>
                </a:solidFill>
              </a:rPr>
              <a:t> </a:t>
            </a:r>
            <a:r>
              <a:rPr lang="de-DE" sz="1800" i="1" dirty="0" err="1" smtClean="0">
                <a:solidFill>
                  <a:srgbClr val="003867"/>
                </a:solidFill>
              </a:rPr>
              <a:t>their</a:t>
            </a:r>
            <a:r>
              <a:rPr lang="de-DE" sz="1800" i="1" dirty="0" smtClean="0">
                <a:solidFill>
                  <a:srgbClr val="003867"/>
                </a:solidFill>
              </a:rPr>
              <a:t> </a:t>
            </a:r>
            <a:r>
              <a:rPr lang="de-DE" sz="1800" i="1" dirty="0" err="1" smtClean="0">
                <a:solidFill>
                  <a:srgbClr val="003867"/>
                </a:solidFill>
              </a:rPr>
              <a:t>communities</a:t>
            </a:r>
            <a:endParaRPr lang="de-DE" sz="1800" i="1" dirty="0" smtClean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r>
              <a:rPr lang="de-DE" sz="1800" i="1" dirty="0" err="1" smtClean="0">
                <a:solidFill>
                  <a:srgbClr val="003867"/>
                </a:solidFill>
              </a:rPr>
              <a:t>avoiding</a:t>
            </a:r>
            <a:r>
              <a:rPr lang="de-DE" sz="1800" dirty="0" smtClean="0">
                <a:solidFill>
                  <a:srgbClr val="003867"/>
                </a:solidFill>
              </a:rPr>
              <a:t> parallel </a:t>
            </a:r>
            <a:r>
              <a:rPr lang="de-DE" sz="1800" dirty="0" err="1" smtClean="0">
                <a:solidFill>
                  <a:srgbClr val="003867"/>
                </a:solidFill>
              </a:rPr>
              <a:t>work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and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i="1" dirty="0" err="1" smtClean="0">
                <a:solidFill>
                  <a:srgbClr val="003867"/>
                </a:solidFill>
              </a:rPr>
              <a:t>duplicate</a:t>
            </a:r>
            <a:r>
              <a:rPr lang="de-DE" sz="1800" i="1" dirty="0" smtClean="0">
                <a:solidFill>
                  <a:srgbClr val="003867"/>
                </a:solidFill>
              </a:rPr>
              <a:t> </a:t>
            </a:r>
            <a:r>
              <a:rPr lang="de-DE" sz="1800" i="1" dirty="0" err="1" smtClean="0">
                <a:solidFill>
                  <a:srgbClr val="003867"/>
                </a:solidFill>
              </a:rPr>
              <a:t>efforts</a:t>
            </a:r>
            <a:r>
              <a:rPr lang="de-DE" sz="1800" i="1" dirty="0" smtClean="0">
                <a:solidFill>
                  <a:srgbClr val="003867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r>
              <a:rPr lang="de-DE" sz="1800" dirty="0" err="1" smtClean="0">
                <a:solidFill>
                  <a:srgbClr val="003867"/>
                </a:solidFill>
              </a:rPr>
              <a:t>propagating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i="1" dirty="0" smtClean="0">
                <a:solidFill>
                  <a:srgbClr val="003867"/>
                </a:solidFill>
              </a:rPr>
              <a:t>personal </a:t>
            </a:r>
            <a:r>
              <a:rPr lang="de-DE" sz="1800" i="1" dirty="0" err="1" smtClean="0">
                <a:solidFill>
                  <a:srgbClr val="003867"/>
                </a:solidFill>
              </a:rPr>
              <a:t>exchange</a:t>
            </a:r>
            <a:r>
              <a:rPr lang="de-DE" sz="1800" i="1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and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i="1" dirty="0" err="1" smtClean="0">
                <a:solidFill>
                  <a:srgbClr val="003867"/>
                </a:solidFill>
              </a:rPr>
              <a:t>re-use</a:t>
            </a:r>
            <a:r>
              <a:rPr lang="de-DE" sz="1800" i="1" dirty="0" smtClean="0">
                <a:solidFill>
                  <a:srgbClr val="003867"/>
                </a:solidFill>
              </a:rPr>
              <a:t> </a:t>
            </a:r>
            <a:r>
              <a:rPr lang="de-DE" sz="1800" i="1" dirty="0" err="1" smtClean="0">
                <a:solidFill>
                  <a:srgbClr val="003867"/>
                </a:solidFill>
              </a:rPr>
              <a:t>of</a:t>
            </a:r>
            <a:r>
              <a:rPr lang="de-DE" sz="1800" i="1" dirty="0" smtClean="0">
                <a:solidFill>
                  <a:srgbClr val="003867"/>
                </a:solidFill>
              </a:rPr>
              <a:t> material </a:t>
            </a:r>
            <a:r>
              <a:rPr lang="de-DE" sz="1800" dirty="0" err="1" smtClean="0">
                <a:solidFill>
                  <a:srgbClr val="003867"/>
                </a:solidFill>
              </a:rPr>
              <a:t>among</a:t>
            </a:r>
            <a:r>
              <a:rPr lang="de-DE" sz="1800" dirty="0" smtClean="0">
                <a:solidFill>
                  <a:srgbClr val="003867"/>
                </a:solidFill>
              </a:rPr>
              <a:t> ESFRIs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r>
              <a:rPr lang="de-DE" sz="1800" dirty="0" err="1" smtClean="0">
                <a:solidFill>
                  <a:srgbClr val="003867"/>
                </a:solidFill>
              </a:rPr>
              <a:t>offer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i="1" dirty="0" err="1" smtClean="0">
                <a:solidFill>
                  <a:srgbClr val="003867"/>
                </a:solidFill>
              </a:rPr>
              <a:t>accompanying</a:t>
            </a:r>
            <a:r>
              <a:rPr lang="de-DE" sz="1800" i="1" dirty="0" smtClean="0">
                <a:solidFill>
                  <a:srgbClr val="003867"/>
                </a:solidFill>
              </a:rPr>
              <a:t> material </a:t>
            </a:r>
            <a:r>
              <a:rPr lang="de-DE" sz="1800" dirty="0" err="1" smtClean="0">
                <a:solidFill>
                  <a:srgbClr val="003867"/>
                </a:solidFill>
              </a:rPr>
              <a:t>for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workshops</a:t>
            </a:r>
            <a:r>
              <a:rPr lang="de-DE" sz="1800" dirty="0" smtClean="0">
                <a:solidFill>
                  <a:srgbClr val="003867"/>
                </a:solidFill>
              </a:rPr>
              <a:t> &amp; </a:t>
            </a:r>
            <a:r>
              <a:rPr lang="de-DE" sz="1800" dirty="0" err="1" smtClean="0">
                <a:solidFill>
                  <a:srgbClr val="003867"/>
                </a:solidFill>
              </a:rPr>
              <a:t>seminars</a:t>
            </a:r>
            <a:endParaRPr lang="de-DE" sz="1800" dirty="0" smtClean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endParaRPr lang="de-DE" sz="1800" dirty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endParaRPr lang="de-DE" sz="1400" dirty="0" smtClean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endParaRPr lang="de-DE" sz="1800" dirty="0" smtClean="0">
              <a:solidFill>
                <a:srgbClr val="003867"/>
              </a:solidFill>
            </a:endParaRPr>
          </a:p>
        </p:txBody>
      </p:sp>
      <p:sp>
        <p:nvSpPr>
          <p:cNvPr id="36866" name="Fußzeilenplatzhalter 3"/>
          <p:cNvSpPr>
            <a:spLocks/>
          </p:cNvSpPr>
          <p:nvPr/>
        </p:nvSpPr>
        <p:spPr bwMode="auto">
          <a:xfrm>
            <a:off x="3200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IASSIST workshop</a:t>
            </a:r>
          </a:p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Cologne, 28.05.2013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8238"/>
            <a:ext cx="8229600" cy="490537"/>
          </a:xfrm>
          <a:effectLst>
            <a:outerShdw blurRad="25400" dist="25400" dir="7200000" algn="t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latin typeface="Arial Rounded MT Bold" pitchFamily="34" charset="0"/>
                <a:ea typeface="MS PGothic" pitchFamily="34" charset="-128"/>
              </a:rPr>
              <a:t>DASISH Online Training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73238"/>
            <a:ext cx="8218488" cy="49688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400" dirty="0" smtClean="0">
                <a:solidFill>
                  <a:srgbClr val="003867"/>
                </a:solidFill>
              </a:rPr>
              <a:t>Module </a:t>
            </a:r>
            <a:r>
              <a:rPr lang="de-DE" sz="2400" dirty="0" err="1" smtClean="0">
                <a:solidFill>
                  <a:srgbClr val="003867"/>
                </a:solidFill>
              </a:rPr>
              <a:t>is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published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and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managed</a:t>
            </a:r>
            <a:r>
              <a:rPr lang="de-DE" sz="2400" dirty="0" smtClean="0">
                <a:solidFill>
                  <a:srgbClr val="003867"/>
                </a:solidFill>
              </a:rPr>
              <a:t> </a:t>
            </a:r>
            <a:r>
              <a:rPr lang="de-DE" sz="2400" dirty="0" err="1" smtClean="0">
                <a:solidFill>
                  <a:srgbClr val="003867"/>
                </a:solidFill>
              </a:rPr>
              <a:t>through</a:t>
            </a:r>
            <a:r>
              <a:rPr lang="de-DE" sz="2400" dirty="0" smtClean="0">
                <a:solidFill>
                  <a:srgbClr val="003867"/>
                </a:solidFill>
              </a:rPr>
              <a:t> ESS </a:t>
            </a:r>
            <a:r>
              <a:rPr lang="de-DE" sz="2400" dirty="0" err="1" smtClean="0">
                <a:solidFill>
                  <a:srgbClr val="003867"/>
                </a:solidFill>
              </a:rPr>
              <a:t>Edunet</a:t>
            </a:r>
            <a:endParaRPr lang="de-DE" sz="2400" dirty="0" smtClean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tabLst>
                <a:tab pos="1793875" algn="l"/>
              </a:tabLst>
              <a:defRPr/>
            </a:pPr>
            <a:r>
              <a:rPr lang="de-DE" sz="1800" dirty="0" err="1" smtClean="0">
                <a:solidFill>
                  <a:srgbClr val="003867"/>
                </a:solidFill>
              </a:rPr>
              <a:t>OpenCMS-based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system</a:t>
            </a:r>
            <a:endParaRPr lang="de-DE" sz="1800" dirty="0" smtClean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tabLst>
                <a:tab pos="1793875" algn="l"/>
              </a:tabLst>
              <a:defRPr/>
            </a:pPr>
            <a:r>
              <a:rPr lang="de-DE" sz="1800" dirty="0" err="1" smtClean="0">
                <a:solidFill>
                  <a:srgbClr val="003867"/>
                </a:solidFill>
              </a:rPr>
              <a:t>Hosted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by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Norwegian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Social</a:t>
            </a:r>
            <a:r>
              <a:rPr lang="de-DE" sz="1800" dirty="0" smtClean="0">
                <a:solidFill>
                  <a:srgbClr val="003867"/>
                </a:solidFill>
              </a:rPr>
              <a:t> Science Data Services (NSD)</a:t>
            </a:r>
          </a:p>
          <a:p>
            <a:pPr eaLnBrk="1" fontAlgn="auto" hangingPunct="1">
              <a:spcAft>
                <a:spcPts val="0"/>
              </a:spcAft>
              <a:tabLst>
                <a:tab pos="1793875" algn="l"/>
              </a:tabLst>
              <a:defRPr/>
            </a:pPr>
            <a:r>
              <a:rPr lang="de-DE" sz="1800" dirty="0" err="1" smtClean="0">
                <a:solidFill>
                  <a:srgbClr val="003867"/>
                </a:solidFill>
              </a:rPr>
              <a:t>Contains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information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from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various</a:t>
            </a:r>
            <a:r>
              <a:rPr lang="de-DE" sz="1800" dirty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sources</a:t>
            </a:r>
            <a:r>
              <a:rPr lang="de-DE" sz="1800" dirty="0" smtClean="0">
                <a:solidFill>
                  <a:srgbClr val="003867"/>
                </a:solidFill>
              </a:rPr>
              <a:t>, </a:t>
            </a:r>
            <a:r>
              <a:rPr lang="de-DE" sz="1800" dirty="0" err="1" smtClean="0">
                <a:solidFill>
                  <a:srgbClr val="003867"/>
                </a:solidFill>
              </a:rPr>
              <a:t>referenced</a:t>
            </a:r>
            <a:r>
              <a:rPr lang="de-DE" sz="1800" dirty="0" smtClean="0">
                <a:solidFill>
                  <a:srgbClr val="003867"/>
                </a:solidFill>
              </a:rPr>
              <a:t> also </a:t>
            </a:r>
            <a:r>
              <a:rPr lang="de-DE" sz="1800" dirty="0" err="1" smtClean="0">
                <a:solidFill>
                  <a:srgbClr val="003867"/>
                </a:solidFill>
              </a:rPr>
              <a:t>for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further</a:t>
            </a:r>
            <a:r>
              <a:rPr lang="de-DE" sz="1800" dirty="0" smtClean="0">
                <a:solidFill>
                  <a:srgbClr val="003867"/>
                </a:solidFill>
              </a:rPr>
              <a:t> </a:t>
            </a:r>
            <a:r>
              <a:rPr lang="de-DE" sz="1800" dirty="0" err="1" smtClean="0">
                <a:solidFill>
                  <a:srgbClr val="003867"/>
                </a:solidFill>
              </a:rPr>
              <a:t>reading</a:t>
            </a:r>
            <a:endParaRPr lang="de-DE" sz="1800" dirty="0" smtClean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endParaRPr lang="de-DE" sz="1800" dirty="0" smtClean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endParaRPr lang="de-DE" sz="1800" dirty="0">
              <a:solidFill>
                <a:srgbClr val="003867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endParaRPr lang="de-DE" sz="1400" dirty="0" smtClean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1793875" algn="l"/>
              </a:tabLst>
              <a:defRPr/>
            </a:pPr>
            <a:endParaRPr lang="de-DE" sz="1800" dirty="0" smtClean="0">
              <a:solidFill>
                <a:srgbClr val="003867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8238"/>
            <a:ext cx="8229600" cy="490537"/>
          </a:xfrm>
          <a:effectLst>
            <a:outerShdw blurRad="25400" dist="25400" dir="7200000" algn="t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latin typeface="Arial Rounded MT Bold" pitchFamily="34" charset="0"/>
                <a:ea typeface="MS PGothic" pitchFamily="34" charset="-128"/>
              </a:rPr>
              <a:t>DASISH Online Training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8238"/>
            <a:ext cx="8229600" cy="490537"/>
          </a:xfrm>
          <a:effectLst>
            <a:outerShdw blurRad="25400" dist="25400" dir="7200000" algn="t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latin typeface="Arial Rounded MT Bold" pitchFamily="34" charset="0"/>
                <a:ea typeface="MS PGothic" pitchFamily="34" charset="-128"/>
              </a:rPr>
              <a:t>DASISH Online Training Module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/>
          <a:srcRect r="1125"/>
          <a:stretch/>
        </p:blipFill>
        <p:spPr bwMode="auto">
          <a:xfrm>
            <a:off x="236538" y="836613"/>
            <a:ext cx="7431087" cy="5976937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73238"/>
            <a:ext cx="7931150" cy="508476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600" dirty="0" smtClean="0">
                <a:solidFill>
                  <a:srgbClr val="003867"/>
                </a:solidFill>
              </a:rPr>
              <a:t>Basic </a:t>
            </a:r>
            <a:r>
              <a:rPr lang="de-DE" sz="2600" dirty="0" err="1" smtClean="0">
                <a:solidFill>
                  <a:srgbClr val="003867"/>
                </a:solidFill>
              </a:rPr>
              <a:t>structure</a:t>
            </a:r>
            <a:r>
              <a:rPr lang="de-DE" sz="2600" dirty="0" smtClean="0">
                <a:solidFill>
                  <a:srgbClr val="003867"/>
                </a:solidFill>
              </a:rPr>
              <a:t>:</a:t>
            </a:r>
            <a:endParaRPr lang="de-DE" sz="1300" dirty="0" smtClean="0">
              <a:solidFill>
                <a:srgbClr val="003867"/>
              </a:solidFill>
            </a:endParaRPr>
          </a:p>
          <a:p>
            <a:pPr marL="357188" indent="0" eaLnBrk="1" fontAlgn="auto" hangingPunct="1">
              <a:lnSpc>
                <a:spcPct val="1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 b="1" dirty="0">
                <a:solidFill>
                  <a:srgbClr val="003867"/>
                </a:solidFill>
              </a:rPr>
              <a:t>Chapter 1: Sharing and licensing research </a:t>
            </a:r>
            <a:r>
              <a:rPr lang="en-US" sz="1900" b="1" dirty="0" smtClean="0">
                <a:solidFill>
                  <a:srgbClr val="003867"/>
                </a:solidFill>
              </a:rPr>
              <a:t>data</a:t>
            </a:r>
            <a:endParaRPr lang="en-US" sz="1900" dirty="0" smtClean="0">
              <a:solidFill>
                <a:srgbClr val="003867"/>
              </a:solidFill>
            </a:endParaRPr>
          </a:p>
          <a:p>
            <a:pPr marL="357188" indent="0" eaLnBrk="1" fontAlgn="auto" hangingPunct="1">
              <a:lnSpc>
                <a:spcPct val="1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 b="1" dirty="0" smtClean="0">
                <a:solidFill>
                  <a:srgbClr val="003867"/>
                </a:solidFill>
              </a:rPr>
              <a:t>Chapter </a:t>
            </a:r>
            <a:r>
              <a:rPr lang="en-US" sz="1900" b="1" dirty="0">
                <a:solidFill>
                  <a:srgbClr val="003867"/>
                </a:solidFill>
              </a:rPr>
              <a:t>2: Overview of European </a:t>
            </a:r>
            <a:r>
              <a:rPr lang="en-US" sz="1900" b="1" dirty="0" smtClean="0">
                <a:solidFill>
                  <a:srgbClr val="003867"/>
                </a:solidFill>
              </a:rPr>
              <a:t>IPR</a:t>
            </a:r>
            <a:endParaRPr lang="en-US" sz="1900" dirty="0" smtClean="0">
              <a:solidFill>
                <a:srgbClr val="003867"/>
              </a:solidFill>
            </a:endParaRPr>
          </a:p>
          <a:p>
            <a:pPr marL="357188" indent="0" eaLnBrk="1" fontAlgn="auto" hangingPunct="1">
              <a:lnSpc>
                <a:spcPct val="1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 b="1" dirty="0" smtClean="0">
                <a:solidFill>
                  <a:srgbClr val="003867"/>
                </a:solidFill>
              </a:rPr>
              <a:t>Chapter </a:t>
            </a:r>
            <a:r>
              <a:rPr lang="en-US" sz="1900" b="1" dirty="0">
                <a:solidFill>
                  <a:srgbClr val="003867"/>
                </a:solidFill>
              </a:rPr>
              <a:t>3: Comparing existing license </a:t>
            </a:r>
            <a:r>
              <a:rPr lang="en-US" sz="1900" b="1" dirty="0" smtClean="0">
                <a:solidFill>
                  <a:srgbClr val="003867"/>
                </a:solidFill>
              </a:rPr>
              <a:t>schemes</a:t>
            </a:r>
            <a:endParaRPr lang="en-US" sz="1900" dirty="0" smtClean="0">
              <a:solidFill>
                <a:srgbClr val="003867"/>
              </a:solidFill>
            </a:endParaRPr>
          </a:p>
          <a:p>
            <a:pPr marL="357188" indent="0" eaLnBrk="1" fontAlgn="auto" hangingPunct="1">
              <a:lnSpc>
                <a:spcPct val="1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 b="1" dirty="0" smtClean="0">
                <a:solidFill>
                  <a:srgbClr val="003867"/>
                </a:solidFill>
              </a:rPr>
              <a:t>Chapter </a:t>
            </a:r>
            <a:r>
              <a:rPr lang="en-US" sz="1900" b="1" dirty="0">
                <a:solidFill>
                  <a:srgbClr val="003867"/>
                </a:solidFill>
              </a:rPr>
              <a:t>4: Data submission and </a:t>
            </a:r>
            <a:r>
              <a:rPr lang="en-US" sz="1900" b="1" dirty="0" smtClean="0">
                <a:solidFill>
                  <a:srgbClr val="003867"/>
                </a:solidFill>
              </a:rPr>
              <a:t>agreements</a:t>
            </a:r>
            <a:endParaRPr lang="en-US" sz="1900" dirty="0" smtClean="0">
              <a:solidFill>
                <a:srgbClr val="003867"/>
              </a:solidFill>
            </a:endParaRPr>
          </a:p>
          <a:p>
            <a:pPr marL="357188" indent="0" eaLnBrk="1" fontAlgn="auto" hangingPunct="1">
              <a:lnSpc>
                <a:spcPct val="1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 b="1" dirty="0" smtClean="0">
                <a:solidFill>
                  <a:srgbClr val="003867"/>
                </a:solidFill>
              </a:rPr>
              <a:t>Chapter </a:t>
            </a:r>
            <a:r>
              <a:rPr lang="en-US" sz="1900" b="1" dirty="0">
                <a:solidFill>
                  <a:srgbClr val="003867"/>
                </a:solidFill>
              </a:rPr>
              <a:t>5: Secure data </a:t>
            </a:r>
            <a:r>
              <a:rPr lang="en-US" sz="1900" b="1" dirty="0" smtClean="0">
                <a:solidFill>
                  <a:srgbClr val="003867"/>
                </a:solidFill>
              </a:rPr>
              <a:t>services</a:t>
            </a:r>
            <a:endParaRPr lang="en-US" sz="1900" dirty="0" smtClean="0">
              <a:solidFill>
                <a:srgbClr val="003867"/>
              </a:solidFill>
            </a:endParaRPr>
          </a:p>
          <a:p>
            <a:pPr marL="357188" indent="0" eaLnBrk="1" fontAlgn="auto" hangingPunct="1">
              <a:lnSpc>
                <a:spcPct val="1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 b="1" dirty="0" smtClean="0">
                <a:solidFill>
                  <a:srgbClr val="003867"/>
                </a:solidFill>
              </a:rPr>
              <a:t>Chapter </a:t>
            </a:r>
            <a:r>
              <a:rPr lang="en-US" sz="1900" b="1" dirty="0">
                <a:solidFill>
                  <a:srgbClr val="003867"/>
                </a:solidFill>
              </a:rPr>
              <a:t>6: Embargo </a:t>
            </a:r>
            <a:r>
              <a:rPr lang="en-US" sz="1900" b="1" dirty="0" smtClean="0">
                <a:solidFill>
                  <a:srgbClr val="003867"/>
                </a:solidFill>
              </a:rPr>
              <a:t>policies</a:t>
            </a:r>
            <a:endParaRPr lang="en-US" sz="1900" dirty="0" smtClean="0">
              <a:solidFill>
                <a:srgbClr val="003867"/>
              </a:solidFill>
            </a:endParaRPr>
          </a:p>
          <a:p>
            <a:pPr marL="357188" indent="0" eaLnBrk="1" fontAlgn="auto" hangingPunct="1">
              <a:lnSpc>
                <a:spcPct val="1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 b="1" dirty="0" smtClean="0">
                <a:solidFill>
                  <a:srgbClr val="003867"/>
                </a:solidFill>
              </a:rPr>
              <a:t>Chapter </a:t>
            </a:r>
            <a:r>
              <a:rPr lang="en-US" sz="1900" b="1" dirty="0">
                <a:solidFill>
                  <a:srgbClr val="003867"/>
                </a:solidFill>
              </a:rPr>
              <a:t>7: Facilitating data </a:t>
            </a:r>
            <a:r>
              <a:rPr lang="en-US" sz="1900" b="1" dirty="0" smtClean="0">
                <a:solidFill>
                  <a:srgbClr val="003867"/>
                </a:solidFill>
              </a:rPr>
              <a:t>re-use</a:t>
            </a:r>
            <a:endParaRPr lang="en-US" sz="1900" dirty="0" smtClean="0">
              <a:solidFill>
                <a:srgbClr val="003867"/>
              </a:solidFill>
            </a:endParaRPr>
          </a:p>
          <a:p>
            <a:pPr marL="357188" indent="0" eaLnBrk="1" fontAlgn="auto" hangingPunct="1">
              <a:lnSpc>
                <a:spcPct val="1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 b="1" dirty="0" smtClean="0">
                <a:solidFill>
                  <a:srgbClr val="003867"/>
                </a:solidFill>
              </a:rPr>
              <a:t>Exercises</a:t>
            </a:r>
          </a:p>
          <a:p>
            <a:pPr marL="357188" indent="0" eaLnBrk="1" fontAlgn="auto" hangingPunct="1">
              <a:lnSpc>
                <a:spcPct val="1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 b="1" dirty="0" smtClean="0">
                <a:solidFill>
                  <a:srgbClr val="003867"/>
                </a:solidFill>
              </a:rPr>
              <a:t>Glossary</a:t>
            </a:r>
            <a:endParaRPr lang="en-US" sz="1900" b="1" dirty="0">
              <a:solidFill>
                <a:srgbClr val="003867"/>
              </a:solidFill>
            </a:endParaRPr>
          </a:p>
        </p:txBody>
      </p:sp>
      <p:sp>
        <p:nvSpPr>
          <p:cNvPr id="43010" name="Fußzeilenplatzhalter 3"/>
          <p:cNvSpPr>
            <a:spLocks/>
          </p:cNvSpPr>
          <p:nvPr/>
        </p:nvSpPr>
        <p:spPr bwMode="auto">
          <a:xfrm>
            <a:off x="3200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IASSIST workshop</a:t>
            </a:r>
          </a:p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Cologne, 28.05.2013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8238"/>
            <a:ext cx="8229600" cy="490537"/>
          </a:xfrm>
          <a:effectLst>
            <a:outerShdw blurRad="25400" dist="25400" dir="7200000" algn="t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latin typeface="Arial Rounded MT Bold" pitchFamily="34" charset="0"/>
                <a:ea typeface="MS PGothic" pitchFamily="34" charset="-128"/>
              </a:rPr>
              <a:t>DASISH Online Training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73238"/>
            <a:ext cx="7931150" cy="4856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600" dirty="0" smtClean="0">
                <a:solidFill>
                  <a:srgbClr val="003867"/>
                </a:solidFill>
              </a:rPr>
              <a:t>Chapter </a:t>
            </a:r>
            <a:r>
              <a:rPr lang="de-DE" sz="2600" dirty="0" err="1" smtClean="0">
                <a:solidFill>
                  <a:srgbClr val="003867"/>
                </a:solidFill>
              </a:rPr>
              <a:t>structure</a:t>
            </a:r>
            <a:r>
              <a:rPr lang="de-DE" sz="2600" dirty="0" smtClean="0">
                <a:solidFill>
                  <a:srgbClr val="003867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3867"/>
                </a:solidFill>
              </a:rPr>
              <a:t>Introductory page with questions addressed / relevant topics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3867"/>
                </a:solidFill>
              </a:rPr>
              <a:t>4-8 pages per chapter, including examples, further reading link lists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3867"/>
                </a:solidFill>
              </a:rPr>
              <a:t>cross-references between chapters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3867"/>
                </a:solidFill>
              </a:rPr>
              <a:t>References and sources displayed as hover-over links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3867"/>
                </a:solidFill>
              </a:rPr>
              <a:t>More detailed explanations available via extendible boxes.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b="1" dirty="0" smtClean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de-DE" sz="1300" dirty="0" smtClean="0">
              <a:solidFill>
                <a:srgbClr val="003867"/>
              </a:solidFill>
            </a:endParaRPr>
          </a:p>
        </p:txBody>
      </p:sp>
      <p:sp>
        <p:nvSpPr>
          <p:cNvPr id="45058" name="Fußzeilenplatzhalter 3"/>
          <p:cNvSpPr>
            <a:spLocks/>
          </p:cNvSpPr>
          <p:nvPr/>
        </p:nvSpPr>
        <p:spPr bwMode="auto">
          <a:xfrm>
            <a:off x="3200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IASSIST workshop</a:t>
            </a:r>
          </a:p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Cologne, 28.05.2013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7457" t="36664" r="1332" b="48512"/>
          <a:stretch>
            <a:fillRect/>
          </a:stretch>
        </p:blipFill>
        <p:spPr bwMode="auto">
          <a:xfrm>
            <a:off x="228600" y="4076700"/>
            <a:ext cx="87360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 l="27412" t="36655" r="1477" b="48708"/>
          <a:stretch>
            <a:fillRect/>
          </a:stretch>
        </p:blipFill>
        <p:spPr bwMode="auto">
          <a:xfrm>
            <a:off x="225425" y="4076700"/>
            <a:ext cx="872331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8238"/>
            <a:ext cx="8229600" cy="490537"/>
          </a:xfrm>
          <a:effectLst>
            <a:outerShdw blurRad="25400" dist="25400" dir="7200000" algn="t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latin typeface="Arial Rounded MT Bold" pitchFamily="34" charset="0"/>
                <a:ea typeface="MS PGothic" pitchFamily="34" charset="-128"/>
              </a:rPr>
              <a:t>DASISH Online Training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73238"/>
            <a:ext cx="7931150" cy="4856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793875" algn="l"/>
              </a:tabLst>
              <a:defRPr/>
            </a:pPr>
            <a:r>
              <a:rPr lang="de-DE" sz="2600" dirty="0" smtClean="0">
                <a:solidFill>
                  <a:srgbClr val="003867"/>
                </a:solidFill>
              </a:rPr>
              <a:t>Chapter </a:t>
            </a:r>
            <a:r>
              <a:rPr lang="de-DE" sz="2600" dirty="0" err="1" smtClean="0">
                <a:solidFill>
                  <a:srgbClr val="003867"/>
                </a:solidFill>
              </a:rPr>
              <a:t>structure</a:t>
            </a:r>
            <a:r>
              <a:rPr lang="de-DE" sz="2600" dirty="0" smtClean="0">
                <a:solidFill>
                  <a:srgbClr val="003867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3867"/>
                </a:solidFill>
              </a:rPr>
              <a:t>Introductory page with questions addressed / relevant topics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3867"/>
                </a:solidFill>
              </a:rPr>
              <a:t>4-8 pages per chapter, including examples, further reading link lists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3867"/>
                </a:solidFill>
              </a:rPr>
              <a:t>cross-references between chapters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3867"/>
                </a:solidFill>
              </a:rPr>
              <a:t>References and sources displayed as hover-over links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3867"/>
                </a:solidFill>
              </a:rPr>
              <a:t>More detailed explanations available via extendible boxes.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b="1" dirty="0" smtClean="0">
              <a:solidFill>
                <a:srgbClr val="003867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de-DE" sz="1300" dirty="0" smtClean="0">
              <a:solidFill>
                <a:srgbClr val="003867"/>
              </a:solidFill>
            </a:endParaRPr>
          </a:p>
        </p:txBody>
      </p:sp>
      <p:sp>
        <p:nvSpPr>
          <p:cNvPr id="47106" name="Fußzeilenplatzhalter 3"/>
          <p:cNvSpPr>
            <a:spLocks/>
          </p:cNvSpPr>
          <p:nvPr/>
        </p:nvSpPr>
        <p:spPr bwMode="auto">
          <a:xfrm>
            <a:off x="3200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IASSIST workshop</a:t>
            </a:r>
          </a:p>
          <a:p>
            <a:pPr algn="ctr" defTabSz="914400"/>
            <a:r>
              <a:rPr lang="en-US" sz="800">
                <a:solidFill>
                  <a:schemeClr val="bg1"/>
                </a:solidFill>
                <a:ea typeface="MS PGothic"/>
                <a:cs typeface="MS PGothic"/>
              </a:rPr>
              <a:t>Cologne, 28.05.2013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 l="27724" t="30412" r="2560" b="10481"/>
          <a:stretch>
            <a:fillRect/>
          </a:stretch>
        </p:blipFill>
        <p:spPr bwMode="auto">
          <a:xfrm>
            <a:off x="323850" y="863600"/>
            <a:ext cx="855345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 l="26958" t="30621" r="2690" b="8897"/>
          <a:stretch>
            <a:fillRect/>
          </a:stretch>
        </p:blipFill>
        <p:spPr bwMode="auto">
          <a:xfrm>
            <a:off x="228600" y="892175"/>
            <a:ext cx="8631238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Microsoft YaHei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Microsoft YaHei" charset="0"/>
            <a:cs typeface="Microsoft YaHei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tandard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Standarddesign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611</Words>
  <Application>Microsoft Office PowerPoint</Application>
  <PresentationFormat>Bildschirmpräsentation (4:3)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Entwurfsvorlage</vt:lpstr>
      </vt:variant>
      <vt:variant>
        <vt:i4>16</vt:i4>
      </vt:variant>
      <vt:variant>
        <vt:lpstr>Folientitel</vt:lpstr>
      </vt:variant>
      <vt:variant>
        <vt:i4>12</vt:i4>
      </vt:variant>
    </vt:vector>
  </HeadingPairs>
  <TitlesOfParts>
    <vt:vector size="35" baseType="lpstr">
      <vt:lpstr>Arial</vt:lpstr>
      <vt:lpstr>Microsoft YaHei</vt:lpstr>
      <vt:lpstr>Times New Roman</vt:lpstr>
      <vt:lpstr>Arial Rounded MT Bold</vt:lpstr>
      <vt:lpstr>MS PGothic</vt:lpstr>
      <vt:lpstr>Calibri</vt:lpstr>
      <vt:lpstr>Arial Unicode MS</vt:lpstr>
      <vt:lpstr>Standarddesign</vt:lpstr>
      <vt:lpstr>Office-tema</vt:lpstr>
      <vt:lpstr>2_Standarddesign</vt:lpstr>
      <vt:lpstr>Office-tema</vt:lpstr>
      <vt:lpstr>Office-tema</vt:lpstr>
      <vt:lpstr>Office-tema</vt:lpstr>
      <vt:lpstr>2_Standarddesign</vt:lpstr>
      <vt:lpstr>2_Standarddesign</vt:lpstr>
      <vt:lpstr>2_Standarddesign</vt:lpstr>
      <vt:lpstr>2_Standarddesign</vt:lpstr>
      <vt:lpstr>2_Standarddesign</vt:lpstr>
      <vt:lpstr>2_Standarddesign</vt:lpstr>
      <vt:lpstr>2_Standarddesign</vt:lpstr>
      <vt:lpstr>2_Standarddesign</vt:lpstr>
      <vt:lpstr>2_Standarddesign</vt:lpstr>
      <vt:lpstr>2_Standarddesign</vt:lpstr>
      <vt:lpstr>Folie 1</vt:lpstr>
      <vt:lpstr>DASISH WP7 „Education and Training“</vt:lpstr>
      <vt:lpstr>DASISH Online Training Module</vt:lpstr>
      <vt:lpstr>DASISH Online Training Module</vt:lpstr>
      <vt:lpstr>DASISH Online Training Module</vt:lpstr>
      <vt:lpstr>DASISH Online Training Module</vt:lpstr>
      <vt:lpstr>DASISH Online Training Module</vt:lpstr>
      <vt:lpstr>DASISH Online Training Module</vt:lpstr>
      <vt:lpstr>Folie 9</vt:lpstr>
      <vt:lpstr>DASISH Online Training Module</vt:lpstr>
      <vt:lpstr>DASISH Online Training Module</vt:lpstr>
      <vt:lpstr>DASISH Online Training Module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Policies and Licensing DASISH Online Training Module</dc:title>
  <dc:subject>Access Policies and Licencing</dc:subject>
  <dc:creator>Claudia Engelhardt; Timo Gnadt</dc:creator>
  <cp:keywords>#iassist2013; #dasish</cp:keywords>
  <cp:lastPrinted>1601-01-01T00:00:00Z</cp:lastPrinted>
  <dcterms:created xsi:type="dcterms:W3CDTF">1601-01-01T00:00:00Z</dcterms:created>
  <dcterms:modified xsi:type="dcterms:W3CDTF">2013-05-27T16:03:26Z</dcterms:modified>
</cp:coreProperties>
</file>