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60" r:id="rId2"/>
    <p:sldId id="263" r:id="rId3"/>
    <p:sldId id="266" r:id="rId4"/>
    <p:sldId id="286" r:id="rId5"/>
    <p:sldId id="312" r:id="rId6"/>
    <p:sldId id="269" r:id="rId7"/>
    <p:sldId id="297" r:id="rId8"/>
    <p:sldId id="308" r:id="rId9"/>
    <p:sldId id="309" r:id="rId10"/>
    <p:sldId id="293" r:id="rId11"/>
    <p:sldId id="306" r:id="rId12"/>
    <p:sldId id="287" r:id="rId13"/>
    <p:sldId id="292" r:id="rId14"/>
    <p:sldId id="294" r:id="rId15"/>
    <p:sldId id="298" r:id="rId16"/>
    <p:sldId id="299" r:id="rId17"/>
    <p:sldId id="300" r:id="rId18"/>
    <p:sldId id="301" r:id="rId19"/>
    <p:sldId id="302" r:id="rId20"/>
    <p:sldId id="291" r:id="rId21"/>
    <p:sldId id="310" r:id="rId22"/>
    <p:sldId id="295" r:id="rId23"/>
    <p:sldId id="303" r:id="rId24"/>
    <p:sldId id="290" r:id="rId25"/>
    <p:sldId id="311" r:id="rId26"/>
    <p:sldId id="296" r:id="rId27"/>
    <p:sldId id="276" r:id="rId28"/>
    <p:sldId id="314" r:id="rId29"/>
    <p:sldId id="304" r:id="rId30"/>
    <p:sldId id="305" r:id="rId31"/>
    <p:sldId id="281" r:id="rId32"/>
    <p:sldId id="282" r:id="rId33"/>
    <p:sldId id="280" r:id="rId34"/>
    <p:sldId id="265" r:id="rId35"/>
    <p:sldId id="307" r:id="rId36"/>
    <p:sldId id="31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927" autoAdjust="0"/>
  </p:normalViewPr>
  <p:slideViewPr>
    <p:cSldViewPr snapToGrid="0" snapToObjects="1">
      <p:cViewPr varScale="1">
        <p:scale>
          <a:sx n="69" d="100"/>
          <a:sy n="69" d="100"/>
        </p:scale>
        <p:origin x="-27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b="0" dirty="0" smtClean="0"/>
            <a:t>1. Collect a list of metadata providers</a:t>
          </a:r>
          <a:endParaRPr lang="en-US" b="0"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863576C3-C656-554B-B0F9-4CB737D29353}" type="presOf" srcId="{0BE2976C-6965-684A-BA1F-F078AE60B605}" destId="{48F16575-6B89-034D-8B3F-9020CF64E2DB}" srcOrd="0" destOrd="0" presId="urn:microsoft.com/office/officeart/2008/layout/LinedList"/>
    <dgm:cxn modelId="{5854CAB2-C951-7E4D-96E6-8453F08358ED}" type="presOf" srcId="{48E1F569-8194-EA4F-AF40-B0F238323374}" destId="{8F305252-64FA-3B4D-B776-9D0612045B92}"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AAD9F731-A9DF-6B46-BF3F-635B9500AC17}" type="presOf" srcId="{4AD62BF9-C57A-BB41-8C45-A4333ADD879B}" destId="{6CA538E0-AED5-0F4F-9AD7-A45CE568C40D}" srcOrd="0" destOrd="0" presId="urn:microsoft.com/office/officeart/2008/layout/LinedList"/>
    <dgm:cxn modelId="{9B31762C-326F-4242-B0B3-2C4E8CC57CB9}" srcId="{E3875932-98C4-A049-9A37-0781EAFDE574}" destId="{C882FC74-C1C9-4F41-8267-2D00460ACD67}" srcOrd="2" destOrd="0" parTransId="{43D47471-A23D-5E47-B8B9-C74978B6B8DD}" sibTransId="{B4619C35-A27A-4B4F-9161-7D6FBB4CF8DB}"/>
    <dgm:cxn modelId="{06173956-7D94-0F42-B5D0-67EA397351BF}" type="presOf" srcId="{C882FC74-C1C9-4F41-8267-2D00460ACD67}" destId="{9C4AB323-8518-A84E-B929-821A3442C822}" srcOrd="0" destOrd="0" presId="urn:microsoft.com/office/officeart/2008/layout/LinedList"/>
    <dgm:cxn modelId="{95768792-4F0B-8E40-83FA-DD61644D79E0}" type="presOf" srcId="{A081C070-48EF-B34C-AF0A-F8B3CD1AB83C}" destId="{C901E864-FA31-CB47-8AD3-D53BC8B9A2AC}"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AA6C2D97-9B47-A54B-9C92-1C23963FA419}" type="presOf" srcId="{E3875932-98C4-A049-9A37-0781EAFDE574}" destId="{5BF37D37-2A94-8F4E-9223-27FFC73B6D41}"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0533910C-2422-E747-98E6-B1C2D1D603DA}" type="presParOf" srcId="{5BF37D37-2A94-8F4E-9223-27FFC73B6D41}" destId="{4B49CA86-7D19-6740-9249-78174B7B94D2}" srcOrd="0" destOrd="0" presId="urn:microsoft.com/office/officeart/2008/layout/LinedList"/>
    <dgm:cxn modelId="{34264ACA-167B-3F42-9607-8B6444FA0BF9}" type="presParOf" srcId="{5BF37D37-2A94-8F4E-9223-27FFC73B6D41}" destId="{18C030A4-18B9-344F-86D8-8A42011AC88B}" srcOrd="1" destOrd="0" presId="urn:microsoft.com/office/officeart/2008/layout/LinedList"/>
    <dgm:cxn modelId="{54D9D515-77B2-1D41-8D26-9A43048C438A}" type="presParOf" srcId="{18C030A4-18B9-344F-86D8-8A42011AC88B}" destId="{6CA538E0-AED5-0F4F-9AD7-A45CE568C40D}" srcOrd="0" destOrd="0" presId="urn:microsoft.com/office/officeart/2008/layout/LinedList"/>
    <dgm:cxn modelId="{5AB6098C-4563-B241-B0B5-BFCF9C46A155}" type="presParOf" srcId="{18C030A4-18B9-344F-86D8-8A42011AC88B}" destId="{0DEE89F1-2F7F-6D41-9835-A7FD66117382}" srcOrd="1" destOrd="0" presId="urn:microsoft.com/office/officeart/2008/layout/LinedList"/>
    <dgm:cxn modelId="{B075DCBF-42D7-B541-92B0-047FD1F2E625}" type="presParOf" srcId="{5BF37D37-2A94-8F4E-9223-27FFC73B6D41}" destId="{F3FDEC1F-C2E4-8745-8BD9-C54A3522CB68}" srcOrd="2" destOrd="0" presId="urn:microsoft.com/office/officeart/2008/layout/LinedList"/>
    <dgm:cxn modelId="{B8EFA136-1E8A-AE43-8EC0-9F5EF4CE5AA1}" type="presParOf" srcId="{5BF37D37-2A94-8F4E-9223-27FFC73B6D41}" destId="{E9EFAEB4-BCD7-DA47-88DD-E8793915C56D}" srcOrd="3" destOrd="0" presId="urn:microsoft.com/office/officeart/2008/layout/LinedList"/>
    <dgm:cxn modelId="{0C2778EE-F8EE-5644-A11C-30920E1633BC}" type="presParOf" srcId="{E9EFAEB4-BCD7-DA47-88DD-E8793915C56D}" destId="{48F16575-6B89-034D-8B3F-9020CF64E2DB}" srcOrd="0" destOrd="0" presId="urn:microsoft.com/office/officeart/2008/layout/LinedList"/>
    <dgm:cxn modelId="{F60C723F-FB10-D048-8042-01F8C8994BFF}" type="presParOf" srcId="{E9EFAEB4-BCD7-DA47-88DD-E8793915C56D}" destId="{A25F4BBE-3C3A-8B41-95D9-A3AB60F14DBD}" srcOrd="1" destOrd="0" presId="urn:microsoft.com/office/officeart/2008/layout/LinedList"/>
    <dgm:cxn modelId="{039F4823-18FA-A945-ADC1-4DC3ACC9F913}" type="presParOf" srcId="{5BF37D37-2A94-8F4E-9223-27FFC73B6D41}" destId="{95B19C18-8CE4-E741-8ABC-869A7533C09C}" srcOrd="4" destOrd="0" presId="urn:microsoft.com/office/officeart/2008/layout/LinedList"/>
    <dgm:cxn modelId="{A2361B9C-2E07-2B4E-9174-E4A5442195FB}" type="presParOf" srcId="{5BF37D37-2A94-8F4E-9223-27FFC73B6D41}" destId="{C2F7FEB2-79CA-7C48-8AFA-47A1051285B8}" srcOrd="5" destOrd="0" presId="urn:microsoft.com/office/officeart/2008/layout/LinedList"/>
    <dgm:cxn modelId="{F4920F16-BB4E-7047-8425-E9766020814C}" type="presParOf" srcId="{C2F7FEB2-79CA-7C48-8AFA-47A1051285B8}" destId="{9C4AB323-8518-A84E-B929-821A3442C822}" srcOrd="0" destOrd="0" presId="urn:microsoft.com/office/officeart/2008/layout/LinedList"/>
    <dgm:cxn modelId="{82C18899-4048-7D4C-8C71-22842CBBB8D5}" type="presParOf" srcId="{C2F7FEB2-79CA-7C48-8AFA-47A1051285B8}" destId="{B629AAA1-F0F5-C747-8C3F-016174DBAF57}" srcOrd="1" destOrd="0" presId="urn:microsoft.com/office/officeart/2008/layout/LinedList"/>
    <dgm:cxn modelId="{07C72703-1FD5-BE42-B8F1-544AD4FDFAC6}" type="presParOf" srcId="{5BF37D37-2A94-8F4E-9223-27FFC73B6D41}" destId="{401D4CCA-311B-6343-A4B3-F54A99696348}" srcOrd="6" destOrd="0" presId="urn:microsoft.com/office/officeart/2008/layout/LinedList"/>
    <dgm:cxn modelId="{B4079D94-1D5D-C04C-B993-123C0837C1BF}" type="presParOf" srcId="{5BF37D37-2A94-8F4E-9223-27FFC73B6D41}" destId="{E67F00E6-D310-F44B-A915-E4FF15479DF6}" srcOrd="7" destOrd="0" presId="urn:microsoft.com/office/officeart/2008/layout/LinedList"/>
    <dgm:cxn modelId="{59547297-0E94-544A-9FFB-6F231852F39B}" type="presParOf" srcId="{E67F00E6-D310-F44B-A915-E4FF15479DF6}" destId="{C901E864-FA31-CB47-8AD3-D53BC8B9A2AC}" srcOrd="0" destOrd="0" presId="urn:microsoft.com/office/officeart/2008/layout/LinedList"/>
    <dgm:cxn modelId="{D70D97E1-D191-0D41-89DA-7F3B71802D57}" type="presParOf" srcId="{E67F00E6-D310-F44B-A915-E4FF15479DF6}" destId="{7EDCD249-55D0-BA40-AD9C-CF748B477A13}" srcOrd="1" destOrd="0" presId="urn:microsoft.com/office/officeart/2008/layout/LinedList"/>
    <dgm:cxn modelId="{C17E0972-B55C-1543-89F6-F91806666C78}" type="presParOf" srcId="{5BF37D37-2A94-8F4E-9223-27FFC73B6D41}" destId="{9A5DAD83-45C7-A44B-A2A6-836B29E3B3FA}" srcOrd="8" destOrd="0" presId="urn:microsoft.com/office/officeart/2008/layout/LinedList"/>
    <dgm:cxn modelId="{EFA405A8-69A4-FC42-8E4D-3FF641494960}" type="presParOf" srcId="{5BF37D37-2A94-8F4E-9223-27FFC73B6D41}" destId="{5CD6B322-155D-3E47-96E0-30A2947D3E95}" srcOrd="9" destOrd="0" presId="urn:microsoft.com/office/officeart/2008/layout/LinedList"/>
    <dgm:cxn modelId="{BEF6ABB2-0839-134A-98F4-F5F5361A0123}" type="presParOf" srcId="{5CD6B322-155D-3E47-96E0-30A2947D3E95}" destId="{8F305252-64FA-3B4D-B776-9D0612045B92}" srcOrd="0" destOrd="0" presId="urn:microsoft.com/office/officeart/2008/layout/LinedList"/>
    <dgm:cxn modelId="{27B735E5-943B-F941-BF57-47152ACC83AE}"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b="0" dirty="0" smtClean="0"/>
            <a:t>4. Normalize/harmonize</a:t>
          </a:r>
          <a:endParaRPr lang="en-US" b="0"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b="1" dirty="0" smtClean="0"/>
            <a:t>3. Map to common facets</a:t>
          </a:r>
          <a:endParaRPr lang="en-US" b="1"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3C445C31-7C1A-7344-AF9B-80F487F85C57}" type="presOf" srcId="{A081C070-48EF-B34C-AF0A-F8B3CD1AB83C}" destId="{C901E864-FA31-CB47-8AD3-D53BC8B9A2AC}" srcOrd="0" destOrd="0" presId="urn:microsoft.com/office/officeart/2008/layout/LinedList"/>
    <dgm:cxn modelId="{86E23416-270F-3B4B-A929-53FF24F77F3E}" type="presOf" srcId="{48E1F569-8194-EA4F-AF40-B0F238323374}" destId="{8F305252-64FA-3B4D-B776-9D0612045B92}"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9B31762C-326F-4242-B0B3-2C4E8CC57CB9}" srcId="{E3875932-98C4-A049-9A37-0781EAFDE574}" destId="{C882FC74-C1C9-4F41-8267-2D00460ACD67}" srcOrd="2" destOrd="0" parTransId="{43D47471-A23D-5E47-B8B9-C74978B6B8DD}" sibTransId="{B4619C35-A27A-4B4F-9161-7D6FBB4CF8DB}"/>
    <dgm:cxn modelId="{12023B5E-FB30-3B45-9A92-1BA59EAAAED2}" type="presOf" srcId="{E3875932-98C4-A049-9A37-0781EAFDE574}" destId="{5BF37D37-2A94-8F4E-9223-27FFC73B6D41}" srcOrd="0" destOrd="0" presId="urn:microsoft.com/office/officeart/2008/layout/LinedList"/>
    <dgm:cxn modelId="{60AB049F-FF30-B04B-A1A7-511CE5DE2423}" type="presOf" srcId="{0BE2976C-6965-684A-BA1F-F078AE60B605}" destId="{48F16575-6B89-034D-8B3F-9020CF64E2DB}" srcOrd="0" destOrd="0" presId="urn:microsoft.com/office/officeart/2008/layout/LinedList"/>
    <dgm:cxn modelId="{69EFE94B-B723-0440-9BD5-13F837AF161B}" type="presOf" srcId="{C882FC74-C1C9-4F41-8267-2D00460ACD67}" destId="{9C4AB323-8518-A84E-B929-821A3442C822}" srcOrd="0" destOrd="0" presId="urn:microsoft.com/office/officeart/2008/layout/LinedList"/>
    <dgm:cxn modelId="{381BFD66-AE4D-2A4B-8D16-A3C8CA248454}" type="presOf" srcId="{4AD62BF9-C57A-BB41-8C45-A4333ADD879B}" destId="{6CA538E0-AED5-0F4F-9AD7-A45CE568C40D}"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FD3B7550-9B83-D644-AB12-91FE24C449CD}" type="presParOf" srcId="{5BF37D37-2A94-8F4E-9223-27FFC73B6D41}" destId="{4B49CA86-7D19-6740-9249-78174B7B94D2}" srcOrd="0" destOrd="0" presId="urn:microsoft.com/office/officeart/2008/layout/LinedList"/>
    <dgm:cxn modelId="{C5A3D0EE-428E-7B4D-BC8B-A920EE469085}" type="presParOf" srcId="{5BF37D37-2A94-8F4E-9223-27FFC73B6D41}" destId="{18C030A4-18B9-344F-86D8-8A42011AC88B}" srcOrd="1" destOrd="0" presId="urn:microsoft.com/office/officeart/2008/layout/LinedList"/>
    <dgm:cxn modelId="{F1BC81D6-9837-E64D-9150-3D8FA00C284B}" type="presParOf" srcId="{18C030A4-18B9-344F-86D8-8A42011AC88B}" destId="{6CA538E0-AED5-0F4F-9AD7-A45CE568C40D}" srcOrd="0" destOrd="0" presId="urn:microsoft.com/office/officeart/2008/layout/LinedList"/>
    <dgm:cxn modelId="{C7D3E1E9-E588-8C4E-8320-B92A2B3139BF}" type="presParOf" srcId="{18C030A4-18B9-344F-86D8-8A42011AC88B}" destId="{0DEE89F1-2F7F-6D41-9835-A7FD66117382}" srcOrd="1" destOrd="0" presId="urn:microsoft.com/office/officeart/2008/layout/LinedList"/>
    <dgm:cxn modelId="{CF3DAF4A-FDE1-F44D-9787-23E42799D2D1}" type="presParOf" srcId="{5BF37D37-2A94-8F4E-9223-27FFC73B6D41}" destId="{F3FDEC1F-C2E4-8745-8BD9-C54A3522CB68}" srcOrd="2" destOrd="0" presId="urn:microsoft.com/office/officeart/2008/layout/LinedList"/>
    <dgm:cxn modelId="{0E68B7EC-AC88-C643-9341-374FFCC431A8}" type="presParOf" srcId="{5BF37D37-2A94-8F4E-9223-27FFC73B6D41}" destId="{E9EFAEB4-BCD7-DA47-88DD-E8793915C56D}" srcOrd="3" destOrd="0" presId="urn:microsoft.com/office/officeart/2008/layout/LinedList"/>
    <dgm:cxn modelId="{F8829A69-4EDB-344F-B124-36ECA3127F55}" type="presParOf" srcId="{E9EFAEB4-BCD7-DA47-88DD-E8793915C56D}" destId="{48F16575-6B89-034D-8B3F-9020CF64E2DB}" srcOrd="0" destOrd="0" presId="urn:microsoft.com/office/officeart/2008/layout/LinedList"/>
    <dgm:cxn modelId="{509487F7-D6A2-6645-A036-E16BA091AE3D}" type="presParOf" srcId="{E9EFAEB4-BCD7-DA47-88DD-E8793915C56D}" destId="{A25F4BBE-3C3A-8B41-95D9-A3AB60F14DBD}" srcOrd="1" destOrd="0" presId="urn:microsoft.com/office/officeart/2008/layout/LinedList"/>
    <dgm:cxn modelId="{8606B54F-EADC-844B-A981-D59FE856109F}" type="presParOf" srcId="{5BF37D37-2A94-8F4E-9223-27FFC73B6D41}" destId="{95B19C18-8CE4-E741-8ABC-869A7533C09C}" srcOrd="4" destOrd="0" presId="urn:microsoft.com/office/officeart/2008/layout/LinedList"/>
    <dgm:cxn modelId="{2137BF26-46EC-5C4F-ADDF-20F5CF9F6840}" type="presParOf" srcId="{5BF37D37-2A94-8F4E-9223-27FFC73B6D41}" destId="{C2F7FEB2-79CA-7C48-8AFA-47A1051285B8}" srcOrd="5" destOrd="0" presId="urn:microsoft.com/office/officeart/2008/layout/LinedList"/>
    <dgm:cxn modelId="{ED80120D-A213-2A47-ABE2-6D19487E8CFD}" type="presParOf" srcId="{C2F7FEB2-79CA-7C48-8AFA-47A1051285B8}" destId="{9C4AB323-8518-A84E-B929-821A3442C822}" srcOrd="0" destOrd="0" presId="urn:microsoft.com/office/officeart/2008/layout/LinedList"/>
    <dgm:cxn modelId="{D5C4F513-C580-024E-B303-1472DCCA2FE2}" type="presParOf" srcId="{C2F7FEB2-79CA-7C48-8AFA-47A1051285B8}" destId="{B629AAA1-F0F5-C747-8C3F-016174DBAF57}" srcOrd="1" destOrd="0" presId="urn:microsoft.com/office/officeart/2008/layout/LinedList"/>
    <dgm:cxn modelId="{479C90D9-C4B6-4242-9976-D512D585F6B6}" type="presParOf" srcId="{5BF37D37-2A94-8F4E-9223-27FFC73B6D41}" destId="{401D4CCA-311B-6343-A4B3-F54A99696348}" srcOrd="6" destOrd="0" presId="urn:microsoft.com/office/officeart/2008/layout/LinedList"/>
    <dgm:cxn modelId="{C909E7EA-8796-3740-B31A-1A2B75F5B1C0}" type="presParOf" srcId="{5BF37D37-2A94-8F4E-9223-27FFC73B6D41}" destId="{E67F00E6-D310-F44B-A915-E4FF15479DF6}" srcOrd="7" destOrd="0" presId="urn:microsoft.com/office/officeart/2008/layout/LinedList"/>
    <dgm:cxn modelId="{F231CF46-0358-1642-873B-FECED5BA0D40}" type="presParOf" srcId="{E67F00E6-D310-F44B-A915-E4FF15479DF6}" destId="{C901E864-FA31-CB47-8AD3-D53BC8B9A2AC}" srcOrd="0" destOrd="0" presId="urn:microsoft.com/office/officeart/2008/layout/LinedList"/>
    <dgm:cxn modelId="{A6FE04CD-166D-744E-A202-C1F2BCA7A49B}" type="presParOf" srcId="{E67F00E6-D310-F44B-A915-E4FF15479DF6}" destId="{7EDCD249-55D0-BA40-AD9C-CF748B477A13}" srcOrd="1" destOrd="0" presId="urn:microsoft.com/office/officeart/2008/layout/LinedList"/>
    <dgm:cxn modelId="{2A7C8CAD-F28F-3C4A-BCF6-523C96C178E8}" type="presParOf" srcId="{5BF37D37-2A94-8F4E-9223-27FFC73B6D41}" destId="{9A5DAD83-45C7-A44B-A2A6-836B29E3B3FA}" srcOrd="8" destOrd="0" presId="urn:microsoft.com/office/officeart/2008/layout/LinedList"/>
    <dgm:cxn modelId="{8A3AB707-4984-DC4C-A1E2-BBB4470F4A85}" type="presParOf" srcId="{5BF37D37-2A94-8F4E-9223-27FFC73B6D41}" destId="{5CD6B322-155D-3E47-96E0-30A2947D3E95}" srcOrd="9" destOrd="0" presId="urn:microsoft.com/office/officeart/2008/layout/LinedList"/>
    <dgm:cxn modelId="{A0CEF601-F90D-4F4E-8A8E-871FF1E96F06}" type="presParOf" srcId="{5CD6B322-155D-3E47-96E0-30A2947D3E95}" destId="{8F305252-64FA-3B4D-B776-9D0612045B92}" srcOrd="0" destOrd="0" presId="urn:microsoft.com/office/officeart/2008/layout/LinedList"/>
    <dgm:cxn modelId="{DBF9A48F-966E-184C-9A54-31FA957BB5F8}"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b="1" dirty="0" smtClean="0"/>
            <a:t>4. Normalize/harmonize</a:t>
          </a:r>
          <a:endParaRPr lang="en-US" b="1"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5DDC8E15-2683-6145-A6B4-AE30E50C33A6}" type="presOf" srcId="{E3875932-98C4-A049-9A37-0781EAFDE574}" destId="{5BF37D37-2A94-8F4E-9223-27FFC73B6D41}"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9B31762C-326F-4242-B0B3-2C4E8CC57CB9}" srcId="{E3875932-98C4-A049-9A37-0781EAFDE574}" destId="{C882FC74-C1C9-4F41-8267-2D00460ACD67}" srcOrd="2" destOrd="0" parTransId="{43D47471-A23D-5E47-B8B9-C74978B6B8DD}" sibTransId="{B4619C35-A27A-4B4F-9161-7D6FBB4CF8DB}"/>
    <dgm:cxn modelId="{38A500E9-E197-2C40-A159-3C608E058BE5}" type="presOf" srcId="{A081C070-48EF-B34C-AF0A-F8B3CD1AB83C}" destId="{C901E864-FA31-CB47-8AD3-D53BC8B9A2AC}" srcOrd="0" destOrd="0" presId="urn:microsoft.com/office/officeart/2008/layout/LinedList"/>
    <dgm:cxn modelId="{B70720B7-33AF-C848-BC2B-D7EAD729BCD0}" type="presOf" srcId="{C882FC74-C1C9-4F41-8267-2D00460ACD67}" destId="{9C4AB323-8518-A84E-B929-821A3442C822}" srcOrd="0" destOrd="0" presId="urn:microsoft.com/office/officeart/2008/layout/LinedList"/>
    <dgm:cxn modelId="{62F17420-ECEC-4846-8A40-8AEE37AF80E2}" type="presOf" srcId="{0BE2976C-6965-684A-BA1F-F078AE60B605}" destId="{48F16575-6B89-034D-8B3F-9020CF64E2DB}"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CC5AA60A-F6DE-9E49-9189-81A1747115FC}" type="presOf" srcId="{48E1F569-8194-EA4F-AF40-B0F238323374}" destId="{8F305252-64FA-3B4D-B776-9D0612045B92}" srcOrd="0" destOrd="0" presId="urn:microsoft.com/office/officeart/2008/layout/LinedList"/>
    <dgm:cxn modelId="{090814CF-28EA-CF44-9FDF-2DA6F826CABF}" type="presOf" srcId="{4AD62BF9-C57A-BB41-8C45-A4333ADD879B}" destId="{6CA538E0-AED5-0F4F-9AD7-A45CE568C40D}" srcOrd="0" destOrd="0" presId="urn:microsoft.com/office/officeart/2008/layout/LinedList"/>
    <dgm:cxn modelId="{F4D0BD63-A66D-064F-B4DC-E14BE8017255}" type="presParOf" srcId="{5BF37D37-2A94-8F4E-9223-27FFC73B6D41}" destId="{4B49CA86-7D19-6740-9249-78174B7B94D2}" srcOrd="0" destOrd="0" presId="urn:microsoft.com/office/officeart/2008/layout/LinedList"/>
    <dgm:cxn modelId="{FDE09D7D-C271-204E-9284-F00C4DE35E42}" type="presParOf" srcId="{5BF37D37-2A94-8F4E-9223-27FFC73B6D41}" destId="{18C030A4-18B9-344F-86D8-8A42011AC88B}" srcOrd="1" destOrd="0" presId="urn:microsoft.com/office/officeart/2008/layout/LinedList"/>
    <dgm:cxn modelId="{1C26CEF7-8103-1D46-B1CE-0EA756B2BCD2}" type="presParOf" srcId="{18C030A4-18B9-344F-86D8-8A42011AC88B}" destId="{6CA538E0-AED5-0F4F-9AD7-A45CE568C40D}" srcOrd="0" destOrd="0" presId="urn:microsoft.com/office/officeart/2008/layout/LinedList"/>
    <dgm:cxn modelId="{00AA7AD7-379D-374F-B5C5-D90114076C4B}" type="presParOf" srcId="{18C030A4-18B9-344F-86D8-8A42011AC88B}" destId="{0DEE89F1-2F7F-6D41-9835-A7FD66117382}" srcOrd="1" destOrd="0" presId="urn:microsoft.com/office/officeart/2008/layout/LinedList"/>
    <dgm:cxn modelId="{02C072B7-C098-8247-8C1B-FB391E3B4C00}" type="presParOf" srcId="{5BF37D37-2A94-8F4E-9223-27FFC73B6D41}" destId="{F3FDEC1F-C2E4-8745-8BD9-C54A3522CB68}" srcOrd="2" destOrd="0" presId="urn:microsoft.com/office/officeart/2008/layout/LinedList"/>
    <dgm:cxn modelId="{58DB99E6-E347-9B41-94F2-2F34FB748751}" type="presParOf" srcId="{5BF37D37-2A94-8F4E-9223-27FFC73B6D41}" destId="{E9EFAEB4-BCD7-DA47-88DD-E8793915C56D}" srcOrd="3" destOrd="0" presId="urn:microsoft.com/office/officeart/2008/layout/LinedList"/>
    <dgm:cxn modelId="{77BBF12C-45FC-8940-A66D-8700E235004E}" type="presParOf" srcId="{E9EFAEB4-BCD7-DA47-88DD-E8793915C56D}" destId="{48F16575-6B89-034D-8B3F-9020CF64E2DB}" srcOrd="0" destOrd="0" presId="urn:microsoft.com/office/officeart/2008/layout/LinedList"/>
    <dgm:cxn modelId="{BEE26680-56D7-9442-93E7-5AC272EEECEE}" type="presParOf" srcId="{E9EFAEB4-BCD7-DA47-88DD-E8793915C56D}" destId="{A25F4BBE-3C3A-8B41-95D9-A3AB60F14DBD}" srcOrd="1" destOrd="0" presId="urn:microsoft.com/office/officeart/2008/layout/LinedList"/>
    <dgm:cxn modelId="{70217A0E-4883-6044-9A98-8CD6EA3F3B11}" type="presParOf" srcId="{5BF37D37-2A94-8F4E-9223-27FFC73B6D41}" destId="{95B19C18-8CE4-E741-8ABC-869A7533C09C}" srcOrd="4" destOrd="0" presId="urn:microsoft.com/office/officeart/2008/layout/LinedList"/>
    <dgm:cxn modelId="{6D9A398D-6EA8-7E42-B796-05B10D277780}" type="presParOf" srcId="{5BF37D37-2A94-8F4E-9223-27FFC73B6D41}" destId="{C2F7FEB2-79CA-7C48-8AFA-47A1051285B8}" srcOrd="5" destOrd="0" presId="urn:microsoft.com/office/officeart/2008/layout/LinedList"/>
    <dgm:cxn modelId="{2C4A3E85-11BB-5044-A860-D343C9EF498A}" type="presParOf" srcId="{C2F7FEB2-79CA-7C48-8AFA-47A1051285B8}" destId="{9C4AB323-8518-A84E-B929-821A3442C822}" srcOrd="0" destOrd="0" presId="urn:microsoft.com/office/officeart/2008/layout/LinedList"/>
    <dgm:cxn modelId="{530A59F4-BB88-684F-AF6D-F6A0B27F7C3C}" type="presParOf" srcId="{C2F7FEB2-79CA-7C48-8AFA-47A1051285B8}" destId="{B629AAA1-F0F5-C747-8C3F-016174DBAF57}" srcOrd="1" destOrd="0" presId="urn:microsoft.com/office/officeart/2008/layout/LinedList"/>
    <dgm:cxn modelId="{79A0E93F-1C69-424E-81AD-234782FC0F54}" type="presParOf" srcId="{5BF37D37-2A94-8F4E-9223-27FFC73B6D41}" destId="{401D4CCA-311B-6343-A4B3-F54A99696348}" srcOrd="6" destOrd="0" presId="urn:microsoft.com/office/officeart/2008/layout/LinedList"/>
    <dgm:cxn modelId="{C3009B1F-E5A0-7045-9807-287A94BDFBAF}" type="presParOf" srcId="{5BF37D37-2A94-8F4E-9223-27FFC73B6D41}" destId="{E67F00E6-D310-F44B-A915-E4FF15479DF6}" srcOrd="7" destOrd="0" presId="urn:microsoft.com/office/officeart/2008/layout/LinedList"/>
    <dgm:cxn modelId="{3E24F128-98C9-5241-A856-9AFC9B361AD5}" type="presParOf" srcId="{E67F00E6-D310-F44B-A915-E4FF15479DF6}" destId="{C901E864-FA31-CB47-8AD3-D53BC8B9A2AC}" srcOrd="0" destOrd="0" presId="urn:microsoft.com/office/officeart/2008/layout/LinedList"/>
    <dgm:cxn modelId="{9F653767-C3F4-3C44-96BB-85E1875E229A}" type="presParOf" srcId="{E67F00E6-D310-F44B-A915-E4FF15479DF6}" destId="{7EDCD249-55D0-BA40-AD9C-CF748B477A13}" srcOrd="1" destOrd="0" presId="urn:microsoft.com/office/officeart/2008/layout/LinedList"/>
    <dgm:cxn modelId="{3F843162-3F31-9545-93F2-04794FEBEE85}" type="presParOf" srcId="{5BF37D37-2A94-8F4E-9223-27FFC73B6D41}" destId="{9A5DAD83-45C7-A44B-A2A6-836B29E3B3FA}" srcOrd="8" destOrd="0" presId="urn:microsoft.com/office/officeart/2008/layout/LinedList"/>
    <dgm:cxn modelId="{1B230525-31C7-6148-95DB-7008F68505E8}" type="presParOf" srcId="{5BF37D37-2A94-8F4E-9223-27FFC73B6D41}" destId="{5CD6B322-155D-3E47-96E0-30A2947D3E95}" srcOrd="9" destOrd="0" presId="urn:microsoft.com/office/officeart/2008/layout/LinedList"/>
    <dgm:cxn modelId="{EE59FDB8-2B62-3C48-B67C-ED884D0ADB5B}" type="presParOf" srcId="{5CD6B322-155D-3E47-96E0-30A2947D3E95}" destId="{8F305252-64FA-3B4D-B776-9D0612045B92}" srcOrd="0" destOrd="0" presId="urn:microsoft.com/office/officeart/2008/layout/LinedList"/>
    <dgm:cxn modelId="{AE64FEBE-AFC6-3B4F-B5A5-6C5A4FAAED4D}"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081C070-48EF-B34C-AF0A-F8B3CD1AB83C}">
      <dgm:prSet/>
      <dgm:spPr/>
      <dgm:t>
        <a:bodyPr/>
        <a:lstStyle/>
        <a:p>
          <a:pPr rtl="0"/>
          <a:r>
            <a:rPr lang="en-US" b="1" dirty="0" smtClean="0"/>
            <a:t>4. Normalize/harmonize</a:t>
          </a:r>
        </a:p>
        <a:p>
          <a:pPr rtl="0"/>
          <a:r>
            <a:rPr lang="en-US" b="1" dirty="0" smtClean="0">
              <a:solidFill>
                <a:srgbClr val="0000FF"/>
              </a:solidFill>
            </a:rPr>
            <a:t>- challenge: </a:t>
          </a:r>
          <a:r>
            <a:rPr lang="en-US" b="0" dirty="0" smtClean="0">
              <a:solidFill>
                <a:srgbClr val="0000FF"/>
              </a:solidFill>
            </a:rPr>
            <a:t>how to normalize various spellings of the same concept (e.g. </a:t>
          </a:r>
          <a:r>
            <a:rPr lang="en-US" b="0" dirty="0" err="1" smtClean="0">
              <a:solidFill>
                <a:srgbClr val="0000FF"/>
              </a:solidFill>
            </a:rPr>
            <a:t>nl</a:t>
          </a:r>
          <a:r>
            <a:rPr lang="en-US" b="0" dirty="0" smtClean="0">
              <a:solidFill>
                <a:srgbClr val="0000FF"/>
              </a:solidFill>
            </a:rPr>
            <a:t>, </a:t>
          </a:r>
          <a:r>
            <a:rPr lang="en-US" b="0" dirty="0" err="1" smtClean="0">
              <a:solidFill>
                <a:srgbClr val="0000FF"/>
              </a:solidFill>
            </a:rPr>
            <a:t>nld</a:t>
          </a:r>
          <a:r>
            <a:rPr lang="en-US" b="0" dirty="0" smtClean="0">
              <a:solidFill>
                <a:srgbClr val="0000FF"/>
              </a:solidFill>
            </a:rPr>
            <a:t>, </a:t>
          </a:r>
          <a:r>
            <a:rPr lang="en-US" b="0" dirty="0" err="1" smtClean="0">
              <a:solidFill>
                <a:srgbClr val="0000FF"/>
              </a:solidFill>
            </a:rPr>
            <a:t>Dutch,Nederlands</a:t>
          </a:r>
          <a:r>
            <a:rPr lang="en-US" b="0" dirty="0" smtClean="0">
              <a:solidFill>
                <a:srgbClr val="0000FF"/>
              </a:solidFill>
            </a:rPr>
            <a:t>)</a:t>
          </a:r>
          <a:endParaRPr lang="en-US" b="0" dirty="0">
            <a:solidFill>
              <a:srgbClr val="0000FF"/>
            </a:solidFill>
          </a:endParaRPr>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01D4CCA-311B-6343-A4B3-F54A99696348}" type="pres">
      <dgm:prSet presAssocID="{A081C070-48EF-B34C-AF0A-F8B3CD1AB83C}" presName="thickLine" presStyleLbl="alignNode1" presStyleIdx="0" presStyleCnt="1"/>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0" presStyleCnt="1"/>
      <dgm:spPr/>
      <dgm:t>
        <a:bodyPr/>
        <a:lstStyle/>
        <a:p>
          <a:endParaRPr lang="en-US"/>
        </a:p>
      </dgm:t>
    </dgm:pt>
    <dgm:pt modelId="{7EDCD249-55D0-BA40-AD9C-CF748B477A13}" type="pres">
      <dgm:prSet presAssocID="{A081C070-48EF-B34C-AF0A-F8B3CD1AB83C}" presName="vert1" presStyleCnt="0"/>
      <dgm:spPr/>
    </dgm:pt>
  </dgm:ptLst>
  <dgm:cxnLst>
    <dgm:cxn modelId="{6C362CA8-D1BB-3046-9AC4-70DBFB5ABE78}" type="presOf" srcId="{A081C070-48EF-B34C-AF0A-F8B3CD1AB83C}" destId="{C901E864-FA31-CB47-8AD3-D53BC8B9A2AC}" srcOrd="0" destOrd="0" presId="urn:microsoft.com/office/officeart/2008/layout/LinedList"/>
    <dgm:cxn modelId="{D13692BC-4C50-C94F-8289-3CCE5E6F3573}" srcId="{E3875932-98C4-A049-9A37-0781EAFDE574}" destId="{A081C070-48EF-B34C-AF0A-F8B3CD1AB83C}" srcOrd="0" destOrd="0" parTransId="{1B096072-9967-6A4F-A52E-3EF5C59F8DB0}" sibTransId="{9BA13A01-3E88-A446-BBEB-5923A66078D3}"/>
    <dgm:cxn modelId="{C28FC1FA-98F9-EF46-952F-832BEB7AE75A}" type="presOf" srcId="{E3875932-98C4-A049-9A37-0781EAFDE574}" destId="{5BF37D37-2A94-8F4E-9223-27FFC73B6D41}" srcOrd="0" destOrd="0" presId="urn:microsoft.com/office/officeart/2008/layout/LinedList"/>
    <dgm:cxn modelId="{FC65094C-7A61-3A44-B5E8-13B87E3A1FE1}" type="presParOf" srcId="{5BF37D37-2A94-8F4E-9223-27FFC73B6D41}" destId="{401D4CCA-311B-6343-A4B3-F54A99696348}" srcOrd="0" destOrd="0" presId="urn:microsoft.com/office/officeart/2008/layout/LinedList"/>
    <dgm:cxn modelId="{EAFE4ACE-D9EC-0D49-BE62-2E5C015A8D89}" type="presParOf" srcId="{5BF37D37-2A94-8F4E-9223-27FFC73B6D41}" destId="{E67F00E6-D310-F44B-A915-E4FF15479DF6}" srcOrd="1" destOrd="0" presId="urn:microsoft.com/office/officeart/2008/layout/LinedList"/>
    <dgm:cxn modelId="{11794AE8-68A8-6C4D-B11A-F2D6C665464F}" type="presParOf" srcId="{E67F00E6-D310-F44B-A915-E4FF15479DF6}" destId="{C901E864-FA31-CB47-8AD3-D53BC8B9A2AC}" srcOrd="0" destOrd="0" presId="urn:microsoft.com/office/officeart/2008/layout/LinedList"/>
    <dgm:cxn modelId="{CECBF27C-5481-AF42-BD44-D02B73B23445}" type="presParOf" srcId="{E67F00E6-D310-F44B-A915-E4FF15479DF6}" destId="{7EDCD249-55D0-BA40-AD9C-CF748B477A13}"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b="0" dirty="0" smtClean="0"/>
            <a:t>5. Import into a Metadata Catalogue</a:t>
          </a:r>
          <a:endParaRPr lang="en-US" b="0"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b="1" dirty="0" smtClean="0"/>
            <a:t>4. Normalize/harmonize</a:t>
          </a:r>
          <a:endParaRPr lang="en-US" b="1"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E7167F51-79C8-C14E-8DD0-B136C520B835}" type="presOf" srcId="{48E1F569-8194-EA4F-AF40-B0F238323374}" destId="{8F305252-64FA-3B4D-B776-9D0612045B92}"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74D4458D-7D5C-2D4C-8B29-6E365D841AB2}" type="presOf" srcId="{4AD62BF9-C57A-BB41-8C45-A4333ADD879B}" destId="{6CA538E0-AED5-0F4F-9AD7-A45CE568C40D}" srcOrd="0" destOrd="0" presId="urn:microsoft.com/office/officeart/2008/layout/LinedList"/>
    <dgm:cxn modelId="{7A11CB22-6C41-8F4E-AF9C-8B16C49A7300}" type="presOf" srcId="{A081C070-48EF-B34C-AF0A-F8B3CD1AB83C}" destId="{C901E864-FA31-CB47-8AD3-D53BC8B9A2AC}" srcOrd="0" destOrd="0" presId="urn:microsoft.com/office/officeart/2008/layout/LinedList"/>
    <dgm:cxn modelId="{9B31762C-326F-4242-B0B3-2C4E8CC57CB9}" srcId="{E3875932-98C4-A049-9A37-0781EAFDE574}" destId="{C882FC74-C1C9-4F41-8267-2D00460ACD67}" srcOrd="2" destOrd="0" parTransId="{43D47471-A23D-5E47-B8B9-C74978B6B8DD}" sibTransId="{B4619C35-A27A-4B4F-9161-7D6FBB4CF8DB}"/>
    <dgm:cxn modelId="{71ED7C32-7D75-8E47-A7C8-0A4C507DA22D}" type="presOf" srcId="{0BE2976C-6965-684A-BA1F-F078AE60B605}" destId="{48F16575-6B89-034D-8B3F-9020CF64E2DB}"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4724CDB3-EF42-5044-A6E0-575EBEF5E89E}" type="presOf" srcId="{E3875932-98C4-A049-9A37-0781EAFDE574}" destId="{5BF37D37-2A94-8F4E-9223-27FFC73B6D41}"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AFA4A2FA-2B02-8044-9E7F-7ACDC1F5B1F0}" type="presOf" srcId="{C882FC74-C1C9-4F41-8267-2D00460ACD67}" destId="{9C4AB323-8518-A84E-B929-821A3442C822}" srcOrd="0" destOrd="0" presId="urn:microsoft.com/office/officeart/2008/layout/LinedList"/>
    <dgm:cxn modelId="{52E20598-F1B0-404C-A96C-7AAC80353ED6}" type="presParOf" srcId="{5BF37D37-2A94-8F4E-9223-27FFC73B6D41}" destId="{4B49CA86-7D19-6740-9249-78174B7B94D2}" srcOrd="0" destOrd="0" presId="urn:microsoft.com/office/officeart/2008/layout/LinedList"/>
    <dgm:cxn modelId="{6FD9CCD6-2B5E-6943-A294-654579D26AA3}" type="presParOf" srcId="{5BF37D37-2A94-8F4E-9223-27FFC73B6D41}" destId="{18C030A4-18B9-344F-86D8-8A42011AC88B}" srcOrd="1" destOrd="0" presId="urn:microsoft.com/office/officeart/2008/layout/LinedList"/>
    <dgm:cxn modelId="{C6EEE327-F0B7-2143-AC08-446A3D5352E3}" type="presParOf" srcId="{18C030A4-18B9-344F-86D8-8A42011AC88B}" destId="{6CA538E0-AED5-0F4F-9AD7-A45CE568C40D}" srcOrd="0" destOrd="0" presId="urn:microsoft.com/office/officeart/2008/layout/LinedList"/>
    <dgm:cxn modelId="{190C81BF-F095-864C-BAC7-8A25D5749118}" type="presParOf" srcId="{18C030A4-18B9-344F-86D8-8A42011AC88B}" destId="{0DEE89F1-2F7F-6D41-9835-A7FD66117382}" srcOrd="1" destOrd="0" presId="urn:microsoft.com/office/officeart/2008/layout/LinedList"/>
    <dgm:cxn modelId="{5337646A-5815-414C-840B-09F1D4AC6093}" type="presParOf" srcId="{5BF37D37-2A94-8F4E-9223-27FFC73B6D41}" destId="{F3FDEC1F-C2E4-8745-8BD9-C54A3522CB68}" srcOrd="2" destOrd="0" presId="urn:microsoft.com/office/officeart/2008/layout/LinedList"/>
    <dgm:cxn modelId="{BC82EF56-85F7-E44A-85B8-A91766400DFF}" type="presParOf" srcId="{5BF37D37-2A94-8F4E-9223-27FFC73B6D41}" destId="{E9EFAEB4-BCD7-DA47-88DD-E8793915C56D}" srcOrd="3" destOrd="0" presId="urn:microsoft.com/office/officeart/2008/layout/LinedList"/>
    <dgm:cxn modelId="{C12BD71F-B0F1-5444-BFE1-E3A1369E43F5}" type="presParOf" srcId="{E9EFAEB4-BCD7-DA47-88DD-E8793915C56D}" destId="{48F16575-6B89-034D-8B3F-9020CF64E2DB}" srcOrd="0" destOrd="0" presId="urn:microsoft.com/office/officeart/2008/layout/LinedList"/>
    <dgm:cxn modelId="{6E5FE733-E35D-5849-A296-42F03272CB48}" type="presParOf" srcId="{E9EFAEB4-BCD7-DA47-88DD-E8793915C56D}" destId="{A25F4BBE-3C3A-8B41-95D9-A3AB60F14DBD}" srcOrd="1" destOrd="0" presId="urn:microsoft.com/office/officeart/2008/layout/LinedList"/>
    <dgm:cxn modelId="{E1E37385-A5A7-8848-A959-C32E4D943DA7}" type="presParOf" srcId="{5BF37D37-2A94-8F4E-9223-27FFC73B6D41}" destId="{95B19C18-8CE4-E741-8ABC-869A7533C09C}" srcOrd="4" destOrd="0" presId="urn:microsoft.com/office/officeart/2008/layout/LinedList"/>
    <dgm:cxn modelId="{4F9A2049-CC63-F44D-BFD3-E2BBCD7158F5}" type="presParOf" srcId="{5BF37D37-2A94-8F4E-9223-27FFC73B6D41}" destId="{C2F7FEB2-79CA-7C48-8AFA-47A1051285B8}" srcOrd="5" destOrd="0" presId="urn:microsoft.com/office/officeart/2008/layout/LinedList"/>
    <dgm:cxn modelId="{C0CB96F4-FC60-214E-8054-1B5D07F690C7}" type="presParOf" srcId="{C2F7FEB2-79CA-7C48-8AFA-47A1051285B8}" destId="{9C4AB323-8518-A84E-B929-821A3442C822}" srcOrd="0" destOrd="0" presId="urn:microsoft.com/office/officeart/2008/layout/LinedList"/>
    <dgm:cxn modelId="{4B233DA6-2028-924E-94A1-74FADFD41C5F}" type="presParOf" srcId="{C2F7FEB2-79CA-7C48-8AFA-47A1051285B8}" destId="{B629AAA1-F0F5-C747-8C3F-016174DBAF57}" srcOrd="1" destOrd="0" presId="urn:microsoft.com/office/officeart/2008/layout/LinedList"/>
    <dgm:cxn modelId="{58BD5A7D-FCC4-0F4F-B11E-4CA7549C1965}" type="presParOf" srcId="{5BF37D37-2A94-8F4E-9223-27FFC73B6D41}" destId="{401D4CCA-311B-6343-A4B3-F54A99696348}" srcOrd="6" destOrd="0" presId="urn:microsoft.com/office/officeart/2008/layout/LinedList"/>
    <dgm:cxn modelId="{F50AAF9C-0404-894A-8041-7C7981E6AC86}" type="presParOf" srcId="{5BF37D37-2A94-8F4E-9223-27FFC73B6D41}" destId="{E67F00E6-D310-F44B-A915-E4FF15479DF6}" srcOrd="7" destOrd="0" presId="urn:microsoft.com/office/officeart/2008/layout/LinedList"/>
    <dgm:cxn modelId="{6A05E2EC-E993-1646-B87A-D3F4B2BAF8B0}" type="presParOf" srcId="{E67F00E6-D310-F44B-A915-E4FF15479DF6}" destId="{C901E864-FA31-CB47-8AD3-D53BC8B9A2AC}" srcOrd="0" destOrd="0" presId="urn:microsoft.com/office/officeart/2008/layout/LinedList"/>
    <dgm:cxn modelId="{91995780-C9ED-654D-9607-272F81073E70}" type="presParOf" srcId="{E67F00E6-D310-F44B-A915-E4FF15479DF6}" destId="{7EDCD249-55D0-BA40-AD9C-CF748B477A13}" srcOrd="1" destOrd="0" presId="urn:microsoft.com/office/officeart/2008/layout/LinedList"/>
    <dgm:cxn modelId="{3E38A0A8-A81A-7746-A110-662B34567D7E}" type="presParOf" srcId="{5BF37D37-2A94-8F4E-9223-27FFC73B6D41}" destId="{9A5DAD83-45C7-A44B-A2A6-836B29E3B3FA}" srcOrd="8" destOrd="0" presId="urn:microsoft.com/office/officeart/2008/layout/LinedList"/>
    <dgm:cxn modelId="{575E5EA8-B178-964C-A929-8750CDB416DC}" type="presParOf" srcId="{5BF37D37-2A94-8F4E-9223-27FFC73B6D41}" destId="{5CD6B322-155D-3E47-96E0-30A2947D3E95}" srcOrd="9" destOrd="0" presId="urn:microsoft.com/office/officeart/2008/layout/LinedList"/>
    <dgm:cxn modelId="{DBF0782F-6DB8-554E-87D2-E328A5AC5FEF}" type="presParOf" srcId="{5CD6B322-155D-3E47-96E0-30A2947D3E95}" destId="{8F305252-64FA-3B4D-B776-9D0612045B92}" srcOrd="0" destOrd="0" presId="urn:microsoft.com/office/officeart/2008/layout/LinedList"/>
    <dgm:cxn modelId="{92BE02E3-CCE5-7A40-BFC7-A435F9A78C78}"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b="1" dirty="0" smtClean="0"/>
            <a:t>5. Import into a Metadata Catalogue</a:t>
          </a:r>
          <a:endParaRPr lang="en-US" b="1"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BDFB0672-BD64-9E4F-B230-91A99B8D2CD0}" type="presOf" srcId="{A081C070-48EF-B34C-AF0A-F8B3CD1AB83C}" destId="{C901E864-FA31-CB47-8AD3-D53BC8B9A2AC}" srcOrd="0" destOrd="0" presId="urn:microsoft.com/office/officeart/2008/layout/LinedList"/>
    <dgm:cxn modelId="{48B95961-BB2E-A040-BD59-462300EF40F9}" srcId="{E3875932-98C4-A049-9A37-0781EAFDE574}" destId="{4AD62BF9-C57A-BB41-8C45-A4333ADD879B}" srcOrd="0" destOrd="0" parTransId="{1D53C892-9FB5-0645-9125-EE63EDBE8EC8}" sibTransId="{8F995E6B-4531-3248-8D70-E97F90F376F3}"/>
    <dgm:cxn modelId="{B65378A9-03DB-EB44-8818-34551DFCD168}" srcId="{E3875932-98C4-A049-9A37-0781EAFDE574}" destId="{48E1F569-8194-EA4F-AF40-B0F238323374}" srcOrd="4" destOrd="0" parTransId="{0170FC5C-B28C-7F4A-9F46-F018300DEDBE}" sibTransId="{C90E228F-5E46-A94D-B835-5912E14AFDA8}"/>
    <dgm:cxn modelId="{DD52684D-5EE3-F549-8A11-6ABB0D58E506}" type="presOf" srcId="{0BE2976C-6965-684A-BA1F-F078AE60B605}" destId="{48F16575-6B89-034D-8B3F-9020CF64E2DB}"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E47ABCD8-737E-F743-9607-910DF758391D}" type="presOf" srcId="{C882FC74-C1C9-4F41-8267-2D00460ACD67}" destId="{9C4AB323-8518-A84E-B929-821A3442C822}"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6E88FBE8-45CA-264C-9F55-C3C8A68E8FC2}" type="presOf" srcId="{E3875932-98C4-A049-9A37-0781EAFDE574}" destId="{5BF37D37-2A94-8F4E-9223-27FFC73B6D41}" srcOrd="0" destOrd="0" presId="urn:microsoft.com/office/officeart/2008/layout/LinedList"/>
    <dgm:cxn modelId="{9B31762C-326F-4242-B0B3-2C4E8CC57CB9}" srcId="{E3875932-98C4-A049-9A37-0781EAFDE574}" destId="{C882FC74-C1C9-4F41-8267-2D00460ACD67}" srcOrd="2" destOrd="0" parTransId="{43D47471-A23D-5E47-B8B9-C74978B6B8DD}" sibTransId="{B4619C35-A27A-4B4F-9161-7D6FBB4CF8DB}"/>
    <dgm:cxn modelId="{53AAE623-679B-DF4D-A86B-EF18D137AA00}" type="presOf" srcId="{4AD62BF9-C57A-BB41-8C45-A4333ADD879B}" destId="{6CA538E0-AED5-0F4F-9AD7-A45CE568C40D}" srcOrd="0" destOrd="0" presId="urn:microsoft.com/office/officeart/2008/layout/LinedList"/>
    <dgm:cxn modelId="{76A1D179-6695-8A48-9E3F-2138C0CE4E06}" type="presOf" srcId="{48E1F569-8194-EA4F-AF40-B0F238323374}" destId="{8F305252-64FA-3B4D-B776-9D0612045B92}" srcOrd="0" destOrd="0" presId="urn:microsoft.com/office/officeart/2008/layout/LinedList"/>
    <dgm:cxn modelId="{C0B1F4F4-0B62-F24F-86A7-84E822CCDB0C}" type="presParOf" srcId="{5BF37D37-2A94-8F4E-9223-27FFC73B6D41}" destId="{4B49CA86-7D19-6740-9249-78174B7B94D2}" srcOrd="0" destOrd="0" presId="urn:microsoft.com/office/officeart/2008/layout/LinedList"/>
    <dgm:cxn modelId="{14014B12-B9E4-6940-A127-42E74B9152E8}" type="presParOf" srcId="{5BF37D37-2A94-8F4E-9223-27FFC73B6D41}" destId="{18C030A4-18B9-344F-86D8-8A42011AC88B}" srcOrd="1" destOrd="0" presId="urn:microsoft.com/office/officeart/2008/layout/LinedList"/>
    <dgm:cxn modelId="{7D68729B-6A80-0F4C-A475-5615EC9714EE}" type="presParOf" srcId="{18C030A4-18B9-344F-86D8-8A42011AC88B}" destId="{6CA538E0-AED5-0F4F-9AD7-A45CE568C40D}" srcOrd="0" destOrd="0" presId="urn:microsoft.com/office/officeart/2008/layout/LinedList"/>
    <dgm:cxn modelId="{1531A934-7986-3E4C-8A11-71A46859046B}" type="presParOf" srcId="{18C030A4-18B9-344F-86D8-8A42011AC88B}" destId="{0DEE89F1-2F7F-6D41-9835-A7FD66117382}" srcOrd="1" destOrd="0" presId="urn:microsoft.com/office/officeart/2008/layout/LinedList"/>
    <dgm:cxn modelId="{45FF68AA-C857-A740-BAAB-16E6335FF7C9}" type="presParOf" srcId="{5BF37D37-2A94-8F4E-9223-27FFC73B6D41}" destId="{F3FDEC1F-C2E4-8745-8BD9-C54A3522CB68}" srcOrd="2" destOrd="0" presId="urn:microsoft.com/office/officeart/2008/layout/LinedList"/>
    <dgm:cxn modelId="{712C60F1-311C-D346-93FC-D3D3A167B2DE}" type="presParOf" srcId="{5BF37D37-2A94-8F4E-9223-27FFC73B6D41}" destId="{E9EFAEB4-BCD7-DA47-88DD-E8793915C56D}" srcOrd="3" destOrd="0" presId="urn:microsoft.com/office/officeart/2008/layout/LinedList"/>
    <dgm:cxn modelId="{CBEA162F-CC04-4F4C-A2FD-F586091F2F6A}" type="presParOf" srcId="{E9EFAEB4-BCD7-DA47-88DD-E8793915C56D}" destId="{48F16575-6B89-034D-8B3F-9020CF64E2DB}" srcOrd="0" destOrd="0" presId="urn:microsoft.com/office/officeart/2008/layout/LinedList"/>
    <dgm:cxn modelId="{2D3D3385-61BF-2A4B-A9E0-9463250D6962}" type="presParOf" srcId="{E9EFAEB4-BCD7-DA47-88DD-E8793915C56D}" destId="{A25F4BBE-3C3A-8B41-95D9-A3AB60F14DBD}" srcOrd="1" destOrd="0" presId="urn:microsoft.com/office/officeart/2008/layout/LinedList"/>
    <dgm:cxn modelId="{468EA1E7-6676-7342-BF5E-3759F60D8223}" type="presParOf" srcId="{5BF37D37-2A94-8F4E-9223-27FFC73B6D41}" destId="{95B19C18-8CE4-E741-8ABC-869A7533C09C}" srcOrd="4" destOrd="0" presId="urn:microsoft.com/office/officeart/2008/layout/LinedList"/>
    <dgm:cxn modelId="{A8F15595-212F-3743-8CE6-9AD494CFA68E}" type="presParOf" srcId="{5BF37D37-2A94-8F4E-9223-27FFC73B6D41}" destId="{C2F7FEB2-79CA-7C48-8AFA-47A1051285B8}" srcOrd="5" destOrd="0" presId="urn:microsoft.com/office/officeart/2008/layout/LinedList"/>
    <dgm:cxn modelId="{52052B96-483E-D646-BC36-43A3AD1DF27B}" type="presParOf" srcId="{C2F7FEB2-79CA-7C48-8AFA-47A1051285B8}" destId="{9C4AB323-8518-A84E-B929-821A3442C822}" srcOrd="0" destOrd="0" presId="urn:microsoft.com/office/officeart/2008/layout/LinedList"/>
    <dgm:cxn modelId="{D3045FB7-4CEB-8F42-8A18-2F6EC4F57FC7}" type="presParOf" srcId="{C2F7FEB2-79CA-7C48-8AFA-47A1051285B8}" destId="{B629AAA1-F0F5-C747-8C3F-016174DBAF57}" srcOrd="1" destOrd="0" presId="urn:microsoft.com/office/officeart/2008/layout/LinedList"/>
    <dgm:cxn modelId="{F3B54E39-36A5-664F-B3C6-6E1FB9549EF4}" type="presParOf" srcId="{5BF37D37-2A94-8F4E-9223-27FFC73B6D41}" destId="{401D4CCA-311B-6343-A4B3-F54A99696348}" srcOrd="6" destOrd="0" presId="urn:microsoft.com/office/officeart/2008/layout/LinedList"/>
    <dgm:cxn modelId="{2656B608-D4CE-5A4A-BF11-8BE9ECBCB7D9}" type="presParOf" srcId="{5BF37D37-2A94-8F4E-9223-27FFC73B6D41}" destId="{E67F00E6-D310-F44B-A915-E4FF15479DF6}" srcOrd="7" destOrd="0" presId="urn:microsoft.com/office/officeart/2008/layout/LinedList"/>
    <dgm:cxn modelId="{2C01674F-F8F8-B845-B61B-2CED8C193E2C}" type="presParOf" srcId="{E67F00E6-D310-F44B-A915-E4FF15479DF6}" destId="{C901E864-FA31-CB47-8AD3-D53BC8B9A2AC}" srcOrd="0" destOrd="0" presId="urn:microsoft.com/office/officeart/2008/layout/LinedList"/>
    <dgm:cxn modelId="{F9E0D569-A269-9945-A6EF-9BC021EF72E1}" type="presParOf" srcId="{E67F00E6-D310-F44B-A915-E4FF15479DF6}" destId="{7EDCD249-55D0-BA40-AD9C-CF748B477A13}" srcOrd="1" destOrd="0" presId="urn:microsoft.com/office/officeart/2008/layout/LinedList"/>
    <dgm:cxn modelId="{D3579A3E-99D2-BF4F-B2BD-07317AB4C7D0}" type="presParOf" srcId="{5BF37D37-2A94-8F4E-9223-27FFC73B6D41}" destId="{9A5DAD83-45C7-A44B-A2A6-836B29E3B3FA}" srcOrd="8" destOrd="0" presId="urn:microsoft.com/office/officeart/2008/layout/LinedList"/>
    <dgm:cxn modelId="{A398798B-A184-1349-AC9D-B6051C630CF6}" type="presParOf" srcId="{5BF37D37-2A94-8F4E-9223-27FFC73B6D41}" destId="{5CD6B322-155D-3E47-96E0-30A2947D3E95}" srcOrd="9" destOrd="0" presId="urn:microsoft.com/office/officeart/2008/layout/LinedList"/>
    <dgm:cxn modelId="{04ACD834-B800-9841-8A68-9B74805D46F9}" type="presParOf" srcId="{5CD6B322-155D-3E47-96E0-30A2947D3E95}" destId="{8F305252-64FA-3B4D-B776-9D0612045B92}" srcOrd="0" destOrd="0" presId="urn:microsoft.com/office/officeart/2008/layout/LinedList"/>
    <dgm:cxn modelId="{FBD69E3A-06DE-F649-899A-5ADC38BBCF8D}"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p>
        <a:p>
          <a:pPr rtl="0"/>
          <a:r>
            <a:rPr lang="en-US" dirty="0" smtClean="0"/>
            <a:t>- </a:t>
          </a:r>
          <a:r>
            <a:rPr lang="en-US" b="1" dirty="0" smtClean="0">
              <a:solidFill>
                <a:srgbClr val="0000FF"/>
              </a:solidFill>
            </a:rPr>
            <a:t>challenge:</a:t>
          </a:r>
          <a:r>
            <a:rPr lang="en-US" dirty="0" smtClean="0">
              <a:solidFill>
                <a:srgbClr val="0000FF"/>
              </a:solidFill>
            </a:rPr>
            <a:t> which </a:t>
          </a:r>
          <a:r>
            <a:rPr lang="en-US" dirty="0" smtClean="0">
              <a:solidFill>
                <a:srgbClr val="0000FF"/>
              </a:solidFill>
            </a:rPr>
            <a:t>catalogue system </a:t>
          </a:r>
          <a:r>
            <a:rPr lang="en-US" dirty="0" smtClean="0">
              <a:solidFill>
                <a:srgbClr val="0000FF"/>
              </a:solidFill>
            </a:rPr>
            <a:t>? What are the advantages and disadvantages of the selected catalogue?</a:t>
          </a:r>
          <a:endParaRPr lang="en-US" dirty="0">
            <a:solidFill>
              <a:srgbClr val="0000FF"/>
            </a:solidFill>
          </a:endParaRPr>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9A5DAD83-45C7-A44B-A2A6-836B29E3B3FA}" type="pres">
      <dgm:prSet presAssocID="{48E1F569-8194-EA4F-AF40-B0F238323374}" presName="thickLine" presStyleLbl="alignNode1" presStyleIdx="0" presStyleCnt="1"/>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0" presStyleCnt="1"/>
      <dgm:spPr/>
      <dgm:t>
        <a:bodyPr/>
        <a:lstStyle/>
        <a:p>
          <a:endParaRPr lang="en-US"/>
        </a:p>
      </dgm:t>
    </dgm:pt>
    <dgm:pt modelId="{5BBBD2AC-7CFF-C543-B265-3F7BBAAE23B9}" type="pres">
      <dgm:prSet presAssocID="{48E1F569-8194-EA4F-AF40-B0F238323374}" presName="vert1" presStyleCnt="0"/>
      <dgm:spPr/>
    </dgm:pt>
  </dgm:ptLst>
  <dgm:cxnLst>
    <dgm:cxn modelId="{030A4FEC-F92B-1E4F-9816-417DE5130589}" type="presOf" srcId="{48E1F569-8194-EA4F-AF40-B0F238323374}" destId="{8F305252-64FA-3B4D-B776-9D0612045B92}" srcOrd="0" destOrd="0" presId="urn:microsoft.com/office/officeart/2008/layout/LinedList"/>
    <dgm:cxn modelId="{B65378A9-03DB-EB44-8818-34551DFCD168}" srcId="{E3875932-98C4-A049-9A37-0781EAFDE574}" destId="{48E1F569-8194-EA4F-AF40-B0F238323374}" srcOrd="0" destOrd="0" parTransId="{0170FC5C-B28C-7F4A-9F46-F018300DEDBE}" sibTransId="{C90E228F-5E46-A94D-B835-5912E14AFDA8}"/>
    <dgm:cxn modelId="{0709557B-662D-3649-93AB-1B0FC75E3B65}" type="presOf" srcId="{E3875932-98C4-A049-9A37-0781EAFDE574}" destId="{5BF37D37-2A94-8F4E-9223-27FFC73B6D41}" srcOrd="0" destOrd="0" presId="urn:microsoft.com/office/officeart/2008/layout/LinedList"/>
    <dgm:cxn modelId="{28660D33-9FDF-3240-9923-D062F3F7569F}" type="presParOf" srcId="{5BF37D37-2A94-8F4E-9223-27FFC73B6D41}" destId="{9A5DAD83-45C7-A44B-A2A6-836B29E3B3FA}" srcOrd="0" destOrd="0" presId="urn:microsoft.com/office/officeart/2008/layout/LinedList"/>
    <dgm:cxn modelId="{AE866FD6-9F02-1048-B528-70848D92CED6}" type="presParOf" srcId="{5BF37D37-2A94-8F4E-9223-27FFC73B6D41}" destId="{5CD6B322-155D-3E47-96E0-30A2947D3E95}" srcOrd="1" destOrd="0" presId="urn:microsoft.com/office/officeart/2008/layout/LinedList"/>
    <dgm:cxn modelId="{A7BDD154-3A0B-734F-AD65-51AFEB013216}" type="presParOf" srcId="{5CD6B322-155D-3E47-96E0-30A2947D3E95}" destId="{8F305252-64FA-3B4D-B776-9D0612045B92}" srcOrd="0" destOrd="0" presId="urn:microsoft.com/office/officeart/2008/layout/LinedList"/>
    <dgm:cxn modelId="{E33781D8-0611-B34F-8DDB-DF8C0669DB13}"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b="1" dirty="0" smtClean="0"/>
            <a:t>1. Collect a list of metadata providers</a:t>
          </a:r>
          <a:endParaRPr lang="en-US" b="1"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AB283779-44B5-864B-8B24-37543CF84BFE}" type="presOf" srcId="{A081C070-48EF-B34C-AF0A-F8B3CD1AB83C}" destId="{C901E864-FA31-CB47-8AD3-D53BC8B9A2AC}" srcOrd="0" destOrd="0" presId="urn:microsoft.com/office/officeart/2008/layout/LinedList"/>
    <dgm:cxn modelId="{48B95961-BB2E-A040-BD59-462300EF40F9}" srcId="{E3875932-98C4-A049-9A37-0781EAFDE574}" destId="{4AD62BF9-C57A-BB41-8C45-A4333ADD879B}" srcOrd="0" destOrd="0" parTransId="{1D53C892-9FB5-0645-9125-EE63EDBE8EC8}" sibTransId="{8F995E6B-4531-3248-8D70-E97F90F376F3}"/>
    <dgm:cxn modelId="{B65378A9-03DB-EB44-8818-34551DFCD168}" srcId="{E3875932-98C4-A049-9A37-0781EAFDE574}" destId="{48E1F569-8194-EA4F-AF40-B0F238323374}" srcOrd="4" destOrd="0" parTransId="{0170FC5C-B28C-7F4A-9F46-F018300DEDBE}" sibTransId="{C90E228F-5E46-A94D-B835-5912E14AFDA8}"/>
    <dgm:cxn modelId="{201091C8-0C25-724F-9C85-FB67D635102C}" type="presOf" srcId="{C882FC74-C1C9-4F41-8267-2D00460ACD67}" destId="{9C4AB323-8518-A84E-B929-821A3442C822}"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1ACC92DC-BE34-CF46-99E4-9EAB2F0E5932}" type="presOf" srcId="{0BE2976C-6965-684A-BA1F-F078AE60B605}" destId="{48F16575-6B89-034D-8B3F-9020CF64E2DB}"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9B31762C-326F-4242-B0B3-2C4E8CC57CB9}" srcId="{E3875932-98C4-A049-9A37-0781EAFDE574}" destId="{C882FC74-C1C9-4F41-8267-2D00460ACD67}" srcOrd="2" destOrd="0" parTransId="{43D47471-A23D-5E47-B8B9-C74978B6B8DD}" sibTransId="{B4619C35-A27A-4B4F-9161-7D6FBB4CF8DB}"/>
    <dgm:cxn modelId="{59D3C601-9625-5F43-909C-ED140852A474}" type="presOf" srcId="{E3875932-98C4-A049-9A37-0781EAFDE574}" destId="{5BF37D37-2A94-8F4E-9223-27FFC73B6D41}" srcOrd="0" destOrd="0" presId="urn:microsoft.com/office/officeart/2008/layout/LinedList"/>
    <dgm:cxn modelId="{79B7B8C1-8CD9-974F-871A-DBCEEA49B750}" type="presOf" srcId="{4AD62BF9-C57A-BB41-8C45-A4333ADD879B}" destId="{6CA538E0-AED5-0F4F-9AD7-A45CE568C40D}" srcOrd="0" destOrd="0" presId="urn:microsoft.com/office/officeart/2008/layout/LinedList"/>
    <dgm:cxn modelId="{0797D943-ACD9-D849-92C8-64131222C07F}" type="presOf" srcId="{48E1F569-8194-EA4F-AF40-B0F238323374}" destId="{8F305252-64FA-3B4D-B776-9D0612045B92}" srcOrd="0" destOrd="0" presId="urn:microsoft.com/office/officeart/2008/layout/LinedList"/>
    <dgm:cxn modelId="{75D3BC3C-A134-8E4E-8F2C-3F96CB52B1DF}" type="presParOf" srcId="{5BF37D37-2A94-8F4E-9223-27FFC73B6D41}" destId="{4B49CA86-7D19-6740-9249-78174B7B94D2}" srcOrd="0" destOrd="0" presId="urn:microsoft.com/office/officeart/2008/layout/LinedList"/>
    <dgm:cxn modelId="{39CE3878-B659-534F-B090-99DD5B235425}" type="presParOf" srcId="{5BF37D37-2A94-8F4E-9223-27FFC73B6D41}" destId="{18C030A4-18B9-344F-86D8-8A42011AC88B}" srcOrd="1" destOrd="0" presId="urn:microsoft.com/office/officeart/2008/layout/LinedList"/>
    <dgm:cxn modelId="{831C36ED-BBB3-4C4D-8A37-9339B9069E7A}" type="presParOf" srcId="{18C030A4-18B9-344F-86D8-8A42011AC88B}" destId="{6CA538E0-AED5-0F4F-9AD7-A45CE568C40D}" srcOrd="0" destOrd="0" presId="urn:microsoft.com/office/officeart/2008/layout/LinedList"/>
    <dgm:cxn modelId="{FD6FC3D1-8A45-024A-8723-C5FD81523180}" type="presParOf" srcId="{18C030A4-18B9-344F-86D8-8A42011AC88B}" destId="{0DEE89F1-2F7F-6D41-9835-A7FD66117382}" srcOrd="1" destOrd="0" presId="urn:microsoft.com/office/officeart/2008/layout/LinedList"/>
    <dgm:cxn modelId="{C7758A00-C7C1-534D-B5C0-F5C75A9F9B23}" type="presParOf" srcId="{5BF37D37-2A94-8F4E-9223-27FFC73B6D41}" destId="{F3FDEC1F-C2E4-8745-8BD9-C54A3522CB68}" srcOrd="2" destOrd="0" presId="urn:microsoft.com/office/officeart/2008/layout/LinedList"/>
    <dgm:cxn modelId="{3543C547-C2E8-3F4B-822C-A49EE7AA37AD}" type="presParOf" srcId="{5BF37D37-2A94-8F4E-9223-27FFC73B6D41}" destId="{E9EFAEB4-BCD7-DA47-88DD-E8793915C56D}" srcOrd="3" destOrd="0" presId="urn:microsoft.com/office/officeart/2008/layout/LinedList"/>
    <dgm:cxn modelId="{0411BBF2-4421-634B-A1C3-FABE82F0D73A}" type="presParOf" srcId="{E9EFAEB4-BCD7-DA47-88DD-E8793915C56D}" destId="{48F16575-6B89-034D-8B3F-9020CF64E2DB}" srcOrd="0" destOrd="0" presId="urn:microsoft.com/office/officeart/2008/layout/LinedList"/>
    <dgm:cxn modelId="{07B63217-C973-3E48-9688-A0678A10D29B}" type="presParOf" srcId="{E9EFAEB4-BCD7-DA47-88DD-E8793915C56D}" destId="{A25F4BBE-3C3A-8B41-95D9-A3AB60F14DBD}" srcOrd="1" destOrd="0" presId="urn:microsoft.com/office/officeart/2008/layout/LinedList"/>
    <dgm:cxn modelId="{BC3BC4AF-2FE3-2B4C-98F0-0078B9EF88EE}" type="presParOf" srcId="{5BF37D37-2A94-8F4E-9223-27FFC73B6D41}" destId="{95B19C18-8CE4-E741-8ABC-869A7533C09C}" srcOrd="4" destOrd="0" presId="urn:microsoft.com/office/officeart/2008/layout/LinedList"/>
    <dgm:cxn modelId="{BFEA8B18-0556-E949-A005-BC8DE4B3DBCC}" type="presParOf" srcId="{5BF37D37-2A94-8F4E-9223-27FFC73B6D41}" destId="{C2F7FEB2-79CA-7C48-8AFA-47A1051285B8}" srcOrd="5" destOrd="0" presId="urn:microsoft.com/office/officeart/2008/layout/LinedList"/>
    <dgm:cxn modelId="{EACFE7D9-808B-0444-AE30-7571749920E1}" type="presParOf" srcId="{C2F7FEB2-79CA-7C48-8AFA-47A1051285B8}" destId="{9C4AB323-8518-A84E-B929-821A3442C822}" srcOrd="0" destOrd="0" presId="urn:microsoft.com/office/officeart/2008/layout/LinedList"/>
    <dgm:cxn modelId="{5A57D975-DB07-374C-AFAF-638163A827C6}" type="presParOf" srcId="{C2F7FEB2-79CA-7C48-8AFA-47A1051285B8}" destId="{B629AAA1-F0F5-C747-8C3F-016174DBAF57}" srcOrd="1" destOrd="0" presId="urn:microsoft.com/office/officeart/2008/layout/LinedList"/>
    <dgm:cxn modelId="{A1A68A52-E50F-A242-867A-F441E47DA27B}" type="presParOf" srcId="{5BF37D37-2A94-8F4E-9223-27FFC73B6D41}" destId="{401D4CCA-311B-6343-A4B3-F54A99696348}" srcOrd="6" destOrd="0" presId="urn:microsoft.com/office/officeart/2008/layout/LinedList"/>
    <dgm:cxn modelId="{3033F91B-82E5-5340-8902-3ABFEB6362BC}" type="presParOf" srcId="{5BF37D37-2A94-8F4E-9223-27FFC73B6D41}" destId="{E67F00E6-D310-F44B-A915-E4FF15479DF6}" srcOrd="7" destOrd="0" presId="urn:microsoft.com/office/officeart/2008/layout/LinedList"/>
    <dgm:cxn modelId="{8553A167-6CA8-3E49-BB06-9EE91F3D8E83}" type="presParOf" srcId="{E67F00E6-D310-F44B-A915-E4FF15479DF6}" destId="{C901E864-FA31-CB47-8AD3-D53BC8B9A2AC}" srcOrd="0" destOrd="0" presId="urn:microsoft.com/office/officeart/2008/layout/LinedList"/>
    <dgm:cxn modelId="{C3FAB278-9BDD-F64B-9E62-5517F88614F7}" type="presParOf" srcId="{E67F00E6-D310-F44B-A915-E4FF15479DF6}" destId="{7EDCD249-55D0-BA40-AD9C-CF748B477A13}" srcOrd="1" destOrd="0" presId="urn:microsoft.com/office/officeart/2008/layout/LinedList"/>
    <dgm:cxn modelId="{826677CB-9D0E-E84F-9546-18B28545ED08}" type="presParOf" srcId="{5BF37D37-2A94-8F4E-9223-27FFC73B6D41}" destId="{9A5DAD83-45C7-A44B-A2A6-836B29E3B3FA}" srcOrd="8" destOrd="0" presId="urn:microsoft.com/office/officeart/2008/layout/LinedList"/>
    <dgm:cxn modelId="{139605C4-00E5-F541-98DF-26C94228BDFD}" type="presParOf" srcId="{5BF37D37-2A94-8F4E-9223-27FFC73B6D41}" destId="{5CD6B322-155D-3E47-96E0-30A2947D3E95}" srcOrd="9" destOrd="0" presId="urn:microsoft.com/office/officeart/2008/layout/LinedList"/>
    <dgm:cxn modelId="{F7D3E526-FA30-2245-B3C5-142B879EB28D}" type="presParOf" srcId="{5CD6B322-155D-3E47-96E0-30A2947D3E95}" destId="{8F305252-64FA-3B4D-B776-9D0612045B92}" srcOrd="0" destOrd="0" presId="urn:microsoft.com/office/officeart/2008/layout/LinedList"/>
    <dgm:cxn modelId="{8B99BF44-76EA-5C4A-BEDA-513CA7B08E72}"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AD62BF9-C57A-BB41-8C45-A4333ADD879B}">
      <dgm:prSet/>
      <dgm:spPr/>
      <dgm:t>
        <a:bodyPr/>
        <a:lstStyle/>
        <a:p>
          <a:pPr rtl="0"/>
          <a:r>
            <a:rPr lang="en-US" dirty="0" smtClean="0"/>
            <a:t>1. Collect a list of metadata providers </a:t>
          </a:r>
        </a:p>
        <a:p>
          <a:pPr rtl="0"/>
          <a:r>
            <a:rPr lang="en-US" dirty="0" smtClean="0"/>
            <a:t>– </a:t>
          </a:r>
          <a:r>
            <a:rPr lang="en-US" b="1" dirty="0" smtClean="0">
              <a:solidFill>
                <a:srgbClr val="0000FF"/>
              </a:solidFill>
            </a:rPr>
            <a:t>challenge: </a:t>
          </a:r>
          <a:r>
            <a:rPr lang="en-US" dirty="0" smtClean="0">
              <a:solidFill>
                <a:srgbClr val="0000FF"/>
              </a:solidFill>
            </a:rPr>
            <a:t>where do we get the list from?</a:t>
          </a:r>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1"/>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1"/>
      <dgm:spPr/>
      <dgm:t>
        <a:bodyPr/>
        <a:lstStyle/>
        <a:p>
          <a:endParaRPr lang="en-US"/>
        </a:p>
      </dgm:t>
    </dgm:pt>
    <dgm:pt modelId="{0DEE89F1-2F7F-6D41-9835-A7FD66117382}" type="pres">
      <dgm:prSet presAssocID="{4AD62BF9-C57A-BB41-8C45-A4333ADD879B}" presName="vert1" presStyleCnt="0"/>
      <dgm:spPr/>
    </dgm:pt>
  </dgm:ptLst>
  <dgm:cxnLst>
    <dgm:cxn modelId="{3EE53F61-F0EC-BE45-AEAB-58CA6024E2DB}" type="presOf" srcId="{4AD62BF9-C57A-BB41-8C45-A4333ADD879B}" destId="{6CA538E0-AED5-0F4F-9AD7-A45CE568C40D}" srcOrd="0" destOrd="0" presId="urn:microsoft.com/office/officeart/2008/layout/LinedList"/>
    <dgm:cxn modelId="{840FF9F4-F049-094D-BFFA-F7E79FF74162}" type="presOf" srcId="{E3875932-98C4-A049-9A37-0781EAFDE574}" destId="{5BF37D37-2A94-8F4E-9223-27FFC73B6D41}" srcOrd="0" destOrd="0" presId="urn:microsoft.com/office/officeart/2008/layout/LinedList"/>
    <dgm:cxn modelId="{48B95961-BB2E-A040-BD59-462300EF40F9}" srcId="{E3875932-98C4-A049-9A37-0781EAFDE574}" destId="{4AD62BF9-C57A-BB41-8C45-A4333ADD879B}" srcOrd="0" destOrd="0" parTransId="{1D53C892-9FB5-0645-9125-EE63EDBE8EC8}" sibTransId="{8F995E6B-4531-3248-8D70-E97F90F376F3}"/>
    <dgm:cxn modelId="{47DD236B-25C8-6D42-8C27-9C9D53D29149}" type="presParOf" srcId="{5BF37D37-2A94-8F4E-9223-27FFC73B6D41}" destId="{4B49CA86-7D19-6740-9249-78174B7B94D2}" srcOrd="0" destOrd="0" presId="urn:microsoft.com/office/officeart/2008/layout/LinedList"/>
    <dgm:cxn modelId="{0E87143D-6731-304A-8063-A973A0A01234}" type="presParOf" srcId="{5BF37D37-2A94-8F4E-9223-27FFC73B6D41}" destId="{18C030A4-18B9-344F-86D8-8A42011AC88B}" srcOrd="1" destOrd="0" presId="urn:microsoft.com/office/officeart/2008/layout/LinedList"/>
    <dgm:cxn modelId="{CD7E8701-3997-5542-A333-BDA17ACBBBD6}" type="presParOf" srcId="{18C030A4-18B9-344F-86D8-8A42011AC88B}" destId="{6CA538E0-AED5-0F4F-9AD7-A45CE568C40D}" srcOrd="0" destOrd="0" presId="urn:microsoft.com/office/officeart/2008/layout/LinedList"/>
    <dgm:cxn modelId="{6975BDB0-D741-6147-B5B0-E42D0318307F}" type="presParOf" srcId="{18C030A4-18B9-344F-86D8-8A42011AC88B}" destId="{0DEE89F1-2F7F-6D41-9835-A7FD66117382}"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b="1" dirty="0" smtClean="0"/>
            <a:t>1. Collect a list of metadata providers</a:t>
          </a:r>
          <a:endParaRPr lang="en-US" b="1"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48B95961-BB2E-A040-BD59-462300EF40F9}" srcId="{E3875932-98C4-A049-9A37-0781EAFDE574}" destId="{4AD62BF9-C57A-BB41-8C45-A4333ADD879B}" srcOrd="0" destOrd="0" parTransId="{1D53C892-9FB5-0645-9125-EE63EDBE8EC8}" sibTransId="{8F995E6B-4531-3248-8D70-E97F90F376F3}"/>
    <dgm:cxn modelId="{FA265F63-2952-5242-AA17-8B8823AD764D}" type="presOf" srcId="{4AD62BF9-C57A-BB41-8C45-A4333ADD879B}" destId="{6CA538E0-AED5-0F4F-9AD7-A45CE568C40D}" srcOrd="0" destOrd="0" presId="urn:microsoft.com/office/officeart/2008/layout/LinedList"/>
    <dgm:cxn modelId="{BD991801-179C-8246-86D6-81EAC670F64D}" type="presOf" srcId="{E3875932-98C4-A049-9A37-0781EAFDE574}" destId="{5BF37D37-2A94-8F4E-9223-27FFC73B6D41}"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B7BFBCF1-E16E-4047-9928-4FAD653FBFA3}" type="presOf" srcId="{C882FC74-C1C9-4F41-8267-2D00460ACD67}" destId="{9C4AB323-8518-A84E-B929-821A3442C822}"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D13692BC-4C50-C94F-8289-3CCE5E6F3573}" srcId="{E3875932-98C4-A049-9A37-0781EAFDE574}" destId="{A081C070-48EF-B34C-AF0A-F8B3CD1AB83C}" srcOrd="3" destOrd="0" parTransId="{1B096072-9967-6A4F-A52E-3EF5C59F8DB0}" sibTransId="{9BA13A01-3E88-A446-BBEB-5923A66078D3}"/>
    <dgm:cxn modelId="{D1F212BD-8472-0946-9EF3-58E19587B937}" type="presOf" srcId="{48E1F569-8194-EA4F-AF40-B0F238323374}" destId="{8F305252-64FA-3B4D-B776-9D0612045B92}" srcOrd="0" destOrd="0" presId="urn:microsoft.com/office/officeart/2008/layout/LinedList"/>
    <dgm:cxn modelId="{9B31762C-326F-4242-B0B3-2C4E8CC57CB9}" srcId="{E3875932-98C4-A049-9A37-0781EAFDE574}" destId="{C882FC74-C1C9-4F41-8267-2D00460ACD67}" srcOrd="2" destOrd="0" parTransId="{43D47471-A23D-5E47-B8B9-C74978B6B8DD}" sibTransId="{B4619C35-A27A-4B4F-9161-7D6FBB4CF8DB}"/>
    <dgm:cxn modelId="{07649CFC-94AC-3944-A163-3BE1DA566D3D}" type="presOf" srcId="{0BE2976C-6965-684A-BA1F-F078AE60B605}" destId="{48F16575-6B89-034D-8B3F-9020CF64E2DB}" srcOrd="0" destOrd="0" presId="urn:microsoft.com/office/officeart/2008/layout/LinedList"/>
    <dgm:cxn modelId="{3EA98EBB-D14B-0440-8E1A-8102F12C9901}" type="presOf" srcId="{A081C070-48EF-B34C-AF0A-F8B3CD1AB83C}" destId="{C901E864-FA31-CB47-8AD3-D53BC8B9A2AC}" srcOrd="0" destOrd="0" presId="urn:microsoft.com/office/officeart/2008/layout/LinedList"/>
    <dgm:cxn modelId="{D62947A3-560F-3A4C-862E-B19C12F4E553}" type="presParOf" srcId="{5BF37D37-2A94-8F4E-9223-27FFC73B6D41}" destId="{4B49CA86-7D19-6740-9249-78174B7B94D2}" srcOrd="0" destOrd="0" presId="urn:microsoft.com/office/officeart/2008/layout/LinedList"/>
    <dgm:cxn modelId="{8252BA98-76A3-BC48-ADCE-B56C5C955E2D}" type="presParOf" srcId="{5BF37D37-2A94-8F4E-9223-27FFC73B6D41}" destId="{18C030A4-18B9-344F-86D8-8A42011AC88B}" srcOrd="1" destOrd="0" presId="urn:microsoft.com/office/officeart/2008/layout/LinedList"/>
    <dgm:cxn modelId="{5592570E-A922-BE44-8D07-B71AF0085493}" type="presParOf" srcId="{18C030A4-18B9-344F-86D8-8A42011AC88B}" destId="{6CA538E0-AED5-0F4F-9AD7-A45CE568C40D}" srcOrd="0" destOrd="0" presId="urn:microsoft.com/office/officeart/2008/layout/LinedList"/>
    <dgm:cxn modelId="{A554D439-5F32-8244-ACA2-823DB279B61D}" type="presParOf" srcId="{18C030A4-18B9-344F-86D8-8A42011AC88B}" destId="{0DEE89F1-2F7F-6D41-9835-A7FD66117382}" srcOrd="1" destOrd="0" presId="urn:microsoft.com/office/officeart/2008/layout/LinedList"/>
    <dgm:cxn modelId="{F19D9BDD-A536-944A-BD54-4EFE8C11E538}" type="presParOf" srcId="{5BF37D37-2A94-8F4E-9223-27FFC73B6D41}" destId="{F3FDEC1F-C2E4-8745-8BD9-C54A3522CB68}" srcOrd="2" destOrd="0" presId="urn:microsoft.com/office/officeart/2008/layout/LinedList"/>
    <dgm:cxn modelId="{4562A140-88A7-5149-A169-47A6CF41E928}" type="presParOf" srcId="{5BF37D37-2A94-8F4E-9223-27FFC73B6D41}" destId="{E9EFAEB4-BCD7-DA47-88DD-E8793915C56D}" srcOrd="3" destOrd="0" presId="urn:microsoft.com/office/officeart/2008/layout/LinedList"/>
    <dgm:cxn modelId="{A9E689E6-7DDF-C341-B9CD-3ECA084AB18C}" type="presParOf" srcId="{E9EFAEB4-BCD7-DA47-88DD-E8793915C56D}" destId="{48F16575-6B89-034D-8B3F-9020CF64E2DB}" srcOrd="0" destOrd="0" presId="urn:microsoft.com/office/officeart/2008/layout/LinedList"/>
    <dgm:cxn modelId="{BF74DDD3-7902-2747-A066-C4BF1AAABE45}" type="presParOf" srcId="{E9EFAEB4-BCD7-DA47-88DD-E8793915C56D}" destId="{A25F4BBE-3C3A-8B41-95D9-A3AB60F14DBD}" srcOrd="1" destOrd="0" presId="urn:microsoft.com/office/officeart/2008/layout/LinedList"/>
    <dgm:cxn modelId="{92ED7B4F-1B97-E747-B996-642D882A5597}" type="presParOf" srcId="{5BF37D37-2A94-8F4E-9223-27FFC73B6D41}" destId="{95B19C18-8CE4-E741-8ABC-869A7533C09C}" srcOrd="4" destOrd="0" presId="urn:microsoft.com/office/officeart/2008/layout/LinedList"/>
    <dgm:cxn modelId="{580C0F5E-7724-8448-9C8B-A5E8AF8253B0}" type="presParOf" srcId="{5BF37D37-2A94-8F4E-9223-27FFC73B6D41}" destId="{C2F7FEB2-79CA-7C48-8AFA-47A1051285B8}" srcOrd="5" destOrd="0" presId="urn:microsoft.com/office/officeart/2008/layout/LinedList"/>
    <dgm:cxn modelId="{6F75B631-AA6E-A64E-BC48-D14B87DB208E}" type="presParOf" srcId="{C2F7FEB2-79CA-7C48-8AFA-47A1051285B8}" destId="{9C4AB323-8518-A84E-B929-821A3442C822}" srcOrd="0" destOrd="0" presId="urn:microsoft.com/office/officeart/2008/layout/LinedList"/>
    <dgm:cxn modelId="{97364F4A-5E76-194F-9A98-6241C19B764B}" type="presParOf" srcId="{C2F7FEB2-79CA-7C48-8AFA-47A1051285B8}" destId="{B629AAA1-F0F5-C747-8C3F-016174DBAF57}" srcOrd="1" destOrd="0" presId="urn:microsoft.com/office/officeart/2008/layout/LinedList"/>
    <dgm:cxn modelId="{B5AEE2A2-1A87-2840-BCE8-DDC74F87D00F}" type="presParOf" srcId="{5BF37D37-2A94-8F4E-9223-27FFC73B6D41}" destId="{401D4CCA-311B-6343-A4B3-F54A99696348}" srcOrd="6" destOrd="0" presId="urn:microsoft.com/office/officeart/2008/layout/LinedList"/>
    <dgm:cxn modelId="{0969A16B-FBF2-3342-A0BF-C9ED0EB1D34C}" type="presParOf" srcId="{5BF37D37-2A94-8F4E-9223-27FFC73B6D41}" destId="{E67F00E6-D310-F44B-A915-E4FF15479DF6}" srcOrd="7" destOrd="0" presId="urn:microsoft.com/office/officeart/2008/layout/LinedList"/>
    <dgm:cxn modelId="{9C6A5E0E-70CA-454B-ACE9-A01778839602}" type="presParOf" srcId="{E67F00E6-D310-F44B-A915-E4FF15479DF6}" destId="{C901E864-FA31-CB47-8AD3-D53BC8B9A2AC}" srcOrd="0" destOrd="0" presId="urn:microsoft.com/office/officeart/2008/layout/LinedList"/>
    <dgm:cxn modelId="{72BF2CCE-AFA1-A04D-AC37-9ED33D9A0CDC}" type="presParOf" srcId="{E67F00E6-D310-F44B-A915-E4FF15479DF6}" destId="{7EDCD249-55D0-BA40-AD9C-CF748B477A13}" srcOrd="1" destOrd="0" presId="urn:microsoft.com/office/officeart/2008/layout/LinedList"/>
    <dgm:cxn modelId="{FC36C88B-2F6D-6745-9B6E-2210E1793B5A}" type="presParOf" srcId="{5BF37D37-2A94-8F4E-9223-27FFC73B6D41}" destId="{9A5DAD83-45C7-A44B-A2A6-836B29E3B3FA}" srcOrd="8" destOrd="0" presId="urn:microsoft.com/office/officeart/2008/layout/LinedList"/>
    <dgm:cxn modelId="{30C5B2E5-AD50-BA4A-BE67-3987150CC8C6}" type="presParOf" srcId="{5BF37D37-2A94-8F4E-9223-27FFC73B6D41}" destId="{5CD6B322-155D-3E47-96E0-30A2947D3E95}" srcOrd="9" destOrd="0" presId="urn:microsoft.com/office/officeart/2008/layout/LinedList"/>
    <dgm:cxn modelId="{59597D73-A77D-8147-A868-EFF220778D76}" type="presParOf" srcId="{5CD6B322-155D-3E47-96E0-30A2947D3E95}" destId="{8F305252-64FA-3B4D-B776-9D0612045B92}" srcOrd="0" destOrd="0" presId="urn:microsoft.com/office/officeart/2008/layout/LinedList"/>
    <dgm:cxn modelId="{460AF3B6-5B09-F44B-9738-60E2D3375220}"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b="1" dirty="0" smtClean="0"/>
            <a:t>2. Harvest metadata</a:t>
          </a:r>
          <a:endParaRPr lang="en-US" b="1"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b="0" dirty="0" smtClean="0"/>
            <a:t>1. Collect a list of metadata providers</a:t>
          </a:r>
          <a:endParaRPr lang="en-US" b="0"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48B95961-BB2E-A040-BD59-462300EF40F9}" srcId="{E3875932-98C4-A049-9A37-0781EAFDE574}" destId="{4AD62BF9-C57A-BB41-8C45-A4333ADD879B}" srcOrd="0" destOrd="0" parTransId="{1D53C892-9FB5-0645-9125-EE63EDBE8EC8}" sibTransId="{8F995E6B-4531-3248-8D70-E97F90F376F3}"/>
    <dgm:cxn modelId="{B65378A9-03DB-EB44-8818-34551DFCD168}" srcId="{E3875932-98C4-A049-9A37-0781EAFDE574}" destId="{48E1F569-8194-EA4F-AF40-B0F238323374}" srcOrd="4" destOrd="0" parTransId="{0170FC5C-B28C-7F4A-9F46-F018300DEDBE}" sibTransId="{C90E228F-5E46-A94D-B835-5912E14AFDA8}"/>
    <dgm:cxn modelId="{04F76EF9-DEA4-DB40-8A7C-11E75A9C6C94}" srcId="{E3875932-98C4-A049-9A37-0781EAFDE574}" destId="{0BE2976C-6965-684A-BA1F-F078AE60B605}" srcOrd="1" destOrd="0" parTransId="{B802CEA6-FA34-A14A-B9CC-EA54436074CE}" sibTransId="{66809755-B906-5F4A-BDFD-0BD069DEC22E}"/>
    <dgm:cxn modelId="{244B1556-55CF-7E49-BB4F-9E6A79790980}" type="presOf" srcId="{E3875932-98C4-A049-9A37-0781EAFDE574}" destId="{5BF37D37-2A94-8F4E-9223-27FFC73B6D41}"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9B31762C-326F-4242-B0B3-2C4E8CC57CB9}" srcId="{E3875932-98C4-A049-9A37-0781EAFDE574}" destId="{C882FC74-C1C9-4F41-8267-2D00460ACD67}" srcOrd="2" destOrd="0" parTransId="{43D47471-A23D-5E47-B8B9-C74978B6B8DD}" sibTransId="{B4619C35-A27A-4B4F-9161-7D6FBB4CF8DB}"/>
    <dgm:cxn modelId="{CC2909BB-EDB1-8A4D-A554-13447BF7155E}" type="presOf" srcId="{C882FC74-C1C9-4F41-8267-2D00460ACD67}" destId="{9C4AB323-8518-A84E-B929-821A3442C822}" srcOrd="0" destOrd="0" presId="urn:microsoft.com/office/officeart/2008/layout/LinedList"/>
    <dgm:cxn modelId="{7DACD301-C804-FC4F-8A05-837E40E01F10}" type="presOf" srcId="{4AD62BF9-C57A-BB41-8C45-A4333ADD879B}" destId="{6CA538E0-AED5-0F4F-9AD7-A45CE568C40D}" srcOrd="0" destOrd="0" presId="urn:microsoft.com/office/officeart/2008/layout/LinedList"/>
    <dgm:cxn modelId="{9543F2D2-9268-5047-9830-9A612476ED19}" type="presOf" srcId="{48E1F569-8194-EA4F-AF40-B0F238323374}" destId="{8F305252-64FA-3B4D-B776-9D0612045B92}" srcOrd="0" destOrd="0" presId="urn:microsoft.com/office/officeart/2008/layout/LinedList"/>
    <dgm:cxn modelId="{FAB463AE-BCC5-A740-89E8-3A968CFB345A}" type="presOf" srcId="{A081C070-48EF-B34C-AF0A-F8B3CD1AB83C}" destId="{C901E864-FA31-CB47-8AD3-D53BC8B9A2AC}" srcOrd="0" destOrd="0" presId="urn:microsoft.com/office/officeart/2008/layout/LinedList"/>
    <dgm:cxn modelId="{878C04F1-9A02-614E-AA7D-B46D950D2C8B}" type="presOf" srcId="{0BE2976C-6965-684A-BA1F-F078AE60B605}" destId="{48F16575-6B89-034D-8B3F-9020CF64E2DB}" srcOrd="0" destOrd="0" presId="urn:microsoft.com/office/officeart/2008/layout/LinedList"/>
    <dgm:cxn modelId="{5468BA08-C56A-5949-8831-0E9AB1F54F22}" type="presParOf" srcId="{5BF37D37-2A94-8F4E-9223-27FFC73B6D41}" destId="{4B49CA86-7D19-6740-9249-78174B7B94D2}" srcOrd="0" destOrd="0" presId="urn:microsoft.com/office/officeart/2008/layout/LinedList"/>
    <dgm:cxn modelId="{69817515-525F-4445-85A3-2D0709771ABA}" type="presParOf" srcId="{5BF37D37-2A94-8F4E-9223-27FFC73B6D41}" destId="{18C030A4-18B9-344F-86D8-8A42011AC88B}" srcOrd="1" destOrd="0" presId="urn:microsoft.com/office/officeart/2008/layout/LinedList"/>
    <dgm:cxn modelId="{F6E917BB-930B-A24D-9811-8713BAFA1900}" type="presParOf" srcId="{18C030A4-18B9-344F-86D8-8A42011AC88B}" destId="{6CA538E0-AED5-0F4F-9AD7-A45CE568C40D}" srcOrd="0" destOrd="0" presId="urn:microsoft.com/office/officeart/2008/layout/LinedList"/>
    <dgm:cxn modelId="{B9FD666E-2096-7542-A3BD-19C4668EFAFB}" type="presParOf" srcId="{18C030A4-18B9-344F-86D8-8A42011AC88B}" destId="{0DEE89F1-2F7F-6D41-9835-A7FD66117382}" srcOrd="1" destOrd="0" presId="urn:microsoft.com/office/officeart/2008/layout/LinedList"/>
    <dgm:cxn modelId="{74EB3F5A-378D-7845-9FD6-1E61EADADF66}" type="presParOf" srcId="{5BF37D37-2A94-8F4E-9223-27FFC73B6D41}" destId="{F3FDEC1F-C2E4-8745-8BD9-C54A3522CB68}" srcOrd="2" destOrd="0" presId="urn:microsoft.com/office/officeart/2008/layout/LinedList"/>
    <dgm:cxn modelId="{F5DA0671-CE61-B94B-819A-6C898E2E71F5}" type="presParOf" srcId="{5BF37D37-2A94-8F4E-9223-27FFC73B6D41}" destId="{E9EFAEB4-BCD7-DA47-88DD-E8793915C56D}" srcOrd="3" destOrd="0" presId="urn:microsoft.com/office/officeart/2008/layout/LinedList"/>
    <dgm:cxn modelId="{CC12C426-06D6-874D-AC2D-2F3157FAFC7A}" type="presParOf" srcId="{E9EFAEB4-BCD7-DA47-88DD-E8793915C56D}" destId="{48F16575-6B89-034D-8B3F-9020CF64E2DB}" srcOrd="0" destOrd="0" presId="urn:microsoft.com/office/officeart/2008/layout/LinedList"/>
    <dgm:cxn modelId="{DEAC746C-4831-BF4B-97B5-B57D12D6FAE7}" type="presParOf" srcId="{E9EFAEB4-BCD7-DA47-88DD-E8793915C56D}" destId="{A25F4BBE-3C3A-8B41-95D9-A3AB60F14DBD}" srcOrd="1" destOrd="0" presId="urn:microsoft.com/office/officeart/2008/layout/LinedList"/>
    <dgm:cxn modelId="{D462F250-761F-214A-B6A5-B55EFAE3EBED}" type="presParOf" srcId="{5BF37D37-2A94-8F4E-9223-27FFC73B6D41}" destId="{95B19C18-8CE4-E741-8ABC-869A7533C09C}" srcOrd="4" destOrd="0" presId="urn:microsoft.com/office/officeart/2008/layout/LinedList"/>
    <dgm:cxn modelId="{2CB5114E-8FC7-0B40-973F-B481C97F1309}" type="presParOf" srcId="{5BF37D37-2A94-8F4E-9223-27FFC73B6D41}" destId="{C2F7FEB2-79CA-7C48-8AFA-47A1051285B8}" srcOrd="5" destOrd="0" presId="urn:microsoft.com/office/officeart/2008/layout/LinedList"/>
    <dgm:cxn modelId="{70521787-CDCF-ED41-917D-02B19F483AC0}" type="presParOf" srcId="{C2F7FEB2-79CA-7C48-8AFA-47A1051285B8}" destId="{9C4AB323-8518-A84E-B929-821A3442C822}" srcOrd="0" destOrd="0" presId="urn:microsoft.com/office/officeart/2008/layout/LinedList"/>
    <dgm:cxn modelId="{6FE0C25F-16FB-E440-82D1-EF3398A22E0A}" type="presParOf" srcId="{C2F7FEB2-79CA-7C48-8AFA-47A1051285B8}" destId="{B629AAA1-F0F5-C747-8C3F-016174DBAF57}" srcOrd="1" destOrd="0" presId="urn:microsoft.com/office/officeart/2008/layout/LinedList"/>
    <dgm:cxn modelId="{C84CE7D9-912E-A340-B09F-0648997757A9}" type="presParOf" srcId="{5BF37D37-2A94-8F4E-9223-27FFC73B6D41}" destId="{401D4CCA-311B-6343-A4B3-F54A99696348}" srcOrd="6" destOrd="0" presId="urn:microsoft.com/office/officeart/2008/layout/LinedList"/>
    <dgm:cxn modelId="{0E5DFBF8-BACC-5142-98A3-C08450DABA17}" type="presParOf" srcId="{5BF37D37-2A94-8F4E-9223-27FFC73B6D41}" destId="{E67F00E6-D310-F44B-A915-E4FF15479DF6}" srcOrd="7" destOrd="0" presId="urn:microsoft.com/office/officeart/2008/layout/LinedList"/>
    <dgm:cxn modelId="{DB45AB92-3780-9D4D-842D-1AC2406F839B}" type="presParOf" srcId="{E67F00E6-D310-F44B-A915-E4FF15479DF6}" destId="{C901E864-FA31-CB47-8AD3-D53BC8B9A2AC}" srcOrd="0" destOrd="0" presId="urn:microsoft.com/office/officeart/2008/layout/LinedList"/>
    <dgm:cxn modelId="{65E893FA-D6EB-354B-B21B-2EAA16D65B66}" type="presParOf" srcId="{E67F00E6-D310-F44B-A915-E4FF15479DF6}" destId="{7EDCD249-55D0-BA40-AD9C-CF748B477A13}" srcOrd="1" destOrd="0" presId="urn:microsoft.com/office/officeart/2008/layout/LinedList"/>
    <dgm:cxn modelId="{70B20397-C752-7F4C-8F78-1C78B029B50A}" type="presParOf" srcId="{5BF37D37-2A94-8F4E-9223-27FFC73B6D41}" destId="{9A5DAD83-45C7-A44B-A2A6-836B29E3B3FA}" srcOrd="8" destOrd="0" presId="urn:microsoft.com/office/officeart/2008/layout/LinedList"/>
    <dgm:cxn modelId="{A6DEC8C7-94C8-A143-8C52-A624ADA4D423}" type="presParOf" srcId="{5BF37D37-2A94-8F4E-9223-27FFC73B6D41}" destId="{5CD6B322-155D-3E47-96E0-30A2947D3E95}" srcOrd="9" destOrd="0" presId="urn:microsoft.com/office/officeart/2008/layout/LinedList"/>
    <dgm:cxn modelId="{A4A1A29E-7CEC-C041-ADE9-04CF855738D4}" type="presParOf" srcId="{5CD6B322-155D-3E47-96E0-30A2947D3E95}" destId="{8F305252-64FA-3B4D-B776-9D0612045B92}" srcOrd="0" destOrd="0" presId="urn:microsoft.com/office/officeart/2008/layout/LinedList"/>
    <dgm:cxn modelId="{E25ED8F0-0C8C-284D-83F3-A5B530D31ED4}"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0BE2976C-6965-684A-BA1F-F078AE60B605}">
      <dgm:prSet/>
      <dgm:spPr/>
      <dgm:t>
        <a:bodyPr/>
        <a:lstStyle/>
        <a:p>
          <a:pPr rtl="0"/>
          <a:r>
            <a:rPr lang="en-US" b="1" dirty="0" smtClean="0"/>
            <a:t>2. Harvest metadata</a:t>
          </a:r>
        </a:p>
        <a:p>
          <a:pPr rtl="0"/>
          <a:r>
            <a:rPr lang="en-US" b="1" dirty="0" smtClean="0">
              <a:solidFill>
                <a:srgbClr val="0000FF"/>
              </a:solidFill>
            </a:rPr>
            <a:t>- challenge: </a:t>
          </a:r>
          <a:r>
            <a:rPr lang="en-US" b="0" dirty="0" smtClean="0">
              <a:solidFill>
                <a:srgbClr val="0000FF"/>
              </a:solidFill>
            </a:rPr>
            <a:t>it takes time to harvest metadata</a:t>
          </a:r>
          <a:endParaRPr lang="en-US" b="0" dirty="0">
            <a:solidFill>
              <a:srgbClr val="0000FF"/>
            </a:solidFill>
          </a:endParaRPr>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F3FDEC1F-C2E4-8745-8BD9-C54A3522CB68}" type="pres">
      <dgm:prSet presAssocID="{0BE2976C-6965-684A-BA1F-F078AE60B605}" presName="thickLine" presStyleLbl="alignNode1" presStyleIdx="0" presStyleCnt="1"/>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0" presStyleCnt="1"/>
      <dgm:spPr/>
      <dgm:t>
        <a:bodyPr/>
        <a:lstStyle/>
        <a:p>
          <a:endParaRPr lang="en-US"/>
        </a:p>
      </dgm:t>
    </dgm:pt>
    <dgm:pt modelId="{A25F4BBE-3C3A-8B41-95D9-A3AB60F14DBD}" type="pres">
      <dgm:prSet presAssocID="{0BE2976C-6965-684A-BA1F-F078AE60B605}" presName="vert1" presStyleCnt="0"/>
      <dgm:spPr/>
    </dgm:pt>
  </dgm:ptLst>
  <dgm:cxnLst>
    <dgm:cxn modelId="{B01ED011-8815-EF4D-B5AA-3182E604DEBD}" type="presOf" srcId="{0BE2976C-6965-684A-BA1F-F078AE60B605}" destId="{48F16575-6B89-034D-8B3F-9020CF64E2DB}" srcOrd="0" destOrd="0" presId="urn:microsoft.com/office/officeart/2008/layout/LinedList"/>
    <dgm:cxn modelId="{04F76EF9-DEA4-DB40-8A7C-11E75A9C6C94}" srcId="{E3875932-98C4-A049-9A37-0781EAFDE574}" destId="{0BE2976C-6965-684A-BA1F-F078AE60B605}" srcOrd="0" destOrd="0" parTransId="{B802CEA6-FA34-A14A-B9CC-EA54436074CE}" sibTransId="{66809755-B906-5F4A-BDFD-0BD069DEC22E}"/>
    <dgm:cxn modelId="{F35FA4AA-4ACE-A24F-BB06-BD3A8EF0FCE2}" type="presOf" srcId="{E3875932-98C4-A049-9A37-0781EAFDE574}" destId="{5BF37D37-2A94-8F4E-9223-27FFC73B6D41}" srcOrd="0" destOrd="0" presId="urn:microsoft.com/office/officeart/2008/layout/LinedList"/>
    <dgm:cxn modelId="{7D3FC3A8-3F9F-6D49-B6C6-9AD5B8077EB2}" type="presParOf" srcId="{5BF37D37-2A94-8F4E-9223-27FFC73B6D41}" destId="{F3FDEC1F-C2E4-8745-8BD9-C54A3522CB68}" srcOrd="0" destOrd="0" presId="urn:microsoft.com/office/officeart/2008/layout/LinedList"/>
    <dgm:cxn modelId="{DEAB5C4E-463F-C742-83D5-80552165D472}" type="presParOf" srcId="{5BF37D37-2A94-8F4E-9223-27FFC73B6D41}" destId="{E9EFAEB4-BCD7-DA47-88DD-E8793915C56D}" srcOrd="1" destOrd="0" presId="urn:microsoft.com/office/officeart/2008/layout/LinedList"/>
    <dgm:cxn modelId="{01E76A76-68F0-E243-9EE5-A1268DF28D86}" type="presParOf" srcId="{E9EFAEB4-BCD7-DA47-88DD-E8793915C56D}" destId="{48F16575-6B89-034D-8B3F-9020CF64E2DB}" srcOrd="0" destOrd="0" presId="urn:microsoft.com/office/officeart/2008/layout/LinedList"/>
    <dgm:cxn modelId="{983893FD-3A13-FF40-A376-0474E891796B}" type="presParOf" srcId="{E9EFAEB4-BCD7-DA47-88DD-E8793915C56D}" destId="{A25F4BBE-3C3A-8B41-95D9-A3AB60F14DB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dirty="0" smtClean="0"/>
            <a:t>3. Map to  common facets</a:t>
          </a:r>
          <a:endParaRPr lang="en-US"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b="1" dirty="0" smtClean="0"/>
            <a:t>2. Harvest metadata</a:t>
          </a:r>
          <a:endParaRPr lang="en-US" b="1"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A03AE2D2-A27F-4644-B06E-45532F0244B2}" type="presOf" srcId="{0BE2976C-6965-684A-BA1F-F078AE60B605}" destId="{48F16575-6B89-034D-8B3F-9020CF64E2DB}"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9B31762C-326F-4242-B0B3-2C4E8CC57CB9}" srcId="{E3875932-98C4-A049-9A37-0781EAFDE574}" destId="{C882FC74-C1C9-4F41-8267-2D00460ACD67}" srcOrd="2" destOrd="0" parTransId="{43D47471-A23D-5E47-B8B9-C74978B6B8DD}" sibTransId="{B4619C35-A27A-4B4F-9161-7D6FBB4CF8DB}"/>
    <dgm:cxn modelId="{BE335D3D-7397-6540-AEC8-F9374AE7F2D6}" type="presOf" srcId="{C882FC74-C1C9-4F41-8267-2D00460ACD67}" destId="{9C4AB323-8518-A84E-B929-821A3442C822}" srcOrd="0" destOrd="0" presId="urn:microsoft.com/office/officeart/2008/layout/LinedList"/>
    <dgm:cxn modelId="{D693B633-3BC4-AB4D-B8B7-C2DA204FCBB6}" type="presOf" srcId="{A081C070-48EF-B34C-AF0A-F8B3CD1AB83C}" destId="{C901E864-FA31-CB47-8AD3-D53BC8B9A2AC}" srcOrd="0" destOrd="0" presId="urn:microsoft.com/office/officeart/2008/layout/LinedList"/>
    <dgm:cxn modelId="{63A4B8E9-5698-4F48-9613-68A9BF6FD695}" type="presOf" srcId="{4AD62BF9-C57A-BB41-8C45-A4333ADD879B}" destId="{6CA538E0-AED5-0F4F-9AD7-A45CE568C40D}"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AD976066-091F-CD47-9936-7A5CFC182D34}" type="presOf" srcId="{48E1F569-8194-EA4F-AF40-B0F238323374}" destId="{8F305252-64FA-3B4D-B776-9D0612045B92}" srcOrd="0" destOrd="0" presId="urn:microsoft.com/office/officeart/2008/layout/LinedList"/>
    <dgm:cxn modelId="{27DA72D9-4ADE-C044-84C2-6ECF40EDC00B}" type="presOf" srcId="{E3875932-98C4-A049-9A37-0781EAFDE574}" destId="{5BF37D37-2A94-8F4E-9223-27FFC73B6D41}"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6D9F8D58-CF74-D949-8856-1EDAC76DF620}" type="presParOf" srcId="{5BF37D37-2A94-8F4E-9223-27FFC73B6D41}" destId="{4B49CA86-7D19-6740-9249-78174B7B94D2}" srcOrd="0" destOrd="0" presId="urn:microsoft.com/office/officeart/2008/layout/LinedList"/>
    <dgm:cxn modelId="{EA71A227-C961-6443-BD60-34A083D3565E}" type="presParOf" srcId="{5BF37D37-2A94-8F4E-9223-27FFC73B6D41}" destId="{18C030A4-18B9-344F-86D8-8A42011AC88B}" srcOrd="1" destOrd="0" presId="urn:microsoft.com/office/officeart/2008/layout/LinedList"/>
    <dgm:cxn modelId="{45C39F75-45C8-C740-A66C-69FAAA11E8FF}" type="presParOf" srcId="{18C030A4-18B9-344F-86D8-8A42011AC88B}" destId="{6CA538E0-AED5-0F4F-9AD7-A45CE568C40D}" srcOrd="0" destOrd="0" presId="urn:microsoft.com/office/officeart/2008/layout/LinedList"/>
    <dgm:cxn modelId="{3D15DA10-31E8-3C4F-B0F2-82F887734027}" type="presParOf" srcId="{18C030A4-18B9-344F-86D8-8A42011AC88B}" destId="{0DEE89F1-2F7F-6D41-9835-A7FD66117382}" srcOrd="1" destOrd="0" presId="urn:microsoft.com/office/officeart/2008/layout/LinedList"/>
    <dgm:cxn modelId="{B7B2CDB0-13B2-CF49-8981-E84B9F215248}" type="presParOf" srcId="{5BF37D37-2A94-8F4E-9223-27FFC73B6D41}" destId="{F3FDEC1F-C2E4-8745-8BD9-C54A3522CB68}" srcOrd="2" destOrd="0" presId="urn:microsoft.com/office/officeart/2008/layout/LinedList"/>
    <dgm:cxn modelId="{E8D76C64-15D1-B24F-9D0A-F3B5C20E6C69}" type="presParOf" srcId="{5BF37D37-2A94-8F4E-9223-27FFC73B6D41}" destId="{E9EFAEB4-BCD7-DA47-88DD-E8793915C56D}" srcOrd="3" destOrd="0" presId="urn:microsoft.com/office/officeart/2008/layout/LinedList"/>
    <dgm:cxn modelId="{57498C87-8867-CA45-ABF7-BB1A27139D67}" type="presParOf" srcId="{E9EFAEB4-BCD7-DA47-88DD-E8793915C56D}" destId="{48F16575-6B89-034D-8B3F-9020CF64E2DB}" srcOrd="0" destOrd="0" presId="urn:microsoft.com/office/officeart/2008/layout/LinedList"/>
    <dgm:cxn modelId="{F6B209E6-91E4-D844-A668-1078CCC0CFBC}" type="presParOf" srcId="{E9EFAEB4-BCD7-DA47-88DD-E8793915C56D}" destId="{A25F4BBE-3C3A-8B41-95D9-A3AB60F14DBD}" srcOrd="1" destOrd="0" presId="urn:microsoft.com/office/officeart/2008/layout/LinedList"/>
    <dgm:cxn modelId="{1FB34CC9-8231-5E46-A695-E7FFBCBA0891}" type="presParOf" srcId="{5BF37D37-2A94-8F4E-9223-27FFC73B6D41}" destId="{95B19C18-8CE4-E741-8ABC-869A7533C09C}" srcOrd="4" destOrd="0" presId="urn:microsoft.com/office/officeart/2008/layout/LinedList"/>
    <dgm:cxn modelId="{0D245757-CC19-5545-857E-C93A265BE4C0}" type="presParOf" srcId="{5BF37D37-2A94-8F4E-9223-27FFC73B6D41}" destId="{C2F7FEB2-79CA-7C48-8AFA-47A1051285B8}" srcOrd="5" destOrd="0" presId="urn:microsoft.com/office/officeart/2008/layout/LinedList"/>
    <dgm:cxn modelId="{C880A1D0-191D-AA4F-AEA8-164C79731174}" type="presParOf" srcId="{C2F7FEB2-79CA-7C48-8AFA-47A1051285B8}" destId="{9C4AB323-8518-A84E-B929-821A3442C822}" srcOrd="0" destOrd="0" presId="urn:microsoft.com/office/officeart/2008/layout/LinedList"/>
    <dgm:cxn modelId="{75DB4263-9C50-6A48-821C-5C147201B1E6}" type="presParOf" srcId="{C2F7FEB2-79CA-7C48-8AFA-47A1051285B8}" destId="{B629AAA1-F0F5-C747-8C3F-016174DBAF57}" srcOrd="1" destOrd="0" presId="urn:microsoft.com/office/officeart/2008/layout/LinedList"/>
    <dgm:cxn modelId="{67206C09-224D-BA4A-A6FD-8055658C2CD3}" type="presParOf" srcId="{5BF37D37-2A94-8F4E-9223-27FFC73B6D41}" destId="{401D4CCA-311B-6343-A4B3-F54A99696348}" srcOrd="6" destOrd="0" presId="urn:microsoft.com/office/officeart/2008/layout/LinedList"/>
    <dgm:cxn modelId="{060D308A-37AE-7743-923B-400508DE15E9}" type="presParOf" srcId="{5BF37D37-2A94-8F4E-9223-27FFC73B6D41}" destId="{E67F00E6-D310-F44B-A915-E4FF15479DF6}" srcOrd="7" destOrd="0" presId="urn:microsoft.com/office/officeart/2008/layout/LinedList"/>
    <dgm:cxn modelId="{E26288A2-175C-3E4B-96DA-B66E8422AE55}" type="presParOf" srcId="{E67F00E6-D310-F44B-A915-E4FF15479DF6}" destId="{C901E864-FA31-CB47-8AD3-D53BC8B9A2AC}" srcOrd="0" destOrd="0" presId="urn:microsoft.com/office/officeart/2008/layout/LinedList"/>
    <dgm:cxn modelId="{5F67AB70-BBF0-A744-AF7C-E3BC36942898}" type="presParOf" srcId="{E67F00E6-D310-F44B-A915-E4FF15479DF6}" destId="{7EDCD249-55D0-BA40-AD9C-CF748B477A13}" srcOrd="1" destOrd="0" presId="urn:microsoft.com/office/officeart/2008/layout/LinedList"/>
    <dgm:cxn modelId="{6B3EA98B-D77A-8F4D-A3E9-292631416A1E}" type="presParOf" srcId="{5BF37D37-2A94-8F4E-9223-27FFC73B6D41}" destId="{9A5DAD83-45C7-A44B-A2A6-836B29E3B3FA}" srcOrd="8" destOrd="0" presId="urn:microsoft.com/office/officeart/2008/layout/LinedList"/>
    <dgm:cxn modelId="{1DB8C739-48C9-E940-AC2D-E581FB6E0E22}" type="presParOf" srcId="{5BF37D37-2A94-8F4E-9223-27FFC73B6D41}" destId="{5CD6B322-155D-3E47-96E0-30A2947D3E95}" srcOrd="9" destOrd="0" presId="urn:microsoft.com/office/officeart/2008/layout/LinedList"/>
    <dgm:cxn modelId="{AB4E77F5-81B2-F54E-B746-D97ECD4EFB1C}" type="presParOf" srcId="{5CD6B322-155D-3E47-96E0-30A2947D3E95}" destId="{8F305252-64FA-3B4D-B776-9D0612045B92}" srcOrd="0" destOrd="0" presId="urn:microsoft.com/office/officeart/2008/layout/LinedList"/>
    <dgm:cxn modelId="{C0F8D735-5AA5-384E-8D09-001764DD5B90}"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48E1F569-8194-EA4F-AF40-B0F238323374}">
      <dgm:prSet/>
      <dgm:spPr/>
      <dgm:t>
        <a:bodyPr/>
        <a:lstStyle/>
        <a:p>
          <a:pPr rtl="0"/>
          <a:r>
            <a:rPr lang="en-US" dirty="0" smtClean="0"/>
            <a:t>5. Import into a Metadata Catalogue</a:t>
          </a:r>
          <a:endParaRPr lang="en-US" dirty="0"/>
        </a:p>
      </dgm:t>
    </dgm:pt>
    <dgm:pt modelId="{0170FC5C-B28C-7F4A-9F46-F018300DEDBE}" type="parTrans" cxnId="{B65378A9-03DB-EB44-8818-34551DFCD168}">
      <dgm:prSet/>
      <dgm:spPr/>
      <dgm:t>
        <a:bodyPr/>
        <a:lstStyle/>
        <a:p>
          <a:endParaRPr lang="en-US"/>
        </a:p>
      </dgm:t>
    </dgm:pt>
    <dgm:pt modelId="{C90E228F-5E46-A94D-B835-5912E14AFDA8}" type="sibTrans" cxnId="{B65378A9-03DB-EB44-8818-34551DFCD168}">
      <dgm:prSet/>
      <dgm:spPr/>
      <dgm:t>
        <a:bodyPr/>
        <a:lstStyle/>
        <a:p>
          <a:endParaRPr lang="en-US"/>
        </a:p>
      </dgm:t>
    </dgm:pt>
    <dgm:pt modelId="{A081C070-48EF-B34C-AF0A-F8B3CD1AB83C}">
      <dgm:prSet/>
      <dgm:spPr/>
      <dgm:t>
        <a:bodyPr/>
        <a:lstStyle/>
        <a:p>
          <a:pPr rtl="0"/>
          <a:r>
            <a:rPr lang="en-US" dirty="0" smtClean="0"/>
            <a:t>4. Normalize/harmonize</a:t>
          </a:r>
          <a:endParaRPr lang="en-US" dirty="0"/>
        </a:p>
      </dgm:t>
    </dgm:pt>
    <dgm:pt modelId="{9BA13A01-3E88-A446-BBEB-5923A66078D3}" type="sibTrans" cxnId="{D13692BC-4C50-C94F-8289-3CCE5E6F3573}">
      <dgm:prSet/>
      <dgm:spPr/>
      <dgm:t>
        <a:bodyPr/>
        <a:lstStyle/>
        <a:p>
          <a:endParaRPr lang="en-US"/>
        </a:p>
      </dgm:t>
    </dgm:pt>
    <dgm:pt modelId="{1B096072-9967-6A4F-A52E-3EF5C59F8DB0}" type="parTrans" cxnId="{D13692BC-4C50-C94F-8289-3CCE5E6F3573}">
      <dgm:prSet/>
      <dgm:spPr/>
      <dgm:t>
        <a:bodyPr/>
        <a:lstStyle/>
        <a:p>
          <a:endParaRPr lang="en-US"/>
        </a:p>
      </dgm:t>
    </dgm:pt>
    <dgm:pt modelId="{C882FC74-C1C9-4F41-8267-2D00460ACD67}">
      <dgm:prSet/>
      <dgm:spPr/>
      <dgm:t>
        <a:bodyPr/>
        <a:lstStyle/>
        <a:p>
          <a:pPr rtl="0"/>
          <a:r>
            <a:rPr lang="en-US" b="1" dirty="0" smtClean="0"/>
            <a:t>3. Map to common facets</a:t>
          </a:r>
          <a:endParaRPr lang="en-US" b="1" dirty="0"/>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0BE2976C-6965-684A-BA1F-F078AE60B605}">
      <dgm:prSet/>
      <dgm:spPr/>
      <dgm:t>
        <a:bodyPr/>
        <a:lstStyle/>
        <a:p>
          <a:pPr rtl="0"/>
          <a:r>
            <a:rPr lang="en-US" dirty="0" smtClean="0"/>
            <a:t>2. Harvest metadata</a:t>
          </a:r>
          <a:endParaRPr lang="en-US" dirty="0"/>
        </a:p>
      </dgm:t>
    </dgm:pt>
    <dgm:pt modelId="{66809755-B906-5F4A-BDFD-0BD069DEC22E}" type="sibTrans" cxnId="{04F76EF9-DEA4-DB40-8A7C-11E75A9C6C94}">
      <dgm:prSet/>
      <dgm:spPr/>
      <dgm:t>
        <a:bodyPr/>
        <a:lstStyle/>
        <a:p>
          <a:endParaRPr lang="en-US"/>
        </a:p>
      </dgm:t>
    </dgm:pt>
    <dgm:pt modelId="{B802CEA6-FA34-A14A-B9CC-EA54436074CE}" type="parTrans" cxnId="{04F76EF9-DEA4-DB40-8A7C-11E75A9C6C94}">
      <dgm:prSet/>
      <dgm:spPr/>
      <dgm:t>
        <a:bodyPr/>
        <a:lstStyle/>
        <a:p>
          <a:endParaRPr lang="en-US"/>
        </a:p>
      </dgm:t>
    </dgm:pt>
    <dgm:pt modelId="{4AD62BF9-C57A-BB41-8C45-A4333ADD879B}">
      <dgm:prSet/>
      <dgm:spPr/>
      <dgm:t>
        <a:bodyPr/>
        <a:lstStyle/>
        <a:p>
          <a:pPr rtl="0"/>
          <a:r>
            <a:rPr lang="en-US" dirty="0" smtClean="0"/>
            <a:t>1. Collect a list of metadata providers</a:t>
          </a:r>
          <a:endParaRPr lang="en-US" dirty="0"/>
        </a:p>
      </dgm:t>
    </dgm:pt>
    <dgm:pt modelId="{8F995E6B-4531-3248-8D70-E97F90F376F3}" type="sibTrans" cxnId="{48B95961-BB2E-A040-BD59-462300EF40F9}">
      <dgm:prSet/>
      <dgm:spPr/>
      <dgm:t>
        <a:bodyPr/>
        <a:lstStyle/>
        <a:p>
          <a:endParaRPr lang="en-US"/>
        </a:p>
      </dgm:t>
    </dgm:pt>
    <dgm:pt modelId="{1D53C892-9FB5-0645-9125-EE63EDBE8EC8}" type="parTrans" cxnId="{48B95961-BB2E-A040-BD59-462300EF40F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4B49CA86-7D19-6740-9249-78174B7B94D2}" type="pres">
      <dgm:prSet presAssocID="{4AD62BF9-C57A-BB41-8C45-A4333ADD879B}" presName="thickLine" presStyleLbl="alignNode1" presStyleIdx="0" presStyleCnt="5"/>
      <dgm:spPr/>
    </dgm:pt>
    <dgm:pt modelId="{18C030A4-18B9-344F-86D8-8A42011AC88B}" type="pres">
      <dgm:prSet presAssocID="{4AD62BF9-C57A-BB41-8C45-A4333ADD879B}" presName="horz1" presStyleCnt="0"/>
      <dgm:spPr/>
    </dgm:pt>
    <dgm:pt modelId="{6CA538E0-AED5-0F4F-9AD7-A45CE568C40D}" type="pres">
      <dgm:prSet presAssocID="{4AD62BF9-C57A-BB41-8C45-A4333ADD879B}" presName="tx1" presStyleLbl="revTx" presStyleIdx="0" presStyleCnt="5"/>
      <dgm:spPr/>
      <dgm:t>
        <a:bodyPr/>
        <a:lstStyle/>
        <a:p>
          <a:endParaRPr lang="en-US"/>
        </a:p>
      </dgm:t>
    </dgm:pt>
    <dgm:pt modelId="{0DEE89F1-2F7F-6D41-9835-A7FD66117382}" type="pres">
      <dgm:prSet presAssocID="{4AD62BF9-C57A-BB41-8C45-A4333ADD879B}" presName="vert1" presStyleCnt="0"/>
      <dgm:spPr/>
    </dgm:pt>
    <dgm:pt modelId="{F3FDEC1F-C2E4-8745-8BD9-C54A3522CB68}" type="pres">
      <dgm:prSet presAssocID="{0BE2976C-6965-684A-BA1F-F078AE60B605}" presName="thickLine" presStyleLbl="alignNode1" presStyleIdx="1" presStyleCnt="5"/>
      <dgm:spPr/>
    </dgm:pt>
    <dgm:pt modelId="{E9EFAEB4-BCD7-DA47-88DD-E8793915C56D}" type="pres">
      <dgm:prSet presAssocID="{0BE2976C-6965-684A-BA1F-F078AE60B605}" presName="horz1" presStyleCnt="0"/>
      <dgm:spPr/>
    </dgm:pt>
    <dgm:pt modelId="{48F16575-6B89-034D-8B3F-9020CF64E2DB}" type="pres">
      <dgm:prSet presAssocID="{0BE2976C-6965-684A-BA1F-F078AE60B605}" presName="tx1" presStyleLbl="revTx" presStyleIdx="1" presStyleCnt="5"/>
      <dgm:spPr/>
      <dgm:t>
        <a:bodyPr/>
        <a:lstStyle/>
        <a:p>
          <a:endParaRPr lang="en-US"/>
        </a:p>
      </dgm:t>
    </dgm:pt>
    <dgm:pt modelId="{A25F4BBE-3C3A-8B41-95D9-A3AB60F14DBD}" type="pres">
      <dgm:prSet presAssocID="{0BE2976C-6965-684A-BA1F-F078AE60B605}" presName="vert1" presStyleCnt="0"/>
      <dgm:spPr/>
    </dgm:pt>
    <dgm:pt modelId="{95B19C18-8CE4-E741-8ABC-869A7533C09C}" type="pres">
      <dgm:prSet presAssocID="{C882FC74-C1C9-4F41-8267-2D00460ACD67}" presName="thickLine" presStyleLbl="alignNode1" presStyleIdx="2" presStyleCnt="5"/>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2" presStyleCnt="5"/>
      <dgm:spPr/>
      <dgm:t>
        <a:bodyPr/>
        <a:lstStyle/>
        <a:p>
          <a:endParaRPr lang="en-US"/>
        </a:p>
      </dgm:t>
    </dgm:pt>
    <dgm:pt modelId="{B629AAA1-F0F5-C747-8C3F-016174DBAF57}" type="pres">
      <dgm:prSet presAssocID="{C882FC74-C1C9-4F41-8267-2D00460ACD67}" presName="vert1" presStyleCnt="0"/>
      <dgm:spPr/>
    </dgm:pt>
    <dgm:pt modelId="{401D4CCA-311B-6343-A4B3-F54A99696348}" type="pres">
      <dgm:prSet presAssocID="{A081C070-48EF-B34C-AF0A-F8B3CD1AB83C}" presName="thickLine" presStyleLbl="alignNode1" presStyleIdx="3" presStyleCnt="5"/>
      <dgm:spPr/>
    </dgm:pt>
    <dgm:pt modelId="{E67F00E6-D310-F44B-A915-E4FF15479DF6}" type="pres">
      <dgm:prSet presAssocID="{A081C070-48EF-B34C-AF0A-F8B3CD1AB83C}" presName="horz1" presStyleCnt="0"/>
      <dgm:spPr/>
    </dgm:pt>
    <dgm:pt modelId="{C901E864-FA31-CB47-8AD3-D53BC8B9A2AC}" type="pres">
      <dgm:prSet presAssocID="{A081C070-48EF-B34C-AF0A-F8B3CD1AB83C}" presName="tx1" presStyleLbl="revTx" presStyleIdx="3" presStyleCnt="5"/>
      <dgm:spPr/>
      <dgm:t>
        <a:bodyPr/>
        <a:lstStyle/>
        <a:p>
          <a:endParaRPr lang="en-US"/>
        </a:p>
      </dgm:t>
    </dgm:pt>
    <dgm:pt modelId="{7EDCD249-55D0-BA40-AD9C-CF748B477A13}" type="pres">
      <dgm:prSet presAssocID="{A081C070-48EF-B34C-AF0A-F8B3CD1AB83C}" presName="vert1" presStyleCnt="0"/>
      <dgm:spPr/>
    </dgm:pt>
    <dgm:pt modelId="{9A5DAD83-45C7-A44B-A2A6-836B29E3B3FA}" type="pres">
      <dgm:prSet presAssocID="{48E1F569-8194-EA4F-AF40-B0F238323374}" presName="thickLine" presStyleLbl="alignNode1" presStyleIdx="4" presStyleCnt="5"/>
      <dgm:spPr/>
    </dgm:pt>
    <dgm:pt modelId="{5CD6B322-155D-3E47-96E0-30A2947D3E95}" type="pres">
      <dgm:prSet presAssocID="{48E1F569-8194-EA4F-AF40-B0F238323374}" presName="horz1" presStyleCnt="0"/>
      <dgm:spPr/>
    </dgm:pt>
    <dgm:pt modelId="{8F305252-64FA-3B4D-B776-9D0612045B92}" type="pres">
      <dgm:prSet presAssocID="{48E1F569-8194-EA4F-AF40-B0F238323374}" presName="tx1" presStyleLbl="revTx" presStyleIdx="4" presStyleCnt="5"/>
      <dgm:spPr/>
      <dgm:t>
        <a:bodyPr/>
        <a:lstStyle/>
        <a:p>
          <a:endParaRPr lang="en-US"/>
        </a:p>
      </dgm:t>
    </dgm:pt>
    <dgm:pt modelId="{5BBBD2AC-7CFF-C543-B265-3F7BBAAE23B9}" type="pres">
      <dgm:prSet presAssocID="{48E1F569-8194-EA4F-AF40-B0F238323374}" presName="vert1" presStyleCnt="0"/>
      <dgm:spPr/>
    </dgm:pt>
  </dgm:ptLst>
  <dgm:cxnLst>
    <dgm:cxn modelId="{26E17418-CE65-BC4B-A42F-479B34FB9063}" type="presOf" srcId="{A081C070-48EF-B34C-AF0A-F8B3CD1AB83C}" destId="{C901E864-FA31-CB47-8AD3-D53BC8B9A2AC}" srcOrd="0" destOrd="0" presId="urn:microsoft.com/office/officeart/2008/layout/LinedList"/>
    <dgm:cxn modelId="{B65378A9-03DB-EB44-8818-34551DFCD168}" srcId="{E3875932-98C4-A049-9A37-0781EAFDE574}" destId="{48E1F569-8194-EA4F-AF40-B0F238323374}" srcOrd="4" destOrd="0" parTransId="{0170FC5C-B28C-7F4A-9F46-F018300DEDBE}" sibTransId="{C90E228F-5E46-A94D-B835-5912E14AFDA8}"/>
    <dgm:cxn modelId="{9B31762C-326F-4242-B0B3-2C4E8CC57CB9}" srcId="{E3875932-98C4-A049-9A37-0781EAFDE574}" destId="{C882FC74-C1C9-4F41-8267-2D00460ACD67}" srcOrd="2" destOrd="0" parTransId="{43D47471-A23D-5E47-B8B9-C74978B6B8DD}" sibTransId="{B4619C35-A27A-4B4F-9161-7D6FBB4CF8DB}"/>
    <dgm:cxn modelId="{6E5B0B50-7547-6742-BB49-6A4FF1BF9FB4}" type="presOf" srcId="{C882FC74-C1C9-4F41-8267-2D00460ACD67}" destId="{9C4AB323-8518-A84E-B929-821A3442C822}" srcOrd="0" destOrd="0" presId="urn:microsoft.com/office/officeart/2008/layout/LinedList"/>
    <dgm:cxn modelId="{3BCD70F4-5C11-6240-8139-A7D9E49684FA}" type="presOf" srcId="{48E1F569-8194-EA4F-AF40-B0F238323374}" destId="{8F305252-64FA-3B4D-B776-9D0612045B92}" srcOrd="0" destOrd="0" presId="urn:microsoft.com/office/officeart/2008/layout/LinedList"/>
    <dgm:cxn modelId="{F35B2CEB-5E53-B140-8DB1-EAB9B562C17C}" type="presOf" srcId="{E3875932-98C4-A049-9A37-0781EAFDE574}" destId="{5BF37D37-2A94-8F4E-9223-27FFC73B6D41}" srcOrd="0" destOrd="0" presId="urn:microsoft.com/office/officeart/2008/layout/LinedList"/>
    <dgm:cxn modelId="{D13692BC-4C50-C94F-8289-3CCE5E6F3573}" srcId="{E3875932-98C4-A049-9A37-0781EAFDE574}" destId="{A081C070-48EF-B34C-AF0A-F8B3CD1AB83C}" srcOrd="3" destOrd="0" parTransId="{1B096072-9967-6A4F-A52E-3EF5C59F8DB0}" sibTransId="{9BA13A01-3E88-A446-BBEB-5923A66078D3}"/>
    <dgm:cxn modelId="{7F4039AE-7A98-2A43-8D43-9CDB732D0BE8}" type="presOf" srcId="{0BE2976C-6965-684A-BA1F-F078AE60B605}" destId="{48F16575-6B89-034D-8B3F-9020CF64E2DB}" srcOrd="0" destOrd="0" presId="urn:microsoft.com/office/officeart/2008/layout/LinedList"/>
    <dgm:cxn modelId="{04F76EF9-DEA4-DB40-8A7C-11E75A9C6C94}" srcId="{E3875932-98C4-A049-9A37-0781EAFDE574}" destId="{0BE2976C-6965-684A-BA1F-F078AE60B605}" srcOrd="1" destOrd="0" parTransId="{B802CEA6-FA34-A14A-B9CC-EA54436074CE}" sibTransId="{66809755-B906-5F4A-BDFD-0BD069DEC22E}"/>
    <dgm:cxn modelId="{48B95961-BB2E-A040-BD59-462300EF40F9}" srcId="{E3875932-98C4-A049-9A37-0781EAFDE574}" destId="{4AD62BF9-C57A-BB41-8C45-A4333ADD879B}" srcOrd="0" destOrd="0" parTransId="{1D53C892-9FB5-0645-9125-EE63EDBE8EC8}" sibTransId="{8F995E6B-4531-3248-8D70-E97F90F376F3}"/>
    <dgm:cxn modelId="{580BEADE-6DC0-C343-BC22-63E8A7975FEC}" type="presOf" srcId="{4AD62BF9-C57A-BB41-8C45-A4333ADD879B}" destId="{6CA538E0-AED5-0F4F-9AD7-A45CE568C40D}" srcOrd="0" destOrd="0" presId="urn:microsoft.com/office/officeart/2008/layout/LinedList"/>
    <dgm:cxn modelId="{48F08D91-D01B-AD46-B607-79DF64ED5902}" type="presParOf" srcId="{5BF37D37-2A94-8F4E-9223-27FFC73B6D41}" destId="{4B49CA86-7D19-6740-9249-78174B7B94D2}" srcOrd="0" destOrd="0" presId="urn:microsoft.com/office/officeart/2008/layout/LinedList"/>
    <dgm:cxn modelId="{DEA2FCE3-5D58-1D4C-A080-246871F7F979}" type="presParOf" srcId="{5BF37D37-2A94-8F4E-9223-27FFC73B6D41}" destId="{18C030A4-18B9-344F-86D8-8A42011AC88B}" srcOrd="1" destOrd="0" presId="urn:microsoft.com/office/officeart/2008/layout/LinedList"/>
    <dgm:cxn modelId="{D96F6EFA-E06A-C044-A8AA-590E1352E67D}" type="presParOf" srcId="{18C030A4-18B9-344F-86D8-8A42011AC88B}" destId="{6CA538E0-AED5-0F4F-9AD7-A45CE568C40D}" srcOrd="0" destOrd="0" presId="urn:microsoft.com/office/officeart/2008/layout/LinedList"/>
    <dgm:cxn modelId="{B9335BF0-B277-CD45-BEDC-2140F7B40835}" type="presParOf" srcId="{18C030A4-18B9-344F-86D8-8A42011AC88B}" destId="{0DEE89F1-2F7F-6D41-9835-A7FD66117382}" srcOrd="1" destOrd="0" presId="urn:microsoft.com/office/officeart/2008/layout/LinedList"/>
    <dgm:cxn modelId="{DF5FE376-ABF0-C945-91AD-3806E4EDC454}" type="presParOf" srcId="{5BF37D37-2A94-8F4E-9223-27FFC73B6D41}" destId="{F3FDEC1F-C2E4-8745-8BD9-C54A3522CB68}" srcOrd="2" destOrd="0" presId="urn:microsoft.com/office/officeart/2008/layout/LinedList"/>
    <dgm:cxn modelId="{64897733-3293-4D40-8C91-2DBB246AF957}" type="presParOf" srcId="{5BF37D37-2A94-8F4E-9223-27FFC73B6D41}" destId="{E9EFAEB4-BCD7-DA47-88DD-E8793915C56D}" srcOrd="3" destOrd="0" presId="urn:microsoft.com/office/officeart/2008/layout/LinedList"/>
    <dgm:cxn modelId="{583C8354-6831-CA4B-8D8C-A555586FD8C3}" type="presParOf" srcId="{E9EFAEB4-BCD7-DA47-88DD-E8793915C56D}" destId="{48F16575-6B89-034D-8B3F-9020CF64E2DB}" srcOrd="0" destOrd="0" presId="urn:microsoft.com/office/officeart/2008/layout/LinedList"/>
    <dgm:cxn modelId="{0AB42BB2-2C6A-B54A-8BC3-457F89CECA81}" type="presParOf" srcId="{E9EFAEB4-BCD7-DA47-88DD-E8793915C56D}" destId="{A25F4BBE-3C3A-8B41-95D9-A3AB60F14DBD}" srcOrd="1" destOrd="0" presId="urn:microsoft.com/office/officeart/2008/layout/LinedList"/>
    <dgm:cxn modelId="{B16635BA-26D5-F545-9DB9-C4D557A7C0C7}" type="presParOf" srcId="{5BF37D37-2A94-8F4E-9223-27FFC73B6D41}" destId="{95B19C18-8CE4-E741-8ABC-869A7533C09C}" srcOrd="4" destOrd="0" presId="urn:microsoft.com/office/officeart/2008/layout/LinedList"/>
    <dgm:cxn modelId="{57CC14C6-5A29-A347-A2A9-FB4B24B41038}" type="presParOf" srcId="{5BF37D37-2A94-8F4E-9223-27FFC73B6D41}" destId="{C2F7FEB2-79CA-7C48-8AFA-47A1051285B8}" srcOrd="5" destOrd="0" presId="urn:microsoft.com/office/officeart/2008/layout/LinedList"/>
    <dgm:cxn modelId="{E17CEC60-2389-4D41-A220-472C941FC3A2}" type="presParOf" srcId="{C2F7FEB2-79CA-7C48-8AFA-47A1051285B8}" destId="{9C4AB323-8518-A84E-B929-821A3442C822}" srcOrd="0" destOrd="0" presId="urn:microsoft.com/office/officeart/2008/layout/LinedList"/>
    <dgm:cxn modelId="{2C689928-BAED-244C-8B78-B6D992BAEAFF}" type="presParOf" srcId="{C2F7FEB2-79CA-7C48-8AFA-47A1051285B8}" destId="{B629AAA1-F0F5-C747-8C3F-016174DBAF57}" srcOrd="1" destOrd="0" presId="urn:microsoft.com/office/officeart/2008/layout/LinedList"/>
    <dgm:cxn modelId="{BA029444-607B-1449-9891-8CE69E8F4780}" type="presParOf" srcId="{5BF37D37-2A94-8F4E-9223-27FFC73B6D41}" destId="{401D4CCA-311B-6343-A4B3-F54A99696348}" srcOrd="6" destOrd="0" presId="urn:microsoft.com/office/officeart/2008/layout/LinedList"/>
    <dgm:cxn modelId="{05AE1343-06AA-3347-9FB1-FE28806CFC3D}" type="presParOf" srcId="{5BF37D37-2A94-8F4E-9223-27FFC73B6D41}" destId="{E67F00E6-D310-F44B-A915-E4FF15479DF6}" srcOrd="7" destOrd="0" presId="urn:microsoft.com/office/officeart/2008/layout/LinedList"/>
    <dgm:cxn modelId="{CE1CF02F-F0BF-C442-B400-F16388DC4201}" type="presParOf" srcId="{E67F00E6-D310-F44B-A915-E4FF15479DF6}" destId="{C901E864-FA31-CB47-8AD3-D53BC8B9A2AC}" srcOrd="0" destOrd="0" presId="urn:microsoft.com/office/officeart/2008/layout/LinedList"/>
    <dgm:cxn modelId="{EA7B8972-4267-D740-90F8-A0053C451E7E}" type="presParOf" srcId="{E67F00E6-D310-F44B-A915-E4FF15479DF6}" destId="{7EDCD249-55D0-BA40-AD9C-CF748B477A13}" srcOrd="1" destOrd="0" presId="urn:microsoft.com/office/officeart/2008/layout/LinedList"/>
    <dgm:cxn modelId="{6C6DD24B-3BEF-5D43-BB88-BE9DB48AAF87}" type="presParOf" srcId="{5BF37D37-2A94-8F4E-9223-27FFC73B6D41}" destId="{9A5DAD83-45C7-A44B-A2A6-836B29E3B3FA}" srcOrd="8" destOrd="0" presId="urn:microsoft.com/office/officeart/2008/layout/LinedList"/>
    <dgm:cxn modelId="{008AA2BA-B49A-884C-922C-174EB400082B}" type="presParOf" srcId="{5BF37D37-2A94-8F4E-9223-27FFC73B6D41}" destId="{5CD6B322-155D-3E47-96E0-30A2947D3E95}" srcOrd="9" destOrd="0" presId="urn:microsoft.com/office/officeart/2008/layout/LinedList"/>
    <dgm:cxn modelId="{32096C27-396E-D746-B2FF-FB1141441ED7}" type="presParOf" srcId="{5CD6B322-155D-3E47-96E0-30A2947D3E95}" destId="{8F305252-64FA-3B4D-B776-9D0612045B92}" srcOrd="0" destOrd="0" presId="urn:microsoft.com/office/officeart/2008/layout/LinedList"/>
    <dgm:cxn modelId="{E6EDB129-0515-9E4E-9612-F2319F32060D}" type="presParOf" srcId="{5CD6B322-155D-3E47-96E0-30A2947D3E95}" destId="{5BBBD2AC-7CFF-C543-B265-3F7BBAAE23B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3875932-98C4-A049-9A37-0781EAFDE5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882FC74-C1C9-4F41-8267-2D00460ACD67}">
      <dgm:prSet/>
      <dgm:spPr/>
      <dgm:t>
        <a:bodyPr/>
        <a:lstStyle/>
        <a:p>
          <a:pPr rtl="0"/>
          <a:r>
            <a:rPr lang="en-US" b="1" dirty="0" smtClean="0"/>
            <a:t>3. Map to common facets</a:t>
          </a:r>
        </a:p>
        <a:p>
          <a:pPr rtl="0"/>
          <a:r>
            <a:rPr lang="en-US" b="1" dirty="0" smtClean="0"/>
            <a:t>- </a:t>
          </a:r>
          <a:r>
            <a:rPr lang="en-US" b="1" dirty="0" smtClean="0">
              <a:solidFill>
                <a:srgbClr val="0000FF"/>
              </a:solidFill>
            </a:rPr>
            <a:t>challenge: </a:t>
          </a:r>
          <a:r>
            <a:rPr lang="en-US" b="0" dirty="0" smtClean="0">
              <a:solidFill>
                <a:srgbClr val="0000FF"/>
              </a:solidFill>
            </a:rPr>
            <a:t>which facets and how to map different metadata to these facets</a:t>
          </a:r>
          <a:endParaRPr lang="en-US" b="0" dirty="0">
            <a:solidFill>
              <a:srgbClr val="0000FF"/>
            </a:solidFill>
          </a:endParaRPr>
        </a:p>
      </dgm:t>
    </dgm:pt>
    <dgm:pt modelId="{B4619C35-A27A-4B4F-9161-7D6FBB4CF8DB}" type="sibTrans" cxnId="{9B31762C-326F-4242-B0B3-2C4E8CC57CB9}">
      <dgm:prSet/>
      <dgm:spPr/>
      <dgm:t>
        <a:bodyPr/>
        <a:lstStyle/>
        <a:p>
          <a:endParaRPr lang="en-US"/>
        </a:p>
      </dgm:t>
    </dgm:pt>
    <dgm:pt modelId="{43D47471-A23D-5E47-B8B9-C74978B6B8DD}" type="parTrans" cxnId="{9B31762C-326F-4242-B0B3-2C4E8CC57CB9}">
      <dgm:prSet/>
      <dgm:spPr/>
      <dgm:t>
        <a:bodyPr/>
        <a:lstStyle/>
        <a:p>
          <a:endParaRPr lang="en-US"/>
        </a:p>
      </dgm:t>
    </dgm:pt>
    <dgm:pt modelId="{5BF37D37-2A94-8F4E-9223-27FFC73B6D41}" type="pres">
      <dgm:prSet presAssocID="{E3875932-98C4-A049-9A37-0781EAFDE574}" presName="vert0" presStyleCnt="0">
        <dgm:presLayoutVars>
          <dgm:dir/>
          <dgm:animOne val="branch"/>
          <dgm:animLvl val="lvl"/>
        </dgm:presLayoutVars>
      </dgm:prSet>
      <dgm:spPr/>
      <dgm:t>
        <a:bodyPr/>
        <a:lstStyle/>
        <a:p>
          <a:endParaRPr lang="en-US"/>
        </a:p>
      </dgm:t>
    </dgm:pt>
    <dgm:pt modelId="{95B19C18-8CE4-E741-8ABC-869A7533C09C}" type="pres">
      <dgm:prSet presAssocID="{C882FC74-C1C9-4F41-8267-2D00460ACD67}" presName="thickLine" presStyleLbl="alignNode1" presStyleIdx="0" presStyleCnt="1"/>
      <dgm:spPr/>
    </dgm:pt>
    <dgm:pt modelId="{C2F7FEB2-79CA-7C48-8AFA-47A1051285B8}" type="pres">
      <dgm:prSet presAssocID="{C882FC74-C1C9-4F41-8267-2D00460ACD67}" presName="horz1" presStyleCnt="0"/>
      <dgm:spPr/>
    </dgm:pt>
    <dgm:pt modelId="{9C4AB323-8518-A84E-B929-821A3442C822}" type="pres">
      <dgm:prSet presAssocID="{C882FC74-C1C9-4F41-8267-2D00460ACD67}" presName="tx1" presStyleLbl="revTx" presStyleIdx="0" presStyleCnt="1"/>
      <dgm:spPr/>
      <dgm:t>
        <a:bodyPr/>
        <a:lstStyle/>
        <a:p>
          <a:endParaRPr lang="en-US"/>
        </a:p>
      </dgm:t>
    </dgm:pt>
    <dgm:pt modelId="{B629AAA1-F0F5-C747-8C3F-016174DBAF57}" type="pres">
      <dgm:prSet presAssocID="{C882FC74-C1C9-4F41-8267-2D00460ACD67}" presName="vert1" presStyleCnt="0"/>
      <dgm:spPr/>
    </dgm:pt>
  </dgm:ptLst>
  <dgm:cxnLst>
    <dgm:cxn modelId="{542EBE0B-678C-E844-9AA8-F724034BC2FE}" type="presOf" srcId="{E3875932-98C4-A049-9A37-0781EAFDE574}" destId="{5BF37D37-2A94-8F4E-9223-27FFC73B6D41}" srcOrd="0" destOrd="0" presId="urn:microsoft.com/office/officeart/2008/layout/LinedList"/>
    <dgm:cxn modelId="{2F744209-68D2-E745-AB34-C77691DAEBE4}" type="presOf" srcId="{C882FC74-C1C9-4F41-8267-2D00460ACD67}" destId="{9C4AB323-8518-A84E-B929-821A3442C822}" srcOrd="0" destOrd="0" presId="urn:microsoft.com/office/officeart/2008/layout/LinedList"/>
    <dgm:cxn modelId="{9B31762C-326F-4242-B0B3-2C4E8CC57CB9}" srcId="{E3875932-98C4-A049-9A37-0781EAFDE574}" destId="{C882FC74-C1C9-4F41-8267-2D00460ACD67}" srcOrd="0" destOrd="0" parTransId="{43D47471-A23D-5E47-B8B9-C74978B6B8DD}" sibTransId="{B4619C35-A27A-4B4F-9161-7D6FBB4CF8DB}"/>
    <dgm:cxn modelId="{46C00A4F-69B7-5646-A203-B4F49750ECF4}" type="presParOf" srcId="{5BF37D37-2A94-8F4E-9223-27FFC73B6D41}" destId="{95B19C18-8CE4-E741-8ABC-869A7533C09C}" srcOrd="0" destOrd="0" presId="urn:microsoft.com/office/officeart/2008/layout/LinedList"/>
    <dgm:cxn modelId="{629B4DD1-CE04-884F-983C-7D7253F85DD1}" type="presParOf" srcId="{5BF37D37-2A94-8F4E-9223-27FFC73B6D41}" destId="{C2F7FEB2-79CA-7C48-8AFA-47A1051285B8}" srcOrd="1" destOrd="0" presId="urn:microsoft.com/office/officeart/2008/layout/LinedList"/>
    <dgm:cxn modelId="{9D4576F5-4849-5343-BC37-0E45B641C373}" type="presParOf" srcId="{C2F7FEB2-79CA-7C48-8AFA-47A1051285B8}" destId="{9C4AB323-8518-A84E-B929-821A3442C822}" srcOrd="0" destOrd="0" presId="urn:microsoft.com/office/officeart/2008/layout/LinedList"/>
    <dgm:cxn modelId="{260212E8-0DCD-014F-BBEC-0EC29E141A63}" type="presParOf" srcId="{C2F7FEB2-79CA-7C48-8AFA-47A1051285B8}" destId="{B629AAA1-F0F5-C747-8C3F-016174DBAF5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0" kern="1200" dirty="0" smtClean="0"/>
            <a:t>1. Collect a list of metadata providers</a:t>
          </a:r>
          <a:endParaRPr lang="en-US" sz="4100" b="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4. Normalize/harmonize</a:t>
          </a:r>
          <a:endParaRPr lang="en-US" sz="41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3. Map to common facets</a:t>
          </a:r>
          <a:endParaRPr lang="en-US" sz="4100" b="1"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0" kern="1200" dirty="0" smtClean="0"/>
            <a:t>4. Normalize/harmonize</a:t>
          </a:r>
          <a:endParaRPr lang="en-US" sz="4100" b="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4. Normalize/harmonize</a:t>
          </a:r>
          <a:endParaRPr lang="en-US" sz="4100" b="1"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D4CCA-311B-6343-A4B3-F54A99696348}">
      <dsp:nvSpPr>
        <dsp:cNvPr id="0" name=""/>
        <dsp:cNvSpPr/>
      </dsp:nvSpPr>
      <dsp:spPr>
        <a:xfrm>
          <a:off x="0" y="0"/>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rtl="0">
            <a:lnSpc>
              <a:spcPct val="90000"/>
            </a:lnSpc>
            <a:spcBef>
              <a:spcPct val="0"/>
            </a:spcBef>
            <a:spcAft>
              <a:spcPct val="35000"/>
            </a:spcAft>
          </a:pPr>
          <a:r>
            <a:rPr lang="en-US" sz="5500" b="1" kern="1200" dirty="0" smtClean="0"/>
            <a:t>4. Normalize/harmonize</a:t>
          </a:r>
        </a:p>
        <a:p>
          <a:pPr lvl="0" algn="l" defTabSz="2444750" rtl="0">
            <a:lnSpc>
              <a:spcPct val="90000"/>
            </a:lnSpc>
            <a:spcBef>
              <a:spcPct val="0"/>
            </a:spcBef>
            <a:spcAft>
              <a:spcPct val="35000"/>
            </a:spcAft>
          </a:pPr>
          <a:r>
            <a:rPr lang="en-US" sz="5500" b="1" kern="1200" dirty="0" smtClean="0">
              <a:solidFill>
                <a:srgbClr val="0000FF"/>
              </a:solidFill>
            </a:rPr>
            <a:t>- challenge: </a:t>
          </a:r>
          <a:r>
            <a:rPr lang="en-US" sz="5500" b="0" kern="1200" dirty="0" smtClean="0">
              <a:solidFill>
                <a:srgbClr val="0000FF"/>
              </a:solidFill>
            </a:rPr>
            <a:t>how to normalize various spellings of the same concept (e.g. </a:t>
          </a:r>
          <a:r>
            <a:rPr lang="en-US" sz="5500" b="0" kern="1200" dirty="0" err="1" smtClean="0">
              <a:solidFill>
                <a:srgbClr val="0000FF"/>
              </a:solidFill>
            </a:rPr>
            <a:t>nl</a:t>
          </a:r>
          <a:r>
            <a:rPr lang="en-US" sz="5500" b="0" kern="1200" dirty="0" smtClean="0">
              <a:solidFill>
                <a:srgbClr val="0000FF"/>
              </a:solidFill>
            </a:rPr>
            <a:t>, </a:t>
          </a:r>
          <a:r>
            <a:rPr lang="en-US" sz="5500" b="0" kern="1200" dirty="0" err="1" smtClean="0">
              <a:solidFill>
                <a:srgbClr val="0000FF"/>
              </a:solidFill>
            </a:rPr>
            <a:t>nld</a:t>
          </a:r>
          <a:r>
            <a:rPr lang="en-US" sz="5500" b="0" kern="1200" dirty="0" smtClean="0">
              <a:solidFill>
                <a:srgbClr val="0000FF"/>
              </a:solidFill>
            </a:rPr>
            <a:t>, </a:t>
          </a:r>
          <a:r>
            <a:rPr lang="en-US" sz="5500" b="0" kern="1200" dirty="0" err="1" smtClean="0">
              <a:solidFill>
                <a:srgbClr val="0000FF"/>
              </a:solidFill>
            </a:rPr>
            <a:t>Dutch,Nederlands</a:t>
          </a:r>
          <a:r>
            <a:rPr lang="en-US" sz="5500" b="0" kern="1200" dirty="0" smtClean="0">
              <a:solidFill>
                <a:srgbClr val="0000FF"/>
              </a:solidFill>
            </a:rPr>
            <a:t>)</a:t>
          </a:r>
          <a:endParaRPr lang="en-US" sz="5500" b="0" kern="1200" dirty="0">
            <a:solidFill>
              <a:srgbClr val="0000FF"/>
            </a:solidFill>
          </a:endParaRPr>
        </a:p>
      </dsp:txBody>
      <dsp:txXfrm>
        <a:off x="0" y="0"/>
        <a:ext cx="8229600" cy="45259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4. Normalize/harmonize</a:t>
          </a:r>
          <a:endParaRPr lang="en-US" sz="4100" b="1"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0" kern="1200" dirty="0" smtClean="0"/>
            <a:t>5. Import into a Metadata Catalogue</a:t>
          </a:r>
          <a:endParaRPr lang="en-US" sz="4100" b="0" kern="1200" dirty="0"/>
        </a:p>
      </dsp:txBody>
      <dsp:txXfrm>
        <a:off x="0" y="3620438"/>
        <a:ext cx="8229600" cy="90497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4. Normalize/harmonize</a:t>
          </a:r>
          <a:endParaRPr lang="en-US" sz="41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5. Import into a Metadata Catalogue</a:t>
          </a:r>
          <a:endParaRPr lang="en-US" sz="4100" b="1" kern="1200" dirty="0"/>
        </a:p>
      </dsp:txBody>
      <dsp:txXfrm>
        <a:off x="0" y="3620438"/>
        <a:ext cx="8229600" cy="90497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DAD83-45C7-A44B-A2A6-836B29E3B3FA}">
      <dsp:nvSpPr>
        <dsp:cNvPr id="0" name=""/>
        <dsp:cNvSpPr/>
      </dsp:nvSpPr>
      <dsp:spPr>
        <a:xfrm>
          <a:off x="0" y="0"/>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lvl="0" algn="l" defTabSz="2089150" rtl="0">
            <a:lnSpc>
              <a:spcPct val="90000"/>
            </a:lnSpc>
            <a:spcBef>
              <a:spcPct val="0"/>
            </a:spcBef>
            <a:spcAft>
              <a:spcPct val="35000"/>
            </a:spcAft>
          </a:pPr>
          <a:r>
            <a:rPr lang="en-US" sz="4700" kern="1200" dirty="0" smtClean="0"/>
            <a:t>5. Import into a Metadata Catalogue</a:t>
          </a:r>
        </a:p>
        <a:p>
          <a:pPr lvl="0" algn="l" defTabSz="2089150" rtl="0">
            <a:lnSpc>
              <a:spcPct val="90000"/>
            </a:lnSpc>
            <a:spcBef>
              <a:spcPct val="0"/>
            </a:spcBef>
            <a:spcAft>
              <a:spcPct val="35000"/>
            </a:spcAft>
          </a:pPr>
          <a:r>
            <a:rPr lang="en-US" sz="4700" kern="1200" dirty="0" smtClean="0"/>
            <a:t>- </a:t>
          </a:r>
          <a:r>
            <a:rPr lang="en-US" sz="4700" b="1" kern="1200" dirty="0" smtClean="0">
              <a:solidFill>
                <a:srgbClr val="0000FF"/>
              </a:solidFill>
            </a:rPr>
            <a:t>challenge:</a:t>
          </a:r>
          <a:r>
            <a:rPr lang="en-US" sz="4700" kern="1200" dirty="0" smtClean="0">
              <a:solidFill>
                <a:srgbClr val="0000FF"/>
              </a:solidFill>
            </a:rPr>
            <a:t> which </a:t>
          </a:r>
          <a:r>
            <a:rPr lang="en-US" sz="4700" kern="1200" dirty="0" smtClean="0">
              <a:solidFill>
                <a:srgbClr val="0000FF"/>
              </a:solidFill>
            </a:rPr>
            <a:t>catalogue system </a:t>
          </a:r>
          <a:r>
            <a:rPr lang="en-US" sz="4700" kern="1200" dirty="0" smtClean="0">
              <a:solidFill>
                <a:srgbClr val="0000FF"/>
              </a:solidFill>
            </a:rPr>
            <a:t>? What are the advantages and disadvantages of the selected catalogue?</a:t>
          </a:r>
          <a:endParaRPr lang="en-US" sz="4700" kern="1200" dirty="0">
            <a:solidFill>
              <a:srgbClr val="0000FF"/>
            </a:solidFill>
          </a:endParaRPr>
        </a:p>
      </dsp:txBody>
      <dsp:txXfrm>
        <a:off x="0" y="0"/>
        <a:ext cx="8229600" cy="4525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b="1" kern="1200" dirty="0" smtClean="0"/>
            <a:t>1. Collect a list of metadata providers</a:t>
          </a:r>
          <a:endParaRPr lang="en-US" sz="4000" b="1"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2. Harvest metadata</a:t>
          </a:r>
          <a:endParaRPr lang="en-US" sz="40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3. Map to  common facets</a:t>
          </a:r>
          <a:endParaRPr lang="en-US" sz="40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4. Normalize/harmonize</a:t>
          </a:r>
          <a:endParaRPr lang="en-US" sz="40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5. Import into a Metadata Catalogue</a:t>
          </a:r>
          <a:endParaRPr lang="en-US" sz="4000" kern="1200" dirty="0"/>
        </a:p>
      </dsp:txBody>
      <dsp:txXfrm>
        <a:off x="0" y="3620438"/>
        <a:ext cx="8229600" cy="904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0"/>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kern="1200" dirty="0" smtClean="0"/>
            <a:t>1. Collect a list of metadata providers </a:t>
          </a:r>
        </a:p>
        <a:p>
          <a:pPr lvl="0" algn="l" defTabSz="2889250" rtl="0">
            <a:lnSpc>
              <a:spcPct val="90000"/>
            </a:lnSpc>
            <a:spcBef>
              <a:spcPct val="0"/>
            </a:spcBef>
            <a:spcAft>
              <a:spcPct val="35000"/>
            </a:spcAft>
          </a:pPr>
          <a:r>
            <a:rPr lang="en-US" sz="6500" kern="1200" dirty="0" smtClean="0"/>
            <a:t>– </a:t>
          </a:r>
          <a:r>
            <a:rPr lang="en-US" sz="6500" b="1" kern="1200" dirty="0" smtClean="0">
              <a:solidFill>
                <a:srgbClr val="0000FF"/>
              </a:solidFill>
            </a:rPr>
            <a:t>challenge: </a:t>
          </a:r>
          <a:r>
            <a:rPr lang="en-US" sz="6500" kern="1200" dirty="0" smtClean="0">
              <a:solidFill>
                <a:srgbClr val="0000FF"/>
              </a:solidFill>
            </a:rPr>
            <a:t>where do we get the list from?</a:t>
          </a:r>
        </a:p>
      </dsp:txBody>
      <dsp:txXfrm>
        <a:off x="0" y="0"/>
        <a:ext cx="8229600" cy="45259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b="1" kern="1200" dirty="0" smtClean="0"/>
            <a:t>1. Collect a list of metadata providers</a:t>
          </a:r>
          <a:endParaRPr lang="en-US" sz="4000" b="1"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2. Harvest metadata</a:t>
          </a:r>
          <a:endParaRPr lang="en-US" sz="40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3. Map to  common facets</a:t>
          </a:r>
          <a:endParaRPr lang="en-US" sz="40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4. Normalize/harmonize</a:t>
          </a:r>
          <a:endParaRPr lang="en-US" sz="40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rtl="0">
            <a:lnSpc>
              <a:spcPct val="90000"/>
            </a:lnSpc>
            <a:spcBef>
              <a:spcPct val="0"/>
            </a:spcBef>
            <a:spcAft>
              <a:spcPct val="35000"/>
            </a:spcAft>
          </a:pPr>
          <a:r>
            <a:rPr lang="en-US" sz="4000" kern="1200" dirty="0" smtClean="0"/>
            <a:t>5. Import into a Metadata Catalogue</a:t>
          </a:r>
          <a:endParaRPr lang="en-US" sz="4000" kern="1200" dirty="0"/>
        </a:p>
      </dsp:txBody>
      <dsp:txXfrm>
        <a:off x="0" y="3620438"/>
        <a:ext cx="8229600" cy="9049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0" kern="1200" dirty="0" smtClean="0"/>
            <a:t>1. Collect a list of metadata providers</a:t>
          </a:r>
          <a:endParaRPr lang="en-US" sz="4100" b="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2. Harvest metadata</a:t>
          </a:r>
          <a:endParaRPr lang="en-US" sz="4100" b="1"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4. Normalize/harmonize</a:t>
          </a:r>
          <a:endParaRPr lang="en-US" sz="41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DEC1F-C2E4-8745-8BD9-C54A3522CB68}">
      <dsp:nvSpPr>
        <dsp:cNvPr id="0" name=""/>
        <dsp:cNvSpPr/>
      </dsp:nvSpPr>
      <dsp:spPr>
        <a:xfrm>
          <a:off x="0" y="0"/>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b="1" kern="1200" dirty="0" smtClean="0"/>
            <a:t>2. Harvest metadata</a:t>
          </a:r>
        </a:p>
        <a:p>
          <a:pPr lvl="0" algn="l" defTabSz="2889250" rtl="0">
            <a:lnSpc>
              <a:spcPct val="90000"/>
            </a:lnSpc>
            <a:spcBef>
              <a:spcPct val="0"/>
            </a:spcBef>
            <a:spcAft>
              <a:spcPct val="35000"/>
            </a:spcAft>
          </a:pPr>
          <a:r>
            <a:rPr lang="en-US" sz="6500" b="1" kern="1200" dirty="0" smtClean="0">
              <a:solidFill>
                <a:srgbClr val="0000FF"/>
              </a:solidFill>
            </a:rPr>
            <a:t>- challenge: </a:t>
          </a:r>
          <a:r>
            <a:rPr lang="en-US" sz="6500" b="0" kern="1200" dirty="0" smtClean="0">
              <a:solidFill>
                <a:srgbClr val="0000FF"/>
              </a:solidFill>
            </a:rPr>
            <a:t>it takes time to harvest metadata</a:t>
          </a:r>
          <a:endParaRPr lang="en-US" sz="6500" b="0" kern="1200" dirty="0">
            <a:solidFill>
              <a:srgbClr val="0000FF"/>
            </a:solidFill>
          </a:endParaRPr>
        </a:p>
      </dsp:txBody>
      <dsp:txXfrm>
        <a:off x="0" y="0"/>
        <a:ext cx="8229600" cy="45259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2. Harvest metadata</a:t>
          </a:r>
          <a:endParaRPr lang="en-US" sz="4100" b="1"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3. Map to  common facets</a:t>
          </a:r>
          <a:endParaRPr lang="en-US" sz="4100"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4. Normalize/harmonize</a:t>
          </a:r>
          <a:endParaRPr lang="en-US" sz="41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CA86-7D19-6740-9249-78174B7B94D2}">
      <dsp:nvSpPr>
        <dsp:cNvPr id="0" name=""/>
        <dsp:cNvSpPr/>
      </dsp:nvSpPr>
      <dsp:spPr>
        <a:xfrm>
          <a:off x="0" y="55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A538E0-AED5-0F4F-9AD7-A45CE568C40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1. Collect a list of metadata providers</a:t>
          </a:r>
          <a:endParaRPr lang="en-US" sz="4100" kern="1200" dirty="0"/>
        </a:p>
      </dsp:txBody>
      <dsp:txXfrm>
        <a:off x="0" y="552"/>
        <a:ext cx="8229600" cy="904971"/>
      </dsp:txXfrm>
    </dsp:sp>
    <dsp:sp modelId="{F3FDEC1F-C2E4-8745-8BD9-C54A3522CB68}">
      <dsp:nvSpPr>
        <dsp:cNvPr id="0" name=""/>
        <dsp:cNvSpPr/>
      </dsp:nvSpPr>
      <dsp:spPr>
        <a:xfrm>
          <a:off x="0" y="905524"/>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F16575-6B89-034D-8B3F-9020CF64E2DB}">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2. Harvest metadata</a:t>
          </a:r>
          <a:endParaRPr lang="en-US" sz="4100" kern="1200" dirty="0"/>
        </a:p>
      </dsp:txBody>
      <dsp:txXfrm>
        <a:off x="0" y="905524"/>
        <a:ext cx="8229600" cy="904971"/>
      </dsp:txXfrm>
    </dsp:sp>
    <dsp:sp modelId="{95B19C18-8CE4-E741-8ABC-869A7533C09C}">
      <dsp:nvSpPr>
        <dsp:cNvPr id="0" name=""/>
        <dsp:cNvSpPr/>
      </dsp:nvSpPr>
      <dsp:spPr>
        <a:xfrm>
          <a:off x="0" y="1810495"/>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b="1" kern="1200" dirty="0" smtClean="0"/>
            <a:t>3. Map to common facets</a:t>
          </a:r>
          <a:endParaRPr lang="en-US" sz="4100" b="1" kern="1200" dirty="0"/>
        </a:p>
      </dsp:txBody>
      <dsp:txXfrm>
        <a:off x="0" y="1810495"/>
        <a:ext cx="8229600" cy="904971"/>
      </dsp:txXfrm>
    </dsp:sp>
    <dsp:sp modelId="{401D4CCA-311B-6343-A4B3-F54A99696348}">
      <dsp:nvSpPr>
        <dsp:cNvPr id="0" name=""/>
        <dsp:cNvSpPr/>
      </dsp:nvSpPr>
      <dsp:spPr>
        <a:xfrm>
          <a:off x="0" y="2715467"/>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01E864-FA31-CB47-8AD3-D53BC8B9A2AC}">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4. Normalize/harmonize</a:t>
          </a:r>
          <a:endParaRPr lang="en-US" sz="4100" kern="1200" dirty="0"/>
        </a:p>
      </dsp:txBody>
      <dsp:txXfrm>
        <a:off x="0" y="2715467"/>
        <a:ext cx="8229600" cy="904971"/>
      </dsp:txXfrm>
    </dsp:sp>
    <dsp:sp modelId="{9A5DAD83-45C7-A44B-A2A6-836B29E3B3FA}">
      <dsp:nvSpPr>
        <dsp:cNvPr id="0" name=""/>
        <dsp:cNvSpPr/>
      </dsp:nvSpPr>
      <dsp:spPr>
        <a:xfrm>
          <a:off x="0" y="3620438"/>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305252-64FA-3B4D-B776-9D0612045B92}">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l" defTabSz="1822450" rtl="0">
            <a:lnSpc>
              <a:spcPct val="90000"/>
            </a:lnSpc>
            <a:spcBef>
              <a:spcPct val="0"/>
            </a:spcBef>
            <a:spcAft>
              <a:spcPct val="35000"/>
            </a:spcAft>
          </a:pPr>
          <a:r>
            <a:rPr lang="en-US" sz="4100" kern="1200" dirty="0" smtClean="0"/>
            <a:t>5. Import into a Metadata Catalogue</a:t>
          </a:r>
          <a:endParaRPr lang="en-US" sz="4100" kern="1200" dirty="0"/>
        </a:p>
      </dsp:txBody>
      <dsp:txXfrm>
        <a:off x="0" y="3620438"/>
        <a:ext cx="8229600" cy="9049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19C18-8CE4-E741-8ABC-869A7533C09C}">
      <dsp:nvSpPr>
        <dsp:cNvPr id="0" name=""/>
        <dsp:cNvSpPr/>
      </dsp:nvSpPr>
      <dsp:spPr>
        <a:xfrm>
          <a:off x="0" y="0"/>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C4AB323-8518-A84E-B929-821A3442C822}">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170" tIns="217170" rIns="217170" bIns="217170" numCol="1" spcCol="1270" anchor="t" anchorCtr="0">
          <a:noAutofit/>
        </a:bodyPr>
        <a:lstStyle/>
        <a:p>
          <a:pPr lvl="0" algn="l" defTabSz="2533650" rtl="0">
            <a:lnSpc>
              <a:spcPct val="90000"/>
            </a:lnSpc>
            <a:spcBef>
              <a:spcPct val="0"/>
            </a:spcBef>
            <a:spcAft>
              <a:spcPct val="35000"/>
            </a:spcAft>
          </a:pPr>
          <a:r>
            <a:rPr lang="en-US" sz="5700" b="1" kern="1200" dirty="0" smtClean="0"/>
            <a:t>3. Map to common facets</a:t>
          </a:r>
        </a:p>
        <a:p>
          <a:pPr lvl="0" algn="l" defTabSz="2533650" rtl="0">
            <a:lnSpc>
              <a:spcPct val="90000"/>
            </a:lnSpc>
            <a:spcBef>
              <a:spcPct val="0"/>
            </a:spcBef>
            <a:spcAft>
              <a:spcPct val="35000"/>
            </a:spcAft>
          </a:pPr>
          <a:r>
            <a:rPr lang="en-US" sz="5700" b="1" kern="1200" dirty="0" smtClean="0"/>
            <a:t>- </a:t>
          </a:r>
          <a:r>
            <a:rPr lang="en-US" sz="5700" b="1" kern="1200" dirty="0" smtClean="0">
              <a:solidFill>
                <a:srgbClr val="0000FF"/>
              </a:solidFill>
            </a:rPr>
            <a:t>challenge: </a:t>
          </a:r>
          <a:r>
            <a:rPr lang="en-US" sz="5700" b="0" kern="1200" dirty="0" smtClean="0">
              <a:solidFill>
                <a:srgbClr val="0000FF"/>
              </a:solidFill>
            </a:rPr>
            <a:t>which facets and how to map different metadata to these facets</a:t>
          </a:r>
          <a:endParaRPr lang="en-US" sz="5700" b="0" kern="1200" dirty="0">
            <a:solidFill>
              <a:srgbClr val="0000FF"/>
            </a:solidFill>
          </a:endParaRPr>
        </a:p>
      </dsp:txBody>
      <dsp:txXfrm>
        <a:off x="0" y="0"/>
        <a:ext cx="8229600" cy="452596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D04A2-7164-DB4F-B7AA-B829C7EBF15B}" type="datetimeFigureOut">
              <a:rPr lang="en-US" smtClean="0"/>
              <a:t>25/11/14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C6A20-4B08-8747-A552-548F6C131ED9}" type="slidenum">
              <a:rPr lang="en-US" smtClean="0"/>
              <a:t>‹#›</a:t>
            </a:fld>
            <a:endParaRPr lang="en-US"/>
          </a:p>
        </p:txBody>
      </p:sp>
    </p:spTree>
    <p:extLst>
      <p:ext uri="{BB962C8B-B14F-4D97-AF65-F5344CB8AC3E}">
        <p14:creationId xmlns:p14="http://schemas.microsoft.com/office/powerpoint/2010/main" val="38606356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 My name is Binyam </a:t>
            </a:r>
            <a:r>
              <a:rPr lang="en-US" dirty="0" err="1" smtClean="0"/>
              <a:t>Gebrekidan</a:t>
            </a:r>
            <a:r>
              <a:rPr lang="en-US" dirty="0" smtClean="0"/>
              <a:t> </a:t>
            </a:r>
            <a:r>
              <a:rPr lang="en-US" dirty="0" err="1" smtClean="0"/>
              <a:t>Gebre</a:t>
            </a:r>
            <a:r>
              <a:rPr lang="en-US" dirty="0" smtClean="0"/>
              <a:t>. I come from MPI for Psycholinguistics.</a:t>
            </a:r>
            <a:r>
              <a:rPr lang="en-US" baseline="0" dirty="0" smtClean="0"/>
              <a:t> I am happy to be here in Gothenburg at the DASISH FINAL CONFERENCE to present the DASISH Metadata Catalogue and I thank everyone for coming to this talk. </a:t>
            </a:r>
          </a:p>
          <a:p>
            <a:endParaRPr lang="en-US" baseline="0" dirty="0" smtClean="0"/>
          </a:p>
          <a:p>
            <a:r>
              <a:rPr lang="en-US" baseline="0" dirty="0" smtClean="0"/>
              <a:t>The DASISH Metadata Catalogue that I will present has been developed with active participation of Stephanie, </a:t>
            </a:r>
            <a:r>
              <a:rPr lang="en-US" baseline="0" dirty="0" err="1" smtClean="0"/>
              <a:t>Olof</a:t>
            </a:r>
            <a:r>
              <a:rPr lang="en-US" baseline="0" dirty="0" smtClean="0"/>
              <a:t>, Catharina, </a:t>
            </a:r>
            <a:r>
              <a:rPr lang="en-US" baseline="0" dirty="0" err="1" smtClean="0"/>
              <a:t>Matej</a:t>
            </a:r>
            <a:r>
              <a:rPr lang="en-US" baseline="0" dirty="0" smtClean="0"/>
              <a:t>, </a:t>
            </a:r>
            <a:r>
              <a:rPr lang="en-US" baseline="0" dirty="0" err="1" smtClean="0"/>
              <a:t>Bartholemeus</a:t>
            </a:r>
            <a:r>
              <a:rPr lang="en-US" baseline="0" dirty="0" smtClean="0"/>
              <a:t>, </a:t>
            </a:r>
            <a:r>
              <a:rPr lang="en-US" baseline="0" dirty="0" err="1" smtClean="0"/>
              <a:t>Przemek</a:t>
            </a:r>
            <a:r>
              <a:rPr lang="en-US" baseline="0" dirty="0" smtClean="0"/>
              <a:t>, </a:t>
            </a:r>
            <a:r>
              <a:rPr lang="en-US" baseline="0" dirty="0" err="1" smtClean="0"/>
              <a:t>Kees</a:t>
            </a:r>
            <a:r>
              <a:rPr lang="en-US" baseline="0" dirty="0" smtClean="0"/>
              <a:t> Jan and of course, </a:t>
            </a:r>
            <a:r>
              <a:rPr lang="en-US" baseline="0" dirty="0" err="1" smtClean="0"/>
              <a:t>Daan</a:t>
            </a:r>
            <a:r>
              <a:rPr lang="en-US" baseline="0" dirty="0" smtClean="0"/>
              <a:t>, the team leader.</a:t>
            </a:r>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a:t>
            </a:fld>
            <a:endParaRPr lang="en-US"/>
          </a:p>
        </p:txBody>
      </p:sp>
    </p:spTree>
    <p:extLst>
      <p:ext uri="{BB962C8B-B14F-4D97-AF65-F5344CB8AC3E}">
        <p14:creationId xmlns:p14="http://schemas.microsoft.com/office/powerpoint/2010/main" val="2247125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10</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11</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12</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13</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14</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15</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16</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Virtual Language Observatory (VLO) </a:t>
            </a:r>
            <a:r>
              <a:rPr lang="en-US" dirty="0" smtClean="0"/>
              <a:t>faceted </a:t>
            </a:r>
            <a:r>
              <a:rPr lang="en-US" dirty="0" smtClean="0"/>
              <a:t>browser has a mapping file to map concepts or </a:t>
            </a:r>
            <a:r>
              <a:rPr lang="en-US" dirty="0" err="1" smtClean="0"/>
              <a:t>XPaths</a:t>
            </a:r>
            <a:r>
              <a:rPr lang="en-US" dirty="0" smtClean="0"/>
              <a:t> to its facets. The </a:t>
            </a:r>
            <a:r>
              <a:rPr lang="en-US" dirty="0" err="1" smtClean="0"/>
              <a:t>findMappings.sh</a:t>
            </a:r>
            <a:r>
              <a:rPr lang="en-US" dirty="0" smtClean="0"/>
              <a:t> utility can use this CLARIN mapping file to generate a DASISH map file.</a:t>
            </a:r>
          </a:p>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18</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Virtual Language Observatory (VLO) facetted browser has a mapping file to map concepts or </a:t>
            </a:r>
            <a:r>
              <a:rPr lang="en-US" dirty="0" err="1" smtClean="0"/>
              <a:t>XPaths</a:t>
            </a:r>
            <a:r>
              <a:rPr lang="en-US" dirty="0" smtClean="0"/>
              <a:t> to its facets. The </a:t>
            </a:r>
            <a:r>
              <a:rPr lang="en-US" dirty="0" err="1" smtClean="0"/>
              <a:t>findMappings.sh</a:t>
            </a:r>
            <a:r>
              <a:rPr lang="en-US" dirty="0" smtClean="0"/>
              <a:t> utility can use this CLARIN mapping file to generate a DASISH map file.</a:t>
            </a:r>
          </a:p>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19</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20</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outline of the talk</a:t>
            </a:r>
            <a:r>
              <a:rPr lang="en-US" baseline="0" dirty="0" smtClean="0"/>
              <a:t>. First, I will present the motivations and objectives of the DASISH Metadata Catalogue. Then I will present how we go about developing one ( I will describe the workflow we designed).  I will also present the challenges faced and how we tried to overcome them. Finally, I will present what we consider are the most important outcomes of our efforts.</a:t>
            </a:r>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a:t>
            </a:fld>
            <a:endParaRPr lang="en-US"/>
          </a:p>
        </p:txBody>
      </p:sp>
    </p:spTree>
    <p:extLst>
      <p:ext uri="{BB962C8B-B14F-4D97-AF65-F5344CB8AC3E}">
        <p14:creationId xmlns:p14="http://schemas.microsoft.com/office/powerpoint/2010/main" val="498521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21</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22</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23</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24</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25</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26</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27</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28</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29</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30</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Metadata catalogues are useful for  data </a:t>
            </a:r>
            <a:r>
              <a:rPr lang="en-US" baseline="0" dirty="0" smtClean="0"/>
              <a:t>discovery, </a:t>
            </a:r>
            <a:r>
              <a:rPr lang="en-US" dirty="0" smtClean="0"/>
              <a:t>data</a:t>
            </a:r>
            <a:r>
              <a:rPr lang="en-US" baseline="0" dirty="0" smtClean="0"/>
              <a:t> search and sharing. There are several types of them – some are discipline specific like VLO (it is aimed at linguistics). Others are very broad (for example, EUDAT which is aimed at many diverse disciplines). Both discipline-specific and broad interdisciplinary metadata catalogues have advantages and disadvantages. If you have a discipline-specific metadata catalogue, you can have discipline-specific services (for example, a set of facets that are meaningful in linguistics). The disadvantage of a discipline-specific metadata catalogue is that the catalogue may be difficult to discover, use or understand for general interest or for researchers from other disciplines.  So what do we do? We can develop an  inter-disciplinary metadata catalogue that tries to cater for the needs of different researchers and scientists (just like EUDAT). The approach taken by EUDAT is also nice and serves a purpose. But it also has a disadvantage. The disadvantage is that it may not address the needs of closely related disciplines (for example, for social sciences and humanities disciplines). DASISH is an attempt to overcome the disadvantages of being too discipline-specific and too broad in the social sciences and humanities disciplines. </a:t>
            </a:r>
          </a:p>
          <a:p>
            <a:endParaRPr lang="en-US" baseline="0" dirty="0" smtClean="0"/>
          </a:p>
          <a:p>
            <a:r>
              <a:rPr lang="en-US" baseline="0" dirty="0" smtClean="0"/>
              <a:t>The objectives of DASISH are:</a:t>
            </a:r>
          </a:p>
          <a:p>
            <a:pPr marL="171450" indent="-171450">
              <a:buFont typeface="Arial"/>
              <a:buChar char="•"/>
            </a:pPr>
            <a:r>
              <a:rPr lang="en-US" dirty="0" smtClean="0">
                <a:latin typeface="+mn-lt"/>
                <a:cs typeface="Calibri"/>
              </a:rPr>
              <a:t>To i</a:t>
            </a:r>
            <a:r>
              <a:rPr lang="en-US" dirty="0" smtClean="0">
                <a:cs typeface="Calibri"/>
              </a:rPr>
              <a:t>nvestigate metadata availability in the social sciences and humanities (SSH)</a:t>
            </a:r>
          </a:p>
          <a:p>
            <a:pPr marL="171450" lvl="0" indent="-171450">
              <a:buFont typeface="Arial"/>
              <a:buChar char="•"/>
            </a:pPr>
            <a:r>
              <a:rPr lang="en-US" dirty="0" smtClean="0">
                <a:cs typeface="Calibri"/>
              </a:rPr>
              <a:t>To provide a single tool for metadata-based resource discovery, visualization, search for several disciplines in SSH</a:t>
            </a:r>
          </a:p>
          <a:p>
            <a:endParaRPr lang="en-US" baseline="0" dirty="0" smtClean="0"/>
          </a:p>
        </p:txBody>
      </p:sp>
      <p:sp>
        <p:nvSpPr>
          <p:cNvPr id="4" name="Slide Number Placeholder 3"/>
          <p:cNvSpPr>
            <a:spLocks noGrp="1"/>
          </p:cNvSpPr>
          <p:nvPr>
            <p:ph type="sldNum" sz="quarter" idx="10"/>
          </p:nvPr>
        </p:nvSpPr>
        <p:spPr/>
        <p:txBody>
          <a:bodyPr/>
          <a:lstStyle/>
          <a:p>
            <a:fld id="{7BCC6A20-4B08-8747-A552-548F6C131ED9}" type="slidenum">
              <a:rPr lang="en-US" smtClean="0"/>
              <a:t>3</a:t>
            </a:fld>
            <a:endParaRPr lang="en-US"/>
          </a:p>
        </p:txBody>
      </p:sp>
    </p:spTree>
    <p:extLst>
      <p:ext uri="{BB962C8B-B14F-4D97-AF65-F5344CB8AC3E}">
        <p14:creationId xmlns:p14="http://schemas.microsoft.com/office/powerpoint/2010/main" val="7816093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31</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standardization of vocabulary</a:t>
            </a:r>
          </a:p>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32</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33</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35</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36</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4</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a:t>
            </a:r>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5</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6</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7</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8</a:t>
            </a:fld>
            <a:endParaRPr lang="en-US"/>
          </a:p>
        </p:txBody>
      </p:sp>
    </p:spTree>
    <p:extLst>
      <p:ext uri="{BB962C8B-B14F-4D97-AF65-F5344CB8AC3E}">
        <p14:creationId xmlns:p14="http://schemas.microsoft.com/office/powerpoint/2010/main" val="156834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CC6A20-4B08-8747-A552-548F6C131ED9}" type="slidenum">
              <a:rPr lang="en-US" smtClean="0"/>
              <a:t>9</a:t>
            </a:fld>
            <a:endParaRPr lang="en-US"/>
          </a:p>
        </p:txBody>
      </p:sp>
    </p:spTree>
    <p:extLst>
      <p:ext uri="{BB962C8B-B14F-4D97-AF65-F5344CB8AC3E}">
        <p14:creationId xmlns:p14="http://schemas.microsoft.com/office/powerpoint/2010/main" val="156834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a:lstStyle/>
          <a:p>
            <a:fld id="{FE76347A-2203-3A4B-82A8-B97C14A73CC1}" type="datetimeFigureOut">
              <a:rPr lang="en-US" smtClean="0"/>
              <a:t>25/11/14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103722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FE76347A-2203-3A4B-82A8-B97C14A73CC1}" type="datetimeFigureOut">
              <a:rPr lang="en-US" smtClean="0"/>
              <a:t>25/11/14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407196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FE76347A-2203-3A4B-82A8-B97C14A73CC1}" type="datetimeFigureOut">
              <a:rPr lang="en-US" smtClean="0"/>
              <a:t>25/11/14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377676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FE76347A-2203-3A4B-82A8-B97C14A73CC1}" type="datetimeFigureOut">
              <a:rPr lang="en-US" smtClean="0"/>
              <a:t>25/11/14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3367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p>
            <a:fld id="{FE76347A-2203-3A4B-82A8-B97C14A73CC1}" type="datetimeFigureOut">
              <a:rPr lang="en-US" smtClean="0"/>
              <a:t>25/11/14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637663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p>
            <a:fld id="{FE76347A-2203-3A4B-82A8-B97C14A73CC1}" type="datetimeFigureOut">
              <a:rPr lang="en-US" smtClean="0"/>
              <a:t>25/11/14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318382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p>
            <a:fld id="{FE76347A-2203-3A4B-82A8-B97C14A73CC1}" type="datetimeFigureOut">
              <a:rPr lang="en-US" smtClean="0"/>
              <a:t>25/11/14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255057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p>
            <a:fld id="{FE76347A-2203-3A4B-82A8-B97C14A73CC1}" type="datetimeFigureOut">
              <a:rPr lang="en-US" smtClean="0"/>
              <a:t>25/11/14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372514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6347A-2203-3A4B-82A8-B97C14A73CC1}" type="datetimeFigureOut">
              <a:rPr lang="en-US" smtClean="0"/>
              <a:t>25/11/14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86526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FE76347A-2203-3A4B-82A8-B97C14A73CC1}" type="datetimeFigureOut">
              <a:rPr lang="en-US" smtClean="0"/>
              <a:t>25/11/14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270529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FE76347A-2203-3A4B-82A8-B97C14A73CC1}" type="datetimeFigureOut">
              <a:rPr lang="en-US" smtClean="0"/>
              <a:t>25/11/14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0C7B5-1E7D-2C48-9C4E-E7062110E3AE}" type="slidenum">
              <a:rPr lang="en-US" smtClean="0"/>
              <a:t>‹#›</a:t>
            </a:fld>
            <a:endParaRPr lang="en-US"/>
          </a:p>
        </p:txBody>
      </p:sp>
    </p:spTree>
    <p:extLst>
      <p:ext uri="{BB962C8B-B14F-4D97-AF65-F5344CB8AC3E}">
        <p14:creationId xmlns:p14="http://schemas.microsoft.com/office/powerpoint/2010/main" val="420195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6347A-2203-3A4B-82A8-B97C14A73CC1}" type="datetimeFigureOut">
              <a:rPr lang="en-US" smtClean="0"/>
              <a:t>25/11/14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0C7B5-1E7D-2C48-9C4E-E7062110E3AE}" type="slidenum">
              <a:rPr lang="en-US" smtClean="0"/>
              <a:t>‹#›</a:t>
            </a:fld>
            <a:endParaRPr lang="en-US"/>
          </a:p>
        </p:txBody>
      </p:sp>
    </p:spTree>
    <p:extLst>
      <p:ext uri="{BB962C8B-B14F-4D97-AF65-F5344CB8AC3E}">
        <p14:creationId xmlns:p14="http://schemas.microsoft.com/office/powerpoint/2010/main" val="1827178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2.xml"/><Relationship Id="rId5" Type="http://schemas.openxmlformats.org/officeDocument/2006/relationships/diagramLayout" Target="../diagrams/layout12.xml"/><Relationship Id="rId6" Type="http://schemas.openxmlformats.org/officeDocument/2006/relationships/diagramQuickStyle" Target="../diagrams/quickStyle12.xml"/><Relationship Id="rId7" Type="http://schemas.openxmlformats.org/officeDocument/2006/relationships/diagramColors" Target="../diagrams/colors12.xml"/><Relationship Id="rId8"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3.xml"/><Relationship Id="rId5" Type="http://schemas.openxmlformats.org/officeDocument/2006/relationships/diagramLayout" Target="../diagrams/layout13.xml"/><Relationship Id="rId6" Type="http://schemas.openxmlformats.org/officeDocument/2006/relationships/diagramQuickStyle" Target="../diagrams/quickStyle13.xml"/><Relationship Id="rId7" Type="http://schemas.openxmlformats.org/officeDocument/2006/relationships/diagramColors" Target="../diagrams/colors13.xml"/><Relationship Id="rId8"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4.xml"/><Relationship Id="rId5" Type="http://schemas.openxmlformats.org/officeDocument/2006/relationships/diagramLayout" Target="../diagrams/layout14.xml"/><Relationship Id="rId6" Type="http://schemas.openxmlformats.org/officeDocument/2006/relationships/diagramQuickStyle" Target="../diagrams/quickStyle14.xml"/><Relationship Id="rId7" Type="http://schemas.openxmlformats.org/officeDocument/2006/relationships/diagramColors" Target="../diagrams/colors14.xml"/><Relationship Id="rId8"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5.xml"/><Relationship Id="rId5" Type="http://schemas.openxmlformats.org/officeDocument/2006/relationships/diagramLayout" Target="../diagrams/layout15.xml"/><Relationship Id="rId6" Type="http://schemas.openxmlformats.org/officeDocument/2006/relationships/diagramQuickStyle" Target="../diagrams/quickStyle15.xml"/><Relationship Id="rId7" Type="http://schemas.openxmlformats.org/officeDocument/2006/relationships/diagramColors" Target="../diagrams/colors15.xml"/><Relationship Id="rId8"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s://github.com/DASISH" TargetMode="External"/><Relationship Id="rId5" Type="http://schemas.openxmlformats.org/officeDocument/2006/relationships/hyperlink" Target="http://ckan.dasish.eu" TargetMode="External"/><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jpg"/></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1951" y="1210740"/>
            <a:ext cx="8387527" cy="1822233"/>
          </a:xfrm>
        </p:spPr>
        <p:txBody>
          <a:bodyPr>
            <a:normAutofit/>
          </a:bodyPr>
          <a:lstStyle/>
          <a:p>
            <a:r>
              <a:rPr lang="en-US" sz="5400" b="1" dirty="0" smtClean="0"/>
              <a:t>DASISH Metadata Catalogue</a:t>
            </a:r>
            <a:endParaRPr lang="en-US" sz="5400" b="1" dirty="0"/>
          </a:p>
        </p:txBody>
      </p:sp>
      <p:sp>
        <p:nvSpPr>
          <p:cNvPr id="5" name="Subtitle 4"/>
          <p:cNvSpPr>
            <a:spLocks noGrp="1"/>
          </p:cNvSpPr>
          <p:nvPr>
            <p:ph type="subTitle" idx="1"/>
          </p:nvPr>
        </p:nvSpPr>
        <p:spPr>
          <a:xfrm>
            <a:off x="1371600" y="3168190"/>
            <a:ext cx="7077511" cy="2850102"/>
          </a:xfrm>
        </p:spPr>
        <p:txBody>
          <a:bodyPr>
            <a:normAutofit/>
          </a:bodyPr>
          <a:lstStyle/>
          <a:p>
            <a:pPr algn="l"/>
            <a:r>
              <a:rPr lang="en-US" sz="2400" b="1" dirty="0" smtClean="0">
                <a:solidFill>
                  <a:srgbClr val="0000FF"/>
                </a:solidFill>
              </a:rPr>
              <a:t>Binyam </a:t>
            </a:r>
            <a:r>
              <a:rPr lang="en-US" sz="2400" b="1" dirty="0" err="1">
                <a:solidFill>
                  <a:srgbClr val="0000FF"/>
                </a:solidFill>
              </a:rPr>
              <a:t>Gebrekidan</a:t>
            </a:r>
            <a:r>
              <a:rPr lang="en-US" sz="2400" b="1" dirty="0">
                <a:solidFill>
                  <a:srgbClr val="0000FF"/>
                </a:solidFill>
              </a:rPr>
              <a:t> </a:t>
            </a:r>
            <a:r>
              <a:rPr lang="en-US" sz="2400" b="1" dirty="0" err="1">
                <a:solidFill>
                  <a:srgbClr val="0000FF"/>
                </a:solidFill>
              </a:rPr>
              <a:t>Gebre</a:t>
            </a:r>
            <a:r>
              <a:rPr lang="en-US" sz="2400" b="1" dirty="0"/>
              <a:t>, </a:t>
            </a:r>
            <a:r>
              <a:rPr lang="en-US" sz="2500" b="1" dirty="0">
                <a:solidFill>
                  <a:srgbClr val="008000"/>
                </a:solidFill>
                <a:cs typeface="Calibri"/>
              </a:rPr>
              <a:t>Stephanie </a:t>
            </a:r>
            <a:r>
              <a:rPr lang="en-US" sz="2500" b="1" dirty="0">
                <a:solidFill>
                  <a:srgbClr val="008000"/>
                </a:solidFill>
                <a:cs typeface="Calibri"/>
              </a:rPr>
              <a:t>Roth</a:t>
            </a:r>
            <a:r>
              <a:rPr lang="en-US" sz="2400" b="1" dirty="0"/>
              <a:t>, </a:t>
            </a:r>
            <a:endParaRPr lang="en-US" sz="2400" b="1" dirty="0" smtClean="0"/>
          </a:p>
          <a:p>
            <a:pPr algn="l"/>
            <a:r>
              <a:rPr lang="en-US" sz="2500" b="1" dirty="0" err="1" smtClean="0">
                <a:solidFill>
                  <a:srgbClr val="008000"/>
                </a:solidFill>
                <a:cs typeface="Calibri"/>
              </a:rPr>
              <a:t>Olof</a:t>
            </a:r>
            <a:r>
              <a:rPr lang="en-US" sz="2500" b="1" dirty="0" smtClean="0">
                <a:solidFill>
                  <a:srgbClr val="008000"/>
                </a:solidFill>
                <a:cs typeface="Calibri"/>
              </a:rPr>
              <a:t> Olsson</a:t>
            </a:r>
            <a:r>
              <a:rPr lang="en-US" sz="2400" b="1" dirty="0" smtClean="0"/>
              <a:t>, </a:t>
            </a:r>
            <a:r>
              <a:rPr lang="en-US" sz="2500" b="1" dirty="0" smtClean="0">
                <a:solidFill>
                  <a:schemeClr val="accent6"/>
                </a:solidFill>
                <a:cs typeface="Calibri"/>
              </a:rPr>
              <a:t>Catharina </a:t>
            </a:r>
            <a:r>
              <a:rPr lang="en-US" sz="2500" b="1" dirty="0" err="1">
                <a:solidFill>
                  <a:schemeClr val="accent6"/>
                </a:solidFill>
                <a:cs typeface="Calibri"/>
              </a:rPr>
              <a:t>Wasner</a:t>
            </a:r>
            <a:r>
              <a:rPr lang="en-US" sz="2400" b="1" dirty="0"/>
              <a:t>, </a:t>
            </a:r>
            <a:r>
              <a:rPr lang="en-US" sz="2400" b="1" dirty="0" err="1" smtClean="0">
                <a:solidFill>
                  <a:srgbClr val="FF0000"/>
                </a:solidFill>
              </a:rPr>
              <a:t>Matej</a:t>
            </a:r>
            <a:r>
              <a:rPr lang="en-US" sz="2400" b="1" dirty="0" smtClean="0">
                <a:solidFill>
                  <a:srgbClr val="FF0000"/>
                </a:solidFill>
              </a:rPr>
              <a:t> </a:t>
            </a:r>
            <a:r>
              <a:rPr lang="en-US" sz="2400" b="1" dirty="0" err="1">
                <a:solidFill>
                  <a:srgbClr val="FF0000"/>
                </a:solidFill>
              </a:rPr>
              <a:t>Durco</a:t>
            </a:r>
            <a:r>
              <a:rPr lang="en-US" sz="2400" b="1" dirty="0">
                <a:solidFill>
                  <a:srgbClr val="FF0000"/>
                </a:solidFill>
              </a:rPr>
              <a:t>, </a:t>
            </a:r>
            <a:endParaRPr lang="en-US" sz="2400" b="1" dirty="0" smtClean="0">
              <a:solidFill>
                <a:srgbClr val="FF0000"/>
              </a:solidFill>
            </a:endParaRPr>
          </a:p>
          <a:p>
            <a:pPr algn="l"/>
            <a:r>
              <a:rPr lang="en-US" sz="2400" b="1" dirty="0" err="1" smtClean="0">
                <a:solidFill>
                  <a:srgbClr val="FF0000"/>
                </a:solidFill>
              </a:rPr>
              <a:t>Bartholemeus</a:t>
            </a:r>
            <a:r>
              <a:rPr lang="en-US" sz="2400" b="1" dirty="0" smtClean="0">
                <a:solidFill>
                  <a:srgbClr val="FF0000"/>
                </a:solidFill>
              </a:rPr>
              <a:t> </a:t>
            </a:r>
            <a:r>
              <a:rPr lang="en-US" sz="2400" b="1" dirty="0" err="1">
                <a:solidFill>
                  <a:srgbClr val="FF0000"/>
                </a:solidFill>
              </a:rPr>
              <a:t>Worcslav</a:t>
            </a:r>
            <a:r>
              <a:rPr lang="en-US" sz="2400" b="1" dirty="0" smtClean="0"/>
              <a:t>, </a:t>
            </a:r>
            <a:r>
              <a:rPr lang="en-US" sz="2400" b="1" dirty="0" err="1" smtClean="0">
                <a:solidFill>
                  <a:srgbClr val="0000FF"/>
                </a:solidFill>
              </a:rPr>
              <a:t>Przemyslaw</a:t>
            </a:r>
            <a:r>
              <a:rPr lang="en-US" sz="2400" b="1" dirty="0" smtClean="0">
                <a:solidFill>
                  <a:srgbClr val="0000FF"/>
                </a:solidFill>
              </a:rPr>
              <a:t> </a:t>
            </a:r>
            <a:r>
              <a:rPr lang="en-US" sz="2400" b="1" dirty="0" err="1">
                <a:solidFill>
                  <a:srgbClr val="0000FF"/>
                </a:solidFill>
              </a:rPr>
              <a:t>Lenkiewicz</a:t>
            </a:r>
            <a:r>
              <a:rPr lang="en-US" sz="2400" b="1" dirty="0">
                <a:solidFill>
                  <a:srgbClr val="0000FF"/>
                </a:solidFill>
              </a:rPr>
              <a:t>, </a:t>
            </a:r>
            <a:endParaRPr lang="en-US" sz="2400" b="1" dirty="0" smtClean="0">
              <a:solidFill>
                <a:srgbClr val="0000FF"/>
              </a:solidFill>
            </a:endParaRPr>
          </a:p>
          <a:p>
            <a:pPr algn="l"/>
            <a:r>
              <a:rPr lang="en-US" sz="2400" b="1" dirty="0" err="1" smtClean="0">
                <a:solidFill>
                  <a:srgbClr val="0000FF"/>
                </a:solidFill>
              </a:rPr>
              <a:t>Kees</a:t>
            </a:r>
            <a:r>
              <a:rPr lang="en-US" sz="2400" b="1" dirty="0" smtClean="0">
                <a:solidFill>
                  <a:srgbClr val="0000FF"/>
                </a:solidFill>
              </a:rPr>
              <a:t> </a:t>
            </a:r>
            <a:r>
              <a:rPr lang="en-US" sz="2400" b="1" dirty="0">
                <a:solidFill>
                  <a:srgbClr val="0000FF"/>
                </a:solidFill>
              </a:rPr>
              <a:t>Jan van de </a:t>
            </a:r>
            <a:r>
              <a:rPr lang="en-US" sz="2400" b="1" dirty="0" err="1">
                <a:solidFill>
                  <a:srgbClr val="0000FF"/>
                </a:solidFill>
              </a:rPr>
              <a:t>Looij</a:t>
            </a:r>
            <a:r>
              <a:rPr lang="en-US" sz="2400" b="1" dirty="0">
                <a:solidFill>
                  <a:srgbClr val="0000FF"/>
                </a:solidFill>
              </a:rPr>
              <a:t>,</a:t>
            </a:r>
            <a:r>
              <a:rPr lang="en-US" sz="2400" b="1" dirty="0"/>
              <a:t> </a:t>
            </a:r>
            <a:r>
              <a:rPr lang="en-US" sz="2400" b="1" dirty="0" err="1">
                <a:solidFill>
                  <a:srgbClr val="0000FF"/>
                </a:solidFill>
              </a:rPr>
              <a:t>Daan</a:t>
            </a:r>
            <a:r>
              <a:rPr lang="en-US" sz="2400" b="1" dirty="0">
                <a:solidFill>
                  <a:srgbClr val="0000FF"/>
                </a:solidFill>
              </a:rPr>
              <a:t> </a:t>
            </a:r>
            <a:r>
              <a:rPr lang="en-US" sz="2400" b="1" dirty="0" err="1" smtClean="0">
                <a:solidFill>
                  <a:srgbClr val="0000FF"/>
                </a:solidFill>
              </a:rPr>
              <a:t>Broeder</a:t>
            </a:r>
            <a:endParaRPr lang="en-US" sz="2400" b="1" dirty="0" smtClean="0">
              <a:solidFill>
                <a:srgbClr val="0000FF"/>
              </a:solidFill>
            </a:endParaRPr>
          </a:p>
          <a:p>
            <a:pPr algn="l"/>
            <a:endParaRPr lang="en-US" sz="2400" dirty="0"/>
          </a:p>
          <a:p>
            <a:pPr algn="l"/>
            <a:r>
              <a:rPr lang="en-US" sz="3000" b="1" dirty="0" smtClean="0">
                <a:solidFill>
                  <a:srgbClr val="008000"/>
                </a:solidFill>
                <a:cs typeface="Calibri"/>
              </a:rPr>
              <a:t>UGOT, </a:t>
            </a:r>
            <a:r>
              <a:rPr lang="en-US" sz="2600" b="1" dirty="0" smtClean="0">
                <a:solidFill>
                  <a:schemeClr val="accent6"/>
                </a:solidFill>
                <a:cs typeface="Calibri"/>
              </a:rPr>
              <a:t>GESIS, </a:t>
            </a:r>
            <a:r>
              <a:rPr lang="en-US" sz="2600" b="1" dirty="0" smtClean="0">
                <a:solidFill>
                  <a:srgbClr val="FF0000"/>
                </a:solidFill>
                <a:cs typeface="Calibri"/>
              </a:rPr>
              <a:t>OEAW,</a:t>
            </a:r>
            <a:r>
              <a:rPr lang="en-US" sz="2600" b="1" dirty="0">
                <a:solidFill>
                  <a:srgbClr val="0000FF"/>
                </a:solidFill>
                <a:cs typeface="Calibri"/>
              </a:rPr>
              <a:t> MPG-PL</a:t>
            </a:r>
            <a:endParaRPr lang="en-US" sz="3000" b="1" dirty="0"/>
          </a:p>
          <a:p>
            <a:endParaRPr lang="en-US" sz="2400" dirty="0"/>
          </a:p>
        </p:txBody>
      </p:sp>
      <p:pic>
        <p:nvPicPr>
          <p:cNvPr id="6" name="Bildobjekt 3" descr="dasis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569"/>
            <a:ext cx="9144000" cy="1180171"/>
          </a:xfrm>
          <a:prstGeom prst="rect">
            <a:avLst/>
          </a:prstGeom>
        </p:spPr>
      </p:pic>
    </p:spTree>
    <p:extLst>
      <p:ext uri="{BB962C8B-B14F-4D97-AF65-F5344CB8AC3E}">
        <p14:creationId xmlns:p14="http://schemas.microsoft.com/office/powerpoint/2010/main" val="2191041120"/>
      </p:ext>
    </p:extLst>
  </p:cSld>
  <p:clrMapOvr>
    <a:masterClrMapping/>
  </p:clrMapOvr>
  <mc:AlternateContent xmlns:mc="http://schemas.openxmlformats.org/markup-compatibility/2006">
    <mc:Choice xmlns:p14="http://schemas.microsoft.com/office/powerpoint/2010/main" Requires="p14">
      <p:transition spd="slow" p14:dur="2000" advTm="27352"/>
    </mc:Choice>
    <mc:Fallback>
      <p:transition xmlns:p14="http://schemas.microsoft.com/office/powerpoint/2010/main" spd="slow" advTm="27352"/>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396898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82030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Metadata harvesting</a:t>
            </a:r>
            <a:endParaRPr lang="en-US" dirty="0"/>
          </a:p>
        </p:txBody>
      </p:sp>
      <p:sp>
        <p:nvSpPr>
          <p:cNvPr id="13" name="Content Placeholder 12"/>
          <p:cNvSpPr>
            <a:spLocks noGrp="1"/>
          </p:cNvSpPr>
          <p:nvPr>
            <p:ph idx="1"/>
          </p:nvPr>
        </p:nvSpPr>
        <p:spPr/>
        <p:txBody>
          <a:bodyPr>
            <a:normAutofit lnSpcReduction="10000"/>
          </a:bodyPr>
          <a:lstStyle/>
          <a:p>
            <a:pPr marL="514350" indent="-457200"/>
            <a:r>
              <a:rPr lang="en-US" dirty="0" smtClean="0"/>
              <a:t>CESSDA </a:t>
            </a:r>
          </a:p>
          <a:p>
            <a:pPr marL="914400" lvl="1" indent="-457200"/>
            <a:r>
              <a:rPr lang="en-US" dirty="0" smtClean="0"/>
              <a:t>harvested from </a:t>
            </a:r>
            <a:r>
              <a:rPr lang="en-US" b="1" dirty="0" smtClean="0"/>
              <a:t>7</a:t>
            </a:r>
            <a:r>
              <a:rPr lang="en-US" dirty="0" smtClean="0"/>
              <a:t> </a:t>
            </a:r>
            <a:r>
              <a:rPr lang="en-US" dirty="0" smtClean="0"/>
              <a:t>out of </a:t>
            </a:r>
            <a:r>
              <a:rPr lang="en-US" b="1" dirty="0" smtClean="0"/>
              <a:t>9</a:t>
            </a:r>
            <a:r>
              <a:rPr lang="en-US" dirty="0" smtClean="0"/>
              <a:t> </a:t>
            </a:r>
            <a:r>
              <a:rPr lang="en-US" dirty="0" smtClean="0"/>
              <a:t>providers</a:t>
            </a:r>
          </a:p>
          <a:p>
            <a:pPr marL="914400" lvl="1" indent="-457200"/>
            <a:r>
              <a:rPr lang="en-US" dirty="0" smtClean="0">
                <a:solidFill>
                  <a:srgbClr val="0000FF"/>
                </a:solidFill>
              </a:rPr>
              <a:t>49,894 records</a:t>
            </a:r>
            <a:endParaRPr lang="en-US" dirty="0" smtClean="0">
              <a:solidFill>
                <a:srgbClr val="0000FF"/>
              </a:solidFill>
            </a:endParaRPr>
          </a:p>
          <a:p>
            <a:pPr marL="514350" indent="-457200"/>
            <a:r>
              <a:rPr lang="en-US" dirty="0"/>
              <a:t>CLARIN </a:t>
            </a:r>
            <a:endParaRPr lang="en-US" dirty="0" smtClean="0"/>
          </a:p>
          <a:p>
            <a:pPr marL="914400" lvl="1" indent="-457200"/>
            <a:r>
              <a:rPr lang="en-US" dirty="0" smtClean="0"/>
              <a:t>harvested </a:t>
            </a:r>
            <a:r>
              <a:rPr lang="en-US" dirty="0"/>
              <a:t>from </a:t>
            </a:r>
            <a:r>
              <a:rPr lang="en-US" b="1" dirty="0" smtClean="0"/>
              <a:t>4</a:t>
            </a:r>
            <a:r>
              <a:rPr lang="en-US" dirty="0" smtClean="0"/>
              <a:t> </a:t>
            </a:r>
            <a:r>
              <a:rPr lang="en-US" dirty="0" smtClean="0"/>
              <a:t>out of </a:t>
            </a:r>
            <a:r>
              <a:rPr lang="en-US" b="1" dirty="0" smtClean="0"/>
              <a:t>20</a:t>
            </a:r>
            <a:r>
              <a:rPr lang="en-US" dirty="0" smtClean="0"/>
              <a:t> </a:t>
            </a:r>
            <a:r>
              <a:rPr lang="en-US" dirty="0" smtClean="0"/>
              <a:t>providers </a:t>
            </a:r>
          </a:p>
          <a:p>
            <a:pPr marL="914400" lvl="1" indent="-457200"/>
            <a:r>
              <a:rPr lang="en-US" dirty="0" smtClean="0">
                <a:solidFill>
                  <a:srgbClr val="0000FF"/>
                </a:solidFill>
              </a:rPr>
              <a:t>160,613 records</a:t>
            </a:r>
            <a:endParaRPr lang="en-US" dirty="0" smtClean="0">
              <a:solidFill>
                <a:srgbClr val="0000FF"/>
              </a:solidFill>
            </a:endParaRPr>
          </a:p>
          <a:p>
            <a:pPr marL="514350" indent="-457200"/>
            <a:r>
              <a:rPr lang="en-US" dirty="0"/>
              <a:t>DARIAH </a:t>
            </a:r>
            <a:endParaRPr lang="en-US" dirty="0" smtClean="0"/>
          </a:p>
          <a:p>
            <a:pPr marL="914400" lvl="1" indent="-457200"/>
            <a:r>
              <a:rPr lang="en-US" dirty="0" smtClean="0"/>
              <a:t>harvested </a:t>
            </a:r>
            <a:r>
              <a:rPr lang="en-US" dirty="0"/>
              <a:t>from </a:t>
            </a:r>
            <a:r>
              <a:rPr lang="en-US" b="1" dirty="0" smtClean="0"/>
              <a:t>14</a:t>
            </a:r>
            <a:r>
              <a:rPr lang="en-US" dirty="0" smtClean="0"/>
              <a:t> </a:t>
            </a:r>
            <a:r>
              <a:rPr lang="en-US" dirty="0" smtClean="0"/>
              <a:t>out of </a:t>
            </a:r>
            <a:r>
              <a:rPr lang="en-US" b="1" dirty="0" smtClean="0"/>
              <a:t>25</a:t>
            </a:r>
            <a:r>
              <a:rPr lang="en-US" dirty="0" smtClean="0"/>
              <a:t> </a:t>
            </a:r>
            <a:r>
              <a:rPr lang="en-US" dirty="0" smtClean="0"/>
              <a:t>providers</a:t>
            </a:r>
          </a:p>
          <a:p>
            <a:pPr marL="914400" lvl="1" indent="-457200"/>
            <a:r>
              <a:rPr lang="en-US" dirty="0" smtClean="0">
                <a:solidFill>
                  <a:srgbClr val="0000FF"/>
                </a:solidFill>
              </a:rPr>
              <a:t>302,164 records</a:t>
            </a:r>
          </a:p>
          <a:p>
            <a:pPr marL="57150" indent="0">
              <a:buNone/>
            </a:pPr>
            <a:endParaRPr lang="en-US" dirty="0" smtClean="0">
              <a:solidFill>
                <a:srgbClr val="0000FF"/>
              </a:solidFill>
            </a:endParaRPr>
          </a:p>
          <a:p>
            <a:pPr marL="514350" indent="-457200"/>
            <a:endParaRPr lang="en-US" dirty="0">
              <a:solidFill>
                <a:srgbClr val="0000FF"/>
              </a:solidFill>
            </a:endParaRPr>
          </a:p>
          <a:p>
            <a:pPr marL="57150" indent="0">
              <a:buNone/>
            </a:pPr>
            <a:endParaRPr lang="en-US" dirty="0" smtClean="0"/>
          </a:p>
          <a:p>
            <a:pPr marL="514350" indent="-457200"/>
            <a:endParaRPr lang="en-US" dirty="0" smtClean="0"/>
          </a:p>
        </p:txBody>
      </p:sp>
      <p:sp>
        <p:nvSpPr>
          <p:cNvPr id="3" name="TextBox 2"/>
          <p:cNvSpPr txBox="1"/>
          <p:nvPr/>
        </p:nvSpPr>
        <p:spPr>
          <a:xfrm>
            <a:off x="935568" y="6162501"/>
            <a:ext cx="7510322" cy="584776"/>
          </a:xfrm>
          <a:prstGeom prst="rect">
            <a:avLst/>
          </a:prstGeom>
          <a:noFill/>
        </p:spPr>
        <p:txBody>
          <a:bodyPr wrap="square" rtlCol="0">
            <a:spAutoFit/>
          </a:bodyPr>
          <a:lstStyle/>
          <a:p>
            <a:r>
              <a:rPr lang="en-US" sz="3200" b="1" dirty="0" smtClean="0">
                <a:solidFill>
                  <a:srgbClr val="0000FF"/>
                </a:solidFill>
              </a:rPr>
              <a:t>Total: 25 providers with 512,671 records</a:t>
            </a:r>
            <a:endParaRPr lang="en-US" sz="3200" b="1" dirty="0">
              <a:solidFill>
                <a:srgbClr val="0000FF"/>
              </a:solidFill>
            </a:endParaRPr>
          </a:p>
        </p:txBody>
      </p:sp>
    </p:spTree>
    <p:extLst>
      <p:ext uri="{BB962C8B-B14F-4D97-AF65-F5344CB8AC3E}">
        <p14:creationId xmlns:p14="http://schemas.microsoft.com/office/powerpoint/2010/main" val="28475223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62556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427839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568215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849362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82700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618748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normAutofit/>
          </a:bodyPr>
          <a:lstStyle/>
          <a:p>
            <a:r>
              <a:rPr lang="en-US" dirty="0" smtClean="0"/>
              <a:t>Mapping to 19 facets</a:t>
            </a:r>
            <a:endParaRPr lang="en-US" dirty="0"/>
          </a:p>
        </p:txBody>
      </p:sp>
      <p:sp>
        <p:nvSpPr>
          <p:cNvPr id="13" name="Content Placeholder 12"/>
          <p:cNvSpPr>
            <a:spLocks noGrp="1"/>
          </p:cNvSpPr>
          <p:nvPr>
            <p:ph sz="half" idx="1"/>
          </p:nvPr>
        </p:nvSpPr>
        <p:spPr/>
        <p:txBody>
          <a:bodyPr>
            <a:normAutofit fontScale="55000" lnSpcReduction="20000"/>
          </a:bodyPr>
          <a:lstStyle/>
          <a:p>
            <a:pPr marL="514350" indent="-457200"/>
            <a:r>
              <a:rPr lang="en-US" dirty="0" smtClean="0"/>
              <a:t>CESSDA</a:t>
            </a:r>
          </a:p>
          <a:p>
            <a:pPr marL="914400" lvl="1" indent="-457200"/>
            <a:r>
              <a:rPr lang="en-US" dirty="0" smtClean="0"/>
              <a:t>ddi-1.2.2.xml</a:t>
            </a:r>
          </a:p>
          <a:p>
            <a:pPr marL="914400" lvl="1" indent="-457200"/>
            <a:r>
              <a:rPr lang="en-US" dirty="0" smtClean="0"/>
              <a:t>ddi-2.5.xml</a:t>
            </a:r>
          </a:p>
          <a:p>
            <a:pPr marL="914400" lvl="1" indent="-457200"/>
            <a:r>
              <a:rPr lang="en-US" dirty="0" smtClean="0"/>
              <a:t>ddi-3.1.xml</a:t>
            </a:r>
          </a:p>
          <a:p>
            <a:pPr marL="914400" lvl="1" indent="-457200"/>
            <a:r>
              <a:rPr lang="en-US" dirty="0" smtClean="0"/>
              <a:t>datacite-3.0.xml</a:t>
            </a:r>
          </a:p>
          <a:p>
            <a:pPr marL="914400" lvl="1" indent="-457200"/>
            <a:endParaRPr lang="en-US" dirty="0" smtClean="0"/>
          </a:p>
          <a:p>
            <a:pPr marL="514350" indent="-457200"/>
            <a:r>
              <a:rPr lang="en-US" dirty="0" smtClean="0"/>
              <a:t>CLARIN</a:t>
            </a:r>
          </a:p>
          <a:p>
            <a:pPr marL="914400" lvl="1" indent="-457200"/>
            <a:r>
              <a:rPr lang="en-US" dirty="0" err="1" smtClean="0"/>
              <a:t>cmdi.xml</a:t>
            </a:r>
            <a:r>
              <a:rPr lang="en-US" dirty="0"/>
              <a:t> </a:t>
            </a:r>
            <a:endParaRPr lang="en-US" dirty="0" smtClean="0"/>
          </a:p>
          <a:p>
            <a:pPr marL="457200" lvl="1" indent="0">
              <a:buNone/>
            </a:pPr>
            <a:r>
              <a:rPr lang="en-US" dirty="0" smtClean="0"/>
              <a:t>(</a:t>
            </a:r>
            <a:r>
              <a:rPr lang="en-US" dirty="0"/>
              <a:t>heterogeneously structured metadata records</a:t>
            </a:r>
            <a:r>
              <a:rPr lang="en-US" dirty="0" smtClean="0"/>
              <a:t>)</a:t>
            </a:r>
          </a:p>
          <a:p>
            <a:pPr marL="457200" lvl="1" indent="0">
              <a:buNone/>
            </a:pPr>
            <a:endParaRPr lang="en-US" dirty="0"/>
          </a:p>
          <a:p>
            <a:pPr marL="514350" indent="-457200"/>
            <a:r>
              <a:rPr lang="en-US" dirty="0" smtClean="0"/>
              <a:t>DARIAH</a:t>
            </a:r>
          </a:p>
          <a:p>
            <a:pPr marL="914400" lvl="1" indent="-457200"/>
            <a:r>
              <a:rPr lang="en-US" dirty="0" err="1"/>
              <a:t>d</a:t>
            </a:r>
            <a:r>
              <a:rPr lang="en-US" dirty="0" err="1" smtClean="0"/>
              <a:t>c.xml</a:t>
            </a:r>
            <a:endParaRPr lang="en-US" dirty="0" smtClean="0"/>
          </a:p>
          <a:p>
            <a:pPr marL="914400" lvl="1" indent="-457200"/>
            <a:r>
              <a:rPr lang="en-US" dirty="0" err="1"/>
              <a:t>e</a:t>
            </a:r>
            <a:r>
              <a:rPr lang="en-US" dirty="0" err="1" smtClean="0"/>
              <a:t>se.xml</a:t>
            </a:r>
            <a:r>
              <a:rPr lang="en-US" dirty="0" smtClean="0"/>
              <a:t> </a:t>
            </a:r>
          </a:p>
          <a:p>
            <a:pPr marL="914400" lvl="1" indent="-457200"/>
            <a:endParaRPr lang="en-US" dirty="0" smtClean="0"/>
          </a:p>
          <a:p>
            <a:pPr marL="514350" indent="-457200"/>
            <a:endParaRPr lang="en-US" dirty="0" smtClean="0"/>
          </a:p>
        </p:txBody>
      </p:sp>
      <p:sp>
        <p:nvSpPr>
          <p:cNvPr id="3" name="Content Placeholder 2"/>
          <p:cNvSpPr>
            <a:spLocks noGrp="1"/>
          </p:cNvSpPr>
          <p:nvPr>
            <p:ph sz="half" idx="2"/>
          </p:nvPr>
        </p:nvSpPr>
        <p:spPr/>
        <p:txBody>
          <a:bodyPr>
            <a:normAutofit fontScale="55000" lnSpcReduction="20000"/>
          </a:bodyPr>
          <a:lstStyle/>
          <a:p>
            <a:r>
              <a:rPr lang="en-US" dirty="0" smtClean="0"/>
              <a:t>Creator</a:t>
            </a:r>
          </a:p>
          <a:p>
            <a:r>
              <a:rPr lang="en-US" dirty="0" smtClean="0"/>
              <a:t>Language</a:t>
            </a:r>
          </a:p>
          <a:p>
            <a:r>
              <a:rPr lang="en-US" dirty="0" smtClean="0"/>
              <a:t>Creation date</a:t>
            </a:r>
          </a:p>
          <a:p>
            <a:r>
              <a:rPr lang="en-US" dirty="0" smtClean="0"/>
              <a:t>Publication date</a:t>
            </a:r>
          </a:p>
          <a:p>
            <a:r>
              <a:rPr lang="en-US" dirty="0" smtClean="0"/>
              <a:t>Data provider</a:t>
            </a:r>
          </a:p>
          <a:p>
            <a:r>
              <a:rPr lang="en-US" dirty="0" smtClean="0"/>
              <a:t>Country</a:t>
            </a:r>
          </a:p>
          <a:p>
            <a:r>
              <a:rPr lang="en-US" dirty="0" smtClean="0"/>
              <a:t>Collection</a:t>
            </a:r>
          </a:p>
          <a:p>
            <a:r>
              <a:rPr lang="en-US" dirty="0" smtClean="0"/>
              <a:t>Discipline</a:t>
            </a:r>
          </a:p>
          <a:p>
            <a:r>
              <a:rPr lang="en-US" dirty="0" smtClean="0"/>
              <a:t>Subject</a:t>
            </a:r>
          </a:p>
          <a:p>
            <a:r>
              <a:rPr lang="en-US" dirty="0" smtClean="0"/>
              <a:t>OAI origin</a:t>
            </a:r>
          </a:p>
          <a:p>
            <a:r>
              <a:rPr lang="en-US" dirty="0" smtClean="0"/>
              <a:t>Spatial coverage</a:t>
            </a:r>
          </a:p>
          <a:p>
            <a:r>
              <a:rPr lang="en-US" dirty="0" smtClean="0"/>
              <a:t>Temporal coverage</a:t>
            </a:r>
          </a:p>
          <a:p>
            <a:r>
              <a:rPr lang="en-US" dirty="0" smtClean="0"/>
              <a:t>Contributor</a:t>
            </a:r>
          </a:p>
          <a:p>
            <a:r>
              <a:rPr lang="en-US" dirty="0" smtClean="0"/>
              <a:t>Metadata schema</a:t>
            </a:r>
          </a:p>
          <a:p>
            <a:r>
              <a:rPr lang="en-US" dirty="0" smtClean="0"/>
              <a:t>Metadata source </a:t>
            </a:r>
          </a:p>
          <a:p>
            <a:r>
              <a:rPr lang="en-US" dirty="0" smtClean="0"/>
              <a:t>Resource type</a:t>
            </a:r>
          </a:p>
          <a:p>
            <a:r>
              <a:rPr lang="en-US" dirty="0" smtClean="0"/>
              <a:t>Access [Rights]</a:t>
            </a:r>
          </a:p>
          <a:p>
            <a:r>
              <a:rPr lang="en-US" dirty="0" smtClean="0"/>
              <a:t>Community</a:t>
            </a:r>
          </a:p>
          <a:p>
            <a:r>
              <a:rPr lang="en-US" dirty="0" smtClean="0"/>
              <a:t>Data format</a:t>
            </a:r>
            <a:endParaRPr lang="en-US" dirty="0"/>
          </a:p>
        </p:txBody>
      </p:sp>
    </p:spTree>
    <p:extLst>
      <p:ext uri="{BB962C8B-B14F-4D97-AF65-F5344CB8AC3E}">
        <p14:creationId xmlns:p14="http://schemas.microsoft.com/office/powerpoint/2010/main" val="4413947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13" name="Content Placeholder 12"/>
          <p:cNvSpPr>
            <a:spLocks noGrp="1"/>
          </p:cNvSpPr>
          <p:nvPr>
            <p:ph sz="half" idx="2"/>
          </p:nvPr>
        </p:nvSpPr>
        <p:spPr>
          <a:xfrm>
            <a:off x="3404246" y="1417638"/>
            <a:ext cx="5282554" cy="4998438"/>
          </a:xfrm>
        </p:spPr>
        <p:txBody>
          <a:bodyPr>
            <a:normAutofit lnSpcReduction="10000"/>
          </a:bodyPr>
          <a:lstStyle/>
          <a:p>
            <a:endParaRPr lang="en-US" dirty="0" smtClean="0"/>
          </a:p>
          <a:p>
            <a:r>
              <a:rPr lang="en-US" dirty="0" smtClean="0"/>
              <a:t>Which of these is “the creator”?</a:t>
            </a:r>
          </a:p>
          <a:p>
            <a:pPr lvl="1"/>
            <a:r>
              <a:rPr lang="en-US" dirty="0"/>
              <a:t>a</a:t>
            </a:r>
            <a:r>
              <a:rPr lang="en-US" dirty="0" smtClean="0"/>
              <a:t>uthor</a:t>
            </a:r>
          </a:p>
          <a:p>
            <a:pPr lvl="1"/>
            <a:r>
              <a:rPr lang="en-US" dirty="0"/>
              <a:t>o</a:t>
            </a:r>
            <a:r>
              <a:rPr lang="en-US" dirty="0" smtClean="0"/>
              <a:t>riginator</a:t>
            </a:r>
          </a:p>
          <a:p>
            <a:pPr lvl="1"/>
            <a:r>
              <a:rPr lang="en-US" dirty="0"/>
              <a:t>c</a:t>
            </a:r>
            <a:r>
              <a:rPr lang="en-US" dirty="0" smtClean="0"/>
              <a:t>reator</a:t>
            </a:r>
          </a:p>
          <a:p>
            <a:pPr lvl="1"/>
            <a:r>
              <a:rPr lang="en-US" dirty="0"/>
              <a:t>r</a:t>
            </a:r>
            <a:r>
              <a:rPr lang="en-US" dirty="0" smtClean="0"/>
              <a:t>esearcher</a:t>
            </a:r>
          </a:p>
          <a:p>
            <a:pPr lvl="1"/>
            <a:r>
              <a:rPr lang="en-US" dirty="0"/>
              <a:t>a</a:t>
            </a:r>
            <a:r>
              <a:rPr lang="en-US" dirty="0" smtClean="0"/>
              <a:t>nnotator</a:t>
            </a:r>
          </a:p>
          <a:p>
            <a:pPr lvl="1"/>
            <a:r>
              <a:rPr lang="en-US" dirty="0" smtClean="0"/>
              <a:t>recorder</a:t>
            </a:r>
          </a:p>
          <a:p>
            <a:r>
              <a:rPr lang="en-US" dirty="0" smtClean="0"/>
              <a:t>We raise the same question for each field/facet</a:t>
            </a:r>
          </a:p>
          <a:p>
            <a:pPr lvl="1"/>
            <a:r>
              <a:rPr lang="en-US" dirty="0" smtClean="0"/>
              <a:t>based on the answers we define map rules</a:t>
            </a:r>
          </a:p>
          <a:p>
            <a:pPr marL="457200" lvl="1" indent="0">
              <a:buNone/>
            </a:pPr>
            <a:endParaRPr lang="en-US" dirty="0"/>
          </a:p>
        </p:txBody>
      </p:sp>
      <p:sp>
        <p:nvSpPr>
          <p:cNvPr id="2" name="Title 1"/>
          <p:cNvSpPr>
            <a:spLocks noGrp="1"/>
          </p:cNvSpPr>
          <p:nvPr>
            <p:ph type="title"/>
          </p:nvPr>
        </p:nvSpPr>
        <p:spPr/>
        <p:txBody>
          <a:bodyPr>
            <a:normAutofit/>
          </a:bodyPr>
          <a:lstStyle/>
          <a:p>
            <a:r>
              <a:rPr lang="en-US" dirty="0"/>
              <a:t> </a:t>
            </a:r>
            <a:r>
              <a:rPr lang="en-US" dirty="0" smtClean="0"/>
              <a:t> Mapping - challenges</a:t>
            </a:r>
            <a:endParaRPr lang="en-US" dirty="0"/>
          </a:p>
        </p:txBody>
      </p:sp>
      <p:pic>
        <p:nvPicPr>
          <p:cNvPr id="5" name="Picture 4" descr="creator-facet.png"/>
          <p:cNvPicPr>
            <a:picLocks noChangeAspect="1"/>
          </p:cNvPicPr>
          <p:nvPr/>
        </p:nvPicPr>
        <p:blipFill rotWithShape="1">
          <a:blip r:embed="rId4">
            <a:extLst>
              <a:ext uri="{28A0092B-C50C-407E-A947-70E740481C1C}">
                <a14:useLocalDpi xmlns:a14="http://schemas.microsoft.com/office/drawing/2010/main" val="0"/>
              </a:ext>
            </a:extLst>
          </a:blip>
          <a:srcRect l="900" t="-1" r="-900" b="22772"/>
          <a:stretch/>
        </p:blipFill>
        <p:spPr>
          <a:xfrm>
            <a:off x="480284" y="1417638"/>
            <a:ext cx="2565811" cy="5296328"/>
          </a:xfrm>
          <a:prstGeom prst="rect">
            <a:avLst/>
          </a:prstGeom>
        </p:spPr>
      </p:pic>
    </p:spTree>
    <p:extLst>
      <p:ext uri="{BB962C8B-B14F-4D97-AF65-F5344CB8AC3E}">
        <p14:creationId xmlns:p14="http://schemas.microsoft.com/office/powerpoint/2010/main" val="18466871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rules</a:t>
            </a:r>
            <a:endParaRPr lang="en-US" dirty="0"/>
          </a:p>
        </p:txBody>
      </p:sp>
      <p:sp>
        <p:nvSpPr>
          <p:cNvPr id="4" name="Content Placeholder 3"/>
          <p:cNvSpPr>
            <a:spLocks noGrp="1"/>
          </p:cNvSpPr>
          <p:nvPr>
            <p:ph sz="half" idx="1"/>
          </p:nvPr>
        </p:nvSpPr>
        <p:spPr/>
        <p:txBody>
          <a:bodyPr>
            <a:normAutofit/>
          </a:bodyPr>
          <a:lstStyle/>
          <a:p>
            <a:r>
              <a:rPr lang="en-US" dirty="0" smtClean="0"/>
              <a:t>Objectives</a:t>
            </a:r>
          </a:p>
          <a:p>
            <a:pPr lvl="1"/>
            <a:r>
              <a:rPr lang="en-US" dirty="0" smtClean="0"/>
              <a:t>extensible, easy to modify mapping</a:t>
            </a:r>
          </a:p>
          <a:p>
            <a:pPr lvl="1"/>
            <a:r>
              <a:rPr lang="en-US" dirty="0" smtClean="0"/>
              <a:t>not “hardcoded”</a:t>
            </a:r>
          </a:p>
          <a:p>
            <a:pPr lvl="1"/>
            <a:r>
              <a:rPr lang="en-US" dirty="0" smtClean="0"/>
              <a:t>editing requires no advanced development skills</a:t>
            </a:r>
          </a:p>
        </p:txBody>
      </p:sp>
      <p:sp>
        <p:nvSpPr>
          <p:cNvPr id="3" name="Content Placeholder 2"/>
          <p:cNvSpPr>
            <a:spLocks noGrp="1"/>
          </p:cNvSpPr>
          <p:nvPr>
            <p:ph sz="half" idx="2"/>
          </p:nvPr>
        </p:nvSpPr>
        <p:spPr/>
        <p:txBody>
          <a:bodyPr/>
          <a:lstStyle/>
          <a:p>
            <a:r>
              <a:rPr lang="en-US" dirty="0" smtClean="0"/>
              <a:t>Chain evaluation of simple rules</a:t>
            </a:r>
          </a:p>
          <a:p>
            <a:r>
              <a:rPr lang="en-US" dirty="0" smtClean="0"/>
              <a:t>Types </a:t>
            </a:r>
            <a:r>
              <a:rPr lang="en-US" dirty="0"/>
              <a:t>of operations</a:t>
            </a:r>
          </a:p>
          <a:p>
            <a:pPr lvl="1"/>
            <a:r>
              <a:rPr lang="en-US" dirty="0"/>
              <a:t>Select</a:t>
            </a:r>
          </a:p>
          <a:p>
            <a:pPr lvl="1"/>
            <a:r>
              <a:rPr lang="en-US" dirty="0" smtClean="0"/>
              <a:t>Combine</a:t>
            </a:r>
            <a:endParaRPr lang="en-US" dirty="0"/>
          </a:p>
          <a:p>
            <a:pPr lvl="1"/>
            <a:r>
              <a:rPr lang="en-US" dirty="0"/>
              <a:t>Remove duplicates</a:t>
            </a:r>
          </a:p>
          <a:p>
            <a:pPr lvl="1"/>
            <a:r>
              <a:rPr lang="en-US" dirty="0"/>
              <a:t>Conditional </a:t>
            </a:r>
            <a:r>
              <a:rPr lang="en-US" dirty="0" smtClean="0"/>
              <a:t>action</a:t>
            </a:r>
          </a:p>
          <a:p>
            <a:pPr marL="0" indent="0">
              <a:buNone/>
            </a:pPr>
            <a:endParaRPr lang="en-US" dirty="0"/>
          </a:p>
        </p:txBody>
      </p:sp>
      <p:pic>
        <p:nvPicPr>
          <p:cNvPr id="5" name="Billede 2"/>
          <p:cNvPicPr/>
          <p:nvPr/>
        </p:nvPicPr>
        <p:blipFill>
          <a:blip r:embed="rId2">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Tree>
    <p:extLst>
      <p:ext uri="{BB962C8B-B14F-4D97-AF65-F5344CB8AC3E}">
        <p14:creationId xmlns:p14="http://schemas.microsoft.com/office/powerpoint/2010/main" val="38444182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Map rules</a:t>
            </a:r>
            <a:endParaRPr lang="en-US" dirty="0"/>
          </a:p>
        </p:txBody>
      </p:sp>
      <p:sp>
        <p:nvSpPr>
          <p:cNvPr id="13" name="Content Placeholder 12"/>
          <p:cNvSpPr>
            <a:spLocks noGrp="1"/>
          </p:cNvSpPr>
          <p:nvPr>
            <p:ph sz="half" idx="1"/>
          </p:nvPr>
        </p:nvSpPr>
        <p:spPr/>
        <p:txBody>
          <a:bodyPr>
            <a:normAutofit/>
          </a:bodyPr>
          <a:lstStyle/>
          <a:p>
            <a:pPr marL="514350" indent="-457200"/>
            <a:r>
              <a:rPr lang="en-US" dirty="0" smtClean="0"/>
              <a:t>CESSDA</a:t>
            </a:r>
            <a:endParaRPr lang="en-US" dirty="0"/>
          </a:p>
          <a:p>
            <a:pPr marL="914400" lvl="1" indent="-457200"/>
            <a:r>
              <a:rPr lang="en-US" dirty="0"/>
              <a:t>ddi-</a:t>
            </a:r>
            <a:r>
              <a:rPr lang="en-US" dirty="0" smtClean="0"/>
              <a:t>1.2.2</a:t>
            </a:r>
            <a:endParaRPr lang="en-US" dirty="0"/>
          </a:p>
          <a:p>
            <a:pPr marL="914400" lvl="1" indent="-457200"/>
            <a:r>
              <a:rPr lang="en-US" dirty="0"/>
              <a:t>ddi-2.5</a:t>
            </a:r>
          </a:p>
          <a:p>
            <a:pPr marL="914400" lvl="1" indent="-457200"/>
            <a:r>
              <a:rPr lang="en-US" dirty="0"/>
              <a:t>ddi-3.1</a:t>
            </a:r>
          </a:p>
          <a:p>
            <a:pPr marL="914400" lvl="1" indent="-457200"/>
            <a:r>
              <a:rPr lang="en-US" dirty="0"/>
              <a:t>datacite-</a:t>
            </a:r>
            <a:r>
              <a:rPr lang="en-US" dirty="0" smtClean="0"/>
              <a:t>3.0</a:t>
            </a:r>
          </a:p>
          <a:p>
            <a:pPr marL="457200" lvl="1" indent="0">
              <a:buNone/>
            </a:pPr>
            <a:endParaRPr lang="en-US" dirty="0"/>
          </a:p>
          <a:p>
            <a:pPr marL="514350" indent="-457200"/>
            <a:r>
              <a:rPr lang="en-US" dirty="0" smtClean="0"/>
              <a:t>DARIAH</a:t>
            </a:r>
          </a:p>
          <a:p>
            <a:pPr marL="914400" lvl="1" indent="-457200"/>
            <a:r>
              <a:rPr lang="en-US" dirty="0" smtClean="0"/>
              <a:t>dc</a:t>
            </a:r>
          </a:p>
          <a:p>
            <a:pPr marL="914400" lvl="1" indent="-457200"/>
            <a:r>
              <a:rPr lang="en-US" dirty="0" err="1" smtClean="0"/>
              <a:t>ese</a:t>
            </a:r>
            <a:endParaRPr lang="en-US" dirty="0" smtClean="0"/>
          </a:p>
          <a:p>
            <a:pPr marL="914400" lvl="1" indent="-457200"/>
            <a:endParaRPr lang="en-US" dirty="0" smtClean="0"/>
          </a:p>
          <a:p>
            <a:pPr marL="514350" indent="-457200"/>
            <a:endParaRPr lang="en-US" dirty="0" smtClean="0"/>
          </a:p>
        </p:txBody>
      </p:sp>
      <p:sp>
        <p:nvSpPr>
          <p:cNvPr id="5" name="Content Placeholder 4"/>
          <p:cNvSpPr>
            <a:spLocks noGrp="1"/>
          </p:cNvSpPr>
          <p:nvPr>
            <p:ph sz="half" idx="2"/>
          </p:nvPr>
        </p:nvSpPr>
        <p:spPr/>
        <p:txBody>
          <a:bodyPr>
            <a:normAutofit/>
          </a:bodyPr>
          <a:lstStyle/>
          <a:p>
            <a:pPr marL="514350" indent="-457200"/>
            <a:r>
              <a:rPr lang="en-US" dirty="0" smtClean="0"/>
              <a:t>CLARIN</a:t>
            </a:r>
          </a:p>
          <a:p>
            <a:pPr marL="914400" lvl="1" indent="-457200"/>
            <a:r>
              <a:rPr lang="en-US" dirty="0" err="1"/>
              <a:t>c</a:t>
            </a:r>
            <a:r>
              <a:rPr lang="en-US" dirty="0" err="1" smtClean="0"/>
              <a:t>mdi</a:t>
            </a:r>
            <a:r>
              <a:rPr lang="en-US" dirty="0" smtClean="0"/>
              <a:t> allows </a:t>
            </a:r>
            <a:r>
              <a:rPr lang="en-US" dirty="0"/>
              <a:t>very heterogeneously structured metadata </a:t>
            </a:r>
            <a:r>
              <a:rPr lang="en-US" dirty="0" smtClean="0"/>
              <a:t>records</a:t>
            </a:r>
          </a:p>
          <a:p>
            <a:pPr marL="914400" lvl="1" indent="-457200"/>
            <a:r>
              <a:rPr lang="en-US" dirty="0" smtClean="0"/>
              <a:t>The </a:t>
            </a:r>
            <a:r>
              <a:rPr lang="en-US" dirty="0"/>
              <a:t>structures are governed by metadata </a:t>
            </a:r>
            <a:r>
              <a:rPr lang="en-US" dirty="0" smtClean="0"/>
              <a:t>profiles (annotated </a:t>
            </a:r>
            <a:r>
              <a:rPr lang="en-US" dirty="0"/>
              <a:t>by </a:t>
            </a:r>
            <a:r>
              <a:rPr lang="en-US" dirty="0" err="1" smtClean="0"/>
              <a:t>ConceptLinks</a:t>
            </a:r>
            <a:r>
              <a:rPr lang="en-US" dirty="0" smtClean="0"/>
              <a:t>)</a:t>
            </a:r>
            <a:endParaRPr lang="en-US" dirty="0"/>
          </a:p>
          <a:p>
            <a:pPr marL="914400" lvl="1" indent="-457200"/>
            <a:r>
              <a:rPr lang="en-US" b="1" dirty="0" smtClean="0"/>
              <a:t>We have a script that generates map files </a:t>
            </a:r>
            <a:endParaRPr lang="en-US" b="1" dirty="0"/>
          </a:p>
        </p:txBody>
      </p:sp>
    </p:spTree>
    <p:extLst>
      <p:ext uri="{BB962C8B-B14F-4D97-AF65-F5344CB8AC3E}">
        <p14:creationId xmlns:p14="http://schemas.microsoft.com/office/powerpoint/2010/main" val="39801435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Map rules + mapper</a:t>
            </a:r>
            <a:endParaRPr lang="en-US" dirty="0"/>
          </a:p>
        </p:txBody>
      </p:sp>
      <p:sp>
        <p:nvSpPr>
          <p:cNvPr id="13" name="Content Placeholder 12"/>
          <p:cNvSpPr>
            <a:spLocks noGrp="1"/>
          </p:cNvSpPr>
          <p:nvPr>
            <p:ph idx="1"/>
          </p:nvPr>
        </p:nvSpPr>
        <p:spPr/>
        <p:txBody>
          <a:bodyPr>
            <a:normAutofit/>
          </a:bodyPr>
          <a:lstStyle/>
          <a:p>
            <a:pPr marL="514350" indent="-457200"/>
            <a:r>
              <a:rPr lang="en-US" dirty="0" smtClean="0"/>
              <a:t>We run the mapper using the map rules for each community</a:t>
            </a:r>
          </a:p>
          <a:p>
            <a:pPr marL="514350" indent="-457200"/>
            <a:endParaRPr lang="en-US" dirty="0"/>
          </a:p>
          <a:p>
            <a:pPr marL="514350" indent="-457200"/>
            <a:r>
              <a:rPr lang="en-US" dirty="0" smtClean="0"/>
              <a:t>We get </a:t>
            </a:r>
            <a:r>
              <a:rPr lang="en-US" dirty="0" err="1" smtClean="0"/>
              <a:t>json</a:t>
            </a:r>
            <a:r>
              <a:rPr lang="en-US" dirty="0"/>
              <a:t> </a:t>
            </a:r>
            <a:r>
              <a:rPr lang="en-US" dirty="0" smtClean="0"/>
              <a:t>(key-value pair) results</a:t>
            </a:r>
          </a:p>
          <a:p>
            <a:pPr marL="57150" indent="0">
              <a:buNone/>
            </a:pPr>
            <a:endParaRPr lang="en-US" dirty="0"/>
          </a:p>
        </p:txBody>
      </p:sp>
    </p:spTree>
    <p:extLst>
      <p:ext uri="{BB962C8B-B14F-4D97-AF65-F5344CB8AC3E}">
        <p14:creationId xmlns:p14="http://schemas.microsoft.com/office/powerpoint/2010/main" val="3090545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4300"/>
            <a:ext cx="3767221" cy="4655242"/>
          </a:xfrm>
        </p:spPr>
        <p:txBody>
          <a:bodyPr>
            <a:normAutofit/>
          </a:bodyPr>
          <a:lstStyle/>
          <a:p>
            <a:r>
              <a:rPr lang="en-US" dirty="0" smtClean="0">
                <a:latin typeface="Calibri"/>
                <a:cs typeface="Calibri"/>
              </a:rPr>
              <a:t>Introduction</a:t>
            </a:r>
          </a:p>
          <a:p>
            <a:endParaRPr lang="en-US" dirty="0" smtClean="0">
              <a:latin typeface="Calibri"/>
              <a:cs typeface="Calibri"/>
            </a:endParaRPr>
          </a:p>
          <a:p>
            <a:r>
              <a:rPr lang="en-US" dirty="0" smtClean="0">
                <a:latin typeface="Calibri"/>
                <a:cs typeface="Calibri"/>
              </a:rPr>
              <a:t>Our approach to </a:t>
            </a:r>
            <a:r>
              <a:rPr lang="en-US" dirty="0" err="1" smtClean="0">
                <a:latin typeface="Calibri"/>
                <a:cs typeface="Calibri"/>
              </a:rPr>
              <a:t>Metdata</a:t>
            </a:r>
            <a:r>
              <a:rPr lang="en-US" dirty="0" smtClean="0">
                <a:latin typeface="Calibri"/>
                <a:cs typeface="Calibri"/>
              </a:rPr>
              <a:t> </a:t>
            </a:r>
            <a:r>
              <a:rPr lang="en-US" dirty="0" smtClean="0">
                <a:latin typeface="Calibri"/>
                <a:cs typeface="Calibri"/>
              </a:rPr>
              <a:t>Catalogue </a:t>
            </a:r>
            <a:r>
              <a:rPr lang="en-US" dirty="0" smtClean="0">
                <a:latin typeface="Calibri"/>
                <a:cs typeface="Calibri"/>
              </a:rPr>
              <a:t>development for SSH disciplines</a:t>
            </a:r>
            <a:endParaRPr lang="en-US" dirty="0" smtClean="0">
              <a:latin typeface="Calibri"/>
              <a:cs typeface="Calibri"/>
            </a:endParaRPr>
          </a:p>
          <a:p>
            <a:endParaRPr lang="en-US" dirty="0">
              <a:latin typeface="Calibri"/>
              <a:cs typeface="Calibri"/>
            </a:endParaRPr>
          </a:p>
          <a:p>
            <a:r>
              <a:rPr lang="en-US" dirty="0" smtClean="0">
                <a:latin typeface="Calibri"/>
                <a:cs typeface="Calibri"/>
              </a:rPr>
              <a:t>Outcomes </a:t>
            </a:r>
          </a:p>
          <a:p>
            <a:pPr marL="0" indent="0">
              <a:buNone/>
            </a:pPr>
            <a:endParaRPr lang="en-US" dirty="0">
              <a:latin typeface="Calibri"/>
              <a:cs typeface="Calibri"/>
            </a:endParaRPr>
          </a:p>
        </p:txBody>
      </p:sp>
      <p:pic>
        <p:nvPicPr>
          <p:cNvPr id="5"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a:xfrm>
            <a:off x="457200" y="411942"/>
            <a:ext cx="8229600" cy="972358"/>
          </a:xfrm>
        </p:spPr>
        <p:txBody>
          <a:bodyPr/>
          <a:lstStyle/>
          <a:p>
            <a:r>
              <a:rPr lang="en-US" dirty="0" smtClean="0"/>
              <a:t>Talk outline</a:t>
            </a:r>
            <a:endParaRPr lang="en-US" dirty="0"/>
          </a:p>
        </p:txBody>
      </p:sp>
      <p:pic>
        <p:nvPicPr>
          <p:cNvPr id="7" name="Picture 6" descr="dasish-jmd-catalogue-snapshot.png"/>
          <p:cNvPicPr>
            <a:picLocks noChangeAspect="1"/>
          </p:cNvPicPr>
          <p:nvPr/>
        </p:nvPicPr>
        <p:blipFill rotWithShape="1">
          <a:blip r:embed="rId4">
            <a:extLst>
              <a:ext uri="{28A0092B-C50C-407E-A947-70E740481C1C}">
                <a14:useLocalDpi xmlns:a14="http://schemas.microsoft.com/office/drawing/2010/main" val="0"/>
              </a:ext>
            </a:extLst>
          </a:blip>
          <a:srcRect r="9972" b="1471"/>
          <a:stretch/>
        </p:blipFill>
        <p:spPr>
          <a:xfrm>
            <a:off x="4424948" y="1561432"/>
            <a:ext cx="4032072" cy="4478110"/>
          </a:xfrm>
          <a:prstGeom prst="rect">
            <a:avLst/>
          </a:prstGeom>
        </p:spPr>
      </p:pic>
    </p:spTree>
    <p:extLst>
      <p:ext uri="{BB962C8B-B14F-4D97-AF65-F5344CB8AC3E}">
        <p14:creationId xmlns:p14="http://schemas.microsoft.com/office/powerpoint/2010/main" val="1899603047"/>
      </p:ext>
    </p:extLst>
  </p:cSld>
  <p:clrMapOvr>
    <a:masterClrMapping/>
  </p:clrMapOvr>
  <mc:AlternateContent xmlns:mc="http://schemas.openxmlformats.org/markup-compatibility/2006">
    <mc:Choice xmlns:p14="http://schemas.microsoft.com/office/powerpoint/2010/main" Requires="p14">
      <p:transition spd="slow" p14:dur="2000" advTm="41262"/>
    </mc:Choice>
    <mc:Fallback>
      <p:transition xmlns:p14="http://schemas.microsoft.com/office/powerpoint/2010/main" spd="slow" advTm="41262"/>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75144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833769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17513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314693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60137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835173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Normalization</a:t>
            </a:r>
            <a:endParaRPr lang="en-US" dirty="0"/>
          </a:p>
        </p:txBody>
      </p:sp>
      <p:sp>
        <p:nvSpPr>
          <p:cNvPr id="13" name="Content Placeholder 12"/>
          <p:cNvSpPr>
            <a:spLocks noGrp="1"/>
          </p:cNvSpPr>
          <p:nvPr>
            <p:ph sz="half" idx="1"/>
          </p:nvPr>
        </p:nvSpPr>
        <p:spPr/>
        <p:txBody>
          <a:bodyPr>
            <a:normAutofit lnSpcReduction="10000"/>
          </a:bodyPr>
          <a:lstStyle/>
          <a:p>
            <a:pPr marL="914400" lvl="1" indent="-457200"/>
            <a:endParaRPr lang="en-US" dirty="0" smtClean="0"/>
          </a:p>
          <a:p>
            <a:pPr marL="514350" indent="-457200"/>
            <a:endParaRPr lang="en-US" dirty="0" smtClean="0"/>
          </a:p>
        </p:txBody>
      </p:sp>
      <p:sp>
        <p:nvSpPr>
          <p:cNvPr id="5" name="Content Placeholder 4"/>
          <p:cNvSpPr>
            <a:spLocks noGrp="1"/>
          </p:cNvSpPr>
          <p:nvPr>
            <p:ph sz="half" idx="2"/>
          </p:nvPr>
        </p:nvSpPr>
        <p:spPr>
          <a:xfrm>
            <a:off x="3888696" y="1348088"/>
            <a:ext cx="4798104" cy="4778076"/>
          </a:xfrm>
        </p:spPr>
        <p:txBody>
          <a:bodyPr>
            <a:normAutofit lnSpcReduction="10000"/>
          </a:bodyPr>
          <a:lstStyle/>
          <a:p>
            <a:r>
              <a:rPr lang="en-US" dirty="0" smtClean="0"/>
              <a:t>Dates </a:t>
            </a:r>
          </a:p>
          <a:p>
            <a:pPr lvl="1"/>
            <a:r>
              <a:rPr lang="en-US" dirty="0" smtClean="0"/>
              <a:t>(</a:t>
            </a:r>
            <a:r>
              <a:rPr lang="en-US" dirty="0" err="1" smtClean="0"/>
              <a:t>yyyy</a:t>
            </a:r>
            <a:r>
              <a:rPr lang="en-US" dirty="0" smtClean="0"/>
              <a:t>-mm-</a:t>
            </a:r>
            <a:r>
              <a:rPr lang="en-US" dirty="0" err="1" smtClean="0"/>
              <a:t>dd</a:t>
            </a:r>
            <a:r>
              <a:rPr lang="en-US" dirty="0" smtClean="0"/>
              <a:t>: UTC format)</a:t>
            </a:r>
          </a:p>
          <a:p>
            <a:r>
              <a:rPr lang="en-US" dirty="0" smtClean="0"/>
              <a:t>Country names </a:t>
            </a:r>
          </a:p>
          <a:p>
            <a:pPr lvl="1"/>
            <a:r>
              <a:rPr lang="en-US" dirty="0" smtClean="0"/>
              <a:t>(</a:t>
            </a:r>
            <a:r>
              <a:rPr lang="en-US" dirty="0" err="1" smtClean="0"/>
              <a:t>pycountry</a:t>
            </a:r>
            <a:r>
              <a:rPr lang="en-US" dirty="0" smtClean="0"/>
              <a:t>: ISO 3166)</a:t>
            </a:r>
          </a:p>
          <a:p>
            <a:r>
              <a:rPr lang="en-US" dirty="0"/>
              <a:t>Language names </a:t>
            </a:r>
            <a:endParaRPr lang="en-US" dirty="0" smtClean="0"/>
          </a:p>
          <a:p>
            <a:pPr lvl="1"/>
            <a:r>
              <a:rPr lang="en-US" dirty="0" smtClean="0"/>
              <a:t>(</a:t>
            </a:r>
            <a:r>
              <a:rPr lang="en-US" dirty="0"/>
              <a:t>iso639-</a:t>
            </a:r>
            <a:r>
              <a:rPr lang="en-US" dirty="0" smtClean="0"/>
              <a:t>3 language standard)</a:t>
            </a:r>
          </a:p>
          <a:p>
            <a:r>
              <a:rPr lang="en-US" dirty="0" smtClean="0"/>
              <a:t>Challenge:</a:t>
            </a:r>
          </a:p>
          <a:p>
            <a:pPr lvl="1"/>
            <a:r>
              <a:rPr lang="en-US" dirty="0" smtClean="0"/>
              <a:t>Other facets are normalized using a simple manually filled configuration file</a:t>
            </a:r>
          </a:p>
          <a:p>
            <a:pPr lvl="1"/>
            <a:r>
              <a:rPr lang="en-US" dirty="0" smtClean="0"/>
              <a:t>Organization names (e.g. MPI)</a:t>
            </a:r>
          </a:p>
          <a:p>
            <a:endParaRPr lang="en-US" dirty="0" smtClean="0"/>
          </a:p>
          <a:p>
            <a:endParaRPr lang="en-US" dirty="0"/>
          </a:p>
        </p:txBody>
      </p:sp>
      <p:pic>
        <p:nvPicPr>
          <p:cNvPr id="3" name="Picture 2" descr="language-face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348087"/>
            <a:ext cx="3049836" cy="4778076"/>
          </a:xfrm>
          <a:prstGeom prst="rect">
            <a:avLst/>
          </a:prstGeom>
        </p:spPr>
      </p:pic>
    </p:spTree>
    <p:extLst>
      <p:ext uri="{BB962C8B-B14F-4D97-AF65-F5344CB8AC3E}">
        <p14:creationId xmlns:p14="http://schemas.microsoft.com/office/powerpoint/2010/main" val="19475667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68512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445049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93994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090099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57679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05515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13" name="Content Placeholder 12"/>
          <p:cNvSpPr>
            <a:spLocks noGrp="1"/>
          </p:cNvSpPr>
          <p:nvPr>
            <p:ph sz="half" idx="2"/>
          </p:nvPr>
        </p:nvSpPr>
        <p:spPr>
          <a:xfrm>
            <a:off x="609600" y="1600200"/>
            <a:ext cx="7940294" cy="4525963"/>
          </a:xfrm>
        </p:spPr>
        <p:txBody>
          <a:bodyPr>
            <a:normAutofit fontScale="92500" lnSpcReduction="20000"/>
          </a:bodyPr>
          <a:lstStyle/>
          <a:p>
            <a:r>
              <a:rPr lang="en-US" dirty="0" smtClean="0"/>
              <a:t>CKAN is an open source off-the-shelf catalogue developed by the Open Knowledge Foundation</a:t>
            </a:r>
          </a:p>
          <a:p>
            <a:pPr lvl="1"/>
            <a:r>
              <a:rPr lang="en-US" dirty="0" err="1" smtClean="0"/>
              <a:t>Solr</a:t>
            </a:r>
            <a:endParaRPr lang="en-US" dirty="0" smtClean="0"/>
          </a:p>
          <a:p>
            <a:pPr lvl="1"/>
            <a:r>
              <a:rPr lang="en-US" dirty="0" err="1" smtClean="0"/>
              <a:t>Postgres</a:t>
            </a:r>
            <a:r>
              <a:rPr lang="en-US" dirty="0" smtClean="0"/>
              <a:t> database</a:t>
            </a:r>
          </a:p>
          <a:p>
            <a:pPr lvl="1"/>
            <a:r>
              <a:rPr lang="en-US" dirty="0" smtClean="0"/>
              <a:t>Python</a:t>
            </a:r>
          </a:p>
          <a:p>
            <a:pPr lvl="1"/>
            <a:endParaRPr lang="en-US" dirty="0"/>
          </a:p>
          <a:p>
            <a:r>
              <a:rPr lang="en-US" dirty="0" smtClean="0"/>
              <a:t>Advantages:</a:t>
            </a:r>
          </a:p>
          <a:p>
            <a:pPr lvl="1"/>
            <a:r>
              <a:rPr lang="en-US" dirty="0" smtClean="0"/>
              <a:t>It is open source</a:t>
            </a:r>
          </a:p>
          <a:p>
            <a:pPr lvl="1"/>
            <a:r>
              <a:rPr lang="en-US" dirty="0" smtClean="0"/>
              <a:t>Actively developed/improved</a:t>
            </a:r>
          </a:p>
          <a:p>
            <a:pPr lvl="1"/>
            <a:r>
              <a:rPr lang="en-US" dirty="0" smtClean="0"/>
              <a:t>Easy to use and adapt</a:t>
            </a:r>
          </a:p>
          <a:p>
            <a:pPr lvl="1"/>
            <a:r>
              <a:rPr lang="en-US" dirty="0" smtClean="0"/>
              <a:t>Has a web </a:t>
            </a:r>
            <a:r>
              <a:rPr lang="en-US" dirty="0"/>
              <a:t>interface and </a:t>
            </a:r>
            <a:r>
              <a:rPr lang="en-US" dirty="0" smtClean="0"/>
              <a:t>an API</a:t>
            </a:r>
            <a:endParaRPr lang="en-US" dirty="0" smtClean="0"/>
          </a:p>
          <a:p>
            <a:pPr lvl="1"/>
            <a:r>
              <a:rPr lang="en-US" dirty="0" smtClean="0"/>
              <a:t>Has a lot of features (access control,  data visualization and analytics, etc</a:t>
            </a:r>
            <a:r>
              <a:rPr lang="en-US" dirty="0"/>
              <a:t>.</a:t>
            </a:r>
            <a:r>
              <a:rPr lang="en-US" dirty="0" smtClean="0"/>
              <a:t>)</a:t>
            </a:r>
            <a:endParaRPr lang="en-US" dirty="0" smtClean="0"/>
          </a:p>
        </p:txBody>
      </p:sp>
      <p:sp>
        <p:nvSpPr>
          <p:cNvPr id="2" name="Title 1"/>
          <p:cNvSpPr>
            <a:spLocks noGrp="1"/>
          </p:cNvSpPr>
          <p:nvPr>
            <p:ph type="title"/>
          </p:nvPr>
        </p:nvSpPr>
        <p:spPr/>
        <p:txBody>
          <a:bodyPr>
            <a:normAutofit/>
          </a:bodyPr>
          <a:lstStyle/>
          <a:p>
            <a:r>
              <a:rPr lang="en-US" dirty="0"/>
              <a:t>CKAN </a:t>
            </a:r>
            <a:endParaRPr lang="en-US" dirty="0"/>
          </a:p>
        </p:txBody>
      </p:sp>
    </p:spTree>
    <p:extLst>
      <p:ext uri="{BB962C8B-B14F-4D97-AF65-F5344CB8AC3E}">
        <p14:creationId xmlns:p14="http://schemas.microsoft.com/office/powerpoint/2010/main" val="407986032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13" name="Content Placeholder 12"/>
          <p:cNvSpPr>
            <a:spLocks noGrp="1"/>
          </p:cNvSpPr>
          <p:nvPr>
            <p:ph sz="half" idx="2"/>
          </p:nvPr>
        </p:nvSpPr>
        <p:spPr>
          <a:xfrm>
            <a:off x="609600" y="1600200"/>
            <a:ext cx="7940294" cy="4525963"/>
          </a:xfrm>
        </p:spPr>
        <p:txBody>
          <a:bodyPr>
            <a:normAutofit/>
          </a:bodyPr>
          <a:lstStyle/>
          <a:p>
            <a:pPr marL="457200" lvl="1" indent="0">
              <a:buNone/>
            </a:pPr>
            <a:endParaRPr lang="en-US" dirty="0"/>
          </a:p>
          <a:p>
            <a:r>
              <a:rPr lang="en-US" dirty="0" smtClean="0"/>
              <a:t>Challenge:</a:t>
            </a:r>
          </a:p>
          <a:p>
            <a:pPr lvl="1"/>
            <a:r>
              <a:rPr lang="en-US" dirty="0" smtClean="0"/>
              <a:t>Data importing into CKAN takes </a:t>
            </a:r>
            <a:r>
              <a:rPr lang="en-US" dirty="0" smtClean="0"/>
              <a:t>a long time if not optimized and if you have </a:t>
            </a:r>
            <a:r>
              <a:rPr lang="en-US" dirty="0" smtClean="0"/>
              <a:t>many </a:t>
            </a:r>
            <a:r>
              <a:rPr lang="en-US" dirty="0" smtClean="0"/>
              <a:t>datasets (like in millions)</a:t>
            </a:r>
          </a:p>
          <a:p>
            <a:pPr lvl="1"/>
            <a:r>
              <a:rPr lang="en-US" dirty="0" smtClean="0"/>
              <a:t>Optimized: </a:t>
            </a:r>
            <a:r>
              <a:rPr lang="en-US" dirty="0" err="1" smtClean="0"/>
              <a:t>ckan</a:t>
            </a:r>
            <a:r>
              <a:rPr lang="en-US" dirty="0" smtClean="0"/>
              <a:t> </a:t>
            </a:r>
            <a:r>
              <a:rPr lang="en-US" dirty="0" err="1" smtClean="0"/>
              <a:t>config</a:t>
            </a:r>
            <a:r>
              <a:rPr lang="en-US" dirty="0" smtClean="0"/>
              <a:t> file</a:t>
            </a:r>
          </a:p>
          <a:p>
            <a:pPr lvl="1"/>
            <a:r>
              <a:rPr lang="en-US" dirty="0" smtClean="0"/>
              <a:t>Optimized: </a:t>
            </a:r>
            <a:r>
              <a:rPr lang="en-US" dirty="0" err="1" smtClean="0"/>
              <a:t>postgres</a:t>
            </a:r>
            <a:r>
              <a:rPr lang="en-US" dirty="0" smtClean="0"/>
              <a:t> database</a:t>
            </a:r>
          </a:p>
          <a:p>
            <a:pPr lvl="1"/>
            <a:r>
              <a:rPr lang="en-US" dirty="0" smtClean="0"/>
              <a:t>Optimized: </a:t>
            </a:r>
            <a:r>
              <a:rPr lang="en-US" dirty="0" err="1" smtClean="0"/>
              <a:t>postgres</a:t>
            </a:r>
            <a:r>
              <a:rPr lang="en-US" dirty="0" smtClean="0"/>
              <a:t> </a:t>
            </a:r>
            <a:r>
              <a:rPr lang="en-US" dirty="0" err="1" smtClean="0"/>
              <a:t>config</a:t>
            </a:r>
            <a:r>
              <a:rPr lang="en-US" dirty="0" smtClean="0"/>
              <a:t> file</a:t>
            </a:r>
            <a:endParaRPr lang="en-US" dirty="0"/>
          </a:p>
        </p:txBody>
      </p:sp>
      <p:sp>
        <p:nvSpPr>
          <p:cNvPr id="2" name="Title 1"/>
          <p:cNvSpPr>
            <a:spLocks noGrp="1"/>
          </p:cNvSpPr>
          <p:nvPr>
            <p:ph type="title"/>
          </p:nvPr>
        </p:nvSpPr>
        <p:spPr/>
        <p:txBody>
          <a:bodyPr/>
          <a:lstStyle/>
          <a:p>
            <a:r>
              <a:rPr lang="en-US" dirty="0" smtClean="0"/>
              <a:t>Importing </a:t>
            </a:r>
            <a:r>
              <a:rPr lang="en-US" dirty="0" smtClean="0"/>
              <a:t>into </a:t>
            </a:r>
            <a:r>
              <a:rPr lang="en-US" dirty="0" smtClean="0"/>
              <a:t>CKAN</a:t>
            </a:r>
            <a:endParaRPr lang="en-US" dirty="0"/>
          </a:p>
        </p:txBody>
      </p:sp>
    </p:spTree>
    <p:extLst>
      <p:ext uri="{BB962C8B-B14F-4D97-AF65-F5344CB8AC3E}">
        <p14:creationId xmlns:p14="http://schemas.microsoft.com/office/powerpoint/2010/main" val="46695964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Summary</a:t>
            </a:r>
            <a:endParaRPr lang="en-US" dirty="0"/>
          </a:p>
        </p:txBody>
      </p:sp>
      <p:sp>
        <p:nvSpPr>
          <p:cNvPr id="13" name="Content Placeholder 12"/>
          <p:cNvSpPr>
            <a:spLocks noGrp="1"/>
          </p:cNvSpPr>
          <p:nvPr>
            <p:ph idx="1"/>
          </p:nvPr>
        </p:nvSpPr>
        <p:spPr/>
        <p:txBody>
          <a:bodyPr>
            <a:normAutofit/>
          </a:bodyPr>
          <a:lstStyle/>
          <a:p>
            <a:pPr marL="57150" indent="0">
              <a:buNone/>
            </a:pPr>
            <a:endParaRPr lang="en-US" dirty="0" smtClean="0"/>
          </a:p>
          <a:p>
            <a:pPr marL="514350" indent="-457200"/>
            <a:endParaRPr lang="en-US" dirty="0" smtClean="0"/>
          </a:p>
        </p:txBody>
      </p:sp>
      <p:sp>
        <p:nvSpPr>
          <p:cNvPr id="5" name="Cloud 4"/>
          <p:cNvSpPr/>
          <p:nvPr/>
        </p:nvSpPr>
        <p:spPr>
          <a:xfrm>
            <a:off x="1556794" y="1417637"/>
            <a:ext cx="1489301" cy="928567"/>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sp>
        <p:nvSpPr>
          <p:cNvPr id="6" name="Cloud 5"/>
          <p:cNvSpPr/>
          <p:nvPr/>
        </p:nvSpPr>
        <p:spPr>
          <a:xfrm>
            <a:off x="5802224" y="1417637"/>
            <a:ext cx="1565890" cy="928567"/>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sp>
        <p:nvSpPr>
          <p:cNvPr id="7" name="Cloud 6"/>
          <p:cNvSpPr/>
          <p:nvPr/>
        </p:nvSpPr>
        <p:spPr>
          <a:xfrm>
            <a:off x="3735934" y="1417637"/>
            <a:ext cx="1585319" cy="928566"/>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cxnSp>
        <p:nvCxnSpPr>
          <p:cNvPr id="8" name="Straight Arrow Connector 7"/>
          <p:cNvCxnSpPr/>
          <p:nvPr/>
        </p:nvCxnSpPr>
        <p:spPr>
          <a:xfrm flipH="1">
            <a:off x="5589952" y="2311043"/>
            <a:ext cx="852186"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 Box 5"/>
          <p:cNvSpPr txBox="1"/>
          <p:nvPr/>
        </p:nvSpPr>
        <p:spPr>
          <a:xfrm>
            <a:off x="5802223"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a:t>OAI-PMH</a:t>
            </a:r>
          </a:p>
        </p:txBody>
      </p:sp>
      <p:cxnSp>
        <p:nvCxnSpPr>
          <p:cNvPr id="10" name="Straight Arrow Connector 9"/>
          <p:cNvCxnSpPr/>
          <p:nvPr/>
        </p:nvCxnSpPr>
        <p:spPr>
          <a:xfrm>
            <a:off x="4528594" y="2346205"/>
            <a:ext cx="0"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2618151" y="2346205"/>
            <a:ext cx="1061357"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 Box 8"/>
          <p:cNvSpPr txBox="1"/>
          <p:nvPr/>
        </p:nvSpPr>
        <p:spPr>
          <a:xfrm>
            <a:off x="2618151"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t>OAI-PMH</a:t>
            </a:r>
            <a:endParaRPr lang="en-US" sz="1200" dirty="0"/>
          </a:p>
        </p:txBody>
      </p:sp>
      <p:sp>
        <p:nvSpPr>
          <p:cNvPr id="14" name="Text Box 9"/>
          <p:cNvSpPr txBox="1"/>
          <p:nvPr/>
        </p:nvSpPr>
        <p:spPr>
          <a:xfrm>
            <a:off x="4104051"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a:t>OAI-PMH</a:t>
            </a:r>
          </a:p>
        </p:txBody>
      </p:sp>
      <p:sp>
        <p:nvSpPr>
          <p:cNvPr id="15" name="Rectangle 14"/>
          <p:cNvSpPr/>
          <p:nvPr/>
        </p:nvSpPr>
        <p:spPr>
          <a:xfrm>
            <a:off x="2737205" y="3365637"/>
            <a:ext cx="3395980" cy="40767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dirty="0">
                <a:ea typeface="ＭＳ 明朝"/>
                <a:cs typeface="Times New Roman"/>
              </a:rPr>
              <a:t>Harvester </a:t>
            </a:r>
            <a:r>
              <a:rPr lang="en-GB" dirty="0">
                <a:solidFill>
                  <a:srgbClr val="0000FF"/>
                </a:solidFill>
                <a:ea typeface="ＭＳ 明朝"/>
                <a:cs typeface="Times New Roman"/>
              </a:rPr>
              <a:t>-&gt; xml files</a:t>
            </a:r>
            <a:endParaRPr lang="en-US" sz="1200" dirty="0">
              <a:solidFill>
                <a:srgbClr val="0000FF"/>
              </a:solidFill>
              <a:ea typeface="ＭＳ 明朝"/>
              <a:cs typeface="Times New Roman"/>
            </a:endParaRPr>
          </a:p>
        </p:txBody>
      </p:sp>
      <p:sp>
        <p:nvSpPr>
          <p:cNvPr id="16" name="Rectangle 15"/>
          <p:cNvSpPr/>
          <p:nvPr/>
        </p:nvSpPr>
        <p:spPr>
          <a:xfrm>
            <a:off x="2752476" y="4141028"/>
            <a:ext cx="3380709" cy="407773"/>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t>Mapper </a:t>
            </a:r>
            <a:r>
              <a:rPr lang="en-US" dirty="0">
                <a:solidFill>
                  <a:srgbClr val="0000FF"/>
                </a:solidFill>
              </a:rPr>
              <a:t>-&gt; </a:t>
            </a:r>
            <a:r>
              <a:rPr lang="en-US" dirty="0" err="1">
                <a:solidFill>
                  <a:srgbClr val="0000FF"/>
                </a:solidFill>
              </a:rPr>
              <a:t>json</a:t>
            </a:r>
            <a:r>
              <a:rPr lang="en-US" dirty="0">
                <a:solidFill>
                  <a:srgbClr val="0000FF"/>
                </a:solidFill>
              </a:rPr>
              <a:t> files</a:t>
            </a:r>
          </a:p>
        </p:txBody>
      </p:sp>
      <p:sp>
        <p:nvSpPr>
          <p:cNvPr id="30" name="Rectangle 29"/>
          <p:cNvSpPr/>
          <p:nvPr/>
        </p:nvSpPr>
        <p:spPr>
          <a:xfrm>
            <a:off x="2752476" y="4916522"/>
            <a:ext cx="3395980" cy="40767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dirty="0">
                <a:ea typeface="ＭＳ 明朝"/>
                <a:cs typeface="Times New Roman"/>
              </a:rPr>
              <a:t>Normalizer </a:t>
            </a:r>
            <a:r>
              <a:rPr lang="en-US" dirty="0">
                <a:solidFill>
                  <a:srgbClr val="0000FF"/>
                </a:solidFill>
                <a:ea typeface="ＭＳ 明朝"/>
                <a:cs typeface="Times New Roman"/>
              </a:rPr>
              <a:t>-&gt; </a:t>
            </a:r>
            <a:r>
              <a:rPr lang="en-US" dirty="0" err="1">
                <a:solidFill>
                  <a:srgbClr val="0000FF"/>
                </a:solidFill>
                <a:ea typeface="ＭＳ 明朝"/>
                <a:cs typeface="Times New Roman"/>
              </a:rPr>
              <a:t>json</a:t>
            </a:r>
            <a:r>
              <a:rPr lang="en-US" dirty="0">
                <a:solidFill>
                  <a:srgbClr val="0000FF"/>
                </a:solidFill>
                <a:ea typeface="ＭＳ 明朝"/>
                <a:cs typeface="Times New Roman"/>
              </a:rPr>
              <a:t> files</a:t>
            </a:r>
            <a:endParaRPr lang="en-US" sz="1200" dirty="0">
              <a:solidFill>
                <a:srgbClr val="0000FF"/>
              </a:solidFill>
              <a:ea typeface="ＭＳ 明朝"/>
              <a:cs typeface="Times New Roman"/>
            </a:endParaRPr>
          </a:p>
        </p:txBody>
      </p:sp>
      <p:cxnSp>
        <p:nvCxnSpPr>
          <p:cNvPr id="34" name="Straight Arrow Connector 33"/>
          <p:cNvCxnSpPr/>
          <p:nvPr/>
        </p:nvCxnSpPr>
        <p:spPr>
          <a:xfrm>
            <a:off x="4528594" y="3773307"/>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a:off x="4528594" y="4548801"/>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752476" y="5738026"/>
            <a:ext cx="3380709" cy="77627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dirty="0">
                <a:ea typeface="ＭＳ 明朝"/>
                <a:cs typeface="Times New Roman"/>
              </a:rPr>
              <a:t>Web portal </a:t>
            </a:r>
            <a:r>
              <a:rPr lang="en-GB" dirty="0">
                <a:solidFill>
                  <a:srgbClr val="0000FF"/>
                </a:solidFill>
                <a:ea typeface="ＭＳ 明朝"/>
                <a:cs typeface="Times New Roman"/>
              </a:rPr>
              <a:t>(CKAN)</a:t>
            </a:r>
            <a:endParaRPr lang="en-US" dirty="0">
              <a:solidFill>
                <a:srgbClr val="0000FF"/>
              </a:solidFill>
              <a:ea typeface="ＭＳ 明朝"/>
              <a:cs typeface="Times New Roman"/>
            </a:endParaRPr>
          </a:p>
        </p:txBody>
      </p:sp>
      <p:cxnSp>
        <p:nvCxnSpPr>
          <p:cNvPr id="37" name="Straight Arrow Connector 36"/>
          <p:cNvCxnSpPr/>
          <p:nvPr/>
        </p:nvCxnSpPr>
        <p:spPr>
          <a:xfrm>
            <a:off x="4526802" y="5324192"/>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Rectangle 27"/>
          <p:cNvSpPr/>
          <p:nvPr/>
        </p:nvSpPr>
        <p:spPr>
          <a:xfrm>
            <a:off x="133685" y="4916521"/>
            <a:ext cx="1797424" cy="591267"/>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dirty="0" smtClean="0">
                <a:ea typeface="ＭＳ 明朝"/>
                <a:cs typeface="Times New Roman"/>
              </a:rPr>
              <a:t>Normalization rules</a:t>
            </a:r>
            <a:endParaRPr lang="en-US" sz="1200" dirty="0">
              <a:effectLst/>
              <a:ea typeface="ＭＳ 明朝"/>
              <a:cs typeface="Times New Roman"/>
            </a:endParaRPr>
          </a:p>
        </p:txBody>
      </p:sp>
      <p:cxnSp>
        <p:nvCxnSpPr>
          <p:cNvPr id="29" name="Straight Arrow Connector 28"/>
          <p:cNvCxnSpPr/>
          <p:nvPr/>
        </p:nvCxnSpPr>
        <p:spPr>
          <a:xfrm>
            <a:off x="2032000" y="5120357"/>
            <a:ext cx="7052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133685" y="3970776"/>
            <a:ext cx="1797424" cy="5780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smtClean="0"/>
              <a:t>Map rules</a:t>
            </a:r>
            <a:endParaRPr lang="en-US" dirty="0"/>
          </a:p>
        </p:txBody>
      </p:sp>
      <p:cxnSp>
        <p:nvCxnSpPr>
          <p:cNvPr id="40" name="Straight Arrow Connector 39"/>
          <p:cNvCxnSpPr/>
          <p:nvPr/>
        </p:nvCxnSpPr>
        <p:spPr>
          <a:xfrm>
            <a:off x="2032000" y="4323600"/>
            <a:ext cx="7052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65967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alibri"/>
                <a:cs typeface="Calibri"/>
              </a:rPr>
              <a:t>Background</a:t>
            </a:r>
            <a:endParaRPr lang="en-US" dirty="0">
              <a:latin typeface="Calibri"/>
              <a:cs typeface="Calibri"/>
            </a:endParaRPr>
          </a:p>
          <a:p>
            <a:pPr lvl="2"/>
            <a:r>
              <a:rPr lang="en-US" dirty="0" smtClean="0">
                <a:latin typeface="Calibri"/>
                <a:cs typeface="Calibri"/>
              </a:rPr>
              <a:t>CLARIN (</a:t>
            </a:r>
            <a:r>
              <a:rPr lang="en-US" dirty="0" smtClean="0">
                <a:solidFill>
                  <a:srgbClr val="0000FF"/>
                </a:solidFill>
                <a:latin typeface="Calibri"/>
                <a:cs typeface="Calibri"/>
              </a:rPr>
              <a:t>VLO</a:t>
            </a:r>
            <a:r>
              <a:rPr lang="en-US" dirty="0" smtClean="0">
                <a:latin typeface="Calibri"/>
                <a:cs typeface="Calibri"/>
              </a:rPr>
              <a:t> for linguistics) </a:t>
            </a:r>
            <a:endParaRPr lang="en-US" dirty="0">
              <a:latin typeface="Calibri"/>
              <a:cs typeface="Calibri"/>
            </a:endParaRPr>
          </a:p>
          <a:p>
            <a:pPr lvl="2"/>
            <a:r>
              <a:rPr lang="en-US" dirty="0" smtClean="0">
                <a:latin typeface="Calibri"/>
                <a:cs typeface="Calibri"/>
              </a:rPr>
              <a:t>EUDAT (</a:t>
            </a:r>
            <a:r>
              <a:rPr lang="en-US" dirty="0" smtClean="0">
                <a:solidFill>
                  <a:srgbClr val="0000FF"/>
                </a:solidFill>
                <a:latin typeface="Calibri"/>
                <a:cs typeface="Calibri"/>
              </a:rPr>
              <a:t>B2FIND</a:t>
            </a:r>
            <a:r>
              <a:rPr lang="en-US" dirty="0" smtClean="0">
                <a:latin typeface="Calibri"/>
                <a:cs typeface="Calibri"/>
              </a:rPr>
              <a:t> for several disciplines) </a:t>
            </a:r>
          </a:p>
          <a:p>
            <a:pPr lvl="2"/>
            <a:endParaRPr lang="en-US" dirty="0" smtClean="0">
              <a:latin typeface="Calibri"/>
              <a:cs typeface="Calibri"/>
            </a:endParaRPr>
          </a:p>
          <a:p>
            <a:r>
              <a:rPr lang="en-US" dirty="0" smtClean="0">
                <a:latin typeface="Calibri"/>
                <a:cs typeface="Calibri"/>
              </a:rPr>
              <a:t>Objectives</a:t>
            </a:r>
            <a:endParaRPr lang="en-US" dirty="0">
              <a:latin typeface="Calibri"/>
              <a:cs typeface="Calibri"/>
            </a:endParaRPr>
          </a:p>
          <a:p>
            <a:pPr lvl="1"/>
            <a:r>
              <a:rPr lang="en-US" dirty="0" smtClean="0">
                <a:latin typeface="Calibri"/>
                <a:cs typeface="Calibri"/>
              </a:rPr>
              <a:t>To i</a:t>
            </a:r>
            <a:r>
              <a:rPr lang="en-US" dirty="0" smtClean="0">
                <a:cs typeface="Calibri"/>
              </a:rPr>
              <a:t>nvestigate </a:t>
            </a:r>
            <a:r>
              <a:rPr lang="en-US" dirty="0" smtClean="0">
                <a:cs typeface="Calibri"/>
              </a:rPr>
              <a:t>metadata availability in </a:t>
            </a:r>
            <a:r>
              <a:rPr lang="en-US" dirty="0">
                <a:cs typeface="Calibri"/>
              </a:rPr>
              <a:t>the social sciences and humanities (SSH)</a:t>
            </a:r>
          </a:p>
          <a:p>
            <a:pPr lvl="1"/>
            <a:r>
              <a:rPr lang="en-US" dirty="0" smtClean="0">
                <a:cs typeface="Calibri"/>
              </a:rPr>
              <a:t>To </a:t>
            </a:r>
            <a:r>
              <a:rPr lang="en-US" dirty="0">
                <a:cs typeface="Calibri"/>
              </a:rPr>
              <a:t>provide a single tool for metadata-based resource discovery, visualization, search for several </a:t>
            </a:r>
            <a:r>
              <a:rPr lang="en-US" dirty="0" smtClean="0">
                <a:cs typeface="Calibri"/>
              </a:rPr>
              <a:t>disciplines in </a:t>
            </a:r>
            <a:r>
              <a:rPr lang="en-US" dirty="0">
                <a:cs typeface="Calibri"/>
              </a:rPr>
              <a:t>SSH</a:t>
            </a:r>
          </a:p>
          <a:p>
            <a:pPr marL="457200" lvl="1" indent="0">
              <a:buNone/>
            </a:pPr>
            <a:endParaRPr lang="en-US" dirty="0">
              <a:latin typeface="Calibri"/>
              <a:cs typeface="Calibri"/>
            </a:endParaRPr>
          </a:p>
          <a:p>
            <a:endParaRPr lang="en-US" dirty="0">
              <a:latin typeface="Calibri"/>
              <a:cs typeface="Calibri"/>
            </a:endParaRPr>
          </a:p>
        </p:txBody>
      </p:sp>
      <p:pic>
        <p:nvPicPr>
          <p:cNvPr id="5"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Tree>
    <p:extLst>
      <p:ext uri="{BB962C8B-B14F-4D97-AF65-F5344CB8AC3E}">
        <p14:creationId xmlns:p14="http://schemas.microsoft.com/office/powerpoint/2010/main" val="2663650251"/>
      </p:ext>
    </p:extLst>
  </p:cSld>
  <p:clrMapOvr>
    <a:masterClrMapping/>
  </p:clrMapOvr>
  <mc:AlternateContent xmlns:mc="http://schemas.openxmlformats.org/markup-compatibility/2006">
    <mc:Choice xmlns:p14="http://schemas.microsoft.com/office/powerpoint/2010/main" Requires="p14">
      <p:transition spd="slow" p14:dur="2000" advTm="131213"/>
    </mc:Choice>
    <mc:Fallback>
      <p:transition xmlns:p14="http://schemas.microsoft.com/office/powerpoint/2010/main" spd="slow" advTm="131213"/>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Summary</a:t>
            </a:r>
            <a:endParaRPr lang="en-US" dirty="0"/>
          </a:p>
        </p:txBody>
      </p:sp>
      <p:sp>
        <p:nvSpPr>
          <p:cNvPr id="13" name="Content Placeholder 12"/>
          <p:cNvSpPr>
            <a:spLocks noGrp="1"/>
          </p:cNvSpPr>
          <p:nvPr>
            <p:ph idx="1"/>
          </p:nvPr>
        </p:nvSpPr>
        <p:spPr/>
        <p:txBody>
          <a:bodyPr>
            <a:normAutofit/>
          </a:bodyPr>
          <a:lstStyle/>
          <a:p>
            <a:pPr marL="57150" indent="0">
              <a:buNone/>
            </a:pPr>
            <a:endParaRPr lang="en-US" dirty="0" smtClean="0"/>
          </a:p>
          <a:p>
            <a:pPr marL="514350" indent="-457200"/>
            <a:endParaRPr lang="en-US" dirty="0" smtClean="0"/>
          </a:p>
        </p:txBody>
      </p:sp>
      <p:grpSp>
        <p:nvGrpSpPr>
          <p:cNvPr id="3" name="Group 2"/>
          <p:cNvGrpSpPr/>
          <p:nvPr/>
        </p:nvGrpSpPr>
        <p:grpSpPr>
          <a:xfrm>
            <a:off x="133685" y="1417637"/>
            <a:ext cx="7234429" cy="5096663"/>
            <a:chOff x="133685" y="1417637"/>
            <a:chExt cx="7234429" cy="5096663"/>
          </a:xfrm>
        </p:grpSpPr>
        <p:sp>
          <p:nvSpPr>
            <p:cNvPr id="5" name="Cloud 4"/>
            <p:cNvSpPr/>
            <p:nvPr/>
          </p:nvSpPr>
          <p:spPr>
            <a:xfrm>
              <a:off x="1556794" y="1417637"/>
              <a:ext cx="1489301" cy="928567"/>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sp>
          <p:nvSpPr>
            <p:cNvPr id="6" name="Cloud 5"/>
            <p:cNvSpPr/>
            <p:nvPr/>
          </p:nvSpPr>
          <p:spPr>
            <a:xfrm>
              <a:off x="5802224" y="1417637"/>
              <a:ext cx="1565890" cy="928567"/>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sp>
          <p:nvSpPr>
            <p:cNvPr id="7" name="Cloud 6"/>
            <p:cNvSpPr/>
            <p:nvPr/>
          </p:nvSpPr>
          <p:spPr>
            <a:xfrm>
              <a:off x="3735934" y="1417637"/>
              <a:ext cx="1585319" cy="928566"/>
            </a:xfrm>
            <a:prstGeom prst="cloud">
              <a:avLst/>
            </a:prstGeom>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en-US" dirty="0" smtClean="0"/>
                <a:t>Provider</a:t>
              </a:r>
              <a:endParaRPr lang="en-US" dirty="0"/>
            </a:p>
          </p:txBody>
        </p:sp>
        <p:cxnSp>
          <p:nvCxnSpPr>
            <p:cNvPr id="8" name="Straight Arrow Connector 7"/>
            <p:cNvCxnSpPr/>
            <p:nvPr/>
          </p:nvCxnSpPr>
          <p:spPr>
            <a:xfrm flipH="1">
              <a:off x="5589952" y="2311043"/>
              <a:ext cx="852186"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 Box 5"/>
            <p:cNvSpPr txBox="1"/>
            <p:nvPr/>
          </p:nvSpPr>
          <p:spPr>
            <a:xfrm>
              <a:off x="5802223"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a:t>OAI-PMH</a:t>
              </a:r>
            </a:p>
          </p:txBody>
        </p:sp>
        <p:cxnSp>
          <p:nvCxnSpPr>
            <p:cNvPr id="10" name="Straight Arrow Connector 9"/>
            <p:cNvCxnSpPr/>
            <p:nvPr/>
          </p:nvCxnSpPr>
          <p:spPr>
            <a:xfrm>
              <a:off x="4528594" y="2346205"/>
              <a:ext cx="0"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2618151" y="2346205"/>
              <a:ext cx="1061357" cy="10194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 Box 8"/>
            <p:cNvSpPr txBox="1"/>
            <p:nvPr/>
          </p:nvSpPr>
          <p:spPr>
            <a:xfrm>
              <a:off x="2618151"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smtClean="0"/>
                <a:t>OAI-PMH</a:t>
              </a:r>
              <a:endParaRPr lang="en-US" sz="1200" dirty="0"/>
            </a:p>
          </p:txBody>
        </p:sp>
        <p:sp>
          <p:nvSpPr>
            <p:cNvPr id="14" name="Text Box 9"/>
            <p:cNvSpPr txBox="1"/>
            <p:nvPr/>
          </p:nvSpPr>
          <p:spPr>
            <a:xfrm>
              <a:off x="4104051" y="2550092"/>
              <a:ext cx="849086" cy="407773"/>
            </a:xfrm>
            <a:prstGeom prst="rect">
              <a:avLst/>
            </a:prstGeom>
            <a:ln/>
            <a:extLst>
              <a:ext uri="{C572A759-6A51-4108-AA02-DFA0A04FC94B}">
                <ma14:wrappingTextBoxFlag xmlns:ma14="http://schemas.microsoft.com/office/mac/drawingml/2011/main"/>
              </a:ext>
            </a:extLst>
          </p:spPr>
          <p:style>
            <a:lnRef idx="3">
              <a:schemeClr val="lt1"/>
            </a:lnRef>
            <a:fillRef idx="1">
              <a:schemeClr val="dk1"/>
            </a:fillRef>
            <a:effectRef idx="1">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dirty="0"/>
                <a:t>OAI-PMH</a:t>
              </a:r>
            </a:p>
          </p:txBody>
        </p:sp>
        <p:sp>
          <p:nvSpPr>
            <p:cNvPr id="15" name="Rectangle 14"/>
            <p:cNvSpPr/>
            <p:nvPr/>
          </p:nvSpPr>
          <p:spPr>
            <a:xfrm>
              <a:off x="2737205" y="3365637"/>
              <a:ext cx="3395980" cy="40767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dirty="0">
                  <a:ea typeface="ＭＳ 明朝"/>
                  <a:cs typeface="Times New Roman"/>
                </a:rPr>
                <a:t>Harvester </a:t>
              </a:r>
              <a:r>
                <a:rPr lang="en-GB" dirty="0">
                  <a:solidFill>
                    <a:srgbClr val="0000FF"/>
                  </a:solidFill>
                  <a:ea typeface="ＭＳ 明朝"/>
                  <a:cs typeface="Times New Roman"/>
                </a:rPr>
                <a:t>-&gt; xml files</a:t>
              </a:r>
              <a:endParaRPr lang="en-US" sz="1200" dirty="0">
                <a:solidFill>
                  <a:srgbClr val="0000FF"/>
                </a:solidFill>
                <a:ea typeface="ＭＳ 明朝"/>
                <a:cs typeface="Times New Roman"/>
              </a:endParaRPr>
            </a:p>
          </p:txBody>
        </p:sp>
        <p:sp>
          <p:nvSpPr>
            <p:cNvPr id="16" name="Rectangle 15"/>
            <p:cNvSpPr/>
            <p:nvPr/>
          </p:nvSpPr>
          <p:spPr>
            <a:xfrm>
              <a:off x="2752476" y="4141028"/>
              <a:ext cx="3380709" cy="407773"/>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t>Mapper </a:t>
              </a:r>
              <a:r>
                <a:rPr lang="en-US" dirty="0">
                  <a:solidFill>
                    <a:srgbClr val="0000FF"/>
                  </a:solidFill>
                </a:rPr>
                <a:t>-&gt; </a:t>
              </a:r>
              <a:r>
                <a:rPr lang="en-US" dirty="0" err="1">
                  <a:solidFill>
                    <a:srgbClr val="0000FF"/>
                  </a:solidFill>
                </a:rPr>
                <a:t>json</a:t>
              </a:r>
              <a:r>
                <a:rPr lang="en-US" dirty="0">
                  <a:solidFill>
                    <a:srgbClr val="0000FF"/>
                  </a:solidFill>
                </a:rPr>
                <a:t> files</a:t>
              </a:r>
            </a:p>
          </p:txBody>
        </p:sp>
        <p:sp>
          <p:nvSpPr>
            <p:cNvPr id="30" name="Rectangle 29"/>
            <p:cNvSpPr/>
            <p:nvPr/>
          </p:nvSpPr>
          <p:spPr>
            <a:xfrm>
              <a:off x="2752476" y="4916522"/>
              <a:ext cx="3395980" cy="40767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dirty="0">
                  <a:ea typeface="ＭＳ 明朝"/>
                  <a:cs typeface="Times New Roman"/>
                </a:rPr>
                <a:t>Normalizer </a:t>
              </a:r>
              <a:r>
                <a:rPr lang="en-US" dirty="0">
                  <a:solidFill>
                    <a:srgbClr val="0000FF"/>
                  </a:solidFill>
                  <a:ea typeface="ＭＳ 明朝"/>
                  <a:cs typeface="Times New Roman"/>
                </a:rPr>
                <a:t>-&gt; </a:t>
              </a:r>
              <a:r>
                <a:rPr lang="en-US" dirty="0" err="1">
                  <a:solidFill>
                    <a:srgbClr val="0000FF"/>
                  </a:solidFill>
                  <a:ea typeface="ＭＳ 明朝"/>
                  <a:cs typeface="Times New Roman"/>
                </a:rPr>
                <a:t>json</a:t>
              </a:r>
              <a:r>
                <a:rPr lang="en-US" dirty="0">
                  <a:solidFill>
                    <a:srgbClr val="0000FF"/>
                  </a:solidFill>
                  <a:ea typeface="ＭＳ 明朝"/>
                  <a:cs typeface="Times New Roman"/>
                </a:rPr>
                <a:t> files</a:t>
              </a:r>
              <a:endParaRPr lang="en-US" sz="1200" dirty="0">
                <a:solidFill>
                  <a:srgbClr val="0000FF"/>
                </a:solidFill>
                <a:ea typeface="ＭＳ 明朝"/>
                <a:cs typeface="Times New Roman"/>
              </a:endParaRPr>
            </a:p>
          </p:txBody>
        </p:sp>
        <p:cxnSp>
          <p:nvCxnSpPr>
            <p:cNvPr id="34" name="Straight Arrow Connector 33"/>
            <p:cNvCxnSpPr/>
            <p:nvPr/>
          </p:nvCxnSpPr>
          <p:spPr>
            <a:xfrm>
              <a:off x="4528594" y="3773307"/>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a:xfrm>
              <a:off x="4528594" y="4548801"/>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752476" y="5738026"/>
              <a:ext cx="3380709" cy="77627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dirty="0">
                  <a:ea typeface="ＭＳ 明朝"/>
                  <a:cs typeface="Times New Roman"/>
                </a:rPr>
                <a:t>Web portal </a:t>
              </a:r>
              <a:r>
                <a:rPr lang="en-GB" dirty="0">
                  <a:solidFill>
                    <a:srgbClr val="0000FF"/>
                  </a:solidFill>
                  <a:ea typeface="ＭＳ 明朝"/>
                  <a:cs typeface="Times New Roman"/>
                </a:rPr>
                <a:t>(CKAN)</a:t>
              </a:r>
              <a:endParaRPr lang="en-US" dirty="0">
                <a:solidFill>
                  <a:srgbClr val="0000FF"/>
                </a:solidFill>
                <a:ea typeface="ＭＳ 明朝"/>
                <a:cs typeface="Times New Roman"/>
              </a:endParaRPr>
            </a:p>
          </p:txBody>
        </p:sp>
        <p:cxnSp>
          <p:nvCxnSpPr>
            <p:cNvPr id="37" name="Straight Arrow Connector 36"/>
            <p:cNvCxnSpPr/>
            <p:nvPr/>
          </p:nvCxnSpPr>
          <p:spPr>
            <a:xfrm>
              <a:off x="4526802" y="5324192"/>
              <a:ext cx="0" cy="3677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Rectangle 27"/>
            <p:cNvSpPr/>
            <p:nvPr/>
          </p:nvSpPr>
          <p:spPr>
            <a:xfrm>
              <a:off x="133685" y="4916521"/>
              <a:ext cx="1797424" cy="591267"/>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dirty="0" smtClean="0">
                  <a:ea typeface="ＭＳ 明朝"/>
                  <a:cs typeface="Times New Roman"/>
                </a:rPr>
                <a:t>Normalization rules</a:t>
              </a:r>
              <a:endParaRPr lang="en-US" sz="1200" dirty="0">
                <a:effectLst/>
                <a:ea typeface="ＭＳ 明朝"/>
                <a:cs typeface="Times New Roman"/>
              </a:endParaRPr>
            </a:p>
          </p:txBody>
        </p:sp>
        <p:cxnSp>
          <p:nvCxnSpPr>
            <p:cNvPr id="29" name="Straight Arrow Connector 28"/>
            <p:cNvCxnSpPr/>
            <p:nvPr/>
          </p:nvCxnSpPr>
          <p:spPr>
            <a:xfrm>
              <a:off x="2032000" y="5120357"/>
              <a:ext cx="7052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133685" y="3970776"/>
              <a:ext cx="1797424" cy="5780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smtClean="0"/>
                <a:t>Map rules</a:t>
              </a:r>
              <a:endParaRPr lang="en-US" dirty="0"/>
            </a:p>
          </p:txBody>
        </p:sp>
        <p:cxnSp>
          <p:nvCxnSpPr>
            <p:cNvPr id="40" name="Straight Arrow Connector 39"/>
            <p:cNvCxnSpPr/>
            <p:nvPr/>
          </p:nvCxnSpPr>
          <p:spPr>
            <a:xfrm>
              <a:off x="2032000" y="4323600"/>
              <a:ext cx="7052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1" name="Rectangle 40"/>
            <p:cNvSpPr/>
            <p:nvPr/>
          </p:nvSpPr>
          <p:spPr>
            <a:xfrm>
              <a:off x="133686" y="2805446"/>
              <a:ext cx="1797423" cy="57802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t>CLARIN CMDI</a:t>
              </a:r>
            </a:p>
          </p:txBody>
        </p:sp>
        <p:cxnSp>
          <p:nvCxnSpPr>
            <p:cNvPr id="42" name="Straight Arrow Connector 41"/>
            <p:cNvCxnSpPr/>
            <p:nvPr/>
          </p:nvCxnSpPr>
          <p:spPr>
            <a:xfrm>
              <a:off x="1069474" y="3502526"/>
              <a:ext cx="0" cy="46825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8" name="TextBox 17"/>
          <p:cNvSpPr txBox="1"/>
          <p:nvPr/>
        </p:nvSpPr>
        <p:spPr>
          <a:xfrm>
            <a:off x="5614737" y="386347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62060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13" name="Content Placeholder 12"/>
          <p:cNvSpPr>
            <a:spLocks noGrp="1"/>
          </p:cNvSpPr>
          <p:nvPr>
            <p:ph sz="half" idx="2"/>
          </p:nvPr>
        </p:nvSpPr>
        <p:spPr>
          <a:xfrm>
            <a:off x="609600" y="1600200"/>
            <a:ext cx="7940294" cy="4525963"/>
          </a:xfrm>
        </p:spPr>
        <p:txBody>
          <a:bodyPr>
            <a:normAutofit fontScale="92500" lnSpcReduction="10000"/>
          </a:bodyPr>
          <a:lstStyle/>
          <a:p>
            <a:r>
              <a:rPr lang="en-US" dirty="0" smtClean="0"/>
              <a:t>List of data providers</a:t>
            </a:r>
          </a:p>
          <a:p>
            <a:r>
              <a:rPr lang="en-US" dirty="0" smtClean="0"/>
              <a:t>Selected useful facets (19 of them)</a:t>
            </a:r>
          </a:p>
          <a:p>
            <a:r>
              <a:rPr lang="en-US" dirty="0" smtClean="0"/>
              <a:t>Developed tools for </a:t>
            </a:r>
          </a:p>
          <a:p>
            <a:pPr lvl="1"/>
            <a:r>
              <a:rPr lang="en-US" dirty="0" smtClean="0"/>
              <a:t>Harvesting</a:t>
            </a:r>
          </a:p>
          <a:p>
            <a:pPr lvl="1"/>
            <a:r>
              <a:rPr lang="en-US" dirty="0" smtClean="0"/>
              <a:t>Mapping</a:t>
            </a:r>
          </a:p>
          <a:p>
            <a:pPr lvl="1"/>
            <a:r>
              <a:rPr lang="en-US" dirty="0" smtClean="0"/>
              <a:t>Normalization</a:t>
            </a:r>
          </a:p>
          <a:p>
            <a:pPr lvl="1"/>
            <a:r>
              <a:rPr lang="en-US" dirty="0" smtClean="0"/>
              <a:t>Concept mapping </a:t>
            </a:r>
            <a:r>
              <a:rPr lang="en-US" dirty="0"/>
              <a:t>(map concepts or </a:t>
            </a:r>
            <a:r>
              <a:rPr lang="en-US" dirty="0" err="1"/>
              <a:t>XPaths</a:t>
            </a:r>
            <a:r>
              <a:rPr lang="en-US" dirty="0"/>
              <a:t> to </a:t>
            </a:r>
            <a:r>
              <a:rPr lang="en-US" dirty="0" smtClean="0"/>
              <a:t>facets)</a:t>
            </a:r>
          </a:p>
          <a:p>
            <a:r>
              <a:rPr lang="en-US" dirty="0" smtClean="0"/>
              <a:t>More understanding of CKAN benefits and limitations</a:t>
            </a:r>
          </a:p>
          <a:p>
            <a:r>
              <a:rPr lang="en-US" dirty="0" smtClean="0"/>
              <a:t>Source code is open source </a:t>
            </a:r>
            <a:r>
              <a:rPr lang="en-US" dirty="0" smtClean="0">
                <a:hlinkClick r:id="rId4"/>
              </a:rPr>
              <a:t>(https</a:t>
            </a:r>
            <a:r>
              <a:rPr lang="en-US" dirty="0">
                <a:hlinkClick r:id="rId4"/>
              </a:rPr>
              <a:t>://github.com/</a:t>
            </a:r>
            <a:r>
              <a:rPr lang="en-US" dirty="0" smtClean="0">
                <a:hlinkClick r:id="rId4"/>
              </a:rPr>
              <a:t>DASISH</a:t>
            </a:r>
            <a:r>
              <a:rPr lang="en-US" dirty="0" smtClean="0"/>
              <a:t>)</a:t>
            </a:r>
          </a:p>
          <a:p>
            <a:r>
              <a:rPr lang="en-US" dirty="0"/>
              <a:t>Catalogue Demo (</a:t>
            </a:r>
            <a:r>
              <a:rPr lang="en-US" dirty="0">
                <a:hlinkClick r:id="rId5"/>
              </a:rPr>
              <a:t>http://</a:t>
            </a:r>
            <a:r>
              <a:rPr lang="en-US" dirty="0" smtClean="0">
                <a:hlinkClick r:id="rId5"/>
              </a:rPr>
              <a:t>ckan.dasish.eu</a:t>
            </a:r>
            <a:r>
              <a:rPr lang="en-US" dirty="0" smtClean="0"/>
              <a:t>)</a:t>
            </a:r>
            <a:endParaRPr lang="en-US" dirty="0"/>
          </a:p>
        </p:txBody>
      </p:sp>
      <p:sp>
        <p:nvSpPr>
          <p:cNvPr id="2" name="Title 1"/>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132711382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13" name="Content Placeholder 12"/>
          <p:cNvSpPr>
            <a:spLocks noGrp="1"/>
          </p:cNvSpPr>
          <p:nvPr>
            <p:ph sz="half" idx="2"/>
          </p:nvPr>
        </p:nvSpPr>
        <p:spPr>
          <a:xfrm>
            <a:off x="609600" y="1600200"/>
            <a:ext cx="7940294" cy="4525963"/>
          </a:xfrm>
        </p:spPr>
        <p:txBody>
          <a:bodyPr>
            <a:normAutofit/>
          </a:bodyPr>
          <a:lstStyle/>
          <a:p>
            <a:r>
              <a:rPr lang="en-US" dirty="0" smtClean="0"/>
              <a:t>Provided an </a:t>
            </a:r>
            <a:r>
              <a:rPr lang="en-US" dirty="0"/>
              <a:t>overview of the available metadata in </a:t>
            </a:r>
            <a:r>
              <a:rPr lang="en-US" dirty="0" smtClean="0"/>
              <a:t>SSH – metadata providers and schema used</a:t>
            </a:r>
          </a:p>
          <a:p>
            <a:r>
              <a:rPr lang="en-US" dirty="0" smtClean="0"/>
              <a:t>Creating mapping and normalization rules are challenging </a:t>
            </a:r>
          </a:p>
          <a:p>
            <a:r>
              <a:rPr lang="en-US" dirty="0" smtClean="0"/>
              <a:t>Improving the metadata catalogue quality is a long process (requires </a:t>
            </a:r>
            <a:r>
              <a:rPr lang="en-US" dirty="0"/>
              <a:t>much </a:t>
            </a:r>
            <a:r>
              <a:rPr lang="en-US" dirty="0" smtClean="0"/>
              <a:t> domain expertise and patience). </a:t>
            </a:r>
          </a:p>
          <a:p>
            <a:r>
              <a:rPr lang="en-US" dirty="0"/>
              <a:t>All products will be transferred to </a:t>
            </a:r>
            <a:r>
              <a:rPr lang="en-US" dirty="0" smtClean="0"/>
              <a:t>EUDAT project (B2FIND)</a:t>
            </a:r>
            <a:endParaRPr lang="en-US" dirty="0"/>
          </a:p>
          <a:p>
            <a:pPr marL="0" indent="0">
              <a:buNone/>
            </a:pPr>
            <a:endParaRPr lang="en-US" dirty="0" smtClean="0"/>
          </a:p>
        </p:txBody>
      </p:sp>
      <p:sp>
        <p:nvSpPr>
          <p:cNvPr id="2" name="Title 1"/>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230334307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Contributors</a:t>
            </a:r>
            <a:endParaRPr lang="en-US" dirty="0"/>
          </a:p>
        </p:txBody>
      </p:sp>
      <p:sp>
        <p:nvSpPr>
          <p:cNvPr id="13" name="Content Placeholder 12"/>
          <p:cNvSpPr>
            <a:spLocks noGrp="1"/>
          </p:cNvSpPr>
          <p:nvPr>
            <p:ph idx="1"/>
          </p:nvPr>
        </p:nvSpPr>
        <p:spPr/>
        <p:txBody>
          <a:bodyPr>
            <a:normAutofit fontScale="70000" lnSpcReduction="20000"/>
          </a:bodyPr>
          <a:lstStyle/>
          <a:p>
            <a:pPr algn="dist"/>
            <a:r>
              <a:rPr lang="en-US" dirty="0" err="1" smtClean="0">
                <a:latin typeface="Calibri"/>
                <a:cs typeface="Calibri"/>
              </a:rPr>
              <a:t>Olof</a:t>
            </a:r>
            <a:r>
              <a:rPr lang="en-US" dirty="0" smtClean="0">
                <a:latin typeface="Calibri"/>
                <a:cs typeface="Calibri"/>
              </a:rPr>
              <a:t> </a:t>
            </a:r>
            <a:r>
              <a:rPr lang="en-US" dirty="0">
                <a:latin typeface="Calibri"/>
                <a:cs typeface="Calibri"/>
              </a:rPr>
              <a:t>Olsson </a:t>
            </a:r>
            <a:r>
              <a:rPr lang="en-US" dirty="0" smtClean="0">
                <a:latin typeface="Calibri"/>
                <a:cs typeface="Calibri"/>
              </a:rPr>
              <a:t>											</a:t>
            </a:r>
            <a:r>
              <a:rPr lang="en-US" dirty="0" smtClean="0">
                <a:solidFill>
                  <a:srgbClr val="008000"/>
                </a:solidFill>
                <a:latin typeface="Calibri"/>
                <a:cs typeface="Calibri"/>
              </a:rPr>
              <a:t>(</a:t>
            </a:r>
            <a:r>
              <a:rPr lang="en-US" dirty="0">
                <a:solidFill>
                  <a:srgbClr val="008000"/>
                </a:solidFill>
                <a:latin typeface="Calibri"/>
                <a:cs typeface="Calibri"/>
              </a:rPr>
              <a:t>UGOT)</a:t>
            </a:r>
          </a:p>
          <a:p>
            <a:pPr algn="dist"/>
            <a:r>
              <a:rPr lang="en-US" dirty="0">
                <a:latin typeface="Calibri"/>
                <a:cs typeface="Calibri"/>
              </a:rPr>
              <a:t>Stephanie Roth </a:t>
            </a:r>
            <a:r>
              <a:rPr lang="en-US" dirty="0" smtClean="0">
                <a:latin typeface="Calibri"/>
                <a:cs typeface="Calibri"/>
              </a:rPr>
              <a:t>											     </a:t>
            </a:r>
            <a:r>
              <a:rPr lang="en-US" dirty="0" smtClean="0">
                <a:solidFill>
                  <a:srgbClr val="008000"/>
                </a:solidFill>
                <a:latin typeface="Calibri"/>
                <a:cs typeface="Calibri"/>
              </a:rPr>
              <a:t>(</a:t>
            </a:r>
            <a:r>
              <a:rPr lang="en-US" dirty="0">
                <a:solidFill>
                  <a:srgbClr val="008000"/>
                </a:solidFill>
                <a:latin typeface="Calibri"/>
                <a:cs typeface="Calibri"/>
              </a:rPr>
              <a:t>UGOT</a:t>
            </a:r>
            <a:r>
              <a:rPr lang="en-US" dirty="0" smtClean="0">
                <a:solidFill>
                  <a:srgbClr val="008000"/>
                </a:solidFill>
                <a:latin typeface="Calibri"/>
                <a:cs typeface="Calibri"/>
              </a:rPr>
              <a:t>)</a:t>
            </a:r>
          </a:p>
          <a:p>
            <a:pPr algn="dist"/>
            <a:endParaRPr lang="en-US" dirty="0">
              <a:solidFill>
                <a:srgbClr val="008000"/>
              </a:solidFill>
              <a:latin typeface="Calibri"/>
              <a:cs typeface="Calibri"/>
            </a:endParaRPr>
          </a:p>
          <a:p>
            <a:pPr algn="dist"/>
            <a:r>
              <a:rPr lang="en-US" dirty="0">
                <a:latin typeface="Calibri"/>
                <a:cs typeface="Calibri"/>
              </a:rPr>
              <a:t>Catharina </a:t>
            </a:r>
            <a:r>
              <a:rPr lang="en-US" dirty="0" err="1">
                <a:latin typeface="Calibri"/>
                <a:cs typeface="Calibri"/>
              </a:rPr>
              <a:t>Wasner</a:t>
            </a:r>
            <a:r>
              <a:rPr lang="en-US" dirty="0">
                <a:latin typeface="Calibri"/>
                <a:cs typeface="Calibri"/>
              </a:rPr>
              <a:t> </a:t>
            </a:r>
            <a:r>
              <a:rPr lang="en-US" dirty="0" smtClean="0">
                <a:latin typeface="Calibri"/>
                <a:cs typeface="Calibri"/>
              </a:rPr>
              <a:t>								                    </a:t>
            </a:r>
            <a:r>
              <a:rPr lang="en-US" dirty="0" smtClean="0">
                <a:solidFill>
                  <a:schemeClr val="accent6"/>
                </a:solidFill>
                <a:latin typeface="Calibri"/>
                <a:cs typeface="Calibri"/>
              </a:rPr>
              <a:t>(</a:t>
            </a:r>
            <a:r>
              <a:rPr lang="en-US" dirty="0">
                <a:solidFill>
                  <a:schemeClr val="accent6"/>
                </a:solidFill>
                <a:latin typeface="Calibri"/>
                <a:cs typeface="Calibri"/>
              </a:rPr>
              <a:t>GESIS</a:t>
            </a:r>
            <a:r>
              <a:rPr lang="en-US" dirty="0" smtClean="0">
                <a:solidFill>
                  <a:schemeClr val="accent6"/>
                </a:solidFill>
                <a:latin typeface="Calibri"/>
                <a:cs typeface="Calibri"/>
              </a:rPr>
              <a:t>)</a:t>
            </a:r>
          </a:p>
          <a:p>
            <a:pPr algn="dist"/>
            <a:endParaRPr lang="en-US" dirty="0">
              <a:solidFill>
                <a:schemeClr val="accent6"/>
              </a:solidFill>
              <a:latin typeface="Calibri"/>
              <a:cs typeface="Calibri"/>
            </a:endParaRPr>
          </a:p>
          <a:p>
            <a:pPr algn="dist"/>
            <a:r>
              <a:rPr lang="en-US" dirty="0" err="1">
                <a:latin typeface="Calibri"/>
                <a:cs typeface="Calibri"/>
              </a:rPr>
              <a:t>Matej</a:t>
            </a:r>
            <a:r>
              <a:rPr lang="en-US" dirty="0">
                <a:latin typeface="Calibri"/>
                <a:cs typeface="Calibri"/>
              </a:rPr>
              <a:t> </a:t>
            </a:r>
            <a:r>
              <a:rPr lang="en-US" dirty="0" err="1">
                <a:latin typeface="Calibri"/>
                <a:cs typeface="Calibri"/>
              </a:rPr>
              <a:t>Durco</a:t>
            </a:r>
            <a:r>
              <a:rPr lang="en-US" dirty="0">
                <a:latin typeface="Calibri"/>
                <a:cs typeface="Calibri"/>
              </a:rPr>
              <a:t> </a:t>
            </a:r>
            <a:r>
              <a:rPr lang="en-US" dirty="0" smtClean="0">
                <a:latin typeface="Calibri"/>
                <a:cs typeface="Calibri"/>
              </a:rPr>
              <a:t>									                          </a:t>
            </a:r>
            <a:r>
              <a:rPr lang="en-US" dirty="0" smtClean="0">
                <a:solidFill>
                  <a:srgbClr val="FF0000"/>
                </a:solidFill>
                <a:latin typeface="Calibri"/>
                <a:cs typeface="Calibri"/>
              </a:rPr>
              <a:t>(</a:t>
            </a:r>
            <a:r>
              <a:rPr lang="en-US" dirty="0">
                <a:solidFill>
                  <a:srgbClr val="FF0000"/>
                </a:solidFill>
                <a:latin typeface="Calibri"/>
                <a:cs typeface="Calibri"/>
              </a:rPr>
              <a:t>OEAW)</a:t>
            </a:r>
          </a:p>
          <a:p>
            <a:pPr algn="dist"/>
            <a:r>
              <a:rPr lang="en-US" dirty="0" err="1">
                <a:latin typeface="Calibri"/>
                <a:cs typeface="Calibri"/>
              </a:rPr>
              <a:t>Bartholomäus</a:t>
            </a:r>
            <a:r>
              <a:rPr lang="en-US" dirty="0">
                <a:latin typeface="Calibri"/>
                <a:cs typeface="Calibri"/>
              </a:rPr>
              <a:t> </a:t>
            </a:r>
            <a:r>
              <a:rPr lang="en-US" dirty="0" err="1">
                <a:latin typeface="Calibri"/>
                <a:cs typeface="Calibri"/>
              </a:rPr>
              <a:t>Wloka</a:t>
            </a:r>
            <a:r>
              <a:rPr lang="en-US" dirty="0">
                <a:latin typeface="Calibri"/>
                <a:cs typeface="Calibri"/>
              </a:rPr>
              <a:t> </a:t>
            </a:r>
            <a:r>
              <a:rPr lang="en-US" dirty="0" smtClean="0">
                <a:latin typeface="Calibri"/>
                <a:cs typeface="Calibri"/>
              </a:rPr>
              <a:t>						                          </a:t>
            </a:r>
            <a:r>
              <a:rPr lang="en-US" dirty="0" smtClean="0">
                <a:solidFill>
                  <a:srgbClr val="FF0000"/>
                </a:solidFill>
                <a:latin typeface="Calibri"/>
                <a:cs typeface="Calibri"/>
              </a:rPr>
              <a:t>(</a:t>
            </a:r>
            <a:r>
              <a:rPr lang="en-US" dirty="0">
                <a:solidFill>
                  <a:srgbClr val="FF0000"/>
                </a:solidFill>
                <a:latin typeface="Calibri"/>
                <a:cs typeface="Calibri"/>
              </a:rPr>
              <a:t>OEAW</a:t>
            </a:r>
            <a:r>
              <a:rPr lang="en-US" dirty="0" smtClean="0">
                <a:solidFill>
                  <a:srgbClr val="FF0000"/>
                </a:solidFill>
                <a:latin typeface="Calibri"/>
                <a:cs typeface="Calibri"/>
              </a:rPr>
              <a:t>)</a:t>
            </a:r>
          </a:p>
          <a:p>
            <a:pPr algn="dist"/>
            <a:endParaRPr lang="en-US" dirty="0" smtClean="0">
              <a:solidFill>
                <a:srgbClr val="FF0000"/>
              </a:solidFill>
              <a:latin typeface="Calibri"/>
              <a:cs typeface="Calibri"/>
            </a:endParaRPr>
          </a:p>
          <a:p>
            <a:pPr algn="dist"/>
            <a:r>
              <a:rPr lang="en-US" dirty="0" err="1">
                <a:cs typeface="Calibri"/>
              </a:rPr>
              <a:t>Daan</a:t>
            </a:r>
            <a:r>
              <a:rPr lang="en-US" dirty="0">
                <a:cs typeface="Calibri"/>
              </a:rPr>
              <a:t> </a:t>
            </a:r>
            <a:r>
              <a:rPr lang="en-US" dirty="0" err="1">
                <a:cs typeface="Calibri"/>
              </a:rPr>
              <a:t>Broeder</a:t>
            </a:r>
            <a:r>
              <a:rPr lang="en-US" dirty="0">
                <a:cs typeface="Calibri"/>
              </a:rPr>
              <a:t> 									 </a:t>
            </a:r>
            <a:r>
              <a:rPr lang="en-US" dirty="0" smtClean="0">
                <a:cs typeface="Calibri"/>
              </a:rPr>
              <a:t>               </a:t>
            </a:r>
            <a:r>
              <a:rPr lang="en-US" dirty="0" smtClean="0">
                <a:solidFill>
                  <a:srgbClr val="0000FF"/>
                </a:solidFill>
                <a:cs typeface="Calibri"/>
              </a:rPr>
              <a:t>(</a:t>
            </a:r>
            <a:r>
              <a:rPr lang="en-US" dirty="0">
                <a:solidFill>
                  <a:srgbClr val="0000FF"/>
                </a:solidFill>
                <a:cs typeface="Calibri"/>
              </a:rPr>
              <a:t>MPG-PL</a:t>
            </a:r>
            <a:r>
              <a:rPr lang="en-US" dirty="0" smtClean="0">
                <a:solidFill>
                  <a:srgbClr val="0000FF"/>
                </a:solidFill>
                <a:cs typeface="Calibri"/>
              </a:rPr>
              <a:t>)</a:t>
            </a:r>
            <a:endParaRPr lang="en-US" dirty="0">
              <a:solidFill>
                <a:srgbClr val="FF0000"/>
              </a:solidFill>
              <a:latin typeface="Calibri"/>
              <a:cs typeface="Calibri"/>
            </a:endParaRPr>
          </a:p>
          <a:p>
            <a:pPr algn="dist"/>
            <a:r>
              <a:rPr lang="en-US" dirty="0" err="1">
                <a:latin typeface="Calibri"/>
                <a:cs typeface="Calibri"/>
              </a:rPr>
              <a:t>Kees</a:t>
            </a:r>
            <a:r>
              <a:rPr lang="en-US" dirty="0">
                <a:latin typeface="Calibri"/>
                <a:cs typeface="Calibri"/>
              </a:rPr>
              <a:t> Jan van de </a:t>
            </a:r>
            <a:r>
              <a:rPr lang="en-US" dirty="0" err="1">
                <a:latin typeface="Calibri"/>
                <a:cs typeface="Calibri"/>
              </a:rPr>
              <a:t>Looij</a:t>
            </a:r>
            <a:r>
              <a:rPr lang="en-US" dirty="0">
                <a:latin typeface="Calibri"/>
                <a:cs typeface="Calibri"/>
              </a:rPr>
              <a:t> </a:t>
            </a:r>
            <a:r>
              <a:rPr lang="en-US" dirty="0" smtClean="0">
                <a:latin typeface="Calibri"/>
                <a:cs typeface="Calibri"/>
              </a:rPr>
              <a:t>                                					 </a:t>
            </a:r>
            <a:r>
              <a:rPr lang="en-US" dirty="0" smtClean="0">
                <a:solidFill>
                  <a:srgbClr val="0000FF"/>
                </a:solidFill>
                <a:latin typeface="Calibri"/>
                <a:cs typeface="Calibri"/>
              </a:rPr>
              <a:t>(</a:t>
            </a:r>
            <a:r>
              <a:rPr lang="en-US" dirty="0">
                <a:solidFill>
                  <a:srgbClr val="0000FF"/>
                </a:solidFill>
                <a:latin typeface="Calibri"/>
                <a:cs typeface="Calibri"/>
              </a:rPr>
              <a:t>MPG-PL</a:t>
            </a:r>
            <a:r>
              <a:rPr lang="en-US" dirty="0" smtClean="0">
                <a:solidFill>
                  <a:srgbClr val="0000FF"/>
                </a:solidFill>
                <a:latin typeface="Calibri"/>
                <a:cs typeface="Calibri"/>
              </a:rPr>
              <a:t>)</a:t>
            </a:r>
          </a:p>
          <a:p>
            <a:pPr algn="dist"/>
            <a:r>
              <a:rPr lang="en-US" dirty="0" err="1" smtClean="0">
                <a:latin typeface="Calibri"/>
                <a:cs typeface="Calibri"/>
              </a:rPr>
              <a:t>Menzo</a:t>
            </a:r>
            <a:r>
              <a:rPr lang="en-US" dirty="0" smtClean="0">
                <a:latin typeface="Calibri"/>
                <a:cs typeface="Calibri"/>
              </a:rPr>
              <a:t> </a:t>
            </a:r>
            <a:r>
              <a:rPr lang="en-US" dirty="0" err="1">
                <a:latin typeface="Calibri"/>
                <a:cs typeface="Calibri"/>
              </a:rPr>
              <a:t>Windhouwer</a:t>
            </a:r>
            <a:r>
              <a:rPr lang="en-US" dirty="0">
                <a:latin typeface="Calibri"/>
                <a:cs typeface="Calibri"/>
              </a:rPr>
              <a:t> </a:t>
            </a:r>
            <a:r>
              <a:rPr lang="en-US" dirty="0" smtClean="0">
                <a:latin typeface="Calibri"/>
                <a:cs typeface="Calibri"/>
              </a:rPr>
              <a:t>                                  					</a:t>
            </a:r>
            <a:r>
              <a:rPr lang="en-US" dirty="0" smtClean="0">
                <a:solidFill>
                  <a:srgbClr val="0000FF"/>
                </a:solidFill>
                <a:latin typeface="Calibri"/>
                <a:cs typeface="Calibri"/>
              </a:rPr>
              <a:t>(MPG-PL)</a:t>
            </a:r>
          </a:p>
          <a:p>
            <a:pPr algn="dist"/>
            <a:r>
              <a:rPr lang="en-US" dirty="0" smtClean="0">
                <a:latin typeface="Calibri"/>
                <a:cs typeface="Calibri"/>
              </a:rPr>
              <a:t>Binyam </a:t>
            </a:r>
            <a:r>
              <a:rPr lang="en-US" dirty="0" err="1">
                <a:latin typeface="Calibri"/>
                <a:cs typeface="Calibri"/>
              </a:rPr>
              <a:t>Gebrekidan</a:t>
            </a:r>
            <a:r>
              <a:rPr lang="en-US" dirty="0">
                <a:latin typeface="Calibri"/>
                <a:cs typeface="Calibri"/>
              </a:rPr>
              <a:t> </a:t>
            </a:r>
            <a:r>
              <a:rPr lang="en-US" dirty="0" err="1">
                <a:latin typeface="Calibri"/>
                <a:cs typeface="Calibri"/>
              </a:rPr>
              <a:t>Gebre</a:t>
            </a:r>
            <a:r>
              <a:rPr lang="en-US" dirty="0">
                <a:latin typeface="Calibri"/>
                <a:cs typeface="Calibri"/>
              </a:rPr>
              <a:t> </a:t>
            </a:r>
            <a:r>
              <a:rPr lang="en-US" dirty="0" smtClean="0">
                <a:latin typeface="Calibri"/>
                <a:cs typeface="Calibri"/>
              </a:rPr>
              <a:t>                        					</a:t>
            </a:r>
            <a:r>
              <a:rPr lang="en-US" dirty="0" smtClean="0">
                <a:solidFill>
                  <a:srgbClr val="0000FF"/>
                </a:solidFill>
                <a:latin typeface="Calibri"/>
                <a:cs typeface="Calibri"/>
              </a:rPr>
              <a:t>(</a:t>
            </a:r>
            <a:r>
              <a:rPr lang="en-US" dirty="0">
                <a:solidFill>
                  <a:srgbClr val="0000FF"/>
                </a:solidFill>
                <a:latin typeface="Calibri"/>
                <a:cs typeface="Calibri"/>
              </a:rPr>
              <a:t>MPG-</a:t>
            </a:r>
            <a:r>
              <a:rPr lang="en-US" dirty="0" smtClean="0">
                <a:solidFill>
                  <a:srgbClr val="0000FF"/>
                </a:solidFill>
                <a:latin typeface="Calibri"/>
                <a:cs typeface="Calibri"/>
              </a:rPr>
              <a:t>PL)</a:t>
            </a:r>
          </a:p>
        </p:txBody>
      </p:sp>
    </p:spTree>
    <p:extLst>
      <p:ext uri="{BB962C8B-B14F-4D97-AF65-F5344CB8AC3E}">
        <p14:creationId xmlns:p14="http://schemas.microsoft.com/office/powerpoint/2010/main" val="4721834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00325"/>
            <a:ext cx="8229600" cy="1143000"/>
          </a:xfrm>
        </p:spPr>
        <p:txBody>
          <a:bodyPr>
            <a:normAutofit/>
          </a:bodyPr>
          <a:lstStyle/>
          <a:p>
            <a:r>
              <a:rPr lang="en-US" dirty="0" smtClean="0"/>
              <a:t>Next: demo</a:t>
            </a:r>
            <a:endParaRPr lang="en-US" dirty="0"/>
          </a:p>
        </p:txBody>
      </p:sp>
      <p:pic>
        <p:nvPicPr>
          <p:cNvPr id="7" name="Bildobjekt 3" descr="dasis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69"/>
            <a:ext cx="9144000" cy="1180171"/>
          </a:xfrm>
          <a:prstGeom prst="rect">
            <a:avLst/>
          </a:prstGeom>
        </p:spPr>
      </p:pic>
    </p:spTree>
    <p:extLst>
      <p:ext uri="{BB962C8B-B14F-4D97-AF65-F5344CB8AC3E}">
        <p14:creationId xmlns:p14="http://schemas.microsoft.com/office/powerpoint/2010/main" val="153844789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List of data providers</a:t>
            </a:r>
            <a:endParaRPr lang="en-US" dirty="0"/>
          </a:p>
        </p:txBody>
      </p:sp>
      <p:sp>
        <p:nvSpPr>
          <p:cNvPr id="13" name="Content Placeholder 12"/>
          <p:cNvSpPr>
            <a:spLocks noGrp="1"/>
          </p:cNvSpPr>
          <p:nvPr>
            <p:ph idx="1"/>
          </p:nvPr>
        </p:nvSpPr>
        <p:spPr/>
        <p:txBody>
          <a:bodyPr>
            <a:normAutofit fontScale="47500" lnSpcReduction="20000"/>
          </a:bodyPr>
          <a:lstStyle/>
          <a:p>
            <a:pPr marL="514350" indent="-457200"/>
            <a:endParaRPr lang="en-US" dirty="0" smtClean="0"/>
          </a:p>
          <a:p>
            <a:pPr marL="514350" indent="-457200"/>
            <a:r>
              <a:rPr lang="en-US" dirty="0" smtClean="0"/>
              <a:t>CESSDA ( 7 out of 9 providers)</a:t>
            </a:r>
          </a:p>
          <a:p>
            <a:pPr lvl="1"/>
            <a:r>
              <a:rPr lang="en-US" dirty="0" err="1"/>
              <a:t>DANS_Easy_Archive</a:t>
            </a:r>
            <a:r>
              <a:rPr lang="en-US" dirty="0"/>
              <a:t>  </a:t>
            </a:r>
            <a:r>
              <a:rPr lang="en-US" dirty="0" smtClean="0"/>
              <a:t>(28404 records)</a:t>
            </a:r>
          </a:p>
          <a:p>
            <a:pPr lvl="1"/>
            <a:r>
              <a:rPr lang="en-US" dirty="0" err="1" smtClean="0"/>
              <a:t>GESIS_via_DataCite</a:t>
            </a:r>
            <a:r>
              <a:rPr lang="en-US" dirty="0" smtClean="0"/>
              <a:t>  (6225 records)</a:t>
            </a:r>
          </a:p>
          <a:p>
            <a:pPr lvl="1"/>
            <a:r>
              <a:rPr lang="en-US" dirty="0" err="1" smtClean="0"/>
              <a:t>LiDA</a:t>
            </a:r>
            <a:r>
              <a:rPr lang="en-US" dirty="0" smtClean="0"/>
              <a:t>  (546 records)</a:t>
            </a:r>
          </a:p>
          <a:p>
            <a:pPr lvl="1"/>
            <a:r>
              <a:rPr lang="en-US" dirty="0" err="1" smtClean="0"/>
              <a:t>SND_via_DataCite</a:t>
            </a:r>
            <a:r>
              <a:rPr lang="en-US" dirty="0" smtClean="0"/>
              <a:t> (2245 records)</a:t>
            </a:r>
          </a:p>
          <a:p>
            <a:pPr lvl="1"/>
            <a:r>
              <a:rPr lang="en-US" dirty="0" err="1" smtClean="0"/>
              <a:t>the_Swedish_Language_Banks_resources</a:t>
            </a:r>
            <a:r>
              <a:rPr lang="en-US" dirty="0" smtClean="0"/>
              <a:t> </a:t>
            </a:r>
            <a:r>
              <a:rPr lang="en-US" dirty="0"/>
              <a:t> </a:t>
            </a:r>
            <a:r>
              <a:rPr lang="en-US" dirty="0" smtClean="0"/>
              <a:t>(115 records)</a:t>
            </a:r>
          </a:p>
          <a:p>
            <a:pPr lvl="1"/>
            <a:r>
              <a:rPr lang="en-US" dirty="0" err="1" smtClean="0"/>
              <a:t>UK_Data_Archive_OAI_Repository</a:t>
            </a:r>
            <a:r>
              <a:rPr lang="en-US" dirty="0" smtClean="0"/>
              <a:t>  (6286 records)</a:t>
            </a:r>
          </a:p>
          <a:p>
            <a:pPr lvl="1"/>
            <a:r>
              <a:rPr lang="en-US" dirty="0" err="1" smtClean="0"/>
              <a:t>UKDA_via_DataCite</a:t>
            </a:r>
            <a:r>
              <a:rPr lang="en-US" dirty="0" smtClean="0"/>
              <a:t> (6073 records)</a:t>
            </a:r>
          </a:p>
          <a:p>
            <a:pPr marL="514350" indent="-457200"/>
            <a:r>
              <a:rPr lang="en-US" dirty="0" smtClean="0"/>
              <a:t>CLARIN (4 out of 20 providers)</a:t>
            </a:r>
          </a:p>
          <a:p>
            <a:pPr lvl="1"/>
            <a:r>
              <a:rPr lang="en-US" dirty="0" err="1" smtClean="0"/>
              <a:t>CLARIN_Centre_Vienna_Language_Resources_Portal</a:t>
            </a:r>
            <a:r>
              <a:rPr lang="en-US" dirty="0" smtClean="0"/>
              <a:t> (7)</a:t>
            </a:r>
            <a:endParaRPr lang="en-US" dirty="0"/>
          </a:p>
          <a:p>
            <a:pPr lvl="1"/>
            <a:r>
              <a:rPr lang="en-US" dirty="0" err="1" smtClean="0"/>
              <a:t>CLARIN_DK_UCPH_Repository</a:t>
            </a:r>
            <a:r>
              <a:rPr lang="en-US" dirty="0" smtClean="0"/>
              <a:t>  (14324)</a:t>
            </a:r>
          </a:p>
          <a:p>
            <a:pPr lvl="1"/>
            <a:r>
              <a:rPr lang="en-US" dirty="0" err="1" smtClean="0"/>
              <a:t>DANS_CMDI_Provider</a:t>
            </a:r>
            <a:r>
              <a:rPr lang="en-US" dirty="0" smtClean="0"/>
              <a:t> (1000)</a:t>
            </a:r>
          </a:p>
          <a:p>
            <a:pPr lvl="1"/>
            <a:r>
              <a:rPr lang="en-US" dirty="0" err="1" smtClean="0"/>
              <a:t>The_Language_Archive_s_IMDI_portal</a:t>
            </a:r>
            <a:r>
              <a:rPr lang="en-US" dirty="0" smtClean="0"/>
              <a:t> (145282)</a:t>
            </a:r>
            <a:endParaRPr lang="en-US" dirty="0"/>
          </a:p>
          <a:p>
            <a:pPr marL="514350" indent="-457200"/>
            <a:r>
              <a:rPr lang="en-US" dirty="0" smtClean="0"/>
              <a:t>DARIAH (14 out of 25 providers)</a:t>
            </a:r>
            <a:endParaRPr lang="en-US" dirty="0"/>
          </a:p>
          <a:p>
            <a:pPr lvl="1"/>
            <a:r>
              <a:rPr lang="en-US" dirty="0" err="1" smtClean="0"/>
              <a:t>ACDH_Repository</a:t>
            </a:r>
            <a:r>
              <a:rPr lang="en-US" dirty="0" smtClean="0"/>
              <a:t>                                           </a:t>
            </a:r>
          </a:p>
          <a:p>
            <a:pPr lvl="1"/>
            <a:r>
              <a:rPr lang="en-US" dirty="0" err="1" smtClean="0"/>
              <a:t>Demo_instance_for_the_imeji_community</a:t>
            </a:r>
            <a:r>
              <a:rPr lang="en-US" dirty="0" smtClean="0"/>
              <a:t>       </a:t>
            </a:r>
          </a:p>
          <a:p>
            <a:pPr lvl="1"/>
            <a:r>
              <a:rPr lang="en-US" dirty="0" err="1" smtClean="0"/>
              <a:t>Sistory_si_OAI_Repository</a:t>
            </a:r>
            <a:endParaRPr lang="en-US" dirty="0"/>
          </a:p>
          <a:p>
            <a:pPr lvl="1"/>
            <a:r>
              <a:rPr lang="en-US" dirty="0" smtClean="0"/>
              <a:t>11 others</a:t>
            </a:r>
            <a:endParaRPr lang="en-US" dirty="0"/>
          </a:p>
          <a:p>
            <a:pPr marL="514350" indent="-457200"/>
            <a:endParaRPr lang="en-US" dirty="0" smtClean="0"/>
          </a:p>
          <a:p>
            <a:pPr marL="514350" indent="-457200"/>
            <a:endParaRPr lang="en-US" dirty="0" smtClean="0"/>
          </a:p>
        </p:txBody>
      </p:sp>
    </p:spTree>
    <p:extLst>
      <p:ext uri="{BB962C8B-B14F-4D97-AF65-F5344CB8AC3E}">
        <p14:creationId xmlns:p14="http://schemas.microsoft.com/office/powerpoint/2010/main" val="142768772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Example of a harvested file</a:t>
            </a:r>
            <a:endParaRPr lang="en-US" dirty="0"/>
          </a:p>
        </p:txBody>
      </p:sp>
      <p:sp>
        <p:nvSpPr>
          <p:cNvPr id="13" name="Content Placeholder 12"/>
          <p:cNvSpPr>
            <a:spLocks noGrp="1"/>
          </p:cNvSpPr>
          <p:nvPr>
            <p:ph idx="1"/>
          </p:nvPr>
        </p:nvSpPr>
        <p:spPr/>
        <p:txBody>
          <a:bodyPr>
            <a:normAutofit/>
          </a:bodyPr>
          <a:lstStyle/>
          <a:p>
            <a:pPr marL="514350" indent="-457200"/>
            <a:endParaRPr lang="en-US" dirty="0" smtClean="0"/>
          </a:p>
          <a:p>
            <a:pPr marL="57150" indent="0">
              <a:buNone/>
            </a:pPr>
            <a:endParaRPr lang="en-US" dirty="0" smtClean="0"/>
          </a:p>
          <a:p>
            <a:pPr marL="514350" indent="-457200"/>
            <a:endParaRPr lang="en-US" dirty="0" smtClean="0"/>
          </a:p>
        </p:txBody>
      </p:sp>
      <p:pic>
        <p:nvPicPr>
          <p:cNvPr id="5" name="Picture 4" descr="harvested-fil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8690" y="1417638"/>
            <a:ext cx="6377746" cy="5338803"/>
          </a:xfrm>
          <a:prstGeom prst="rect">
            <a:avLst/>
          </a:prstGeom>
        </p:spPr>
      </p:pic>
    </p:spTree>
    <p:extLst>
      <p:ext uri="{BB962C8B-B14F-4D97-AF65-F5344CB8AC3E}">
        <p14:creationId xmlns:p14="http://schemas.microsoft.com/office/powerpoint/2010/main" val="35955575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smtClean="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66340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11414899"/>
      </p:ext>
    </p:extLst>
  </p:cSld>
  <p:clrMapOvr>
    <a:masterClrMapping/>
  </p:clrMapOvr>
  <mc:AlternateContent xmlns:mc="http://schemas.openxmlformats.org/markup-compatibility/2006">
    <mc:Choice xmlns:p14="http://schemas.microsoft.com/office/powerpoint/2010/main" Requires="p14">
      <p:transition spd="slow" p14:dur="2000" advTm="52725"/>
    </mc:Choice>
    <mc:Fallback>
      <p:transition xmlns:p14="http://schemas.microsoft.com/office/powerpoint/2010/main" spd="slow" advTm="52725"/>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81967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4971806"/>
      </p:ext>
    </p:extLst>
  </p:cSld>
  <p:clrMapOvr>
    <a:masterClrMapping/>
  </p:clrMapOvr>
  <mc:AlternateContent xmlns:mc="http://schemas.openxmlformats.org/markup-compatibility/2006">
    <mc:Choice xmlns:p14="http://schemas.microsoft.com/office/powerpoint/2010/main" Requires="p14">
      <p:transition spd="slow" p14:dur="2000" advTm="3147"/>
    </mc:Choice>
    <mc:Fallback>
      <p:transition xmlns:p14="http://schemas.microsoft.com/office/powerpoint/2010/main" spd="slow" advTm="3147"/>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9555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06786941"/>
      </p:ext>
    </p:extLst>
  </p:cSld>
  <p:clrMapOvr>
    <a:masterClrMapping/>
  </p:clrMapOvr>
  <mc:AlternateContent xmlns:mc="http://schemas.openxmlformats.org/markup-compatibility/2006">
    <mc:Choice xmlns:p14="http://schemas.microsoft.com/office/powerpoint/2010/main" Requires="p14">
      <p:transition spd="slow" p14:dur="2000" advTm="13494"/>
    </mc:Choice>
    <mc:Fallback>
      <p:transition xmlns:p14="http://schemas.microsoft.com/office/powerpoint/2010/main" spd="slow" advTm="13494"/>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List of </a:t>
            </a:r>
            <a:r>
              <a:rPr lang="en-US" dirty="0" smtClean="0"/>
              <a:t>metadata </a:t>
            </a:r>
            <a:r>
              <a:rPr lang="en-US" dirty="0" smtClean="0"/>
              <a:t>providers</a:t>
            </a:r>
            <a:endParaRPr lang="en-US" dirty="0"/>
          </a:p>
        </p:txBody>
      </p:sp>
      <p:sp>
        <p:nvSpPr>
          <p:cNvPr id="13" name="Content Placeholder 12"/>
          <p:cNvSpPr>
            <a:spLocks noGrp="1"/>
          </p:cNvSpPr>
          <p:nvPr>
            <p:ph idx="1"/>
          </p:nvPr>
        </p:nvSpPr>
        <p:spPr/>
        <p:txBody>
          <a:bodyPr numCol="1" anchor="ctr">
            <a:normAutofit/>
          </a:bodyPr>
          <a:lstStyle/>
          <a:p>
            <a:pPr marL="514350" indent="-457200"/>
            <a:r>
              <a:rPr lang="en-US" dirty="0" smtClean="0"/>
              <a:t>CESSDA </a:t>
            </a:r>
            <a:r>
              <a:rPr lang="en-US" dirty="0" smtClean="0">
                <a:solidFill>
                  <a:srgbClr val="0000FF"/>
                </a:solidFill>
              </a:rPr>
              <a:t>(9 </a:t>
            </a:r>
            <a:r>
              <a:rPr lang="en-US" dirty="0" smtClean="0">
                <a:solidFill>
                  <a:srgbClr val="0000FF"/>
                </a:solidFill>
              </a:rPr>
              <a:t>providers</a:t>
            </a:r>
            <a:r>
              <a:rPr lang="en-US" dirty="0" smtClean="0">
                <a:solidFill>
                  <a:srgbClr val="0000FF"/>
                </a:solidFill>
              </a:rPr>
              <a:t>)</a:t>
            </a:r>
          </a:p>
          <a:p>
            <a:pPr marL="514350" indent="-457200"/>
            <a:r>
              <a:rPr lang="en-US" dirty="0"/>
              <a:t>CLARIN </a:t>
            </a:r>
            <a:r>
              <a:rPr lang="en-US" dirty="0">
                <a:solidFill>
                  <a:srgbClr val="0000FF"/>
                </a:solidFill>
              </a:rPr>
              <a:t>(20 providers)</a:t>
            </a:r>
          </a:p>
          <a:p>
            <a:pPr marL="514350" indent="-457200"/>
            <a:r>
              <a:rPr lang="en-US" dirty="0"/>
              <a:t>DARIAH </a:t>
            </a:r>
            <a:r>
              <a:rPr lang="en-US" dirty="0">
                <a:solidFill>
                  <a:srgbClr val="0000FF"/>
                </a:solidFill>
              </a:rPr>
              <a:t>(25 </a:t>
            </a:r>
            <a:r>
              <a:rPr lang="en-US" dirty="0" smtClean="0">
                <a:solidFill>
                  <a:srgbClr val="0000FF"/>
                </a:solidFill>
              </a:rPr>
              <a:t>providers)</a:t>
            </a:r>
          </a:p>
          <a:p>
            <a:pPr marL="514350" indent="-457200"/>
            <a:endParaRPr lang="en-US" dirty="0"/>
          </a:p>
          <a:p>
            <a:pPr marL="57150" indent="0">
              <a:buNone/>
            </a:pPr>
            <a:endParaRPr lang="en-US" dirty="0" smtClean="0"/>
          </a:p>
          <a:p>
            <a:pPr marL="514350" indent="-457200"/>
            <a:r>
              <a:rPr lang="en-US" b="1" dirty="0" smtClean="0">
                <a:solidFill>
                  <a:srgbClr val="0000FF"/>
                </a:solidFill>
              </a:rPr>
              <a:t>Total: 54 providers</a:t>
            </a:r>
            <a:endParaRPr lang="en-US" b="1" dirty="0" smtClean="0">
              <a:solidFill>
                <a:srgbClr val="0000FF"/>
              </a:solidFill>
            </a:endParaRPr>
          </a:p>
        </p:txBody>
      </p:sp>
    </p:spTree>
    <p:extLst>
      <p:ext uri="{BB962C8B-B14F-4D97-AF65-F5344CB8AC3E}">
        <p14:creationId xmlns:p14="http://schemas.microsoft.com/office/powerpoint/2010/main" val="23627603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84957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591525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2"/>
          <p:cNvPicPr/>
          <p:nvPr/>
        </p:nvPicPr>
        <p:blipFill>
          <a:blip r:embed="rId3">
            <a:extLst>
              <a:ext uri="{28A0092B-C50C-407E-A947-70E740481C1C}">
                <a14:useLocalDpi xmlns:a14="http://schemas.microsoft.com/office/drawing/2010/main" val="0"/>
              </a:ext>
            </a:extLst>
          </a:blip>
          <a:stretch>
            <a:fillRect/>
          </a:stretch>
        </p:blipFill>
        <p:spPr>
          <a:xfrm>
            <a:off x="0" y="0"/>
            <a:ext cx="3046095" cy="1066800"/>
          </a:xfrm>
          <a:prstGeom prst="rect">
            <a:avLst/>
          </a:prstGeom>
        </p:spPr>
      </p:pic>
      <p:sp>
        <p:nvSpPr>
          <p:cNvPr id="2" name="Title 1"/>
          <p:cNvSpPr>
            <a:spLocks noGrp="1"/>
          </p:cNvSpPr>
          <p:nvPr>
            <p:ph type="title"/>
          </p:nvPr>
        </p:nvSpPr>
        <p:spPr/>
        <p:txBody>
          <a:bodyPr/>
          <a:lstStyle/>
          <a:p>
            <a:r>
              <a:rPr lang="en-US" dirty="0" smtClean="0"/>
              <a:t>Our </a:t>
            </a:r>
            <a:r>
              <a:rPr lang="en-US" dirty="0"/>
              <a:t>workflow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835316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591525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20629</TotalTime>
  <Words>1790</Words>
  <Application>Microsoft Macintosh PowerPoint</Application>
  <PresentationFormat>On-screen Show (4:3)</PresentationFormat>
  <Paragraphs>344</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DASISH Metadata Catalogue</vt:lpstr>
      <vt:lpstr>Talk outline</vt:lpstr>
      <vt:lpstr>Introduction</vt:lpstr>
      <vt:lpstr>Our workflow</vt:lpstr>
      <vt:lpstr>Our workflow</vt:lpstr>
      <vt:lpstr>Our workflow</vt:lpstr>
      <vt:lpstr>List of metadata providers</vt:lpstr>
      <vt:lpstr>Our workflow</vt:lpstr>
      <vt:lpstr>Our workflow</vt:lpstr>
      <vt:lpstr>Our workflow</vt:lpstr>
      <vt:lpstr>Metadata harvesting</vt:lpstr>
      <vt:lpstr>Our workflow</vt:lpstr>
      <vt:lpstr>Our workflow</vt:lpstr>
      <vt:lpstr>Our workflow</vt:lpstr>
      <vt:lpstr>Mapping to 19 facets</vt:lpstr>
      <vt:lpstr>  Mapping - challenges</vt:lpstr>
      <vt:lpstr>Map rules</vt:lpstr>
      <vt:lpstr>Map rules</vt:lpstr>
      <vt:lpstr>Map rules + mapper</vt:lpstr>
      <vt:lpstr>Our workflow</vt:lpstr>
      <vt:lpstr>Our workflow</vt:lpstr>
      <vt:lpstr>Our workflow</vt:lpstr>
      <vt:lpstr>Normalization</vt:lpstr>
      <vt:lpstr>Our workflow</vt:lpstr>
      <vt:lpstr>Our workflow</vt:lpstr>
      <vt:lpstr>Our workflow</vt:lpstr>
      <vt:lpstr>CKAN </vt:lpstr>
      <vt:lpstr>Importing into CKAN</vt:lpstr>
      <vt:lpstr>Summary</vt:lpstr>
      <vt:lpstr>Summary</vt:lpstr>
      <vt:lpstr>Outcomes</vt:lpstr>
      <vt:lpstr>Conclusions</vt:lpstr>
      <vt:lpstr>Contributors</vt:lpstr>
      <vt:lpstr>Next: demo</vt:lpstr>
      <vt:lpstr>List of data providers</vt:lpstr>
      <vt:lpstr>Example of a harvested file</vt:lpstr>
    </vt:vector>
  </TitlesOfParts>
  <Company>MPI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FIM for the SSH</dc:title>
  <dc:creator>Daan Broeder</dc:creator>
  <cp:lastModifiedBy>Binyam</cp:lastModifiedBy>
  <cp:revision>494</cp:revision>
  <dcterms:created xsi:type="dcterms:W3CDTF">2013-03-16T21:56:38Z</dcterms:created>
  <dcterms:modified xsi:type="dcterms:W3CDTF">2014-11-27T08:04:23Z</dcterms:modified>
</cp:coreProperties>
</file>