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08" r:id="rId2"/>
    <p:sldId id="414" r:id="rId3"/>
    <p:sldId id="381" r:id="rId4"/>
    <p:sldId id="336" r:id="rId5"/>
    <p:sldId id="347" r:id="rId6"/>
    <p:sldId id="348" r:id="rId7"/>
    <p:sldId id="304" r:id="rId8"/>
    <p:sldId id="397" r:id="rId9"/>
    <p:sldId id="399" r:id="rId10"/>
    <p:sldId id="354" r:id="rId11"/>
    <p:sldId id="395" r:id="rId12"/>
    <p:sldId id="357" r:id="rId13"/>
    <p:sldId id="378" r:id="rId14"/>
    <p:sldId id="374" r:id="rId15"/>
    <p:sldId id="370" r:id="rId16"/>
    <p:sldId id="371" r:id="rId17"/>
    <p:sldId id="376" r:id="rId18"/>
    <p:sldId id="377" r:id="rId19"/>
    <p:sldId id="400" r:id="rId20"/>
    <p:sldId id="401" r:id="rId21"/>
    <p:sldId id="402" r:id="rId22"/>
    <p:sldId id="403" r:id="rId23"/>
    <p:sldId id="404" r:id="rId24"/>
    <p:sldId id="405" r:id="rId25"/>
    <p:sldId id="413" r:id="rId26"/>
    <p:sldId id="406" r:id="rId27"/>
    <p:sldId id="412" r:id="rId28"/>
    <p:sldId id="407" r:id="rId29"/>
    <p:sldId id="408" r:id="rId30"/>
    <p:sldId id="409" r:id="rId31"/>
    <p:sldId id="410" r:id="rId32"/>
    <p:sldId id="411" r:id="rId33"/>
  </p:sldIdLst>
  <p:sldSz cx="9144000" cy="6858000" type="screen4x3"/>
  <p:notesSz cx="6735763" cy="9866313"/>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9822" autoAdjust="0"/>
  </p:normalViewPr>
  <p:slideViewPr>
    <p:cSldViewPr>
      <p:cViewPr>
        <p:scale>
          <a:sx n="78" d="100"/>
          <a:sy n="78" d="100"/>
        </p:scale>
        <p:origin x="-11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B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nb-NO"/>
              <a:t>PM</a:t>
            </a:r>
          </a:p>
        </c:rich>
      </c:tx>
      <c:layout/>
      <c:overlay val="0"/>
    </c:title>
    <c:autoTitleDeleted val="0"/>
    <c:plotArea>
      <c:layout/>
      <c:barChart>
        <c:barDir val="col"/>
        <c:grouping val="clustered"/>
        <c:varyColors val="0"/>
        <c:ser>
          <c:idx val="0"/>
          <c:order val="0"/>
          <c:spPr>
            <a:solidFill>
              <a:schemeClr val="bg1">
                <a:lumMod val="85000"/>
              </a:schemeClr>
            </a:solidFill>
          </c:spPr>
          <c:invertIfNegative val="0"/>
          <c:dPt>
            <c:idx val="3"/>
            <c:invertIfNegative val="0"/>
            <c:bubble3D val="0"/>
            <c:spPr>
              <a:solidFill>
                <a:schemeClr val="bg1"/>
              </a:solidFill>
              <a:ln>
                <a:solidFill>
                  <a:schemeClr val="tx1">
                    <a:alpha val="24000"/>
                  </a:schemeClr>
                </a:solidFill>
              </a:ln>
            </c:spPr>
          </c:dPt>
          <c:dPt>
            <c:idx val="5"/>
            <c:invertIfNegative val="0"/>
            <c:bubble3D val="0"/>
            <c:spPr>
              <a:solidFill>
                <a:schemeClr val="tx2">
                  <a:lumMod val="60000"/>
                  <a:lumOff val="40000"/>
                </a:schemeClr>
              </a:solidFill>
            </c:spPr>
          </c:dPt>
          <c:cat>
            <c:strRef>
              <c:f>'Ark1'!$B$3:$B$10</c:f>
              <c:strCache>
                <c:ptCount val="8"/>
                <c:pt idx="0">
                  <c:v>WP 1: Management</c:v>
                </c:pt>
                <c:pt idx="1">
                  <c:v>WP2: Architecture and Quality Assessment</c:v>
                </c:pt>
                <c:pt idx="2">
                  <c:v>WP3: Data Quality</c:v>
                </c:pt>
                <c:pt idx="3">
                  <c:v>WP4: Data Archiving</c:v>
                </c:pt>
                <c:pt idx="4">
                  <c:v>WP5: Shared Data Access &amp; Enrichment</c:v>
                </c:pt>
                <c:pt idx="5">
                  <c:v>WP6: Legal and Ethical Issues</c:v>
                </c:pt>
                <c:pt idx="6">
                  <c:v>WP7: Education and Training</c:v>
                </c:pt>
                <c:pt idx="7">
                  <c:v>WP8: Dissemination</c:v>
                </c:pt>
              </c:strCache>
            </c:strRef>
          </c:cat>
          <c:val>
            <c:numRef>
              <c:f>'Ark1'!$C$3:$C$10</c:f>
              <c:numCache>
                <c:formatCode>General</c:formatCode>
                <c:ptCount val="8"/>
                <c:pt idx="0">
                  <c:v>44</c:v>
                </c:pt>
                <c:pt idx="1">
                  <c:v>83</c:v>
                </c:pt>
                <c:pt idx="2">
                  <c:v>199.5</c:v>
                </c:pt>
                <c:pt idx="3">
                  <c:v>67</c:v>
                </c:pt>
                <c:pt idx="4">
                  <c:v>171</c:v>
                </c:pt>
                <c:pt idx="5">
                  <c:v>68</c:v>
                </c:pt>
                <c:pt idx="6">
                  <c:v>56</c:v>
                </c:pt>
                <c:pt idx="7">
                  <c:v>34</c:v>
                </c:pt>
              </c:numCache>
            </c:numRef>
          </c:val>
        </c:ser>
        <c:dLbls>
          <c:showLegendKey val="0"/>
          <c:showVal val="1"/>
          <c:showCatName val="0"/>
          <c:showSerName val="0"/>
          <c:showPercent val="0"/>
          <c:showBubbleSize val="0"/>
        </c:dLbls>
        <c:gapWidth val="150"/>
        <c:overlap val="-25"/>
        <c:axId val="127486464"/>
        <c:axId val="65115200"/>
      </c:barChart>
      <c:catAx>
        <c:axId val="127486464"/>
        <c:scaling>
          <c:orientation val="minMax"/>
        </c:scaling>
        <c:delete val="0"/>
        <c:axPos val="b"/>
        <c:majorTickMark val="none"/>
        <c:minorTickMark val="none"/>
        <c:tickLblPos val="nextTo"/>
        <c:crossAx val="65115200"/>
        <c:crosses val="autoZero"/>
        <c:auto val="1"/>
        <c:lblAlgn val="ctr"/>
        <c:lblOffset val="100"/>
        <c:noMultiLvlLbl val="0"/>
      </c:catAx>
      <c:valAx>
        <c:axId val="65115200"/>
        <c:scaling>
          <c:orientation val="minMax"/>
        </c:scaling>
        <c:delete val="1"/>
        <c:axPos val="l"/>
        <c:numFmt formatCode="General" sourceLinked="1"/>
        <c:majorTickMark val="none"/>
        <c:minorTickMark val="none"/>
        <c:tickLblPos val="none"/>
        <c:crossAx val="127486464"/>
        <c:crosses val="autoZero"/>
        <c:crossBetween val="between"/>
      </c:valAx>
    </c:plotArea>
    <c:plotVisOnly val="1"/>
    <c:dispBlanksAs val="gap"/>
    <c:showDLblsOverMax val="0"/>
  </c:chart>
  <c:spPr>
    <a:scene3d>
      <a:camera prst="orthographicFront"/>
      <a:lightRig rig="threePt" dir="t"/>
    </a:scene3d>
    <a:sp3d/>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20000" cy="493634"/>
          </a:xfrm>
          <a:prstGeom prst="rect">
            <a:avLst/>
          </a:prstGeom>
        </p:spPr>
        <p:txBody>
          <a:bodyPr vert="horz" lIns="91744" tIns="45871" rIns="91744" bIns="45871" rtlCol="0"/>
          <a:lstStyle>
            <a:lvl1pPr algn="l" fontAlgn="auto">
              <a:spcBef>
                <a:spcPts val="0"/>
              </a:spcBef>
              <a:spcAft>
                <a:spcPts val="0"/>
              </a:spcAft>
              <a:defRPr sz="1200">
                <a:latin typeface="+mn-lt"/>
              </a:defRPr>
            </a:lvl1pPr>
          </a:lstStyle>
          <a:p>
            <a:pPr>
              <a:defRPr/>
            </a:pPr>
            <a:endParaRPr lang="nb-NO"/>
          </a:p>
        </p:txBody>
      </p:sp>
      <p:sp>
        <p:nvSpPr>
          <p:cNvPr id="3" name="Plassholder for dato 2"/>
          <p:cNvSpPr>
            <a:spLocks noGrp="1"/>
          </p:cNvSpPr>
          <p:nvPr>
            <p:ph type="dt" sz="quarter" idx="1"/>
          </p:nvPr>
        </p:nvSpPr>
        <p:spPr>
          <a:xfrm>
            <a:off x="3814170" y="0"/>
            <a:ext cx="2920000" cy="493634"/>
          </a:xfrm>
          <a:prstGeom prst="rect">
            <a:avLst/>
          </a:prstGeom>
        </p:spPr>
        <p:txBody>
          <a:bodyPr vert="horz" lIns="91744" tIns="45871" rIns="91744" bIns="45871" rtlCol="0"/>
          <a:lstStyle>
            <a:lvl1pPr algn="r" fontAlgn="auto">
              <a:spcBef>
                <a:spcPts val="0"/>
              </a:spcBef>
              <a:spcAft>
                <a:spcPts val="0"/>
              </a:spcAft>
              <a:defRPr sz="1200">
                <a:latin typeface="+mn-lt"/>
              </a:defRPr>
            </a:lvl1pPr>
          </a:lstStyle>
          <a:p>
            <a:pPr>
              <a:defRPr/>
            </a:pPr>
            <a:fld id="{E6B18FDC-2D8F-46EF-89A9-856CE9A9839C}" type="datetimeFigureOut">
              <a:rPr lang="nb-NO"/>
              <a:pPr>
                <a:defRPr/>
              </a:pPr>
              <a:t>28.11.2014</a:t>
            </a:fld>
            <a:endParaRPr lang="nb-NO"/>
          </a:p>
        </p:txBody>
      </p:sp>
      <p:sp>
        <p:nvSpPr>
          <p:cNvPr id="4" name="Plassholder for bunntekst 3"/>
          <p:cNvSpPr>
            <a:spLocks noGrp="1"/>
          </p:cNvSpPr>
          <p:nvPr>
            <p:ph type="ftr" sz="quarter" idx="2"/>
          </p:nvPr>
        </p:nvSpPr>
        <p:spPr>
          <a:xfrm>
            <a:off x="0" y="9371088"/>
            <a:ext cx="2920000" cy="493634"/>
          </a:xfrm>
          <a:prstGeom prst="rect">
            <a:avLst/>
          </a:prstGeom>
        </p:spPr>
        <p:txBody>
          <a:bodyPr vert="horz" lIns="91744" tIns="45871" rIns="91744" bIns="45871" rtlCol="0" anchor="b"/>
          <a:lstStyle>
            <a:lvl1pPr algn="l" fontAlgn="auto">
              <a:spcBef>
                <a:spcPts val="0"/>
              </a:spcBef>
              <a:spcAft>
                <a:spcPts val="0"/>
              </a:spcAft>
              <a:defRPr sz="1200">
                <a:latin typeface="+mn-lt"/>
              </a:defRPr>
            </a:lvl1pPr>
          </a:lstStyle>
          <a:p>
            <a:pPr>
              <a:defRPr/>
            </a:pPr>
            <a:endParaRPr lang="nb-NO"/>
          </a:p>
        </p:txBody>
      </p:sp>
      <p:sp>
        <p:nvSpPr>
          <p:cNvPr id="5" name="Plassholder for lysbildenummer 4"/>
          <p:cNvSpPr>
            <a:spLocks noGrp="1"/>
          </p:cNvSpPr>
          <p:nvPr>
            <p:ph type="sldNum" sz="quarter" idx="3"/>
          </p:nvPr>
        </p:nvSpPr>
        <p:spPr>
          <a:xfrm>
            <a:off x="3814170" y="9371088"/>
            <a:ext cx="2920000" cy="493634"/>
          </a:xfrm>
          <a:prstGeom prst="rect">
            <a:avLst/>
          </a:prstGeom>
        </p:spPr>
        <p:txBody>
          <a:bodyPr vert="horz" lIns="91744" tIns="45871" rIns="91744" bIns="45871" rtlCol="0" anchor="b"/>
          <a:lstStyle>
            <a:lvl1pPr algn="r" fontAlgn="auto">
              <a:spcBef>
                <a:spcPts val="0"/>
              </a:spcBef>
              <a:spcAft>
                <a:spcPts val="0"/>
              </a:spcAft>
              <a:defRPr sz="1200">
                <a:latin typeface="+mn-lt"/>
              </a:defRPr>
            </a:lvl1pPr>
          </a:lstStyle>
          <a:p>
            <a:pPr>
              <a:defRPr/>
            </a:pPr>
            <a:fld id="{89134723-691F-453D-8944-4CB67AA6EFA2}" type="slidenum">
              <a:rPr lang="nb-NO"/>
              <a:pPr>
                <a:defRPr/>
              </a:pPr>
              <a:t>‹#›</a:t>
            </a:fld>
            <a:endParaRPr lang="nb-NO"/>
          </a:p>
        </p:txBody>
      </p:sp>
    </p:spTree>
    <p:extLst>
      <p:ext uri="{BB962C8B-B14F-4D97-AF65-F5344CB8AC3E}">
        <p14:creationId xmlns:p14="http://schemas.microsoft.com/office/powerpoint/2010/main" val="17816403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20000" cy="493634"/>
          </a:xfrm>
          <a:prstGeom prst="rect">
            <a:avLst/>
          </a:prstGeom>
        </p:spPr>
        <p:txBody>
          <a:bodyPr vert="horz" lIns="91744" tIns="45871" rIns="91744" bIns="45871" rtlCol="0"/>
          <a:lstStyle>
            <a:lvl1pPr algn="l" fontAlgn="auto">
              <a:spcBef>
                <a:spcPts val="0"/>
              </a:spcBef>
              <a:spcAft>
                <a:spcPts val="0"/>
              </a:spcAft>
              <a:defRPr sz="1200">
                <a:latin typeface="+mn-lt"/>
              </a:defRPr>
            </a:lvl1pPr>
          </a:lstStyle>
          <a:p>
            <a:pPr>
              <a:defRPr/>
            </a:pPr>
            <a:endParaRPr lang="nb-NO"/>
          </a:p>
        </p:txBody>
      </p:sp>
      <p:sp>
        <p:nvSpPr>
          <p:cNvPr id="3" name="Plassholder for dato 2"/>
          <p:cNvSpPr>
            <a:spLocks noGrp="1"/>
          </p:cNvSpPr>
          <p:nvPr>
            <p:ph type="dt" idx="1"/>
          </p:nvPr>
        </p:nvSpPr>
        <p:spPr>
          <a:xfrm>
            <a:off x="3814170" y="0"/>
            <a:ext cx="2920000" cy="493634"/>
          </a:xfrm>
          <a:prstGeom prst="rect">
            <a:avLst/>
          </a:prstGeom>
        </p:spPr>
        <p:txBody>
          <a:bodyPr vert="horz" lIns="91744" tIns="45871" rIns="91744" bIns="45871" rtlCol="0"/>
          <a:lstStyle>
            <a:lvl1pPr algn="r" fontAlgn="auto">
              <a:spcBef>
                <a:spcPts val="0"/>
              </a:spcBef>
              <a:spcAft>
                <a:spcPts val="0"/>
              </a:spcAft>
              <a:defRPr sz="1200">
                <a:latin typeface="+mn-lt"/>
              </a:defRPr>
            </a:lvl1pPr>
          </a:lstStyle>
          <a:p>
            <a:pPr>
              <a:defRPr/>
            </a:pPr>
            <a:fld id="{F383A6CA-A7D7-4DBA-A8D2-1B8D5B68C418}" type="datetimeFigureOut">
              <a:rPr lang="nb-NO"/>
              <a:pPr>
                <a:defRPr/>
              </a:pPr>
              <a:t>28.11.2014</a:t>
            </a:fld>
            <a:endParaRPr lang="nb-NO"/>
          </a:p>
        </p:txBody>
      </p:sp>
      <p:sp>
        <p:nvSpPr>
          <p:cNvPr id="4" name="Plassholder for lysbilde 3"/>
          <p:cNvSpPr>
            <a:spLocks noGrp="1" noRot="1" noChangeAspect="1"/>
          </p:cNvSpPr>
          <p:nvPr>
            <p:ph type="sldImg" idx="2"/>
          </p:nvPr>
        </p:nvSpPr>
        <p:spPr>
          <a:xfrm>
            <a:off x="901700" y="738188"/>
            <a:ext cx="4932363" cy="3700462"/>
          </a:xfrm>
          <a:prstGeom prst="rect">
            <a:avLst/>
          </a:prstGeom>
          <a:noFill/>
          <a:ln w="12700">
            <a:solidFill>
              <a:prstClr val="black"/>
            </a:solidFill>
          </a:ln>
        </p:spPr>
        <p:txBody>
          <a:bodyPr vert="horz" lIns="91744" tIns="45871" rIns="91744" bIns="45871" rtlCol="0" anchor="ctr"/>
          <a:lstStyle/>
          <a:p>
            <a:pPr lvl="0"/>
            <a:endParaRPr lang="nb-NO" noProof="0"/>
          </a:p>
        </p:txBody>
      </p:sp>
      <p:sp>
        <p:nvSpPr>
          <p:cNvPr id="5" name="Plassholder for notater 4"/>
          <p:cNvSpPr>
            <a:spLocks noGrp="1"/>
          </p:cNvSpPr>
          <p:nvPr>
            <p:ph type="body" sz="quarter" idx="3"/>
          </p:nvPr>
        </p:nvSpPr>
        <p:spPr>
          <a:xfrm>
            <a:off x="674215" y="4687932"/>
            <a:ext cx="5387335" cy="4439523"/>
          </a:xfrm>
          <a:prstGeom prst="rect">
            <a:avLst/>
          </a:prstGeom>
        </p:spPr>
        <p:txBody>
          <a:bodyPr vert="horz" lIns="91744" tIns="45871" rIns="91744" bIns="45871" rtlCol="0">
            <a:normAutofit/>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endParaRPr lang="nb-NO" noProof="0"/>
          </a:p>
        </p:txBody>
      </p:sp>
      <p:sp>
        <p:nvSpPr>
          <p:cNvPr id="6" name="Plassholder for bunntekst 5"/>
          <p:cNvSpPr>
            <a:spLocks noGrp="1"/>
          </p:cNvSpPr>
          <p:nvPr>
            <p:ph type="ftr" sz="quarter" idx="4"/>
          </p:nvPr>
        </p:nvSpPr>
        <p:spPr>
          <a:xfrm>
            <a:off x="0" y="9371088"/>
            <a:ext cx="2920000" cy="493634"/>
          </a:xfrm>
          <a:prstGeom prst="rect">
            <a:avLst/>
          </a:prstGeom>
        </p:spPr>
        <p:txBody>
          <a:bodyPr vert="horz" lIns="91744" tIns="45871" rIns="91744" bIns="45871" rtlCol="0" anchor="b"/>
          <a:lstStyle>
            <a:lvl1pPr algn="l" fontAlgn="auto">
              <a:spcBef>
                <a:spcPts val="0"/>
              </a:spcBef>
              <a:spcAft>
                <a:spcPts val="0"/>
              </a:spcAft>
              <a:defRPr sz="1200">
                <a:latin typeface="+mn-lt"/>
              </a:defRPr>
            </a:lvl1pPr>
          </a:lstStyle>
          <a:p>
            <a:pPr>
              <a:defRPr/>
            </a:pPr>
            <a:endParaRPr lang="nb-NO"/>
          </a:p>
        </p:txBody>
      </p:sp>
      <p:sp>
        <p:nvSpPr>
          <p:cNvPr id="7" name="Plassholder for lysbildenummer 6"/>
          <p:cNvSpPr>
            <a:spLocks noGrp="1"/>
          </p:cNvSpPr>
          <p:nvPr>
            <p:ph type="sldNum" sz="quarter" idx="5"/>
          </p:nvPr>
        </p:nvSpPr>
        <p:spPr>
          <a:xfrm>
            <a:off x="3814170" y="9371088"/>
            <a:ext cx="2920000" cy="493634"/>
          </a:xfrm>
          <a:prstGeom prst="rect">
            <a:avLst/>
          </a:prstGeom>
        </p:spPr>
        <p:txBody>
          <a:bodyPr vert="horz" lIns="91744" tIns="45871" rIns="91744" bIns="45871" rtlCol="0" anchor="b"/>
          <a:lstStyle>
            <a:lvl1pPr algn="r" fontAlgn="auto">
              <a:spcBef>
                <a:spcPts val="0"/>
              </a:spcBef>
              <a:spcAft>
                <a:spcPts val="0"/>
              </a:spcAft>
              <a:defRPr sz="1200">
                <a:latin typeface="+mn-lt"/>
              </a:defRPr>
            </a:lvl1pPr>
          </a:lstStyle>
          <a:p>
            <a:pPr>
              <a:defRPr/>
            </a:pPr>
            <a:fld id="{B522DBFF-A0DC-462C-B669-32878CDB3BDB}" type="slidenum">
              <a:rPr lang="nb-NO"/>
              <a:pPr>
                <a:defRPr/>
              </a:pPr>
              <a:t>‹#›</a:t>
            </a:fld>
            <a:endParaRPr lang="nb-NO"/>
          </a:p>
        </p:txBody>
      </p:sp>
    </p:spTree>
    <p:extLst>
      <p:ext uri="{BB962C8B-B14F-4D97-AF65-F5344CB8AC3E}">
        <p14:creationId xmlns:p14="http://schemas.microsoft.com/office/powerpoint/2010/main" val="157852953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pPr>
              <a:defRPr/>
            </a:pPr>
            <a:fld id="{B522DBFF-A0DC-462C-B669-32878CDB3BDB}" type="slidenum">
              <a:rPr lang="nb-NO" smtClean="0"/>
              <a:pPr>
                <a:defRPr/>
              </a:pPr>
              <a:t>1</a:t>
            </a:fld>
            <a:endParaRPr lang="nb-NO"/>
          </a:p>
        </p:txBody>
      </p:sp>
    </p:spTree>
    <p:extLst>
      <p:ext uri="{BB962C8B-B14F-4D97-AF65-F5344CB8AC3E}">
        <p14:creationId xmlns:p14="http://schemas.microsoft.com/office/powerpoint/2010/main" val="3416318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defTabSz="917325"/>
            <a:r>
              <a:rPr lang="en-US" dirty="0"/>
              <a:t>WP6 addresses various legal and ethical issues that modern research in SSH is confronted with. </a:t>
            </a:r>
          </a:p>
          <a:p>
            <a:pPr marL="343998" indent="-343998">
              <a:buFont typeface="Arial" panose="020B0604020202020204" pitchFamily="34" charset="0"/>
              <a:buChar char="•"/>
            </a:pPr>
            <a:r>
              <a:rPr lang="en-US" dirty="0"/>
              <a:t>To identify the legal and ethical issues, constraints and requirements for all data types occurring in the SSH domain;</a:t>
            </a:r>
          </a:p>
          <a:p>
            <a:pPr marL="343998" indent="-343998">
              <a:buFont typeface="Arial" panose="020B0604020202020204" pitchFamily="34" charset="0"/>
              <a:buChar char="•"/>
            </a:pPr>
            <a:r>
              <a:rPr lang="en-US" dirty="0"/>
              <a:t>To deal with the legal and ethical challenges imposed by new data types emerging in the SSH;</a:t>
            </a:r>
          </a:p>
          <a:p>
            <a:pPr marL="343998" indent="-343998">
              <a:buFont typeface="Arial" panose="020B0604020202020204" pitchFamily="34" charset="0"/>
              <a:buChar char="•"/>
            </a:pPr>
            <a:r>
              <a:rPr lang="en-US" dirty="0"/>
              <a:t>To look for professional long-run preservation strategies and policy-rules.</a:t>
            </a:r>
          </a:p>
          <a:p>
            <a:pPr defTabSz="917325"/>
            <a:endParaRPr lang="en-US" dirty="0"/>
          </a:p>
          <a:p>
            <a:endParaRPr lang="nb-NO" dirty="0"/>
          </a:p>
        </p:txBody>
      </p:sp>
      <p:sp>
        <p:nvSpPr>
          <p:cNvPr id="4" name="Plassholder for lysbildenummer 3"/>
          <p:cNvSpPr>
            <a:spLocks noGrp="1"/>
          </p:cNvSpPr>
          <p:nvPr>
            <p:ph type="sldNum" sz="quarter" idx="10"/>
          </p:nvPr>
        </p:nvSpPr>
        <p:spPr/>
        <p:txBody>
          <a:bodyPr/>
          <a:lstStyle/>
          <a:p>
            <a:pPr>
              <a:defRPr/>
            </a:pPr>
            <a:fld id="{B522DBFF-A0DC-462C-B669-32878CDB3BDB}" type="slidenum">
              <a:rPr lang="nb-NO" smtClean="0"/>
              <a:pPr>
                <a:defRPr/>
              </a:pPr>
              <a:t>3</a:t>
            </a:fld>
            <a:endParaRPr lang="nb-NO"/>
          </a:p>
        </p:txBody>
      </p:sp>
    </p:spTree>
    <p:extLst>
      <p:ext uri="{BB962C8B-B14F-4D97-AF65-F5344CB8AC3E}">
        <p14:creationId xmlns:p14="http://schemas.microsoft.com/office/powerpoint/2010/main" val="264229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pPr>
              <a:defRPr/>
            </a:pPr>
            <a:fld id="{B522DBFF-A0DC-462C-B669-32878CDB3BDB}" type="slidenum">
              <a:rPr lang="nb-NO" smtClean="0"/>
              <a:pPr>
                <a:defRPr/>
              </a:pPr>
              <a:t>9</a:t>
            </a:fld>
            <a:endParaRPr lang="nb-NO"/>
          </a:p>
        </p:txBody>
      </p:sp>
    </p:spTree>
    <p:extLst>
      <p:ext uri="{BB962C8B-B14F-4D97-AF65-F5344CB8AC3E}">
        <p14:creationId xmlns:p14="http://schemas.microsoft.com/office/powerpoint/2010/main" val="1912232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ssholder for lysbilde 1"/>
          <p:cNvSpPr>
            <a:spLocks noGrp="1" noRot="1" noChangeAspect="1" noTextEdit="1"/>
          </p:cNvSpPr>
          <p:nvPr>
            <p:ph type="sldImg"/>
          </p:nvPr>
        </p:nvSpPr>
        <p:spPr>
          <a:ln/>
        </p:spPr>
      </p:sp>
      <p:sp>
        <p:nvSpPr>
          <p:cNvPr id="11267" name="Plassholder for notater 2"/>
          <p:cNvSpPr>
            <a:spLocks noGrp="1"/>
          </p:cNvSpPr>
          <p:nvPr>
            <p:ph type="body" idx="1"/>
          </p:nvPr>
        </p:nvSpPr>
        <p:spPr>
          <a:noFill/>
        </p:spPr>
        <p:txBody>
          <a:bodyPr/>
          <a:lstStyle/>
          <a:p>
            <a:pPr eaLnBrk="1" hangingPunct="1"/>
            <a:endParaRPr lang="nb-NO" smtClean="0"/>
          </a:p>
        </p:txBody>
      </p:sp>
      <p:sp>
        <p:nvSpPr>
          <p:cNvPr id="11268" name="Plassholder for lysbildenumm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5415" indent="-286699" eaLnBrk="0" hangingPunct="0">
              <a:defRPr sz="2400">
                <a:solidFill>
                  <a:schemeClr val="tx1"/>
                </a:solidFill>
                <a:latin typeface="Times New Roman" pitchFamily="18" charset="0"/>
              </a:defRPr>
            </a:lvl2pPr>
            <a:lvl3pPr marL="1146793" indent="-229359" eaLnBrk="0" hangingPunct="0">
              <a:defRPr sz="2400">
                <a:solidFill>
                  <a:schemeClr val="tx1"/>
                </a:solidFill>
                <a:latin typeface="Times New Roman" pitchFamily="18" charset="0"/>
              </a:defRPr>
            </a:lvl3pPr>
            <a:lvl4pPr marL="1605510" indent="-229359" eaLnBrk="0" hangingPunct="0">
              <a:defRPr sz="2400">
                <a:solidFill>
                  <a:schemeClr val="tx1"/>
                </a:solidFill>
                <a:latin typeface="Times New Roman" pitchFamily="18" charset="0"/>
              </a:defRPr>
            </a:lvl4pPr>
            <a:lvl5pPr marL="2064227" indent="-229359" eaLnBrk="0" hangingPunct="0">
              <a:defRPr sz="2400">
                <a:solidFill>
                  <a:schemeClr val="tx1"/>
                </a:solidFill>
                <a:latin typeface="Times New Roman" pitchFamily="18" charset="0"/>
              </a:defRPr>
            </a:lvl5pPr>
            <a:lvl6pPr marL="2522944" indent="-229359" eaLnBrk="0" fontAlgn="base" hangingPunct="0">
              <a:spcBef>
                <a:spcPct val="0"/>
              </a:spcBef>
              <a:spcAft>
                <a:spcPct val="0"/>
              </a:spcAft>
              <a:defRPr sz="2400">
                <a:solidFill>
                  <a:schemeClr val="tx1"/>
                </a:solidFill>
                <a:latin typeface="Times New Roman" pitchFamily="18" charset="0"/>
              </a:defRPr>
            </a:lvl6pPr>
            <a:lvl7pPr marL="2981662" indent="-229359" eaLnBrk="0" fontAlgn="base" hangingPunct="0">
              <a:spcBef>
                <a:spcPct val="0"/>
              </a:spcBef>
              <a:spcAft>
                <a:spcPct val="0"/>
              </a:spcAft>
              <a:defRPr sz="2400">
                <a:solidFill>
                  <a:schemeClr val="tx1"/>
                </a:solidFill>
                <a:latin typeface="Times New Roman" pitchFamily="18" charset="0"/>
              </a:defRPr>
            </a:lvl7pPr>
            <a:lvl8pPr marL="3440378" indent="-229359" eaLnBrk="0" fontAlgn="base" hangingPunct="0">
              <a:spcBef>
                <a:spcPct val="0"/>
              </a:spcBef>
              <a:spcAft>
                <a:spcPct val="0"/>
              </a:spcAft>
              <a:defRPr sz="2400">
                <a:solidFill>
                  <a:schemeClr val="tx1"/>
                </a:solidFill>
                <a:latin typeface="Times New Roman" pitchFamily="18" charset="0"/>
              </a:defRPr>
            </a:lvl8pPr>
            <a:lvl9pPr marL="3899096" indent="-229359" eaLnBrk="0" fontAlgn="base" hangingPunct="0">
              <a:spcBef>
                <a:spcPct val="0"/>
              </a:spcBef>
              <a:spcAft>
                <a:spcPct val="0"/>
              </a:spcAft>
              <a:defRPr sz="2400">
                <a:solidFill>
                  <a:schemeClr val="tx1"/>
                </a:solidFill>
                <a:latin typeface="Times New Roman" pitchFamily="18" charset="0"/>
              </a:defRPr>
            </a:lvl9pPr>
          </a:lstStyle>
          <a:p>
            <a:pPr eaLnBrk="1" hangingPunct="1"/>
            <a:fld id="{67A86247-4BEC-44F4-8720-21F737D01406}" type="slidenum">
              <a:rPr lang="nb-NO" sz="1200"/>
              <a:pPr eaLnBrk="1" hangingPunct="1"/>
              <a:t>14</a:t>
            </a:fld>
            <a:endParaRPr lang="nb-NO"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Plassholder for lysbilde 1"/>
          <p:cNvSpPr>
            <a:spLocks noGrp="1" noRot="1" noChangeAspect="1" noTextEdit="1"/>
          </p:cNvSpPr>
          <p:nvPr>
            <p:ph type="sldImg"/>
          </p:nvPr>
        </p:nvSpPr>
        <p:spPr>
          <a:ln/>
        </p:spPr>
      </p:sp>
      <p:sp>
        <p:nvSpPr>
          <p:cNvPr id="12291" name="Plassholder for notater 2"/>
          <p:cNvSpPr>
            <a:spLocks noGrp="1"/>
          </p:cNvSpPr>
          <p:nvPr>
            <p:ph type="body" idx="1"/>
          </p:nvPr>
        </p:nvSpPr>
        <p:spPr>
          <a:noFill/>
        </p:spPr>
        <p:txBody>
          <a:bodyPr/>
          <a:lstStyle/>
          <a:p>
            <a:pPr eaLnBrk="1" hangingPunct="1"/>
            <a:endParaRPr lang="nb-NO" smtClean="0"/>
          </a:p>
        </p:txBody>
      </p:sp>
      <p:sp>
        <p:nvSpPr>
          <p:cNvPr id="12292" name="Plassholder for lysbildenumm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5415" indent="-286699" eaLnBrk="0" hangingPunct="0">
              <a:defRPr sz="2400">
                <a:solidFill>
                  <a:schemeClr val="tx1"/>
                </a:solidFill>
                <a:latin typeface="Times New Roman" pitchFamily="18" charset="0"/>
              </a:defRPr>
            </a:lvl2pPr>
            <a:lvl3pPr marL="1146793" indent="-229359" eaLnBrk="0" hangingPunct="0">
              <a:defRPr sz="2400">
                <a:solidFill>
                  <a:schemeClr val="tx1"/>
                </a:solidFill>
                <a:latin typeface="Times New Roman" pitchFamily="18" charset="0"/>
              </a:defRPr>
            </a:lvl3pPr>
            <a:lvl4pPr marL="1605510" indent="-229359" eaLnBrk="0" hangingPunct="0">
              <a:defRPr sz="2400">
                <a:solidFill>
                  <a:schemeClr val="tx1"/>
                </a:solidFill>
                <a:latin typeface="Times New Roman" pitchFamily="18" charset="0"/>
              </a:defRPr>
            </a:lvl4pPr>
            <a:lvl5pPr marL="2064227" indent="-229359" eaLnBrk="0" hangingPunct="0">
              <a:defRPr sz="2400">
                <a:solidFill>
                  <a:schemeClr val="tx1"/>
                </a:solidFill>
                <a:latin typeface="Times New Roman" pitchFamily="18" charset="0"/>
              </a:defRPr>
            </a:lvl5pPr>
            <a:lvl6pPr marL="2522944" indent="-229359" eaLnBrk="0" fontAlgn="base" hangingPunct="0">
              <a:spcBef>
                <a:spcPct val="0"/>
              </a:spcBef>
              <a:spcAft>
                <a:spcPct val="0"/>
              </a:spcAft>
              <a:defRPr sz="2400">
                <a:solidFill>
                  <a:schemeClr val="tx1"/>
                </a:solidFill>
                <a:latin typeface="Times New Roman" pitchFamily="18" charset="0"/>
              </a:defRPr>
            </a:lvl6pPr>
            <a:lvl7pPr marL="2981662" indent="-229359" eaLnBrk="0" fontAlgn="base" hangingPunct="0">
              <a:spcBef>
                <a:spcPct val="0"/>
              </a:spcBef>
              <a:spcAft>
                <a:spcPct val="0"/>
              </a:spcAft>
              <a:defRPr sz="2400">
                <a:solidFill>
                  <a:schemeClr val="tx1"/>
                </a:solidFill>
                <a:latin typeface="Times New Roman" pitchFamily="18" charset="0"/>
              </a:defRPr>
            </a:lvl7pPr>
            <a:lvl8pPr marL="3440378" indent="-229359" eaLnBrk="0" fontAlgn="base" hangingPunct="0">
              <a:spcBef>
                <a:spcPct val="0"/>
              </a:spcBef>
              <a:spcAft>
                <a:spcPct val="0"/>
              </a:spcAft>
              <a:defRPr sz="2400">
                <a:solidFill>
                  <a:schemeClr val="tx1"/>
                </a:solidFill>
                <a:latin typeface="Times New Roman" pitchFamily="18" charset="0"/>
              </a:defRPr>
            </a:lvl8pPr>
            <a:lvl9pPr marL="3899096" indent="-229359" eaLnBrk="0" fontAlgn="base" hangingPunct="0">
              <a:spcBef>
                <a:spcPct val="0"/>
              </a:spcBef>
              <a:spcAft>
                <a:spcPct val="0"/>
              </a:spcAft>
              <a:defRPr sz="2400">
                <a:solidFill>
                  <a:schemeClr val="tx1"/>
                </a:solidFill>
                <a:latin typeface="Times New Roman" pitchFamily="18" charset="0"/>
              </a:defRPr>
            </a:lvl9pPr>
          </a:lstStyle>
          <a:p>
            <a:pPr eaLnBrk="1" hangingPunct="1"/>
            <a:fld id="{F07115D3-612D-48A2-8A6A-8BE8C5680CF8}" type="slidenum">
              <a:rPr lang="nb-NO" sz="1200"/>
              <a:pPr eaLnBrk="1" hangingPunct="1"/>
              <a:t>15</a:t>
            </a:fld>
            <a:endParaRPr lang="nb-NO"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Plassholder for lysbilde 1"/>
          <p:cNvSpPr>
            <a:spLocks noGrp="1" noRot="1" noChangeAspect="1" noTextEdit="1"/>
          </p:cNvSpPr>
          <p:nvPr>
            <p:ph type="sldImg"/>
          </p:nvPr>
        </p:nvSpPr>
        <p:spPr>
          <a:ln/>
        </p:spPr>
      </p:sp>
      <p:sp>
        <p:nvSpPr>
          <p:cNvPr id="13315" name="Plassholder for notater 2"/>
          <p:cNvSpPr>
            <a:spLocks noGrp="1"/>
          </p:cNvSpPr>
          <p:nvPr>
            <p:ph type="body" idx="1"/>
          </p:nvPr>
        </p:nvSpPr>
        <p:spPr>
          <a:noFill/>
        </p:spPr>
        <p:txBody>
          <a:bodyPr/>
          <a:lstStyle/>
          <a:p>
            <a:pPr eaLnBrk="1" hangingPunct="1"/>
            <a:endParaRPr lang="nb-NO" smtClean="0"/>
          </a:p>
          <a:p>
            <a:pPr eaLnBrk="1" hangingPunct="1"/>
            <a:endParaRPr lang="nb-NO" smtClean="0"/>
          </a:p>
        </p:txBody>
      </p:sp>
      <p:sp>
        <p:nvSpPr>
          <p:cNvPr id="13316" name="Plassholder for lysbildenumm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5415" indent="-286699" eaLnBrk="0" hangingPunct="0">
              <a:defRPr sz="2400">
                <a:solidFill>
                  <a:schemeClr val="tx1"/>
                </a:solidFill>
                <a:latin typeface="Times New Roman" pitchFamily="18" charset="0"/>
              </a:defRPr>
            </a:lvl2pPr>
            <a:lvl3pPr marL="1146793" indent="-229359" eaLnBrk="0" hangingPunct="0">
              <a:defRPr sz="2400">
                <a:solidFill>
                  <a:schemeClr val="tx1"/>
                </a:solidFill>
                <a:latin typeface="Times New Roman" pitchFamily="18" charset="0"/>
              </a:defRPr>
            </a:lvl3pPr>
            <a:lvl4pPr marL="1605510" indent="-229359" eaLnBrk="0" hangingPunct="0">
              <a:defRPr sz="2400">
                <a:solidFill>
                  <a:schemeClr val="tx1"/>
                </a:solidFill>
                <a:latin typeface="Times New Roman" pitchFamily="18" charset="0"/>
              </a:defRPr>
            </a:lvl4pPr>
            <a:lvl5pPr marL="2064227" indent="-229359" eaLnBrk="0" hangingPunct="0">
              <a:defRPr sz="2400">
                <a:solidFill>
                  <a:schemeClr val="tx1"/>
                </a:solidFill>
                <a:latin typeface="Times New Roman" pitchFamily="18" charset="0"/>
              </a:defRPr>
            </a:lvl5pPr>
            <a:lvl6pPr marL="2522944" indent="-229359" eaLnBrk="0" fontAlgn="base" hangingPunct="0">
              <a:spcBef>
                <a:spcPct val="0"/>
              </a:spcBef>
              <a:spcAft>
                <a:spcPct val="0"/>
              </a:spcAft>
              <a:defRPr sz="2400">
                <a:solidFill>
                  <a:schemeClr val="tx1"/>
                </a:solidFill>
                <a:latin typeface="Times New Roman" pitchFamily="18" charset="0"/>
              </a:defRPr>
            </a:lvl6pPr>
            <a:lvl7pPr marL="2981662" indent="-229359" eaLnBrk="0" fontAlgn="base" hangingPunct="0">
              <a:spcBef>
                <a:spcPct val="0"/>
              </a:spcBef>
              <a:spcAft>
                <a:spcPct val="0"/>
              </a:spcAft>
              <a:defRPr sz="2400">
                <a:solidFill>
                  <a:schemeClr val="tx1"/>
                </a:solidFill>
                <a:latin typeface="Times New Roman" pitchFamily="18" charset="0"/>
              </a:defRPr>
            </a:lvl7pPr>
            <a:lvl8pPr marL="3440378" indent="-229359" eaLnBrk="0" fontAlgn="base" hangingPunct="0">
              <a:spcBef>
                <a:spcPct val="0"/>
              </a:spcBef>
              <a:spcAft>
                <a:spcPct val="0"/>
              </a:spcAft>
              <a:defRPr sz="2400">
                <a:solidFill>
                  <a:schemeClr val="tx1"/>
                </a:solidFill>
                <a:latin typeface="Times New Roman" pitchFamily="18" charset="0"/>
              </a:defRPr>
            </a:lvl8pPr>
            <a:lvl9pPr marL="3899096" indent="-229359" eaLnBrk="0" fontAlgn="base" hangingPunct="0">
              <a:spcBef>
                <a:spcPct val="0"/>
              </a:spcBef>
              <a:spcAft>
                <a:spcPct val="0"/>
              </a:spcAft>
              <a:defRPr sz="2400">
                <a:solidFill>
                  <a:schemeClr val="tx1"/>
                </a:solidFill>
                <a:latin typeface="Times New Roman" pitchFamily="18" charset="0"/>
              </a:defRPr>
            </a:lvl9pPr>
          </a:lstStyle>
          <a:p>
            <a:pPr eaLnBrk="1" hangingPunct="1"/>
            <a:fld id="{A9C6BEBE-514A-48C8-BF40-A120E9E8BCEE}" type="slidenum">
              <a:rPr lang="nb-NO" sz="1200"/>
              <a:pPr eaLnBrk="1" hangingPunct="1"/>
              <a:t>16</a:t>
            </a:fld>
            <a:endParaRPr lang="nb-NO"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Plassholder for lysbilde 1"/>
          <p:cNvSpPr>
            <a:spLocks noGrp="1" noRot="1" noChangeAspect="1" noTextEdit="1"/>
          </p:cNvSpPr>
          <p:nvPr>
            <p:ph type="sldImg"/>
          </p:nvPr>
        </p:nvSpPr>
        <p:spPr>
          <a:ln/>
        </p:spPr>
      </p:sp>
      <p:sp>
        <p:nvSpPr>
          <p:cNvPr id="14339" name="Plassholder for notater 2"/>
          <p:cNvSpPr>
            <a:spLocks noGrp="1"/>
          </p:cNvSpPr>
          <p:nvPr>
            <p:ph type="body" idx="1"/>
          </p:nvPr>
        </p:nvSpPr>
        <p:spPr>
          <a:noFill/>
        </p:spPr>
        <p:txBody>
          <a:bodyPr/>
          <a:lstStyle/>
          <a:p>
            <a:pPr eaLnBrk="1" hangingPunct="1"/>
            <a:endParaRPr lang="nb-NO" smtClean="0"/>
          </a:p>
        </p:txBody>
      </p:sp>
      <p:sp>
        <p:nvSpPr>
          <p:cNvPr id="14340" name="Plassholder for lysbildenumm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5415" indent="-286699" eaLnBrk="0" hangingPunct="0">
              <a:defRPr sz="2400">
                <a:solidFill>
                  <a:schemeClr val="tx1"/>
                </a:solidFill>
                <a:latin typeface="Times New Roman" pitchFamily="18" charset="0"/>
              </a:defRPr>
            </a:lvl2pPr>
            <a:lvl3pPr marL="1146793" indent="-229359" eaLnBrk="0" hangingPunct="0">
              <a:defRPr sz="2400">
                <a:solidFill>
                  <a:schemeClr val="tx1"/>
                </a:solidFill>
                <a:latin typeface="Times New Roman" pitchFamily="18" charset="0"/>
              </a:defRPr>
            </a:lvl3pPr>
            <a:lvl4pPr marL="1605510" indent="-229359" eaLnBrk="0" hangingPunct="0">
              <a:defRPr sz="2400">
                <a:solidFill>
                  <a:schemeClr val="tx1"/>
                </a:solidFill>
                <a:latin typeface="Times New Roman" pitchFamily="18" charset="0"/>
              </a:defRPr>
            </a:lvl4pPr>
            <a:lvl5pPr marL="2064227" indent="-229359" eaLnBrk="0" hangingPunct="0">
              <a:defRPr sz="2400">
                <a:solidFill>
                  <a:schemeClr val="tx1"/>
                </a:solidFill>
                <a:latin typeface="Times New Roman" pitchFamily="18" charset="0"/>
              </a:defRPr>
            </a:lvl5pPr>
            <a:lvl6pPr marL="2522944" indent="-229359" eaLnBrk="0" fontAlgn="base" hangingPunct="0">
              <a:spcBef>
                <a:spcPct val="0"/>
              </a:spcBef>
              <a:spcAft>
                <a:spcPct val="0"/>
              </a:spcAft>
              <a:defRPr sz="2400">
                <a:solidFill>
                  <a:schemeClr val="tx1"/>
                </a:solidFill>
                <a:latin typeface="Times New Roman" pitchFamily="18" charset="0"/>
              </a:defRPr>
            </a:lvl6pPr>
            <a:lvl7pPr marL="2981662" indent="-229359" eaLnBrk="0" fontAlgn="base" hangingPunct="0">
              <a:spcBef>
                <a:spcPct val="0"/>
              </a:spcBef>
              <a:spcAft>
                <a:spcPct val="0"/>
              </a:spcAft>
              <a:defRPr sz="2400">
                <a:solidFill>
                  <a:schemeClr val="tx1"/>
                </a:solidFill>
                <a:latin typeface="Times New Roman" pitchFamily="18" charset="0"/>
              </a:defRPr>
            </a:lvl7pPr>
            <a:lvl8pPr marL="3440378" indent="-229359" eaLnBrk="0" fontAlgn="base" hangingPunct="0">
              <a:spcBef>
                <a:spcPct val="0"/>
              </a:spcBef>
              <a:spcAft>
                <a:spcPct val="0"/>
              </a:spcAft>
              <a:defRPr sz="2400">
                <a:solidFill>
                  <a:schemeClr val="tx1"/>
                </a:solidFill>
                <a:latin typeface="Times New Roman" pitchFamily="18" charset="0"/>
              </a:defRPr>
            </a:lvl8pPr>
            <a:lvl9pPr marL="3899096" indent="-229359" eaLnBrk="0" fontAlgn="base" hangingPunct="0">
              <a:spcBef>
                <a:spcPct val="0"/>
              </a:spcBef>
              <a:spcAft>
                <a:spcPct val="0"/>
              </a:spcAft>
              <a:defRPr sz="2400">
                <a:solidFill>
                  <a:schemeClr val="tx1"/>
                </a:solidFill>
                <a:latin typeface="Times New Roman" pitchFamily="18" charset="0"/>
              </a:defRPr>
            </a:lvl9pPr>
          </a:lstStyle>
          <a:p>
            <a:pPr eaLnBrk="1" hangingPunct="1"/>
            <a:fld id="{5BD0E219-056E-4D17-A0A6-4F79E45C3B38}" type="slidenum">
              <a:rPr lang="nb-NO" sz="1200"/>
              <a:pPr eaLnBrk="1" hangingPunct="1"/>
              <a:t>17</a:t>
            </a:fld>
            <a:endParaRPr lang="nb-NO"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lvl1pPr>
              <a:defRPr/>
            </a:lvl1pPr>
          </a:lstStyle>
          <a:p>
            <a:pPr>
              <a:defRPr/>
            </a:pPr>
            <a:fld id="{3BCCD445-FC83-4136-B2BF-86602C3B4680}" type="datetime1">
              <a:rPr lang="nb-NO" smtClean="0"/>
              <a:t>28.11.2014</a:t>
            </a:fld>
            <a:endParaRPr lang="nb-NO"/>
          </a:p>
        </p:txBody>
      </p:sp>
      <p:sp>
        <p:nvSpPr>
          <p:cNvPr id="5" name="Plassholder for bunntekst 4"/>
          <p:cNvSpPr>
            <a:spLocks noGrp="1"/>
          </p:cNvSpPr>
          <p:nvPr>
            <p:ph type="ftr" sz="quarter" idx="11"/>
          </p:nvPr>
        </p:nvSpPr>
        <p:spPr/>
        <p:txBody>
          <a:bodyPr/>
          <a:lstStyle>
            <a:lvl1pPr>
              <a:defRPr/>
            </a:lvl1pPr>
          </a:lstStyle>
          <a:p>
            <a:pPr>
              <a:defRPr/>
            </a:pPr>
            <a:endParaRPr lang="nb-NO"/>
          </a:p>
        </p:txBody>
      </p:sp>
      <p:sp>
        <p:nvSpPr>
          <p:cNvPr id="6" name="Plassholder for lysbildenummer 5"/>
          <p:cNvSpPr>
            <a:spLocks noGrp="1"/>
          </p:cNvSpPr>
          <p:nvPr>
            <p:ph type="sldNum" sz="quarter" idx="12"/>
          </p:nvPr>
        </p:nvSpPr>
        <p:spPr/>
        <p:txBody>
          <a:bodyPr/>
          <a:lstStyle>
            <a:lvl1pPr>
              <a:defRPr/>
            </a:lvl1pPr>
          </a:lstStyle>
          <a:p>
            <a:pPr>
              <a:defRPr/>
            </a:pPr>
            <a:fld id="{F129D6C1-BFD6-4796-AC0F-BEA784570D06}" type="slidenum">
              <a:rPr lang="nb-NO"/>
              <a:pPr>
                <a:defRPr/>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pPr>
              <a:defRPr/>
            </a:pPr>
            <a:fld id="{355B86B5-3C1C-4889-A70B-0DF3D542D61E}" type="datetime1">
              <a:rPr lang="nb-NO" smtClean="0"/>
              <a:t>28.11.2014</a:t>
            </a:fld>
            <a:endParaRPr lang="nb-NO"/>
          </a:p>
        </p:txBody>
      </p:sp>
      <p:sp>
        <p:nvSpPr>
          <p:cNvPr id="5" name="Plassholder for bunntekst 4"/>
          <p:cNvSpPr>
            <a:spLocks noGrp="1"/>
          </p:cNvSpPr>
          <p:nvPr>
            <p:ph type="ftr" sz="quarter" idx="11"/>
          </p:nvPr>
        </p:nvSpPr>
        <p:spPr/>
        <p:txBody>
          <a:bodyPr/>
          <a:lstStyle>
            <a:lvl1pPr>
              <a:defRPr/>
            </a:lvl1pPr>
          </a:lstStyle>
          <a:p>
            <a:pPr>
              <a:defRPr/>
            </a:pPr>
            <a:endParaRPr lang="nb-NO"/>
          </a:p>
        </p:txBody>
      </p:sp>
      <p:sp>
        <p:nvSpPr>
          <p:cNvPr id="6" name="Plassholder for lysbildenummer 5"/>
          <p:cNvSpPr>
            <a:spLocks noGrp="1"/>
          </p:cNvSpPr>
          <p:nvPr>
            <p:ph type="sldNum" sz="quarter" idx="12"/>
          </p:nvPr>
        </p:nvSpPr>
        <p:spPr/>
        <p:txBody>
          <a:bodyPr/>
          <a:lstStyle>
            <a:lvl1pPr>
              <a:defRPr/>
            </a:lvl1pPr>
          </a:lstStyle>
          <a:p>
            <a:pPr>
              <a:defRPr/>
            </a:pPr>
            <a:fld id="{98CE0F62-833D-4B2D-9E0A-EA32F8C79746}" type="slidenum">
              <a:rPr lang="nb-NO"/>
              <a:pPr>
                <a:defRPr/>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pPr>
              <a:defRPr/>
            </a:pPr>
            <a:fld id="{87998418-682E-407F-BC95-C48CF8DD89ED}" type="datetime1">
              <a:rPr lang="nb-NO" smtClean="0"/>
              <a:t>28.11.2014</a:t>
            </a:fld>
            <a:endParaRPr lang="nb-NO"/>
          </a:p>
        </p:txBody>
      </p:sp>
      <p:sp>
        <p:nvSpPr>
          <p:cNvPr id="5" name="Plassholder for bunntekst 4"/>
          <p:cNvSpPr>
            <a:spLocks noGrp="1"/>
          </p:cNvSpPr>
          <p:nvPr>
            <p:ph type="ftr" sz="quarter" idx="11"/>
          </p:nvPr>
        </p:nvSpPr>
        <p:spPr/>
        <p:txBody>
          <a:bodyPr/>
          <a:lstStyle>
            <a:lvl1pPr>
              <a:defRPr/>
            </a:lvl1pPr>
          </a:lstStyle>
          <a:p>
            <a:pPr>
              <a:defRPr/>
            </a:pPr>
            <a:endParaRPr lang="nb-NO"/>
          </a:p>
        </p:txBody>
      </p:sp>
      <p:sp>
        <p:nvSpPr>
          <p:cNvPr id="6" name="Plassholder for lysbildenummer 5"/>
          <p:cNvSpPr>
            <a:spLocks noGrp="1"/>
          </p:cNvSpPr>
          <p:nvPr>
            <p:ph type="sldNum" sz="quarter" idx="12"/>
          </p:nvPr>
        </p:nvSpPr>
        <p:spPr/>
        <p:txBody>
          <a:bodyPr/>
          <a:lstStyle>
            <a:lvl1pPr>
              <a:defRPr/>
            </a:lvl1pPr>
          </a:lstStyle>
          <a:p>
            <a:pPr>
              <a:defRPr/>
            </a:pPr>
            <a:fld id="{F46A12EF-F3EB-4D3E-9B61-B1E951035384}" type="slidenum">
              <a:rPr lang="nb-NO"/>
              <a:pPr>
                <a:defRPr/>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pPr>
              <a:defRPr/>
            </a:pPr>
            <a:fld id="{D9AA6046-D21D-42A6-B7F3-C80B57443AED}" type="datetime1">
              <a:rPr lang="nb-NO" smtClean="0"/>
              <a:t>28.11.2014</a:t>
            </a:fld>
            <a:endParaRPr lang="nb-NO"/>
          </a:p>
        </p:txBody>
      </p:sp>
      <p:sp>
        <p:nvSpPr>
          <p:cNvPr id="5" name="Plassholder for bunntekst 4"/>
          <p:cNvSpPr>
            <a:spLocks noGrp="1"/>
          </p:cNvSpPr>
          <p:nvPr>
            <p:ph type="ftr" sz="quarter" idx="11"/>
          </p:nvPr>
        </p:nvSpPr>
        <p:spPr/>
        <p:txBody>
          <a:bodyPr/>
          <a:lstStyle>
            <a:lvl1pPr>
              <a:defRPr/>
            </a:lvl1pPr>
          </a:lstStyle>
          <a:p>
            <a:pPr>
              <a:defRPr/>
            </a:pPr>
            <a:endParaRPr lang="nb-NO"/>
          </a:p>
        </p:txBody>
      </p:sp>
      <p:sp>
        <p:nvSpPr>
          <p:cNvPr id="6" name="Plassholder for lysbildenummer 5"/>
          <p:cNvSpPr>
            <a:spLocks noGrp="1"/>
          </p:cNvSpPr>
          <p:nvPr>
            <p:ph type="sldNum" sz="quarter" idx="12"/>
          </p:nvPr>
        </p:nvSpPr>
        <p:spPr/>
        <p:txBody>
          <a:bodyPr/>
          <a:lstStyle>
            <a:lvl1pPr>
              <a:defRPr/>
            </a:lvl1pPr>
          </a:lstStyle>
          <a:p>
            <a:pPr>
              <a:defRPr/>
            </a:pPr>
            <a:fld id="{3F2CF5DA-69C3-4E58-B2B9-AE72D8B4439D}" type="slidenum">
              <a:rPr lang="nb-NO"/>
              <a:pPr>
                <a:defRPr/>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lvl1pPr>
              <a:defRPr/>
            </a:lvl1pPr>
          </a:lstStyle>
          <a:p>
            <a:pPr>
              <a:defRPr/>
            </a:pPr>
            <a:fld id="{1C44CB67-8E2E-433B-AA94-949407D80469}" type="datetime1">
              <a:rPr lang="nb-NO" smtClean="0"/>
              <a:t>28.11.2014</a:t>
            </a:fld>
            <a:endParaRPr lang="nb-NO"/>
          </a:p>
        </p:txBody>
      </p:sp>
      <p:sp>
        <p:nvSpPr>
          <p:cNvPr id="5" name="Plassholder for bunntekst 4"/>
          <p:cNvSpPr>
            <a:spLocks noGrp="1"/>
          </p:cNvSpPr>
          <p:nvPr>
            <p:ph type="ftr" sz="quarter" idx="11"/>
          </p:nvPr>
        </p:nvSpPr>
        <p:spPr/>
        <p:txBody>
          <a:bodyPr/>
          <a:lstStyle>
            <a:lvl1pPr>
              <a:defRPr/>
            </a:lvl1pPr>
          </a:lstStyle>
          <a:p>
            <a:pPr>
              <a:defRPr/>
            </a:pPr>
            <a:endParaRPr lang="nb-NO"/>
          </a:p>
        </p:txBody>
      </p:sp>
      <p:sp>
        <p:nvSpPr>
          <p:cNvPr id="6" name="Plassholder for lysbildenummer 5"/>
          <p:cNvSpPr>
            <a:spLocks noGrp="1"/>
          </p:cNvSpPr>
          <p:nvPr>
            <p:ph type="sldNum" sz="quarter" idx="12"/>
          </p:nvPr>
        </p:nvSpPr>
        <p:spPr/>
        <p:txBody>
          <a:bodyPr/>
          <a:lstStyle>
            <a:lvl1pPr>
              <a:defRPr/>
            </a:lvl1pPr>
          </a:lstStyle>
          <a:p>
            <a:pPr>
              <a:defRPr/>
            </a:pPr>
            <a:fld id="{56C14BE5-AECF-4B11-B652-E67587A1F845}" type="slidenum">
              <a:rPr lang="nb-NO"/>
              <a:pPr>
                <a:defRPr/>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3"/>
          <p:cNvSpPr>
            <a:spLocks noGrp="1"/>
          </p:cNvSpPr>
          <p:nvPr>
            <p:ph type="dt" sz="half" idx="10"/>
          </p:nvPr>
        </p:nvSpPr>
        <p:spPr/>
        <p:txBody>
          <a:bodyPr/>
          <a:lstStyle>
            <a:lvl1pPr>
              <a:defRPr/>
            </a:lvl1pPr>
          </a:lstStyle>
          <a:p>
            <a:pPr>
              <a:defRPr/>
            </a:pPr>
            <a:fld id="{EC9D28AB-A331-4366-9B81-DADC4B22373C}" type="datetime1">
              <a:rPr lang="nb-NO" smtClean="0"/>
              <a:t>28.11.2014</a:t>
            </a:fld>
            <a:endParaRPr lang="nb-NO"/>
          </a:p>
        </p:txBody>
      </p:sp>
      <p:sp>
        <p:nvSpPr>
          <p:cNvPr id="6" name="Plassholder for bunntekst 4"/>
          <p:cNvSpPr>
            <a:spLocks noGrp="1"/>
          </p:cNvSpPr>
          <p:nvPr>
            <p:ph type="ftr" sz="quarter" idx="11"/>
          </p:nvPr>
        </p:nvSpPr>
        <p:spPr/>
        <p:txBody>
          <a:bodyPr/>
          <a:lstStyle>
            <a:lvl1pPr>
              <a:defRPr/>
            </a:lvl1pPr>
          </a:lstStyle>
          <a:p>
            <a:pPr>
              <a:defRPr/>
            </a:pPr>
            <a:endParaRPr lang="nb-NO"/>
          </a:p>
        </p:txBody>
      </p:sp>
      <p:sp>
        <p:nvSpPr>
          <p:cNvPr id="7" name="Plassholder for lysbildenummer 5"/>
          <p:cNvSpPr>
            <a:spLocks noGrp="1"/>
          </p:cNvSpPr>
          <p:nvPr>
            <p:ph type="sldNum" sz="quarter" idx="12"/>
          </p:nvPr>
        </p:nvSpPr>
        <p:spPr/>
        <p:txBody>
          <a:bodyPr/>
          <a:lstStyle>
            <a:lvl1pPr>
              <a:defRPr/>
            </a:lvl1pPr>
          </a:lstStyle>
          <a:p>
            <a:pPr>
              <a:defRPr/>
            </a:pPr>
            <a:fld id="{9DDDB9E9-6EA3-495F-9A86-C8A1BAE80814}" type="slidenum">
              <a:rPr lang="nb-NO"/>
              <a:pPr>
                <a:defRPr/>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3"/>
          <p:cNvSpPr>
            <a:spLocks noGrp="1"/>
          </p:cNvSpPr>
          <p:nvPr>
            <p:ph type="dt" sz="half" idx="10"/>
          </p:nvPr>
        </p:nvSpPr>
        <p:spPr/>
        <p:txBody>
          <a:bodyPr/>
          <a:lstStyle>
            <a:lvl1pPr>
              <a:defRPr/>
            </a:lvl1pPr>
          </a:lstStyle>
          <a:p>
            <a:pPr>
              <a:defRPr/>
            </a:pPr>
            <a:fld id="{F6BC82F2-275D-45AE-B116-56156003B4C5}" type="datetime1">
              <a:rPr lang="nb-NO" smtClean="0"/>
              <a:t>28.11.2014</a:t>
            </a:fld>
            <a:endParaRPr lang="nb-NO"/>
          </a:p>
        </p:txBody>
      </p:sp>
      <p:sp>
        <p:nvSpPr>
          <p:cNvPr id="8" name="Plassholder for bunntekst 4"/>
          <p:cNvSpPr>
            <a:spLocks noGrp="1"/>
          </p:cNvSpPr>
          <p:nvPr>
            <p:ph type="ftr" sz="quarter" idx="11"/>
          </p:nvPr>
        </p:nvSpPr>
        <p:spPr/>
        <p:txBody>
          <a:bodyPr/>
          <a:lstStyle>
            <a:lvl1pPr>
              <a:defRPr/>
            </a:lvl1pPr>
          </a:lstStyle>
          <a:p>
            <a:pPr>
              <a:defRPr/>
            </a:pPr>
            <a:endParaRPr lang="nb-NO"/>
          </a:p>
        </p:txBody>
      </p:sp>
      <p:sp>
        <p:nvSpPr>
          <p:cNvPr id="9" name="Plassholder for lysbildenummer 5"/>
          <p:cNvSpPr>
            <a:spLocks noGrp="1"/>
          </p:cNvSpPr>
          <p:nvPr>
            <p:ph type="sldNum" sz="quarter" idx="12"/>
          </p:nvPr>
        </p:nvSpPr>
        <p:spPr/>
        <p:txBody>
          <a:bodyPr/>
          <a:lstStyle>
            <a:lvl1pPr>
              <a:defRPr/>
            </a:lvl1pPr>
          </a:lstStyle>
          <a:p>
            <a:pPr>
              <a:defRPr/>
            </a:pPr>
            <a:fld id="{05B5793C-2768-475D-BD00-F12281694CF0}" type="slidenum">
              <a:rPr lang="nb-NO"/>
              <a:pPr>
                <a:defRPr/>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3"/>
          <p:cNvSpPr>
            <a:spLocks noGrp="1"/>
          </p:cNvSpPr>
          <p:nvPr>
            <p:ph type="dt" sz="half" idx="10"/>
          </p:nvPr>
        </p:nvSpPr>
        <p:spPr/>
        <p:txBody>
          <a:bodyPr/>
          <a:lstStyle>
            <a:lvl1pPr>
              <a:defRPr/>
            </a:lvl1pPr>
          </a:lstStyle>
          <a:p>
            <a:pPr>
              <a:defRPr/>
            </a:pPr>
            <a:fld id="{5EAC7002-D2C0-41BD-ADB9-0A27AE8C62F2}" type="datetime1">
              <a:rPr lang="nb-NO" smtClean="0"/>
              <a:t>28.11.2014</a:t>
            </a:fld>
            <a:endParaRPr lang="nb-NO"/>
          </a:p>
        </p:txBody>
      </p:sp>
      <p:sp>
        <p:nvSpPr>
          <p:cNvPr id="4" name="Plassholder for bunntekst 4"/>
          <p:cNvSpPr>
            <a:spLocks noGrp="1"/>
          </p:cNvSpPr>
          <p:nvPr>
            <p:ph type="ftr" sz="quarter" idx="11"/>
          </p:nvPr>
        </p:nvSpPr>
        <p:spPr/>
        <p:txBody>
          <a:bodyPr/>
          <a:lstStyle>
            <a:lvl1pPr>
              <a:defRPr/>
            </a:lvl1pPr>
          </a:lstStyle>
          <a:p>
            <a:pPr>
              <a:defRPr/>
            </a:pPr>
            <a:endParaRPr lang="nb-NO"/>
          </a:p>
        </p:txBody>
      </p:sp>
      <p:sp>
        <p:nvSpPr>
          <p:cNvPr id="5" name="Plassholder for lysbildenummer 5"/>
          <p:cNvSpPr>
            <a:spLocks noGrp="1"/>
          </p:cNvSpPr>
          <p:nvPr>
            <p:ph type="sldNum" sz="quarter" idx="12"/>
          </p:nvPr>
        </p:nvSpPr>
        <p:spPr/>
        <p:txBody>
          <a:bodyPr/>
          <a:lstStyle>
            <a:lvl1pPr>
              <a:defRPr/>
            </a:lvl1pPr>
          </a:lstStyle>
          <a:p>
            <a:pPr>
              <a:defRPr/>
            </a:pPr>
            <a:fld id="{4DD77EE5-6856-497D-B072-D3F16702D223}" type="slidenum">
              <a:rPr lang="nb-NO"/>
              <a:pPr>
                <a:defRPr/>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3"/>
          <p:cNvSpPr>
            <a:spLocks noGrp="1"/>
          </p:cNvSpPr>
          <p:nvPr>
            <p:ph type="dt" sz="half" idx="10"/>
          </p:nvPr>
        </p:nvSpPr>
        <p:spPr/>
        <p:txBody>
          <a:bodyPr/>
          <a:lstStyle>
            <a:lvl1pPr>
              <a:defRPr/>
            </a:lvl1pPr>
          </a:lstStyle>
          <a:p>
            <a:pPr>
              <a:defRPr/>
            </a:pPr>
            <a:fld id="{5285AF9B-DA76-4080-992C-91852689A056}" type="datetime1">
              <a:rPr lang="nb-NO" smtClean="0"/>
              <a:t>28.11.2014</a:t>
            </a:fld>
            <a:endParaRPr lang="nb-NO"/>
          </a:p>
        </p:txBody>
      </p:sp>
      <p:sp>
        <p:nvSpPr>
          <p:cNvPr id="3" name="Plassholder for bunntekst 4"/>
          <p:cNvSpPr>
            <a:spLocks noGrp="1"/>
          </p:cNvSpPr>
          <p:nvPr>
            <p:ph type="ftr" sz="quarter" idx="11"/>
          </p:nvPr>
        </p:nvSpPr>
        <p:spPr/>
        <p:txBody>
          <a:bodyPr/>
          <a:lstStyle>
            <a:lvl1pPr>
              <a:defRPr/>
            </a:lvl1pPr>
          </a:lstStyle>
          <a:p>
            <a:pPr>
              <a:defRPr/>
            </a:pPr>
            <a:endParaRPr lang="nb-NO"/>
          </a:p>
        </p:txBody>
      </p:sp>
      <p:sp>
        <p:nvSpPr>
          <p:cNvPr id="4" name="Plassholder for lysbildenummer 5"/>
          <p:cNvSpPr>
            <a:spLocks noGrp="1"/>
          </p:cNvSpPr>
          <p:nvPr>
            <p:ph type="sldNum" sz="quarter" idx="12"/>
          </p:nvPr>
        </p:nvSpPr>
        <p:spPr/>
        <p:txBody>
          <a:bodyPr/>
          <a:lstStyle>
            <a:lvl1pPr>
              <a:defRPr/>
            </a:lvl1pPr>
          </a:lstStyle>
          <a:p>
            <a:pPr>
              <a:defRPr/>
            </a:pPr>
            <a:fld id="{DBBF438A-88E9-4D7C-9D7A-4812567C4353}" type="slidenum">
              <a:rPr lang="nb-NO"/>
              <a:pPr>
                <a:defRPr/>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3"/>
          <p:cNvSpPr>
            <a:spLocks noGrp="1"/>
          </p:cNvSpPr>
          <p:nvPr>
            <p:ph type="dt" sz="half" idx="10"/>
          </p:nvPr>
        </p:nvSpPr>
        <p:spPr/>
        <p:txBody>
          <a:bodyPr/>
          <a:lstStyle>
            <a:lvl1pPr>
              <a:defRPr/>
            </a:lvl1pPr>
          </a:lstStyle>
          <a:p>
            <a:pPr>
              <a:defRPr/>
            </a:pPr>
            <a:fld id="{5100D08A-D189-4EA8-A80B-DAC3F0D58B10}" type="datetime1">
              <a:rPr lang="nb-NO" smtClean="0"/>
              <a:t>28.11.2014</a:t>
            </a:fld>
            <a:endParaRPr lang="nb-NO"/>
          </a:p>
        </p:txBody>
      </p:sp>
      <p:sp>
        <p:nvSpPr>
          <p:cNvPr id="6" name="Plassholder for bunntekst 4"/>
          <p:cNvSpPr>
            <a:spLocks noGrp="1"/>
          </p:cNvSpPr>
          <p:nvPr>
            <p:ph type="ftr" sz="quarter" idx="11"/>
          </p:nvPr>
        </p:nvSpPr>
        <p:spPr/>
        <p:txBody>
          <a:bodyPr/>
          <a:lstStyle>
            <a:lvl1pPr>
              <a:defRPr/>
            </a:lvl1pPr>
          </a:lstStyle>
          <a:p>
            <a:pPr>
              <a:defRPr/>
            </a:pPr>
            <a:endParaRPr lang="nb-NO"/>
          </a:p>
        </p:txBody>
      </p:sp>
      <p:sp>
        <p:nvSpPr>
          <p:cNvPr id="7" name="Plassholder for lysbildenummer 5"/>
          <p:cNvSpPr>
            <a:spLocks noGrp="1"/>
          </p:cNvSpPr>
          <p:nvPr>
            <p:ph type="sldNum" sz="quarter" idx="12"/>
          </p:nvPr>
        </p:nvSpPr>
        <p:spPr/>
        <p:txBody>
          <a:bodyPr/>
          <a:lstStyle>
            <a:lvl1pPr>
              <a:defRPr/>
            </a:lvl1pPr>
          </a:lstStyle>
          <a:p>
            <a:pPr>
              <a:defRPr/>
            </a:pPr>
            <a:fld id="{4F779A08-3C01-4265-B708-0B879B1C2F9C}" type="slidenum">
              <a:rPr lang="nb-NO"/>
              <a:pPr>
                <a:defRPr/>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3"/>
          <p:cNvSpPr>
            <a:spLocks noGrp="1"/>
          </p:cNvSpPr>
          <p:nvPr>
            <p:ph type="dt" sz="half" idx="10"/>
          </p:nvPr>
        </p:nvSpPr>
        <p:spPr/>
        <p:txBody>
          <a:bodyPr/>
          <a:lstStyle>
            <a:lvl1pPr>
              <a:defRPr/>
            </a:lvl1pPr>
          </a:lstStyle>
          <a:p>
            <a:pPr>
              <a:defRPr/>
            </a:pPr>
            <a:fld id="{B0A924A9-4AAA-43C3-9E3E-87ABA78539D7}" type="datetime1">
              <a:rPr lang="nb-NO" smtClean="0"/>
              <a:t>28.11.2014</a:t>
            </a:fld>
            <a:endParaRPr lang="nb-NO"/>
          </a:p>
        </p:txBody>
      </p:sp>
      <p:sp>
        <p:nvSpPr>
          <p:cNvPr id="6" name="Plassholder for bunntekst 4"/>
          <p:cNvSpPr>
            <a:spLocks noGrp="1"/>
          </p:cNvSpPr>
          <p:nvPr>
            <p:ph type="ftr" sz="quarter" idx="11"/>
          </p:nvPr>
        </p:nvSpPr>
        <p:spPr/>
        <p:txBody>
          <a:bodyPr/>
          <a:lstStyle>
            <a:lvl1pPr>
              <a:defRPr/>
            </a:lvl1pPr>
          </a:lstStyle>
          <a:p>
            <a:pPr>
              <a:defRPr/>
            </a:pPr>
            <a:endParaRPr lang="nb-NO"/>
          </a:p>
        </p:txBody>
      </p:sp>
      <p:sp>
        <p:nvSpPr>
          <p:cNvPr id="7" name="Plassholder for lysbildenummer 5"/>
          <p:cNvSpPr>
            <a:spLocks noGrp="1"/>
          </p:cNvSpPr>
          <p:nvPr>
            <p:ph type="sldNum" sz="quarter" idx="12"/>
          </p:nvPr>
        </p:nvSpPr>
        <p:spPr/>
        <p:txBody>
          <a:bodyPr/>
          <a:lstStyle>
            <a:lvl1pPr>
              <a:defRPr/>
            </a:lvl1pPr>
          </a:lstStyle>
          <a:p>
            <a:pPr>
              <a:defRPr/>
            </a:pPr>
            <a:fld id="{2A4DDFD9-8E98-4BDE-8915-A39FFCB3FD18}" type="slidenum">
              <a:rPr lang="nb-NO"/>
              <a:pPr>
                <a:defRPr/>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ssholder for tit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1027" name="Plassholder for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45EAB33-DB69-4AED-8281-D464022AAE29}" type="datetime1">
              <a:rPr lang="nb-NO" smtClean="0"/>
              <a:t>28.11.2014</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0013624-2E62-4A36-B2FC-F5973A9A9199}" type="slidenum">
              <a:rPr lang="nb-NO"/>
              <a:pPr>
                <a:defRPr/>
              </a:pPr>
              <a:t>‹#›</a:t>
            </a:fld>
            <a:endParaRPr lang="nb-NO"/>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p:cNvSpPr>
            <a:spLocks noGrp="1" noChangeArrowheads="1"/>
          </p:cNvSpPr>
          <p:nvPr>
            <p:ph type="subTitle" idx="1"/>
          </p:nvPr>
        </p:nvSpPr>
        <p:spPr>
          <a:xfrm>
            <a:off x="914400" y="3886200"/>
            <a:ext cx="7315200" cy="533400"/>
          </a:xfrm>
        </p:spPr>
        <p:txBody>
          <a:bodyPr rtlCol="0">
            <a:normAutofit/>
          </a:bodyPr>
          <a:lstStyle/>
          <a:p>
            <a:pPr eaLnBrk="1" fontAlgn="auto" hangingPunct="1">
              <a:spcAft>
                <a:spcPts val="0"/>
              </a:spcAft>
              <a:buFont typeface="Arial" pitchFamily="34" charset="0"/>
              <a:buNone/>
              <a:defRPr/>
            </a:pPr>
            <a:r>
              <a:rPr lang="en-GB" sz="2400" b="1" dirty="0" err="1" smtClean="0">
                <a:solidFill>
                  <a:schemeClr val="tx2">
                    <a:lumMod val="75000"/>
                  </a:schemeClr>
                </a:solidFill>
                <a:latin typeface="Verdana" pitchFamily="34" charset="0"/>
                <a:ea typeface="Verdana" pitchFamily="34" charset="0"/>
                <a:cs typeface="Verdana" pitchFamily="34" charset="0"/>
              </a:rPr>
              <a:t>Vigdis</a:t>
            </a:r>
            <a:r>
              <a:rPr lang="en-GB" sz="2400" b="1" dirty="0" smtClean="0">
                <a:solidFill>
                  <a:schemeClr val="tx2">
                    <a:lumMod val="75000"/>
                  </a:schemeClr>
                </a:solidFill>
                <a:latin typeface="Verdana" pitchFamily="34" charset="0"/>
                <a:ea typeface="Verdana" pitchFamily="34" charset="0"/>
                <a:cs typeface="Verdana" pitchFamily="34" charset="0"/>
              </a:rPr>
              <a:t> </a:t>
            </a:r>
            <a:r>
              <a:rPr lang="en-GB" sz="2400" b="1" dirty="0" err="1" smtClean="0">
                <a:solidFill>
                  <a:schemeClr val="tx2">
                    <a:lumMod val="75000"/>
                  </a:schemeClr>
                </a:solidFill>
                <a:latin typeface="Verdana" pitchFamily="34" charset="0"/>
                <a:ea typeface="Verdana" pitchFamily="34" charset="0"/>
                <a:cs typeface="Verdana" pitchFamily="34" charset="0"/>
              </a:rPr>
              <a:t>Kvalheim</a:t>
            </a:r>
            <a:endParaRPr lang="en-GB" sz="1200" dirty="0" smtClean="0">
              <a:solidFill>
                <a:schemeClr val="tx2">
                  <a:lumMod val="75000"/>
                </a:schemeClr>
              </a:solidFill>
              <a:latin typeface="Verdana" pitchFamily="34" charset="0"/>
              <a:ea typeface="Verdana" pitchFamily="34" charset="0"/>
              <a:cs typeface="Verdana" pitchFamily="34" charset="0"/>
            </a:endParaRPr>
          </a:p>
        </p:txBody>
      </p:sp>
      <p:sp>
        <p:nvSpPr>
          <p:cNvPr id="11" name="Rectangle 8"/>
          <p:cNvSpPr>
            <a:spLocks noChangeArrowheads="1"/>
          </p:cNvSpPr>
          <p:nvPr/>
        </p:nvSpPr>
        <p:spPr bwMode="auto">
          <a:xfrm>
            <a:off x="914400" y="4343400"/>
            <a:ext cx="7315200" cy="685800"/>
          </a:xfrm>
          <a:prstGeom prst="rect">
            <a:avLst/>
          </a:prstGeom>
          <a:noFill/>
          <a:ln>
            <a:noFill/>
          </a:ln>
          <a:extLst/>
        </p:spPr>
        <p:txBody>
          <a:bodyPr/>
          <a:lstStyle/>
          <a:p>
            <a:pPr algn="ctr" fontAlgn="auto">
              <a:spcBef>
                <a:spcPct val="20000"/>
              </a:spcBef>
              <a:spcAft>
                <a:spcPts val="0"/>
              </a:spcAft>
              <a:defRPr/>
            </a:pPr>
            <a:r>
              <a:rPr lang="nb-NO" sz="1600" dirty="0">
                <a:solidFill>
                  <a:schemeClr val="tx2">
                    <a:lumMod val="75000"/>
                  </a:schemeClr>
                </a:solidFill>
                <a:latin typeface="Verdana" pitchFamily="34" charset="0"/>
                <a:ea typeface="Verdana" pitchFamily="34" charset="0"/>
                <a:cs typeface="Verdana" pitchFamily="34" charset="0"/>
              </a:rPr>
              <a:t>Norwegian </a:t>
            </a:r>
            <a:r>
              <a:rPr lang="nb-NO" sz="1600" dirty="0" err="1">
                <a:solidFill>
                  <a:schemeClr val="tx2">
                    <a:lumMod val="75000"/>
                  </a:schemeClr>
                </a:solidFill>
                <a:latin typeface="Verdana" pitchFamily="34" charset="0"/>
                <a:ea typeface="Verdana" pitchFamily="34" charset="0"/>
                <a:cs typeface="Verdana" pitchFamily="34" charset="0"/>
              </a:rPr>
              <a:t>Social</a:t>
            </a:r>
            <a:r>
              <a:rPr lang="nb-NO" sz="1600" dirty="0">
                <a:solidFill>
                  <a:schemeClr val="tx2">
                    <a:lumMod val="75000"/>
                  </a:schemeClr>
                </a:solidFill>
                <a:latin typeface="Verdana" pitchFamily="34" charset="0"/>
                <a:ea typeface="Verdana" pitchFamily="34" charset="0"/>
                <a:cs typeface="Verdana" pitchFamily="34" charset="0"/>
              </a:rPr>
              <a:t> </a:t>
            </a:r>
            <a:r>
              <a:rPr lang="nb-NO" sz="1600" dirty="0" err="1">
                <a:solidFill>
                  <a:schemeClr val="tx2">
                    <a:lumMod val="75000"/>
                  </a:schemeClr>
                </a:solidFill>
                <a:latin typeface="Verdana" pitchFamily="34" charset="0"/>
                <a:ea typeface="Verdana" pitchFamily="34" charset="0"/>
                <a:cs typeface="Verdana" pitchFamily="34" charset="0"/>
              </a:rPr>
              <a:t>Science</a:t>
            </a:r>
            <a:r>
              <a:rPr lang="nb-NO" sz="1600" dirty="0">
                <a:solidFill>
                  <a:schemeClr val="tx2">
                    <a:lumMod val="75000"/>
                  </a:schemeClr>
                </a:solidFill>
                <a:latin typeface="Verdana" pitchFamily="34" charset="0"/>
                <a:ea typeface="Verdana" pitchFamily="34" charset="0"/>
                <a:cs typeface="Verdana" pitchFamily="34" charset="0"/>
              </a:rPr>
              <a:t> Data Services (NSD)</a:t>
            </a:r>
          </a:p>
        </p:txBody>
      </p:sp>
      <p:sp>
        <p:nvSpPr>
          <p:cNvPr id="12" name="Text Box 9"/>
          <p:cNvSpPr txBox="1">
            <a:spLocks noChangeArrowheads="1"/>
          </p:cNvSpPr>
          <p:nvPr/>
        </p:nvSpPr>
        <p:spPr bwMode="auto">
          <a:xfrm>
            <a:off x="228600" y="1371600"/>
            <a:ext cx="8686800" cy="2259080"/>
          </a:xfrm>
          <a:prstGeom prst="rect">
            <a:avLst/>
          </a:prstGeom>
          <a:noFill/>
          <a:ln>
            <a:noFill/>
          </a:ln>
          <a:extLst/>
        </p:spPr>
        <p:txBody>
          <a:bodyPr>
            <a:spAutoFit/>
          </a:bodyPr>
          <a:lstStyle>
            <a:lvl1pPr eaLnBrk="0" hangingPunct="0">
              <a:defRPr sz="2400">
                <a:solidFill>
                  <a:schemeClr val="tx1"/>
                </a:solidFill>
                <a:latin typeface="Times New Roman" pitchFamily="18" charset="0"/>
              </a:defRPr>
            </a:lvl1pPr>
            <a:lvl2pPr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lnSpc>
                <a:spcPct val="130000"/>
              </a:lnSpc>
              <a:spcBef>
                <a:spcPct val="50000"/>
              </a:spcBef>
              <a:spcAft>
                <a:spcPts val="0"/>
              </a:spcAft>
              <a:defRPr/>
            </a:pPr>
            <a:r>
              <a:rPr lang="nb-NO" sz="3200" b="1" dirty="0" smtClean="0">
                <a:solidFill>
                  <a:schemeClr val="tx2">
                    <a:lumMod val="75000"/>
                  </a:schemeClr>
                </a:solidFill>
                <a:latin typeface="Verdana" pitchFamily="34" charset="0"/>
                <a:ea typeface="Verdana" pitchFamily="34" charset="0"/>
                <a:cs typeface="Verdana" pitchFamily="34" charset="0"/>
              </a:rPr>
              <a:t>DASISH</a:t>
            </a:r>
            <a:endParaRPr lang="nb-NO" sz="3200" b="1" dirty="0">
              <a:solidFill>
                <a:schemeClr val="tx2">
                  <a:lumMod val="75000"/>
                </a:schemeClr>
              </a:solidFill>
              <a:latin typeface="Verdana" pitchFamily="34" charset="0"/>
              <a:ea typeface="Verdana" pitchFamily="34" charset="0"/>
              <a:cs typeface="Verdana" pitchFamily="34" charset="0"/>
            </a:endParaRPr>
          </a:p>
          <a:p>
            <a:pPr lvl="1" algn="ctr" eaLnBrk="1" fontAlgn="auto" hangingPunct="1">
              <a:lnSpc>
                <a:spcPct val="80000"/>
              </a:lnSpc>
              <a:spcBef>
                <a:spcPct val="20000"/>
              </a:spcBef>
              <a:spcAft>
                <a:spcPts val="0"/>
              </a:spcAft>
              <a:buFont typeface="Arial" charset="0"/>
              <a:buNone/>
              <a:defRPr/>
            </a:pPr>
            <a:r>
              <a:rPr lang="en-US" dirty="0">
                <a:solidFill>
                  <a:schemeClr val="tx2">
                    <a:lumMod val="75000"/>
                  </a:schemeClr>
                </a:solidFill>
                <a:latin typeface="Verdana" pitchFamily="34" charset="0"/>
                <a:ea typeface="Verdana" pitchFamily="34" charset="0"/>
                <a:cs typeface="Verdana" pitchFamily="34" charset="0"/>
              </a:rPr>
              <a:t>Digital Services Infrastructure for Social Sciences and Humanities</a:t>
            </a:r>
          </a:p>
          <a:p>
            <a:pPr lvl="1" eaLnBrk="1" fontAlgn="auto" hangingPunct="1">
              <a:lnSpc>
                <a:spcPct val="80000"/>
              </a:lnSpc>
              <a:spcBef>
                <a:spcPct val="20000"/>
              </a:spcBef>
              <a:spcAft>
                <a:spcPts val="0"/>
              </a:spcAft>
              <a:buFont typeface="Arial" charset="0"/>
              <a:buNone/>
              <a:defRPr/>
            </a:pPr>
            <a:endParaRPr lang="en-US" dirty="0">
              <a:solidFill>
                <a:schemeClr val="tx2">
                  <a:lumMod val="75000"/>
                </a:schemeClr>
              </a:solidFill>
              <a:latin typeface="Verdana" pitchFamily="34" charset="0"/>
              <a:ea typeface="Verdana" pitchFamily="34" charset="0"/>
              <a:cs typeface="Verdana" pitchFamily="34" charset="0"/>
            </a:endParaRPr>
          </a:p>
          <a:p>
            <a:pPr lvl="1" algn="ctr" eaLnBrk="1" fontAlgn="auto" hangingPunct="1">
              <a:lnSpc>
                <a:spcPct val="80000"/>
              </a:lnSpc>
              <a:spcBef>
                <a:spcPct val="20000"/>
              </a:spcBef>
              <a:spcAft>
                <a:spcPts val="0"/>
              </a:spcAft>
              <a:buFont typeface="Arial" charset="0"/>
              <a:buNone/>
              <a:defRPr/>
            </a:pPr>
            <a:r>
              <a:rPr lang="nb-NO" sz="3200" dirty="0">
                <a:solidFill>
                  <a:schemeClr val="tx2">
                    <a:lumMod val="75000"/>
                  </a:schemeClr>
                </a:solidFill>
                <a:latin typeface="Verdana" pitchFamily="34" charset="0"/>
                <a:ea typeface="Verdana" pitchFamily="34" charset="0"/>
                <a:cs typeface="Verdana" pitchFamily="34" charset="0"/>
              </a:rPr>
              <a:t>Legal and </a:t>
            </a:r>
            <a:r>
              <a:rPr lang="nb-NO" sz="3200" dirty="0" err="1">
                <a:solidFill>
                  <a:schemeClr val="tx2">
                    <a:lumMod val="75000"/>
                  </a:schemeClr>
                </a:solidFill>
                <a:latin typeface="Verdana" pitchFamily="34" charset="0"/>
                <a:ea typeface="Verdana" pitchFamily="34" charset="0"/>
                <a:cs typeface="Verdana" pitchFamily="34" charset="0"/>
              </a:rPr>
              <a:t>Ethical</a:t>
            </a:r>
            <a:r>
              <a:rPr lang="nb-NO" sz="3200" dirty="0">
                <a:solidFill>
                  <a:schemeClr val="tx2">
                    <a:lumMod val="75000"/>
                  </a:schemeClr>
                </a:solidFill>
                <a:latin typeface="Verdana" pitchFamily="34" charset="0"/>
                <a:ea typeface="Verdana" pitchFamily="34" charset="0"/>
                <a:cs typeface="Verdana" pitchFamily="34" charset="0"/>
              </a:rPr>
              <a:t> </a:t>
            </a:r>
            <a:r>
              <a:rPr lang="nb-NO" sz="3200" dirty="0" err="1">
                <a:solidFill>
                  <a:schemeClr val="tx2">
                    <a:lumMod val="75000"/>
                  </a:schemeClr>
                </a:solidFill>
                <a:latin typeface="Verdana" pitchFamily="34" charset="0"/>
                <a:ea typeface="Verdana" pitchFamily="34" charset="0"/>
                <a:cs typeface="Verdana" pitchFamily="34" charset="0"/>
              </a:rPr>
              <a:t>Issues</a:t>
            </a:r>
            <a:endParaRPr lang="nb-NO" sz="3200" b="1" dirty="0">
              <a:solidFill>
                <a:schemeClr val="tx2">
                  <a:lumMod val="75000"/>
                </a:schemeClr>
              </a:solidFill>
              <a:latin typeface="Verdana" pitchFamily="34" charset="0"/>
              <a:ea typeface="Verdana" pitchFamily="34" charset="0"/>
              <a:cs typeface="Verdana" pitchFamily="34" charset="0"/>
            </a:endParaRPr>
          </a:p>
        </p:txBody>
      </p:sp>
      <p:sp>
        <p:nvSpPr>
          <p:cNvPr id="15366" name="Rektangel 6"/>
          <p:cNvSpPr>
            <a:spLocks noChangeArrowheads="1"/>
          </p:cNvSpPr>
          <p:nvPr/>
        </p:nvSpPr>
        <p:spPr bwMode="auto">
          <a:xfrm>
            <a:off x="914400" y="5418138"/>
            <a:ext cx="7315200" cy="738187"/>
          </a:xfrm>
          <a:prstGeom prst="rect">
            <a:avLst/>
          </a:prstGeom>
          <a:noFill/>
          <a:ln w="9525">
            <a:noFill/>
            <a:miter lim="800000"/>
            <a:headEnd/>
            <a:tailEnd/>
          </a:ln>
        </p:spPr>
        <p:txBody>
          <a:bodyPr>
            <a:spAutoFit/>
          </a:bodyPr>
          <a:lstStyle/>
          <a:p>
            <a:pPr algn="ctr"/>
            <a:r>
              <a:rPr lang="nb-NO" sz="2400" b="1" dirty="0" smtClean="0">
                <a:solidFill>
                  <a:schemeClr val="tx2">
                    <a:lumMod val="75000"/>
                  </a:schemeClr>
                </a:solidFill>
                <a:latin typeface="Verdana" pitchFamily="34" charset="0"/>
                <a:ea typeface="Verdana" pitchFamily="34" charset="0"/>
                <a:cs typeface="Verdana" pitchFamily="34" charset="0"/>
              </a:rPr>
              <a:t>Final </a:t>
            </a:r>
            <a:r>
              <a:rPr lang="nb-NO" sz="2400" b="1" dirty="0" err="1" smtClean="0">
                <a:solidFill>
                  <a:schemeClr val="tx2">
                    <a:lumMod val="75000"/>
                  </a:schemeClr>
                </a:solidFill>
                <a:latin typeface="Verdana" pitchFamily="34" charset="0"/>
                <a:ea typeface="Verdana" pitchFamily="34" charset="0"/>
                <a:cs typeface="Verdana" pitchFamily="34" charset="0"/>
              </a:rPr>
              <a:t>Consortium</a:t>
            </a:r>
            <a:r>
              <a:rPr lang="nb-NO" sz="2400" b="1" dirty="0" smtClean="0">
                <a:solidFill>
                  <a:schemeClr val="tx2">
                    <a:lumMod val="75000"/>
                  </a:schemeClr>
                </a:solidFill>
                <a:latin typeface="Verdana" pitchFamily="34" charset="0"/>
                <a:ea typeface="Verdana" pitchFamily="34" charset="0"/>
                <a:cs typeface="Verdana" pitchFamily="34" charset="0"/>
              </a:rPr>
              <a:t> </a:t>
            </a:r>
            <a:r>
              <a:rPr lang="nb-NO" sz="2400" b="1" dirty="0">
                <a:solidFill>
                  <a:schemeClr val="tx2">
                    <a:lumMod val="75000"/>
                  </a:schemeClr>
                </a:solidFill>
                <a:latin typeface="Verdana" pitchFamily="34" charset="0"/>
                <a:ea typeface="Verdana" pitchFamily="34" charset="0"/>
                <a:cs typeface="Verdana" pitchFamily="34" charset="0"/>
              </a:rPr>
              <a:t>Meeting</a:t>
            </a:r>
          </a:p>
          <a:p>
            <a:pPr algn="ctr"/>
            <a:r>
              <a:rPr lang="nb-NO" b="1" dirty="0" err="1" smtClean="0">
                <a:solidFill>
                  <a:schemeClr val="tx2">
                    <a:lumMod val="75000"/>
                  </a:schemeClr>
                </a:solidFill>
                <a:latin typeface="Verdana" pitchFamily="34" charset="0"/>
                <a:ea typeface="Verdana" pitchFamily="34" charset="0"/>
                <a:cs typeface="Verdana" pitchFamily="34" charset="0"/>
              </a:rPr>
              <a:t>Gothenburg</a:t>
            </a:r>
            <a:r>
              <a:rPr lang="nb-NO" b="1" dirty="0" smtClean="0">
                <a:solidFill>
                  <a:schemeClr val="tx2">
                    <a:lumMod val="75000"/>
                  </a:schemeClr>
                </a:solidFill>
                <a:latin typeface="Verdana" pitchFamily="34" charset="0"/>
                <a:ea typeface="Verdana" pitchFamily="34" charset="0"/>
                <a:cs typeface="Verdana" pitchFamily="34" charset="0"/>
              </a:rPr>
              <a:t>, 27th-28th November 2014</a:t>
            </a:r>
            <a:endParaRPr lang="nb-NO" b="1" dirty="0">
              <a:solidFill>
                <a:schemeClr val="tx2">
                  <a:lumMod val="75000"/>
                </a:schemeClr>
              </a:solidFill>
              <a:latin typeface="Verdana" pitchFamily="34" charset="0"/>
              <a:ea typeface="Verdana" pitchFamily="34" charset="0"/>
              <a:cs typeface="Verdana" pitchFamily="34" charset="0"/>
            </a:endParaRPr>
          </a:p>
        </p:txBody>
      </p:sp>
      <p:pic>
        <p:nvPicPr>
          <p:cNvPr id="7"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a:t>
            </a:fld>
            <a:endParaRPr lang="nb-NO"/>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p:cNvSpPr/>
          <p:nvPr/>
        </p:nvSpPr>
        <p:spPr>
          <a:xfrm>
            <a:off x="251520" y="1144250"/>
            <a:ext cx="8712968" cy="1138773"/>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r>
              <a:rPr lang="en-US" sz="2800" b="1" cap="small" dirty="0" smtClean="0">
                <a:solidFill>
                  <a:schemeClr val="accent1">
                    <a:lumMod val="50000"/>
                  </a:schemeClr>
                </a:solidFill>
                <a:latin typeface="Verdana" pitchFamily="34" charset="0"/>
                <a:ea typeface="Verdana" pitchFamily="34" charset="0"/>
                <a:cs typeface="Verdana" pitchFamily="34" charset="0"/>
              </a:rPr>
              <a:t>Challenges: The Legislative Process</a:t>
            </a:r>
          </a:p>
          <a:p>
            <a:r>
              <a:rPr lang="en-US" sz="2000" b="1" cap="small" dirty="0" smtClean="0">
                <a:solidFill>
                  <a:schemeClr val="accent1">
                    <a:lumMod val="50000"/>
                  </a:schemeClr>
                </a:solidFill>
                <a:latin typeface="Verdana" pitchFamily="34" charset="0"/>
                <a:ea typeface="Verdana" pitchFamily="34" charset="0"/>
                <a:cs typeface="Verdana" pitchFamily="34" charset="0"/>
              </a:rPr>
              <a:t>New legal challenges…</a:t>
            </a:r>
          </a:p>
          <a:p>
            <a:r>
              <a:rPr lang="en-US" sz="2000" b="1" cap="small" dirty="0" smtClean="0">
                <a:solidFill>
                  <a:schemeClr val="accent1">
                    <a:lumMod val="50000"/>
                  </a:schemeClr>
                </a:solidFill>
                <a:latin typeface="Verdana" pitchFamily="34" charset="0"/>
                <a:ea typeface="Verdana" pitchFamily="34" charset="0"/>
                <a:cs typeface="Verdana" pitchFamily="34" charset="0"/>
              </a:rPr>
              <a:t>General </a:t>
            </a:r>
            <a:r>
              <a:rPr lang="en-US" sz="2000" b="1" cap="small" dirty="0">
                <a:solidFill>
                  <a:schemeClr val="accent1">
                    <a:lumMod val="50000"/>
                  </a:schemeClr>
                </a:solidFill>
                <a:latin typeface="Verdana" pitchFamily="34" charset="0"/>
                <a:ea typeface="Verdana" pitchFamily="34" charset="0"/>
                <a:cs typeface="Verdana" pitchFamily="34" charset="0"/>
              </a:rPr>
              <a:t>Data Protection Regulation (</a:t>
            </a:r>
            <a:r>
              <a:rPr lang="en-US" sz="2000" b="1" cap="small" dirty="0" smtClean="0">
                <a:solidFill>
                  <a:schemeClr val="accent1">
                    <a:lumMod val="50000"/>
                  </a:schemeClr>
                </a:solidFill>
                <a:latin typeface="Verdana" pitchFamily="34" charset="0"/>
                <a:ea typeface="Verdana" pitchFamily="34" charset="0"/>
                <a:cs typeface="Verdana" pitchFamily="34" charset="0"/>
              </a:rPr>
              <a:t>COM(2012)0011):</a:t>
            </a:r>
            <a:endParaRPr lang="nb-NO" sz="2000" b="1" dirty="0">
              <a:solidFill>
                <a:schemeClr val="accent1">
                  <a:lumMod val="50000"/>
                </a:schemeClr>
              </a:solidFill>
              <a:latin typeface="Verdana" pitchFamily="34" charset="0"/>
              <a:ea typeface="Verdana" pitchFamily="34" charset="0"/>
              <a:cs typeface="Verdana" pitchFamily="34" charset="0"/>
            </a:endParaRPr>
          </a:p>
        </p:txBody>
      </p:sp>
      <p:sp>
        <p:nvSpPr>
          <p:cNvPr id="7" name="Rektangel 6"/>
          <p:cNvSpPr/>
          <p:nvPr/>
        </p:nvSpPr>
        <p:spPr>
          <a:xfrm>
            <a:off x="235610" y="2953702"/>
            <a:ext cx="8728877" cy="3447098"/>
          </a:xfrm>
          <a:prstGeom prst="rect">
            <a:avLst/>
          </a:prstGeom>
        </p:spPr>
        <p:txBody>
          <a:bodyPr wrap="square">
            <a:spAutoFit/>
          </a:bodyPr>
          <a:lstStyle/>
          <a:p>
            <a:pPr>
              <a:spcAft>
                <a:spcPts val="1200"/>
              </a:spcAft>
            </a:pPr>
            <a:r>
              <a:rPr lang="en-US" sz="2800" b="1" dirty="0">
                <a:latin typeface="+mn-lt"/>
              </a:rPr>
              <a:t>The European Commission, January </a:t>
            </a:r>
            <a:r>
              <a:rPr lang="en-US" sz="2800" b="1" dirty="0" smtClean="0">
                <a:latin typeface="+mn-lt"/>
              </a:rPr>
              <a:t>25, 2012</a:t>
            </a:r>
          </a:p>
          <a:p>
            <a:pPr>
              <a:spcAft>
                <a:spcPts val="1200"/>
              </a:spcAft>
            </a:pPr>
            <a:r>
              <a:rPr lang="en-US" sz="2800" dirty="0" smtClean="0">
                <a:latin typeface="+mn-lt"/>
              </a:rPr>
              <a:t>Replaces Directive 95/46/EC on the protection of individuals with regard to the processing of personal data and the free movement of such data. </a:t>
            </a:r>
          </a:p>
          <a:p>
            <a:pPr>
              <a:spcAft>
                <a:spcPts val="1200"/>
              </a:spcAft>
            </a:pPr>
            <a:r>
              <a:rPr lang="en-US" sz="2800" dirty="0" smtClean="0">
                <a:latin typeface="+mn-lt"/>
              </a:rPr>
              <a:t>New Instrument; a (directly applicable) Regulation, to ensure a unified legal framework in Europe.</a:t>
            </a:r>
            <a:endParaRPr lang="en-US" sz="2000" b="1" dirty="0" smtClean="0">
              <a:latin typeface="+mn-lt"/>
            </a:endParaRPr>
          </a:p>
          <a:p>
            <a:pPr marL="457200" indent="-457200">
              <a:spcAft>
                <a:spcPts val="1200"/>
              </a:spcAft>
            </a:pPr>
            <a:endParaRPr lang="nb-NO" sz="2000" b="1" dirty="0">
              <a:latin typeface="+mn-lt"/>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8"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10</a:t>
            </a:fld>
            <a:endParaRPr lang="nb-NO"/>
          </a:p>
        </p:txBody>
      </p:sp>
    </p:spTree>
    <p:extLst>
      <p:ext uri="{BB962C8B-B14F-4D97-AF65-F5344CB8AC3E}">
        <p14:creationId xmlns:p14="http://schemas.microsoft.com/office/powerpoint/2010/main" val="1382522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7" name="Rektangel 6"/>
          <p:cNvSpPr/>
          <p:nvPr/>
        </p:nvSpPr>
        <p:spPr>
          <a:xfrm>
            <a:off x="235611" y="2492896"/>
            <a:ext cx="8640960" cy="3170099"/>
          </a:xfrm>
          <a:prstGeom prst="rect">
            <a:avLst/>
          </a:prstGeom>
        </p:spPr>
        <p:txBody>
          <a:bodyPr wrap="square">
            <a:spAutoFit/>
          </a:bodyPr>
          <a:lstStyle/>
          <a:p>
            <a:pPr>
              <a:spcAft>
                <a:spcPts val="1200"/>
              </a:spcAft>
            </a:pPr>
            <a:r>
              <a:rPr lang="en-US" sz="2800" dirty="0" smtClean="0">
                <a:solidFill>
                  <a:schemeClr val="tx2">
                    <a:lumMod val="50000"/>
                  </a:schemeClr>
                </a:solidFill>
              </a:rPr>
              <a:t>For </a:t>
            </a:r>
            <a:r>
              <a:rPr lang="en-US" sz="2800" dirty="0">
                <a:solidFill>
                  <a:schemeClr val="tx2">
                    <a:lumMod val="50000"/>
                  </a:schemeClr>
                </a:solidFill>
              </a:rPr>
              <a:t>the research </a:t>
            </a:r>
            <a:r>
              <a:rPr lang="en-US" sz="2800" dirty="0" smtClean="0">
                <a:solidFill>
                  <a:schemeClr val="tx2">
                    <a:lumMod val="50000"/>
                  </a:schemeClr>
                </a:solidFill>
              </a:rPr>
              <a:t>community the question is whether </a:t>
            </a:r>
            <a:r>
              <a:rPr lang="en-US" sz="2800" dirty="0">
                <a:solidFill>
                  <a:schemeClr val="tx2">
                    <a:lumMod val="50000"/>
                  </a:schemeClr>
                </a:solidFill>
              </a:rPr>
              <a:t>the </a:t>
            </a:r>
            <a:r>
              <a:rPr lang="en-US" sz="2800" dirty="0" err="1" smtClean="0">
                <a:solidFill>
                  <a:schemeClr val="tx2">
                    <a:lumMod val="50000"/>
                  </a:schemeClr>
                </a:solidFill>
              </a:rPr>
              <a:t>proposws</a:t>
            </a:r>
            <a:r>
              <a:rPr lang="en-US" sz="2800" dirty="0" smtClean="0">
                <a:solidFill>
                  <a:schemeClr val="tx2">
                    <a:lumMod val="50000"/>
                  </a:schemeClr>
                </a:solidFill>
              </a:rPr>
              <a:t> new regulation </a:t>
            </a:r>
            <a:r>
              <a:rPr lang="en-US" sz="2800" dirty="0">
                <a:solidFill>
                  <a:schemeClr val="tx2">
                    <a:lumMod val="50000"/>
                  </a:schemeClr>
                </a:solidFill>
              </a:rPr>
              <a:t>provides good, safe and predictable conditions for research. </a:t>
            </a:r>
            <a:endParaRPr lang="nb-NO" sz="2800" dirty="0">
              <a:solidFill>
                <a:schemeClr val="tx2">
                  <a:lumMod val="50000"/>
                </a:schemeClr>
              </a:solidFill>
            </a:endParaRPr>
          </a:p>
          <a:p>
            <a:pPr>
              <a:spcAft>
                <a:spcPts val="1200"/>
              </a:spcAft>
            </a:pPr>
            <a:r>
              <a:rPr lang="en-US" sz="2400" b="1" i="1" dirty="0" smtClean="0">
                <a:solidFill>
                  <a:schemeClr val="tx2">
                    <a:lumMod val="50000"/>
                  </a:schemeClr>
                </a:solidFill>
              </a:rPr>
              <a:t>The </a:t>
            </a:r>
            <a:r>
              <a:rPr lang="en-US" sz="2400" b="1" i="1" dirty="0">
                <a:solidFill>
                  <a:schemeClr val="tx2">
                    <a:lumMod val="50000"/>
                  </a:schemeClr>
                </a:solidFill>
              </a:rPr>
              <a:t>main </a:t>
            </a:r>
            <a:r>
              <a:rPr lang="en-US" sz="2400" b="1" i="1" dirty="0" smtClean="0">
                <a:solidFill>
                  <a:schemeClr val="tx2">
                    <a:lumMod val="50000"/>
                  </a:schemeClr>
                </a:solidFill>
              </a:rPr>
              <a:t>conclusion was </a:t>
            </a:r>
            <a:r>
              <a:rPr lang="en-US" sz="2400" b="1" i="1" dirty="0">
                <a:solidFill>
                  <a:schemeClr val="tx2">
                    <a:lumMod val="50000"/>
                  </a:schemeClr>
                </a:solidFill>
              </a:rPr>
              <a:t>that </a:t>
            </a:r>
            <a:r>
              <a:rPr lang="en-US" sz="2400" b="1" i="1" dirty="0" smtClean="0">
                <a:solidFill>
                  <a:schemeClr val="tx2">
                    <a:lumMod val="50000"/>
                  </a:schemeClr>
                </a:solidFill>
              </a:rPr>
              <a:t>the Commission’s proposal for </a:t>
            </a:r>
            <a:r>
              <a:rPr lang="en-US" sz="2400" b="1" i="1" dirty="0">
                <a:solidFill>
                  <a:schemeClr val="tx2">
                    <a:lumMod val="50000"/>
                  </a:schemeClr>
                </a:solidFill>
              </a:rPr>
              <a:t>the most </a:t>
            </a:r>
            <a:r>
              <a:rPr lang="en-US" sz="2400" b="1" i="1" dirty="0" smtClean="0">
                <a:solidFill>
                  <a:schemeClr val="tx2">
                    <a:lumMod val="50000"/>
                  </a:schemeClr>
                </a:solidFill>
              </a:rPr>
              <a:t>part does accommodate research interests and implies more continuity than change in conditions </a:t>
            </a:r>
          </a:p>
          <a:p>
            <a:pPr>
              <a:spcAft>
                <a:spcPts val="1200"/>
              </a:spcAft>
            </a:pPr>
            <a:r>
              <a:rPr lang="en-GB" sz="2400" dirty="0" smtClean="0">
                <a:solidFill>
                  <a:schemeClr val="tx2">
                    <a:lumMod val="50000"/>
                  </a:schemeClr>
                </a:solidFill>
              </a:rPr>
              <a:t>One </a:t>
            </a:r>
            <a:r>
              <a:rPr lang="en-GB" sz="2400" dirty="0">
                <a:solidFill>
                  <a:schemeClr val="tx2">
                    <a:lumMod val="50000"/>
                  </a:schemeClr>
                </a:solidFill>
              </a:rPr>
              <a:t>important </a:t>
            </a:r>
            <a:r>
              <a:rPr lang="en-GB" sz="2400" dirty="0" smtClean="0">
                <a:solidFill>
                  <a:schemeClr val="tx2">
                    <a:lumMod val="50000"/>
                  </a:schemeClr>
                </a:solidFill>
              </a:rPr>
              <a:t>exception…</a:t>
            </a:r>
            <a:endParaRPr lang="nb-NO" sz="2400" dirty="0">
              <a:solidFill>
                <a:schemeClr val="tx2">
                  <a:lumMod val="50000"/>
                </a:schemeClr>
              </a:solidFill>
            </a:endParaRPr>
          </a:p>
        </p:txBody>
      </p:sp>
      <p:sp>
        <p:nvSpPr>
          <p:cNvPr id="10" name="Rektangel 9"/>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b="1"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pic>
        <p:nvPicPr>
          <p:cNvPr id="21506" name="Picture 2" descr="http://ec.europa.eu/justice/data-protection/media/photos/dp_reform.jpg"/>
          <p:cNvPicPr>
            <a:picLocks noChangeAspect="1" noChangeArrowheads="1"/>
          </p:cNvPicPr>
          <p:nvPr/>
        </p:nvPicPr>
        <p:blipFill>
          <a:blip r:embed="rId2" cstate="print"/>
          <a:srcRect/>
          <a:stretch>
            <a:fillRect/>
          </a:stretch>
        </p:blipFill>
        <p:spPr bwMode="auto">
          <a:xfrm>
            <a:off x="7162800" y="1591904"/>
            <a:ext cx="1619672" cy="897971"/>
          </a:xfrm>
          <a:prstGeom prst="rect">
            <a:avLst/>
          </a:prstGeom>
          <a:noFill/>
          <a:effectLst>
            <a:outerShdw blurRad="50800" dist="38100" dir="2700000" algn="tl" rotWithShape="0">
              <a:prstClr val="black">
                <a:alpha val="40000"/>
              </a:prstClr>
            </a:outerShdw>
            <a:reflection blurRad="6350" stA="52000" endA="300" endPos="35000" dir="5400000" sy="-100000" algn="bl" rotWithShape="0"/>
          </a:effectLst>
        </p:spPr>
      </p:pic>
      <p:pic>
        <p:nvPicPr>
          <p:cNvPr id="9"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11</a:t>
            </a:fld>
            <a:endParaRPr lang="nb-NO"/>
          </a:p>
        </p:txBody>
      </p:sp>
    </p:spTree>
    <p:extLst>
      <p:ext uri="{BB962C8B-B14F-4D97-AF65-F5344CB8AC3E}">
        <p14:creationId xmlns:p14="http://schemas.microsoft.com/office/powerpoint/2010/main" val="2182462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p:cNvSpPr/>
          <p:nvPr/>
        </p:nvSpPr>
        <p:spPr>
          <a:xfrm>
            <a:off x="251520" y="1289447"/>
            <a:ext cx="8892480" cy="615553"/>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r>
              <a:rPr lang="nb-NO" sz="2000" b="1" dirty="0">
                <a:solidFill>
                  <a:schemeClr val="accent1">
                    <a:lumMod val="50000"/>
                  </a:schemeClr>
                </a:solidFill>
                <a:latin typeface="Verdana" pitchFamily="34" charset="0"/>
                <a:ea typeface="Verdana" pitchFamily="34" charset="0"/>
                <a:cs typeface="Verdana" pitchFamily="34" charset="0"/>
              </a:rPr>
              <a:t>EU </a:t>
            </a:r>
            <a:r>
              <a:rPr lang="nb-NO" sz="2000" b="1" dirty="0" err="1">
                <a:solidFill>
                  <a:schemeClr val="accent1">
                    <a:lumMod val="50000"/>
                  </a:schemeClr>
                </a:solidFill>
                <a:latin typeface="Verdana" pitchFamily="34" charset="0"/>
                <a:ea typeface="Verdana" pitchFamily="34" charset="0"/>
                <a:cs typeface="Verdana" pitchFamily="34" charset="0"/>
              </a:rPr>
              <a:t>Directive</a:t>
            </a:r>
            <a:r>
              <a:rPr lang="nb-NO" sz="2000" b="1" dirty="0">
                <a:solidFill>
                  <a:schemeClr val="accent1">
                    <a:lumMod val="50000"/>
                  </a:schemeClr>
                </a:solidFill>
                <a:latin typeface="Verdana" pitchFamily="34" charset="0"/>
                <a:ea typeface="Verdana" pitchFamily="34" charset="0"/>
                <a:cs typeface="Verdana" pitchFamily="34" charset="0"/>
              </a:rPr>
              <a:t> 95/46/EC - The Data </a:t>
            </a:r>
            <a:r>
              <a:rPr lang="nb-NO" sz="2000" b="1" dirty="0" err="1">
                <a:solidFill>
                  <a:schemeClr val="accent1">
                    <a:lumMod val="50000"/>
                  </a:schemeClr>
                </a:solidFill>
                <a:latin typeface="Verdana" pitchFamily="34" charset="0"/>
                <a:ea typeface="Verdana" pitchFamily="34" charset="0"/>
                <a:cs typeface="Verdana" pitchFamily="34" charset="0"/>
              </a:rPr>
              <a:t>Protection</a:t>
            </a:r>
            <a:r>
              <a:rPr lang="nb-NO" sz="2000" b="1" dirty="0">
                <a:solidFill>
                  <a:schemeClr val="accent1">
                    <a:lumMod val="50000"/>
                  </a:schemeClr>
                </a:solidFill>
                <a:latin typeface="Verdana" pitchFamily="34" charset="0"/>
                <a:ea typeface="Verdana" pitchFamily="34" charset="0"/>
                <a:cs typeface="Verdana" pitchFamily="34" charset="0"/>
              </a:rPr>
              <a:t> </a:t>
            </a:r>
            <a:r>
              <a:rPr lang="nb-NO" sz="2000" b="1" dirty="0" err="1" smtClean="0">
                <a:solidFill>
                  <a:schemeClr val="accent1">
                    <a:lumMod val="50000"/>
                  </a:schemeClr>
                </a:solidFill>
                <a:latin typeface="Verdana" pitchFamily="34" charset="0"/>
                <a:ea typeface="Verdana" pitchFamily="34" charset="0"/>
                <a:cs typeface="Verdana" pitchFamily="34" charset="0"/>
              </a:rPr>
              <a:t>Directive</a:t>
            </a:r>
            <a:endParaRPr lang="nb-NO" sz="2000" b="1" dirty="0" smtClean="0">
              <a:solidFill>
                <a:schemeClr val="accent1">
                  <a:lumMod val="50000"/>
                </a:schemeClr>
              </a:solidFill>
              <a:latin typeface="Verdana" pitchFamily="34" charset="0"/>
              <a:ea typeface="Verdana" pitchFamily="34" charset="0"/>
              <a:cs typeface="Verdana" pitchFamily="34" charset="0"/>
            </a:endParaRPr>
          </a:p>
          <a:p>
            <a:r>
              <a:rPr lang="en-GB" sz="1400" b="1" dirty="0" smtClean="0">
                <a:solidFill>
                  <a:schemeClr val="accent1">
                    <a:lumMod val="50000"/>
                  </a:schemeClr>
                </a:solidFill>
                <a:latin typeface="Verdana" pitchFamily="34" charset="0"/>
                <a:ea typeface="Verdana" pitchFamily="34" charset="0"/>
                <a:cs typeface="Verdana" pitchFamily="34" charset="0"/>
              </a:rPr>
              <a:t>In short the state is that we got a legal instrument that works well for sciences:</a:t>
            </a:r>
            <a:endParaRPr lang="nb-NO" dirty="0">
              <a:solidFill>
                <a:schemeClr val="accent1">
                  <a:lumMod val="50000"/>
                </a:schemeClr>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6" name="Rektangel 5"/>
          <p:cNvSpPr/>
          <p:nvPr/>
        </p:nvSpPr>
        <p:spPr>
          <a:xfrm>
            <a:off x="257175" y="2169616"/>
            <a:ext cx="8635305" cy="4154984"/>
          </a:xfrm>
          <a:prstGeom prst="rect">
            <a:avLst/>
          </a:prstGeom>
        </p:spPr>
        <p:txBody>
          <a:bodyPr wrap="square">
            <a:spAutoFit/>
          </a:bodyPr>
          <a:lstStyle/>
          <a:p>
            <a:pPr marL="457200" lvl="0" indent="-457200">
              <a:buFont typeface="Arial" pitchFamily="34" charset="0"/>
              <a:buChar char="•"/>
            </a:pPr>
            <a:r>
              <a:rPr lang="en-GB" sz="2400" b="1" u="sng" dirty="0" smtClean="0">
                <a:latin typeface="+mn-lt"/>
              </a:rPr>
              <a:t>Further processing</a:t>
            </a:r>
            <a:r>
              <a:rPr lang="en-GB" sz="2400" b="1" dirty="0" smtClean="0">
                <a:latin typeface="+mn-lt"/>
              </a:rPr>
              <a:t> </a:t>
            </a:r>
            <a:r>
              <a:rPr lang="en-GB" sz="2400" b="1" dirty="0">
                <a:latin typeface="+mn-lt"/>
              </a:rPr>
              <a:t>of personal data for historical, statistical or scientific purposes is not </a:t>
            </a:r>
            <a:r>
              <a:rPr lang="en-GB" sz="2400" b="1" dirty="0" smtClean="0">
                <a:latin typeface="+mn-lt"/>
              </a:rPr>
              <a:t>incompatible </a:t>
            </a:r>
            <a:r>
              <a:rPr lang="en-GB" sz="2400" b="1" dirty="0">
                <a:latin typeface="+mn-lt"/>
              </a:rPr>
              <a:t>with the original </a:t>
            </a:r>
            <a:r>
              <a:rPr lang="en-GB" sz="2400" b="1" dirty="0" smtClean="0">
                <a:latin typeface="+mn-lt"/>
              </a:rPr>
              <a:t>purposes </a:t>
            </a:r>
            <a:r>
              <a:rPr lang="en-GB" sz="2400" dirty="0" smtClean="0">
                <a:latin typeface="+mn-lt"/>
              </a:rPr>
              <a:t>if necessary and the </a:t>
            </a:r>
            <a:r>
              <a:rPr lang="en-GB" sz="2400" dirty="0">
                <a:latin typeface="+mn-lt"/>
              </a:rPr>
              <a:t>public interest </a:t>
            </a:r>
            <a:r>
              <a:rPr lang="en-GB" sz="2400" dirty="0" smtClean="0">
                <a:latin typeface="+mn-lt"/>
              </a:rPr>
              <a:t>clearly </a:t>
            </a:r>
            <a:r>
              <a:rPr lang="en-GB" sz="2400" dirty="0">
                <a:latin typeface="+mn-lt"/>
              </a:rPr>
              <a:t>exceeds the </a:t>
            </a:r>
            <a:r>
              <a:rPr lang="en-GB" sz="2400" dirty="0" smtClean="0">
                <a:latin typeface="+mn-lt"/>
              </a:rPr>
              <a:t>risks - there are alternatives (safeguards) to consent.</a:t>
            </a:r>
          </a:p>
          <a:p>
            <a:pPr marL="450850" lvl="1" indent="6350"/>
            <a:endParaRPr lang="nb-NO" sz="2400" b="1" dirty="0">
              <a:latin typeface="+mn-lt"/>
            </a:endParaRPr>
          </a:p>
          <a:p>
            <a:pPr marL="457200" indent="-457200">
              <a:buFont typeface="Arial" pitchFamily="34" charset="0"/>
              <a:buChar char="•"/>
            </a:pPr>
            <a:r>
              <a:rPr lang="en-GB" sz="2400" b="1" dirty="0">
                <a:latin typeface="+mn-lt"/>
              </a:rPr>
              <a:t>The prohibition against </a:t>
            </a:r>
            <a:r>
              <a:rPr lang="en-GB" sz="2400" b="1" u="sng" dirty="0">
                <a:latin typeface="+mn-lt"/>
              </a:rPr>
              <a:t>storing</a:t>
            </a:r>
            <a:r>
              <a:rPr lang="en-GB" sz="2400" b="1" dirty="0">
                <a:latin typeface="+mn-lt"/>
              </a:rPr>
              <a:t> unnecessary personal data is lifted for historical, statistical or scientific </a:t>
            </a:r>
            <a:r>
              <a:rPr lang="en-GB" sz="2400" b="1" dirty="0" smtClean="0">
                <a:latin typeface="+mn-lt"/>
              </a:rPr>
              <a:t>purposes</a:t>
            </a:r>
          </a:p>
          <a:p>
            <a:pPr marL="457200" indent="-6350"/>
            <a:r>
              <a:rPr lang="en-GB" sz="2400" dirty="0" smtClean="0">
                <a:latin typeface="+mn-lt"/>
              </a:rPr>
              <a:t>if the </a:t>
            </a:r>
            <a:r>
              <a:rPr lang="en-GB" sz="2400" dirty="0">
                <a:latin typeface="+mn-lt"/>
              </a:rPr>
              <a:t>public interest </a:t>
            </a:r>
            <a:r>
              <a:rPr lang="en-GB" sz="2400" dirty="0" smtClean="0">
                <a:latin typeface="+mn-lt"/>
              </a:rPr>
              <a:t>clearly </a:t>
            </a:r>
            <a:r>
              <a:rPr lang="en-GB" sz="2400" dirty="0">
                <a:latin typeface="+mn-lt"/>
              </a:rPr>
              <a:t>exceeds the </a:t>
            </a:r>
            <a:r>
              <a:rPr lang="en-GB" sz="2400" dirty="0" smtClean="0">
                <a:latin typeface="+mn-lt"/>
              </a:rPr>
              <a:t>disadvantages</a:t>
            </a:r>
          </a:p>
          <a:p>
            <a:pPr marL="457200" indent="-6350"/>
            <a:endParaRPr lang="en-GB" sz="2400" dirty="0">
              <a:latin typeface="+mn-lt"/>
            </a:endParaRPr>
          </a:p>
          <a:p>
            <a:pPr marL="457200" indent="-6350"/>
            <a:r>
              <a:rPr lang="en-GB" sz="2400" dirty="0" smtClean="0">
                <a:latin typeface="+mn-lt"/>
              </a:rPr>
              <a:t>Exemption </a:t>
            </a:r>
            <a:r>
              <a:rPr lang="en-GB" sz="2400" dirty="0">
                <a:latin typeface="+mn-lt"/>
              </a:rPr>
              <a:t>from </a:t>
            </a:r>
            <a:r>
              <a:rPr lang="en-GB" sz="2400" b="1" dirty="0">
                <a:latin typeface="+mn-lt"/>
              </a:rPr>
              <a:t>purpose limitation principle</a:t>
            </a:r>
            <a:r>
              <a:rPr lang="en-GB" sz="2400" dirty="0">
                <a:latin typeface="+mn-lt"/>
              </a:rPr>
              <a:t> </a:t>
            </a:r>
            <a:r>
              <a:rPr lang="en-GB" sz="2400" dirty="0" smtClean="0">
                <a:latin typeface="+mn-lt"/>
              </a:rPr>
              <a:t>is the fundamental research guarantees, in particular for register based research!</a:t>
            </a:r>
            <a:endParaRPr lang="nb-NO" sz="2400" dirty="0">
              <a:latin typeface="+mn-lt"/>
            </a:endParaRPr>
          </a:p>
        </p:txBody>
      </p:sp>
      <p:sp>
        <p:nvSpPr>
          <p:cNvPr id="7" name="TekstSylinder 6"/>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8"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12</a:t>
            </a:fld>
            <a:endParaRPr lang="nb-NO"/>
          </a:p>
        </p:txBody>
      </p:sp>
    </p:spTree>
    <p:extLst>
      <p:ext uri="{BB962C8B-B14F-4D97-AF65-F5344CB8AC3E}">
        <p14:creationId xmlns:p14="http://schemas.microsoft.com/office/powerpoint/2010/main" val="183084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p:cNvSpPr/>
          <p:nvPr/>
        </p:nvSpPr>
        <p:spPr>
          <a:xfrm>
            <a:off x="204111" y="1267031"/>
            <a:ext cx="8712968" cy="707886"/>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r>
              <a:rPr lang="en-US" sz="2000" b="1" cap="small" dirty="0" smtClean="0">
                <a:solidFill>
                  <a:schemeClr val="tx2">
                    <a:lumMod val="75000"/>
                  </a:schemeClr>
                </a:solidFill>
                <a:latin typeface="Verdana" pitchFamily="34" charset="0"/>
                <a:ea typeface="Verdana" pitchFamily="34" charset="0"/>
                <a:cs typeface="Verdana" pitchFamily="34" charset="0"/>
              </a:rPr>
              <a:t>Moving through the Parliament – Tightening the research Exemptions</a:t>
            </a:r>
            <a:r>
              <a:rPr lang="en-US" sz="2000" b="1" cap="small" dirty="0" smtClean="0">
                <a:solidFill>
                  <a:schemeClr val="tx2">
                    <a:lumMod val="75000"/>
                  </a:schemeClr>
                </a:solidFill>
                <a:latin typeface="Verdana" pitchFamily="34" charset="0"/>
                <a:ea typeface="Verdana" pitchFamily="34" charset="0"/>
                <a:cs typeface="Verdana" pitchFamily="34" charset="0"/>
              </a:rPr>
              <a:t> - </a:t>
            </a:r>
            <a:r>
              <a:rPr lang="en-US" sz="2000" b="1" cap="small" dirty="0" smtClean="0">
                <a:solidFill>
                  <a:schemeClr val="tx2">
                    <a:lumMod val="75000"/>
                  </a:schemeClr>
                </a:solidFill>
                <a:latin typeface="Verdana" pitchFamily="34" charset="0"/>
                <a:ea typeface="Verdana" pitchFamily="34" charset="0"/>
                <a:cs typeface="Verdana" pitchFamily="34" charset="0"/>
              </a:rPr>
              <a:t>The “</a:t>
            </a:r>
            <a:r>
              <a:rPr lang="en-US" sz="2000" b="1" dirty="0" smtClean="0">
                <a:solidFill>
                  <a:schemeClr val="tx2">
                    <a:lumMod val="75000"/>
                  </a:schemeClr>
                </a:solidFill>
                <a:latin typeface="Verdana" pitchFamily="34" charset="0"/>
                <a:ea typeface="Verdana" pitchFamily="34" charset="0"/>
                <a:cs typeface="Verdana" pitchFamily="34" charset="0"/>
              </a:rPr>
              <a:t>Albrecht-Report”</a:t>
            </a:r>
            <a:endParaRPr lang="nb-NO" sz="2000" b="1" dirty="0">
              <a:solidFill>
                <a:schemeClr val="tx2">
                  <a:lumMod val="75000"/>
                </a:schemeClr>
              </a:solidFill>
              <a:latin typeface="Verdana" pitchFamily="34" charset="0"/>
              <a:ea typeface="Verdana" pitchFamily="34" charset="0"/>
              <a:cs typeface="Verdana" pitchFamily="34" charset="0"/>
            </a:endParaRPr>
          </a:p>
        </p:txBody>
      </p:sp>
      <p:sp>
        <p:nvSpPr>
          <p:cNvPr id="7" name="Rektangel 6"/>
          <p:cNvSpPr/>
          <p:nvPr/>
        </p:nvSpPr>
        <p:spPr>
          <a:xfrm>
            <a:off x="257175" y="2122706"/>
            <a:ext cx="6031724" cy="4278094"/>
          </a:xfrm>
          <a:prstGeom prst="rect">
            <a:avLst/>
          </a:prstGeom>
        </p:spPr>
        <p:txBody>
          <a:bodyPr wrap="square">
            <a:spAutoFit/>
          </a:bodyPr>
          <a:lstStyle/>
          <a:p>
            <a:pPr marL="457200" indent="-457200">
              <a:spcAft>
                <a:spcPts val="1200"/>
              </a:spcAft>
              <a:buFont typeface="Arial" pitchFamily="34" charset="0"/>
              <a:buChar char="•"/>
            </a:pPr>
            <a:r>
              <a:rPr lang="en-US" sz="2100" dirty="0">
                <a:latin typeface="+mn-lt"/>
              </a:rPr>
              <a:t>The Albrecht Report suggests to drop more or less all the important research provisions (derogations) that grants research a privileged position </a:t>
            </a:r>
            <a:r>
              <a:rPr lang="en-US" sz="2100" dirty="0" smtClean="0">
                <a:latin typeface="+mn-lt"/>
              </a:rPr>
              <a:t>with </a:t>
            </a:r>
            <a:r>
              <a:rPr lang="en-US" sz="2100" dirty="0">
                <a:latin typeface="+mn-lt"/>
              </a:rPr>
              <a:t>regard to access and </a:t>
            </a:r>
            <a:r>
              <a:rPr lang="en-US" sz="2100" dirty="0" smtClean="0">
                <a:latin typeface="+mn-lt"/>
              </a:rPr>
              <a:t>use </a:t>
            </a:r>
            <a:r>
              <a:rPr lang="en-US" sz="2100" dirty="0">
                <a:latin typeface="+mn-lt"/>
              </a:rPr>
              <a:t>of personal data. </a:t>
            </a:r>
          </a:p>
          <a:p>
            <a:pPr marL="457200" indent="-457200">
              <a:spcAft>
                <a:spcPts val="1200"/>
              </a:spcAft>
              <a:buFont typeface="Arial" pitchFamily="34" charset="0"/>
              <a:buChar char="•"/>
            </a:pPr>
            <a:r>
              <a:rPr lang="en-US" sz="2100" b="1" dirty="0" smtClean="0">
                <a:latin typeface="+mn-lt"/>
              </a:rPr>
              <a:t>Argues that scientific research is not special with regard to its public interest, and do not deserve a privileged position within the legal framework</a:t>
            </a:r>
          </a:p>
          <a:p>
            <a:pPr marL="457200" indent="-457200">
              <a:spcAft>
                <a:spcPts val="1200"/>
              </a:spcAft>
              <a:buFont typeface="Arial" pitchFamily="34" charset="0"/>
              <a:buChar char="•"/>
            </a:pPr>
            <a:r>
              <a:rPr lang="en-US" sz="2100" dirty="0" smtClean="0">
                <a:latin typeface="+mn-lt"/>
              </a:rPr>
              <a:t>For </a:t>
            </a:r>
            <a:r>
              <a:rPr lang="en-US" sz="2100" dirty="0">
                <a:latin typeface="+mn-lt"/>
              </a:rPr>
              <a:t>the scientific research in all fields </a:t>
            </a:r>
            <a:r>
              <a:rPr lang="en-US" sz="2100" dirty="0" smtClean="0">
                <a:latin typeface="+mn-lt"/>
              </a:rPr>
              <a:t>and particularly for register based research, this </a:t>
            </a:r>
            <a:r>
              <a:rPr lang="en-US" sz="2100" dirty="0" smtClean="0">
                <a:latin typeface="+mn-lt"/>
              </a:rPr>
              <a:t>was </a:t>
            </a:r>
            <a:r>
              <a:rPr lang="en-US" sz="2100" dirty="0" smtClean="0">
                <a:latin typeface="+mn-lt"/>
              </a:rPr>
              <a:t>devastating and initiatives is taken to ensure that the research  guarantees  </a:t>
            </a:r>
            <a:r>
              <a:rPr lang="en-US" sz="2100" dirty="0">
                <a:latin typeface="+mn-lt"/>
              </a:rPr>
              <a:t>are </a:t>
            </a:r>
            <a:r>
              <a:rPr lang="en-US" sz="2100" dirty="0" smtClean="0">
                <a:latin typeface="+mn-lt"/>
              </a:rPr>
              <a:t>continued</a:t>
            </a:r>
            <a:endParaRPr lang="nb-NO" sz="2100" dirty="0">
              <a:latin typeface="+mn-lt"/>
            </a:endParaRPr>
          </a:p>
        </p:txBody>
      </p:sp>
      <p:pic>
        <p:nvPicPr>
          <p:cNvPr id="20482" name="Picture 2"/>
          <p:cNvPicPr>
            <a:picLocks noChangeAspect="1" noChangeArrowheads="1"/>
          </p:cNvPicPr>
          <p:nvPr/>
        </p:nvPicPr>
        <p:blipFill>
          <a:blip r:embed="rId2" cstate="print"/>
          <a:srcRect/>
          <a:stretch>
            <a:fillRect/>
          </a:stretch>
        </p:blipFill>
        <p:spPr bwMode="auto">
          <a:xfrm>
            <a:off x="6288899" y="2130160"/>
            <a:ext cx="2675590" cy="3816425"/>
          </a:xfrm>
          <a:prstGeom prst="rect">
            <a:avLst/>
          </a:prstGeom>
          <a:noFill/>
          <a:ln w="3175">
            <a:solidFill>
              <a:schemeClr val="tx1"/>
            </a:solidFill>
            <a:miter lim="800000"/>
            <a:headEnd/>
            <a:tailEnd/>
          </a:ln>
          <a:effectLst>
            <a:outerShdw blurRad="50800" dist="38100" dir="2700000" algn="tl" rotWithShape="0">
              <a:prstClr val="black">
                <a:alpha val="40000"/>
              </a:prstClr>
            </a:outerShdw>
          </a:effectLst>
        </p:spPr>
      </p:pic>
      <p:sp>
        <p:nvSpPr>
          <p:cNvPr id="9" name="TekstSylinder 8"/>
          <p:cNvSpPr txBox="1"/>
          <p:nvPr/>
        </p:nvSpPr>
        <p:spPr>
          <a:xfrm>
            <a:off x="4114800" y="6581001"/>
            <a:ext cx="891591" cy="276999"/>
          </a:xfrm>
          <a:prstGeom prst="rect">
            <a:avLst/>
          </a:prstGeom>
          <a:noFill/>
        </p:spPr>
        <p:txBody>
          <a:bodyPr wrap="none" rtlCol="0">
            <a:spAutoFit/>
          </a:bodyPr>
          <a:lstStyle/>
          <a:p>
            <a:r>
              <a:rPr lang="nb-NO" sz="1200" dirty="0" smtClean="0">
                <a:latin typeface="+mn-lt"/>
              </a:rPr>
              <a:t>NSD©2014</a:t>
            </a:r>
            <a:endParaRPr lang="nb-NO" sz="1200" dirty="0">
              <a:latin typeface="+mn-lt"/>
            </a:endParaRPr>
          </a:p>
        </p:txBody>
      </p:sp>
      <p:pic>
        <p:nvPicPr>
          <p:cNvPr id="8"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13</a:t>
            </a:fld>
            <a:endParaRPr lang="nb-NO"/>
          </a:p>
        </p:txBody>
      </p:sp>
    </p:spTree>
    <p:extLst>
      <p:ext uri="{BB962C8B-B14F-4D97-AF65-F5344CB8AC3E}">
        <p14:creationId xmlns:p14="http://schemas.microsoft.com/office/powerpoint/2010/main" val="341941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1168" y="1219200"/>
            <a:ext cx="8229600" cy="381000"/>
          </a:xfrm>
        </p:spPr>
        <p:txBody>
          <a:bodyPr/>
          <a:lstStyle/>
          <a:p>
            <a:pPr algn="l" eaLnBrk="1" hangingPunct="1"/>
            <a:r>
              <a:rPr lang="nb-NO" sz="2400" b="1" dirty="0" smtClean="0">
                <a:solidFill>
                  <a:schemeClr val="accent1">
                    <a:lumMod val="50000"/>
                  </a:schemeClr>
                </a:solidFill>
                <a:latin typeface="Verdana" pitchFamily="34" charset="0"/>
                <a:ea typeface="Verdana" pitchFamily="34" charset="0"/>
                <a:cs typeface="Verdana" pitchFamily="34" charset="0"/>
              </a:rPr>
              <a:t>The Parliament </a:t>
            </a:r>
            <a:r>
              <a:rPr lang="nb-NO" sz="2400" b="1" dirty="0" err="1" smtClean="0">
                <a:solidFill>
                  <a:schemeClr val="accent1">
                    <a:lumMod val="50000"/>
                  </a:schemeClr>
                </a:solidFill>
                <a:latin typeface="Verdana" pitchFamily="34" charset="0"/>
                <a:ea typeface="Verdana" pitchFamily="34" charset="0"/>
                <a:cs typeface="Verdana" pitchFamily="34" charset="0"/>
              </a:rPr>
              <a:t>Vote</a:t>
            </a:r>
            <a:r>
              <a:rPr lang="nb-NO" sz="2400" b="1" dirty="0" smtClean="0">
                <a:solidFill>
                  <a:schemeClr val="accent1">
                    <a:lumMod val="50000"/>
                  </a:schemeClr>
                </a:solidFill>
                <a:latin typeface="Verdana" pitchFamily="34" charset="0"/>
                <a:ea typeface="Verdana" pitchFamily="34" charset="0"/>
                <a:cs typeface="Verdana" pitchFamily="34" charset="0"/>
              </a:rPr>
              <a:t> – </a:t>
            </a:r>
            <a:r>
              <a:rPr lang="nb-NO" sz="2400" b="1" dirty="0" err="1" smtClean="0">
                <a:solidFill>
                  <a:schemeClr val="accent1">
                    <a:lumMod val="50000"/>
                  </a:schemeClr>
                </a:solidFill>
                <a:latin typeface="Verdana" pitchFamily="34" charset="0"/>
                <a:ea typeface="Verdana" pitchFamily="34" charset="0"/>
                <a:cs typeface="Verdana" pitchFamily="34" charset="0"/>
              </a:rPr>
              <a:t>Negotiating</a:t>
            </a:r>
            <a:r>
              <a:rPr lang="nb-NO" sz="2400" b="1" dirty="0" smtClean="0">
                <a:solidFill>
                  <a:schemeClr val="accent1">
                    <a:lumMod val="50000"/>
                  </a:schemeClr>
                </a:solidFill>
                <a:latin typeface="Verdana" pitchFamily="34" charset="0"/>
                <a:ea typeface="Verdana" pitchFamily="34" charset="0"/>
                <a:cs typeface="Verdana" pitchFamily="34" charset="0"/>
              </a:rPr>
              <a:t> </a:t>
            </a:r>
            <a:r>
              <a:rPr lang="nb-NO" sz="2400" b="1" dirty="0" err="1" smtClean="0">
                <a:solidFill>
                  <a:schemeClr val="accent1">
                    <a:lumMod val="50000"/>
                  </a:schemeClr>
                </a:solidFill>
                <a:latin typeface="Verdana" pitchFamily="34" charset="0"/>
                <a:ea typeface="Verdana" pitchFamily="34" charset="0"/>
                <a:cs typeface="Verdana" pitchFamily="34" charset="0"/>
              </a:rPr>
              <a:t>Mandate</a:t>
            </a:r>
            <a:r>
              <a:rPr lang="nb-NO" sz="2400" b="1" dirty="0" smtClean="0">
                <a:solidFill>
                  <a:schemeClr val="accent1">
                    <a:lumMod val="50000"/>
                  </a:schemeClr>
                </a:solidFill>
                <a:latin typeface="Verdana" pitchFamily="34" charset="0"/>
                <a:ea typeface="Verdana" pitchFamily="34" charset="0"/>
                <a:cs typeface="Verdana" pitchFamily="34" charset="0"/>
              </a:rPr>
              <a:t>:</a:t>
            </a:r>
          </a:p>
        </p:txBody>
      </p:sp>
      <p:sp>
        <p:nvSpPr>
          <p:cNvPr id="101379" name="Rectangle 3"/>
          <p:cNvSpPr>
            <a:spLocks noGrp="1" noChangeArrowheads="1"/>
          </p:cNvSpPr>
          <p:nvPr>
            <p:ph type="body" idx="1"/>
          </p:nvPr>
        </p:nvSpPr>
        <p:spPr>
          <a:xfrm>
            <a:off x="257175" y="1981201"/>
            <a:ext cx="8229600" cy="4876800"/>
          </a:xfrm>
        </p:spPr>
        <p:txBody>
          <a:bodyPr/>
          <a:lstStyle/>
          <a:p>
            <a:r>
              <a:rPr lang="en-GB" sz="2400" dirty="0" smtClean="0"/>
              <a:t>Does </a:t>
            </a:r>
            <a:r>
              <a:rPr lang="en-GB" sz="2400" dirty="0"/>
              <a:t>not involve as dramatic consequences for research as feared after the Albrecht Report. </a:t>
            </a:r>
            <a:endParaRPr lang="en-GB" sz="2400" dirty="0" smtClean="0"/>
          </a:p>
          <a:p>
            <a:r>
              <a:rPr lang="en-GB" sz="2400" dirty="0" smtClean="0"/>
              <a:t>Important </a:t>
            </a:r>
            <a:r>
              <a:rPr lang="en-GB" sz="2400" dirty="0"/>
              <a:t>research provisions have been re-incorporated in the draft legislation in line with the European Commission's proposal</a:t>
            </a:r>
            <a:r>
              <a:rPr lang="en-GB" sz="2400" dirty="0" smtClean="0"/>
              <a:t>.</a:t>
            </a:r>
          </a:p>
          <a:p>
            <a:r>
              <a:rPr lang="en-GB" sz="2400" dirty="0" smtClean="0"/>
              <a:t>However</a:t>
            </a:r>
            <a:r>
              <a:rPr lang="en-GB" sz="2400" dirty="0"/>
              <a:t>, amendments to the EU </a:t>
            </a:r>
            <a:r>
              <a:rPr lang="en-GB" sz="2400" dirty="0" smtClean="0"/>
              <a:t>Commission's </a:t>
            </a:r>
            <a:r>
              <a:rPr lang="en-GB" sz="2400" dirty="0"/>
              <a:t>proposal have been made that may have negative consequences for parts of the research sector. </a:t>
            </a:r>
          </a:p>
          <a:p>
            <a:r>
              <a:rPr lang="en-GB" sz="2400" dirty="0" smtClean="0"/>
              <a:t>The fundamental research guarantee (exemption </a:t>
            </a:r>
            <a:r>
              <a:rPr lang="en-GB" sz="2400" dirty="0"/>
              <a:t>from </a:t>
            </a:r>
            <a:r>
              <a:rPr lang="en-GB" sz="2400" b="1" dirty="0"/>
              <a:t>purpose limitation </a:t>
            </a:r>
            <a:r>
              <a:rPr lang="en-GB" sz="2400" b="1" dirty="0" smtClean="0"/>
              <a:t>principle)</a:t>
            </a:r>
            <a:r>
              <a:rPr lang="en-GB" sz="2400" dirty="0" smtClean="0"/>
              <a:t> is no longer by default a compatible purpose.</a:t>
            </a:r>
            <a:endParaRPr lang="nb-NO" sz="2800" dirty="0" smtClean="0"/>
          </a:p>
        </p:txBody>
      </p:sp>
      <p:sp>
        <p:nvSpPr>
          <p:cNvPr id="4" name="TekstSylinder 3"/>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6"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3F2CF5DA-69C3-4E58-B2B9-AE72D8B4439D}" type="slidenum">
              <a:rPr lang="nb-NO" smtClean="0"/>
              <a:pPr>
                <a:defRPr/>
              </a:pPr>
              <a:t>14</a:t>
            </a:fld>
            <a:endParaRPr lang="nb-NO"/>
          </a:p>
        </p:txBody>
      </p:sp>
    </p:spTree>
    <p:extLst>
      <p:ext uri="{BB962C8B-B14F-4D97-AF65-F5344CB8AC3E}">
        <p14:creationId xmlns:p14="http://schemas.microsoft.com/office/powerpoint/2010/main" val="450194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tel 1"/>
          <p:cNvSpPr>
            <a:spLocks noGrp="1"/>
          </p:cNvSpPr>
          <p:nvPr>
            <p:ph type="title"/>
          </p:nvPr>
        </p:nvSpPr>
        <p:spPr>
          <a:xfrm>
            <a:off x="152400" y="1103312"/>
            <a:ext cx="8991600" cy="1143000"/>
          </a:xfrm>
        </p:spPr>
        <p:txBody>
          <a:bodyPr/>
          <a:lstStyle/>
          <a:p>
            <a:pPr marL="457200" indent="-6350"/>
            <a:r>
              <a:rPr lang="en-GB" sz="2800" b="1" dirty="0"/>
              <a:t>E</a:t>
            </a:r>
            <a:r>
              <a:rPr lang="en-GB" sz="2800" dirty="0"/>
              <a:t>xemption </a:t>
            </a:r>
            <a:r>
              <a:rPr lang="en-GB" sz="2800" dirty="0" smtClean="0"/>
              <a:t>from the </a:t>
            </a:r>
            <a:r>
              <a:rPr lang="en-GB" sz="2800" b="1" dirty="0" smtClean="0"/>
              <a:t>Purpose Limitation Principle </a:t>
            </a:r>
            <a:br>
              <a:rPr lang="en-GB" sz="2800" b="1" dirty="0" smtClean="0"/>
            </a:br>
            <a:r>
              <a:rPr lang="en-GB" sz="2800" b="1" dirty="0"/>
              <a:t>F</a:t>
            </a:r>
            <a:r>
              <a:rPr lang="en-GB" sz="2800" dirty="0" smtClean="0"/>
              <a:t>undamental </a:t>
            </a:r>
            <a:r>
              <a:rPr lang="en-GB" sz="2800" b="1" dirty="0" smtClean="0"/>
              <a:t>R</a:t>
            </a:r>
            <a:r>
              <a:rPr lang="en-GB" sz="2800" dirty="0" smtClean="0"/>
              <a:t>esearch </a:t>
            </a:r>
            <a:r>
              <a:rPr lang="en-GB" sz="2800" b="1" dirty="0" smtClean="0"/>
              <a:t>G</a:t>
            </a:r>
            <a:r>
              <a:rPr lang="en-GB" sz="2800" dirty="0" smtClean="0"/>
              <a:t>uarantees</a:t>
            </a:r>
            <a:endParaRPr lang="nb-NO" sz="2800" dirty="0"/>
          </a:p>
        </p:txBody>
      </p:sp>
      <p:sp>
        <p:nvSpPr>
          <p:cNvPr id="5123" name="Plassholder for innhold 2"/>
          <p:cNvSpPr>
            <a:spLocks noGrp="1"/>
          </p:cNvSpPr>
          <p:nvPr>
            <p:ph idx="1"/>
          </p:nvPr>
        </p:nvSpPr>
        <p:spPr>
          <a:xfrm>
            <a:off x="228600" y="5029200"/>
            <a:ext cx="8458199" cy="1524000"/>
          </a:xfrm>
        </p:spPr>
        <p:txBody>
          <a:bodyPr/>
          <a:lstStyle/>
          <a:p>
            <a:pPr lvl="1">
              <a:spcBef>
                <a:spcPct val="0"/>
              </a:spcBef>
              <a:spcAft>
                <a:spcPts val="1200"/>
              </a:spcAft>
              <a:buFont typeface="Arial" charset="0"/>
              <a:buChar char="•"/>
            </a:pPr>
            <a:r>
              <a:rPr lang="nb-NO" sz="2400" dirty="0" smtClean="0"/>
              <a:t>DELETED, </a:t>
            </a:r>
            <a:r>
              <a:rPr lang="nb-NO" sz="2400" dirty="0" err="1" smtClean="0"/>
              <a:t>arguing</a:t>
            </a:r>
            <a:r>
              <a:rPr lang="en-US" b="1" i="1" dirty="0" smtClean="0"/>
              <a:t> “</a:t>
            </a:r>
            <a:r>
              <a:rPr lang="en-US" sz="1800" b="1" i="1" dirty="0" smtClean="0"/>
              <a:t>Processing </a:t>
            </a:r>
            <a:r>
              <a:rPr lang="en-US" sz="1800" b="1" i="1" dirty="0"/>
              <a:t>of sensitive data for historical, statistical and scientific research purposes is not as urgent or compelling as public health or social protection. Consequently, there is no need to introduce an exception which would put them on the same level as the other listed </a:t>
            </a:r>
            <a:r>
              <a:rPr lang="en-US" sz="1800" b="1" i="1" dirty="0" smtClean="0"/>
              <a:t>justifications”</a:t>
            </a:r>
            <a:endParaRPr lang="nb-NO" sz="1800" dirty="0"/>
          </a:p>
          <a:p>
            <a:pPr lvl="1">
              <a:spcBef>
                <a:spcPct val="0"/>
              </a:spcBef>
              <a:spcAft>
                <a:spcPts val="1200"/>
              </a:spcAft>
              <a:buFont typeface="Arial" charset="0"/>
              <a:buChar char="•"/>
            </a:pPr>
            <a:endParaRPr lang="nb-NO" dirty="0" smtClean="0"/>
          </a:p>
        </p:txBody>
      </p:sp>
      <p:sp>
        <p:nvSpPr>
          <p:cNvPr id="5" name="Rectangle 1"/>
          <p:cNvSpPr>
            <a:spLocks noChangeArrowheads="1"/>
          </p:cNvSpPr>
          <p:nvPr/>
        </p:nvSpPr>
        <p:spPr bwMode="auto">
          <a:xfrm>
            <a:off x="228600" y="2398712"/>
            <a:ext cx="8458200" cy="2554288"/>
          </a:xfrm>
          <a:prstGeom prst="rect">
            <a:avLst/>
          </a:prstGeom>
          <a:gradFill rotWithShape="1">
            <a:gsLst>
              <a:gs pos="0">
                <a:srgbClr val="5E9EFF"/>
              </a:gs>
              <a:gs pos="2000">
                <a:srgbClr val="85C2FF"/>
              </a:gs>
              <a:gs pos="6000">
                <a:srgbClr val="C4D6EB"/>
              </a:gs>
              <a:gs pos="100000">
                <a:srgbClr val="FFEBFA"/>
              </a:gs>
            </a:gsLst>
            <a:lin ang="16200000" scaled="0"/>
          </a:gradFill>
          <a:ln w="9525" cap="flat" cmpd="sng" algn="ctr">
            <a:solidFill>
              <a:srgbClr val="4F81BD">
                <a:shade val="95000"/>
                <a:satMod val="105000"/>
              </a:srgbClr>
            </a:solidFill>
            <a:prstDash val="solid"/>
            <a:headEnd/>
            <a:tailEnd/>
          </a:ln>
          <a:effectLst>
            <a:outerShdw blurRad="40000" dist="23000" dir="5400000" rotWithShape="0">
              <a:srgbClr val="000000">
                <a:alpha val="35000"/>
              </a:srgbClr>
            </a:outerShdw>
          </a:effectLst>
        </p:spPr>
        <p:txBody>
          <a:bodyPr wrap="square" anchor="ctr">
            <a:spAutoFit/>
          </a:bodyPr>
          <a:lstStyle/>
          <a:p>
            <a:pPr eaLnBrk="0" hangingPunct="0">
              <a:spcAft>
                <a:spcPts val="1200"/>
              </a:spcAft>
              <a:defRPr/>
            </a:pPr>
            <a:r>
              <a:rPr lang="en-GB" sz="2000" i="1" kern="0" dirty="0" smtClean="0">
                <a:latin typeface="Calibri"/>
                <a:ea typeface="Times New Roman" pitchFamily="18" charset="0"/>
                <a:cs typeface="Times New Roman" pitchFamily="18" charset="0"/>
              </a:rPr>
              <a:t>Directive </a:t>
            </a:r>
            <a:r>
              <a:rPr lang="en-GB" sz="2000" i="1" kern="0" dirty="0">
                <a:latin typeface="Calibri"/>
                <a:ea typeface="Times New Roman" pitchFamily="18" charset="0"/>
                <a:cs typeface="Times New Roman" pitchFamily="18" charset="0"/>
              </a:rPr>
              <a:t>95/46/EC, </a:t>
            </a:r>
            <a:r>
              <a:rPr lang="en-GB" sz="2000" i="1" kern="0" dirty="0" smtClean="0">
                <a:latin typeface="Calibri"/>
                <a:ea typeface="Times New Roman" pitchFamily="18" charset="0"/>
                <a:cs typeface="Times New Roman" pitchFamily="18" charset="0"/>
              </a:rPr>
              <a:t>article </a:t>
            </a:r>
            <a:r>
              <a:rPr lang="en-GB" sz="2000" i="1" kern="0" dirty="0">
                <a:latin typeface="Calibri"/>
                <a:ea typeface="Times New Roman" pitchFamily="18" charset="0"/>
                <a:cs typeface="Times New Roman" pitchFamily="18" charset="0"/>
              </a:rPr>
              <a:t>6: </a:t>
            </a:r>
          </a:p>
          <a:p>
            <a:pPr eaLnBrk="0" hangingPunct="0">
              <a:spcAft>
                <a:spcPts val="1200"/>
              </a:spcAft>
              <a:defRPr/>
            </a:pPr>
            <a:r>
              <a:rPr lang="en-GB" sz="2000" i="1" kern="0" dirty="0">
                <a:latin typeface="Calibri"/>
                <a:ea typeface="Times New Roman" pitchFamily="18" charset="0"/>
                <a:cs typeface="Times New Roman" pitchFamily="18" charset="0"/>
              </a:rPr>
              <a:t>Member States shall provide that personal data must be:</a:t>
            </a:r>
          </a:p>
          <a:p>
            <a:pPr marL="800100" lvl="1" indent="-342900" eaLnBrk="0" hangingPunct="0">
              <a:spcAft>
                <a:spcPts val="1200"/>
              </a:spcAft>
              <a:buFont typeface="+mj-lt"/>
              <a:buAutoNum type="alphaLcParenR" startAt="2"/>
              <a:defRPr/>
            </a:pPr>
            <a:r>
              <a:rPr lang="en-GB" sz="2000" i="1" kern="0" dirty="0">
                <a:latin typeface="Calibri"/>
                <a:ea typeface="Times New Roman" pitchFamily="18" charset="0"/>
                <a:cs typeface="Times New Roman" pitchFamily="18" charset="0"/>
              </a:rPr>
              <a:t>collected for specified, explicit and legitimate purposes and not further processed in a way incompatible with those purposes. Further processing of data for </a:t>
            </a:r>
            <a:r>
              <a:rPr lang="en-GB" sz="2000" i="1" u="sng" kern="0" dirty="0">
                <a:latin typeface="Calibri"/>
                <a:ea typeface="Times New Roman" pitchFamily="18" charset="0"/>
                <a:cs typeface="Times New Roman" pitchFamily="18" charset="0"/>
              </a:rPr>
              <a:t>historical, statistical or scientific purposes shall not be considered as incompatible</a:t>
            </a:r>
            <a:r>
              <a:rPr lang="en-GB" sz="2000" i="1" kern="0" dirty="0">
                <a:latin typeface="Calibri"/>
                <a:ea typeface="Times New Roman" pitchFamily="18" charset="0"/>
                <a:cs typeface="Times New Roman" pitchFamily="18" charset="0"/>
              </a:rPr>
              <a:t> provided that Member States provide appropriate safeguards;</a:t>
            </a:r>
            <a:endParaRPr lang="nb-NO" sz="2000" i="1" kern="0" dirty="0">
              <a:latin typeface="Calibri"/>
              <a:ea typeface="Times New Roman" pitchFamily="18" charset="0"/>
              <a:cs typeface="Times New Roman" pitchFamily="18" charset="0"/>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8"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3F2CF5DA-69C3-4E58-B2B9-AE72D8B4439D}" type="slidenum">
              <a:rPr lang="nb-NO" smtClean="0"/>
              <a:pPr>
                <a:defRPr/>
              </a:pPr>
              <a:t>15</a:t>
            </a:fld>
            <a:endParaRPr lang="nb-NO"/>
          </a:p>
        </p:txBody>
      </p:sp>
    </p:spTree>
    <p:extLst>
      <p:ext uri="{BB962C8B-B14F-4D97-AF65-F5344CB8AC3E}">
        <p14:creationId xmlns:p14="http://schemas.microsoft.com/office/powerpoint/2010/main" val="18085238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tel 1"/>
          <p:cNvSpPr>
            <a:spLocks noGrp="1"/>
          </p:cNvSpPr>
          <p:nvPr>
            <p:ph type="title"/>
          </p:nvPr>
        </p:nvSpPr>
        <p:spPr>
          <a:xfrm>
            <a:off x="257175" y="1031875"/>
            <a:ext cx="8229600" cy="644525"/>
          </a:xfrm>
        </p:spPr>
        <p:txBody>
          <a:bodyPr/>
          <a:lstStyle/>
          <a:p>
            <a:pPr algn="l" eaLnBrk="1" hangingPunct="1"/>
            <a:r>
              <a:rPr lang="nb-NO" sz="2800" b="1" dirty="0" err="1" smtClean="0">
                <a:solidFill>
                  <a:schemeClr val="accent1">
                    <a:lumMod val="50000"/>
                  </a:schemeClr>
                </a:solidFill>
                <a:latin typeface="Verdana" pitchFamily="34" charset="0"/>
                <a:ea typeface="Verdana" pitchFamily="34" charset="0"/>
                <a:cs typeface="Verdana" pitchFamily="34" charset="0"/>
              </a:rPr>
              <a:t>Consent</a:t>
            </a:r>
            <a:r>
              <a:rPr lang="nb-NO" sz="2800" b="1" dirty="0" smtClean="0">
                <a:solidFill>
                  <a:schemeClr val="accent1">
                    <a:lumMod val="50000"/>
                  </a:schemeClr>
                </a:solidFill>
                <a:latin typeface="Verdana" pitchFamily="34" charset="0"/>
                <a:ea typeface="Verdana" pitchFamily="34" charset="0"/>
                <a:cs typeface="Verdana" pitchFamily="34" charset="0"/>
              </a:rPr>
              <a:t>:</a:t>
            </a:r>
          </a:p>
        </p:txBody>
      </p:sp>
      <p:sp>
        <p:nvSpPr>
          <p:cNvPr id="6147" name="Plassholder for innhold 2"/>
          <p:cNvSpPr>
            <a:spLocks noGrp="1"/>
          </p:cNvSpPr>
          <p:nvPr>
            <p:ph idx="1"/>
          </p:nvPr>
        </p:nvSpPr>
        <p:spPr>
          <a:xfrm>
            <a:off x="228600" y="1600200"/>
            <a:ext cx="8229600" cy="4754563"/>
          </a:xfrm>
          <a:ln>
            <a:noFill/>
          </a:ln>
        </p:spPr>
        <p:txBody>
          <a:bodyPr/>
          <a:lstStyle/>
          <a:p>
            <a:pPr eaLnBrk="1" hangingPunct="1"/>
            <a:r>
              <a:rPr lang="nb-NO" sz="2800" dirty="0" err="1" smtClean="0"/>
              <a:t>Shall</a:t>
            </a:r>
            <a:r>
              <a:rPr lang="nb-NO" sz="2800" dirty="0" smtClean="0"/>
              <a:t> be </a:t>
            </a:r>
            <a:r>
              <a:rPr lang="nb-NO" sz="2800" i="1" dirty="0" smtClean="0"/>
              <a:t>«purpose-</a:t>
            </a:r>
            <a:r>
              <a:rPr lang="nb-NO" sz="2800" i="1" dirty="0" err="1" smtClean="0"/>
              <a:t>limited</a:t>
            </a:r>
            <a:r>
              <a:rPr lang="nb-NO" sz="2800" i="1" dirty="0" smtClean="0"/>
              <a:t>»</a:t>
            </a:r>
            <a:r>
              <a:rPr lang="nb-NO" sz="2800" dirty="0" smtClean="0"/>
              <a:t> and given to </a:t>
            </a:r>
            <a:r>
              <a:rPr lang="nb-NO" sz="2800" i="1" dirty="0" smtClean="0"/>
              <a:t>«</a:t>
            </a:r>
            <a:r>
              <a:rPr lang="nb-NO" sz="2800" i="1" dirty="0" err="1" smtClean="0"/>
              <a:t>one</a:t>
            </a:r>
            <a:r>
              <a:rPr lang="nb-NO" sz="2800" i="1" dirty="0" smtClean="0"/>
              <a:t> or more </a:t>
            </a:r>
            <a:r>
              <a:rPr lang="nb-NO" sz="2800" i="1" dirty="0" err="1" smtClean="0"/>
              <a:t>specified</a:t>
            </a:r>
            <a:r>
              <a:rPr lang="nb-NO" sz="2800" i="1" dirty="0" smtClean="0"/>
              <a:t> purposes» </a:t>
            </a:r>
            <a:r>
              <a:rPr lang="nb-NO" sz="2000" i="1" dirty="0" err="1" smtClean="0"/>
              <a:t>which</a:t>
            </a:r>
            <a:r>
              <a:rPr lang="nb-NO" sz="2000" i="1" dirty="0" smtClean="0"/>
              <a:t> </a:t>
            </a:r>
            <a:r>
              <a:rPr lang="nb-NO" sz="2000" i="1" dirty="0" err="1" smtClean="0"/>
              <a:t>exclude</a:t>
            </a:r>
            <a:r>
              <a:rPr lang="nb-NO" sz="2000" i="1" dirty="0" smtClean="0"/>
              <a:t> </a:t>
            </a:r>
            <a:r>
              <a:rPr lang="en-GB" sz="2000" i="1" dirty="0" smtClean="0"/>
              <a:t>broad consent. Even more problematic given the removal of the </a:t>
            </a:r>
            <a:r>
              <a:rPr lang="en-GB" sz="2000" i="1" dirty="0"/>
              <a:t>provision specifying that research is not incompatible with the original </a:t>
            </a:r>
            <a:r>
              <a:rPr lang="en-GB" sz="2000" i="1" dirty="0" smtClean="0"/>
              <a:t>purpose.</a:t>
            </a:r>
            <a:endParaRPr lang="nb-NO" sz="2000" i="1" dirty="0" smtClean="0"/>
          </a:p>
          <a:p>
            <a:pPr eaLnBrk="1" hangingPunct="1"/>
            <a:r>
              <a:rPr lang="nb-NO" sz="2800" dirty="0" smtClean="0"/>
              <a:t>Processing </a:t>
            </a:r>
            <a:r>
              <a:rPr lang="nb-NO" sz="2800" dirty="0" err="1" smtClean="0"/>
              <a:t>of</a:t>
            </a:r>
            <a:r>
              <a:rPr lang="nb-NO" sz="2800" dirty="0" smtClean="0"/>
              <a:t> personal </a:t>
            </a:r>
            <a:r>
              <a:rPr lang="nb-NO" sz="2800" dirty="0" err="1" smtClean="0"/>
              <a:t>information</a:t>
            </a:r>
            <a:r>
              <a:rPr lang="nb-NO" sz="2800" dirty="0" smtClean="0"/>
              <a:t> </a:t>
            </a:r>
            <a:r>
              <a:rPr lang="nb-NO" sz="2800" dirty="0" err="1" smtClean="0"/>
              <a:t>should</a:t>
            </a:r>
            <a:r>
              <a:rPr lang="nb-NO" sz="2800" dirty="0" smtClean="0"/>
              <a:t> be         </a:t>
            </a:r>
            <a:r>
              <a:rPr lang="nb-NO" sz="2800" dirty="0" err="1" smtClean="0"/>
              <a:t>de-identified</a:t>
            </a:r>
            <a:r>
              <a:rPr lang="nb-NO" sz="2800" dirty="0" smtClean="0"/>
              <a:t>.</a:t>
            </a:r>
          </a:p>
          <a:p>
            <a:r>
              <a:rPr lang="en-US" sz="2800" dirty="0" smtClean="0"/>
              <a:t>Processing </a:t>
            </a:r>
            <a:r>
              <a:rPr lang="en-US" sz="2800" dirty="0"/>
              <a:t>of health </a:t>
            </a:r>
            <a:r>
              <a:rPr lang="en-US" sz="2800" dirty="0" smtClean="0"/>
              <a:t>data </a:t>
            </a:r>
            <a:r>
              <a:rPr lang="en-US" sz="2800" b="1" i="1" dirty="0" smtClean="0"/>
              <a:t>shall </a:t>
            </a:r>
            <a:r>
              <a:rPr lang="en-US" sz="2800" b="1" i="1" dirty="0"/>
              <a:t>be permitted only with the consent of the data subject</a:t>
            </a:r>
            <a:r>
              <a:rPr lang="en-US" sz="2800" b="1" dirty="0"/>
              <a:t>. </a:t>
            </a:r>
            <a:endParaRPr lang="en-US" sz="2800" b="1" dirty="0" smtClean="0"/>
          </a:p>
          <a:p>
            <a:r>
              <a:rPr lang="en-US" sz="2800" i="1" dirty="0"/>
              <a:t>Member States may provide exemptions on condition that data are anonymous, de-identified or pseudonym</a:t>
            </a:r>
            <a:endParaRPr lang="en-US" sz="2800" b="1" dirty="0"/>
          </a:p>
          <a:p>
            <a:pPr eaLnBrk="1" hangingPunct="1"/>
            <a:endParaRPr lang="nb-NO" sz="2800" dirty="0" smtClean="0"/>
          </a:p>
          <a:p>
            <a:pPr marL="0" indent="0" eaLnBrk="1" hangingPunct="1">
              <a:buNone/>
            </a:pPr>
            <a:endParaRPr lang="nb-NO" dirty="0" smtClean="0"/>
          </a:p>
        </p:txBody>
      </p:sp>
      <p:sp>
        <p:nvSpPr>
          <p:cNvPr id="4" name="TekstSylinder 3"/>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6"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3F2CF5DA-69C3-4E58-B2B9-AE72D8B4439D}" type="slidenum">
              <a:rPr lang="nb-NO" smtClean="0"/>
              <a:pPr>
                <a:defRPr/>
              </a:pPr>
              <a:t>16</a:t>
            </a:fld>
            <a:endParaRPr lang="nb-NO"/>
          </a:p>
        </p:txBody>
      </p:sp>
    </p:spTree>
    <p:extLst>
      <p:ext uri="{BB962C8B-B14F-4D97-AF65-F5344CB8AC3E}">
        <p14:creationId xmlns:p14="http://schemas.microsoft.com/office/powerpoint/2010/main" val="22361631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tel 1"/>
          <p:cNvSpPr>
            <a:spLocks noGrp="1"/>
          </p:cNvSpPr>
          <p:nvPr>
            <p:ph type="title"/>
          </p:nvPr>
        </p:nvSpPr>
        <p:spPr>
          <a:xfrm>
            <a:off x="234651" y="1060562"/>
            <a:ext cx="8229600" cy="944562"/>
          </a:xfrm>
        </p:spPr>
        <p:txBody>
          <a:bodyPr/>
          <a:lstStyle/>
          <a:p>
            <a:pPr algn="l" eaLnBrk="1" hangingPunct="1"/>
            <a:r>
              <a:rPr lang="nb-NO" sz="4000" b="1" dirty="0" smtClean="0">
                <a:solidFill>
                  <a:schemeClr val="accent1">
                    <a:lumMod val="50000"/>
                  </a:schemeClr>
                </a:solidFill>
              </a:rPr>
              <a:t>Data management and </a:t>
            </a:r>
            <a:r>
              <a:rPr lang="nb-NO" sz="4000" b="1" dirty="0" err="1" smtClean="0">
                <a:solidFill>
                  <a:schemeClr val="accent1">
                    <a:lumMod val="50000"/>
                  </a:schemeClr>
                </a:solidFill>
              </a:rPr>
              <a:t>preservation</a:t>
            </a:r>
            <a:endParaRPr lang="nb-NO" sz="4000" b="1" dirty="0" smtClean="0">
              <a:solidFill>
                <a:schemeClr val="accent1">
                  <a:lumMod val="50000"/>
                </a:schemeClr>
              </a:solidFill>
            </a:endParaRPr>
          </a:p>
        </p:txBody>
      </p:sp>
      <p:sp>
        <p:nvSpPr>
          <p:cNvPr id="3" name="Plassholder for innhold 2"/>
          <p:cNvSpPr>
            <a:spLocks noGrp="1"/>
          </p:cNvSpPr>
          <p:nvPr>
            <p:ph idx="1"/>
          </p:nvPr>
        </p:nvSpPr>
        <p:spPr>
          <a:xfrm>
            <a:off x="242102" y="2039128"/>
            <a:ext cx="8229600" cy="4525963"/>
          </a:xfrm>
        </p:spPr>
        <p:txBody>
          <a:bodyPr/>
          <a:lstStyle/>
          <a:p>
            <a:r>
              <a:rPr lang="en-GB" sz="2400" dirty="0"/>
              <a:t>From the point of view of research and research data archives, it is positive </a:t>
            </a:r>
            <a:r>
              <a:rPr lang="en-GB" sz="2400" b="1" dirty="0"/>
              <a:t>that separate grounds have been included for the processing of personal data by archive services, in which storage for research purposes is specifically mentioned</a:t>
            </a:r>
            <a:r>
              <a:rPr lang="en-GB" sz="2400" dirty="0"/>
              <a:t>, cf. Article 9 (</a:t>
            </a:r>
            <a:r>
              <a:rPr lang="en-GB" sz="2400" dirty="0" err="1"/>
              <a:t>ia</a:t>
            </a:r>
            <a:r>
              <a:rPr lang="en-GB" sz="2400" dirty="0" smtClean="0"/>
              <a:t>).</a:t>
            </a:r>
          </a:p>
          <a:p>
            <a:pPr marL="0" indent="0">
              <a:buNone/>
            </a:pPr>
            <a:endParaRPr lang="en-GB" sz="2400" dirty="0" smtClean="0"/>
          </a:p>
          <a:p>
            <a:r>
              <a:rPr lang="en-GB" sz="2400" dirty="0" smtClean="0"/>
              <a:t>This </a:t>
            </a:r>
            <a:r>
              <a:rPr lang="en-GB" sz="2400" dirty="0"/>
              <a:t>is </a:t>
            </a:r>
            <a:r>
              <a:rPr lang="en-GB" sz="2400" dirty="0" smtClean="0"/>
              <a:t>new </a:t>
            </a:r>
            <a:r>
              <a:rPr lang="en-GB" sz="2400" dirty="0"/>
              <a:t>and clearly </a:t>
            </a:r>
            <a:r>
              <a:rPr lang="en-GB" sz="2400" b="1" dirty="0"/>
              <a:t>strengthens the legitimacy and the framework conditions for national infrastructure services and research data </a:t>
            </a:r>
            <a:r>
              <a:rPr lang="en-GB" sz="2400" b="1" dirty="0" smtClean="0"/>
              <a:t>archives.</a:t>
            </a:r>
            <a:endParaRPr lang="nb-NO" sz="2400" b="1" dirty="0"/>
          </a:p>
        </p:txBody>
      </p:sp>
      <p:sp>
        <p:nvSpPr>
          <p:cNvPr id="4" name="TekstSylinder 3"/>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6"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5" name="Plassholder for lysbildenummer 4"/>
          <p:cNvSpPr>
            <a:spLocks noGrp="1"/>
          </p:cNvSpPr>
          <p:nvPr>
            <p:ph type="sldNum" sz="quarter" idx="12"/>
          </p:nvPr>
        </p:nvSpPr>
        <p:spPr/>
        <p:txBody>
          <a:bodyPr/>
          <a:lstStyle/>
          <a:p>
            <a:pPr>
              <a:defRPr/>
            </a:pPr>
            <a:fld id="{3F2CF5DA-69C3-4E58-B2B9-AE72D8B4439D}" type="slidenum">
              <a:rPr lang="nb-NO" smtClean="0"/>
              <a:pPr>
                <a:defRPr/>
              </a:pPr>
              <a:t>17</a:t>
            </a:fld>
            <a:endParaRPr lang="nb-NO"/>
          </a:p>
        </p:txBody>
      </p:sp>
    </p:spTree>
    <p:extLst>
      <p:ext uri="{BB962C8B-B14F-4D97-AF65-F5344CB8AC3E}">
        <p14:creationId xmlns:p14="http://schemas.microsoft.com/office/powerpoint/2010/main" val="15469493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p:cNvSpPr/>
          <p:nvPr/>
        </p:nvSpPr>
        <p:spPr>
          <a:xfrm>
            <a:off x="152400" y="983159"/>
            <a:ext cx="8712968" cy="120032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pPr algn="ctr"/>
            <a:r>
              <a:rPr lang="en-GB" sz="3600" b="1" dirty="0" smtClean="0">
                <a:solidFill>
                  <a:schemeClr val="accent1">
                    <a:lumMod val="50000"/>
                  </a:schemeClr>
                </a:solidFill>
              </a:rPr>
              <a:t> Individual Privacy </a:t>
            </a:r>
            <a:r>
              <a:rPr lang="en-GB" sz="3600" b="1" smtClean="0">
                <a:solidFill>
                  <a:schemeClr val="accent1">
                    <a:lumMod val="50000"/>
                  </a:schemeClr>
                </a:solidFill>
              </a:rPr>
              <a:t>Rights Strengthened </a:t>
            </a:r>
            <a:r>
              <a:rPr lang="en-GB" sz="3600" b="1" dirty="0" smtClean="0">
                <a:solidFill>
                  <a:schemeClr val="accent1">
                    <a:lumMod val="50000"/>
                  </a:schemeClr>
                </a:solidFill>
              </a:rPr>
              <a:t>– Research Possibilities Restricted</a:t>
            </a:r>
            <a:endParaRPr lang="nb-NO" sz="3600" dirty="0">
              <a:solidFill>
                <a:schemeClr val="accent1">
                  <a:lumMod val="50000"/>
                </a:schemeClr>
              </a:solidFill>
            </a:endParaRPr>
          </a:p>
        </p:txBody>
      </p:sp>
      <p:sp>
        <p:nvSpPr>
          <p:cNvPr id="7" name="Rektangel 6"/>
          <p:cNvSpPr/>
          <p:nvPr/>
        </p:nvSpPr>
        <p:spPr>
          <a:xfrm>
            <a:off x="257175" y="2362200"/>
            <a:ext cx="8892480" cy="3877985"/>
          </a:xfrm>
          <a:prstGeom prst="rect">
            <a:avLst/>
          </a:prstGeom>
        </p:spPr>
        <p:txBody>
          <a:bodyPr wrap="square">
            <a:spAutoFit/>
          </a:bodyPr>
          <a:lstStyle/>
          <a:p>
            <a:pPr marL="742950" indent="-742950">
              <a:spcAft>
                <a:spcPts val="1200"/>
              </a:spcAft>
              <a:buFont typeface="Arial" pitchFamily="34" charset="0"/>
              <a:buChar char="•"/>
            </a:pPr>
            <a:r>
              <a:rPr lang="en-GB" sz="2400" dirty="0" smtClean="0">
                <a:latin typeface="+mn-lt"/>
              </a:rPr>
              <a:t>The European institutions is in a crucial stage in the legislative process.</a:t>
            </a:r>
          </a:p>
          <a:p>
            <a:pPr marL="742950" indent="-742950">
              <a:spcAft>
                <a:spcPts val="1200"/>
              </a:spcAft>
              <a:buFont typeface="Arial" pitchFamily="34" charset="0"/>
              <a:buChar char="•"/>
            </a:pPr>
            <a:r>
              <a:rPr lang="en-GB" sz="2400" dirty="0" smtClean="0">
                <a:latin typeface="+mn-lt"/>
              </a:rPr>
              <a:t>Our </a:t>
            </a:r>
            <a:r>
              <a:rPr lang="en-GB" sz="2400" dirty="0" smtClean="0">
                <a:latin typeface="+mn-lt"/>
              </a:rPr>
              <a:t>role and duty as national research infrastructures is to make research funders and ministries among others, aware of the damaging effects  to research and society if adapted as proposed </a:t>
            </a:r>
          </a:p>
          <a:p>
            <a:pPr marL="742950" indent="-742950">
              <a:spcAft>
                <a:spcPts val="1200"/>
              </a:spcAft>
              <a:buFont typeface="Arial" pitchFamily="34" charset="0"/>
              <a:buChar char="•"/>
            </a:pPr>
            <a:r>
              <a:rPr lang="en-GB" sz="2400" dirty="0" smtClean="0">
                <a:latin typeface="+mn-lt"/>
              </a:rPr>
              <a:t>The proposal is </a:t>
            </a:r>
            <a:r>
              <a:rPr lang="en-GB" sz="2400" dirty="0" smtClean="0">
                <a:latin typeface="+mn-lt"/>
              </a:rPr>
              <a:t>in many ways contradicting </a:t>
            </a:r>
            <a:r>
              <a:rPr lang="en-GB" sz="2400" dirty="0" smtClean="0">
                <a:latin typeface="+mn-lt"/>
              </a:rPr>
              <a:t>high level policies for open access and data sharing across Europe. </a:t>
            </a:r>
          </a:p>
          <a:p>
            <a:pPr marL="742950" indent="-742950">
              <a:spcAft>
                <a:spcPts val="1200"/>
              </a:spcAft>
              <a:buFont typeface="Arial" pitchFamily="34" charset="0"/>
              <a:buChar char="•"/>
            </a:pPr>
            <a:r>
              <a:rPr lang="en-GB" sz="2400" dirty="0" smtClean="0">
                <a:latin typeface="+mn-lt"/>
              </a:rPr>
              <a:t>It is also contradicting the aim towards harmonisation.</a:t>
            </a:r>
            <a:endParaRPr lang="nb-NO" sz="2400" dirty="0">
              <a:latin typeface="+mn-lt"/>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8"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18</a:t>
            </a:fld>
            <a:endParaRPr lang="nb-NO"/>
          </a:p>
        </p:txBody>
      </p:sp>
    </p:spTree>
    <p:extLst>
      <p:ext uri="{BB962C8B-B14F-4D97-AF65-F5344CB8AC3E}">
        <p14:creationId xmlns:p14="http://schemas.microsoft.com/office/powerpoint/2010/main" val="359060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Copyright and licensing issues</a:t>
            </a:r>
            <a:br>
              <a:rPr lang="en-US"/>
            </a:br>
            <a:r>
              <a:rPr lang="en-US"/>
              <a:t>(WP6)</a:t>
            </a:r>
          </a:p>
        </p:txBody>
      </p:sp>
      <p:sp>
        <p:nvSpPr>
          <p:cNvPr id="3" name="Subtitle 2"/>
          <p:cNvSpPr>
            <a:spLocks noGrp="1"/>
          </p:cNvSpPr>
          <p:nvPr>
            <p:ph type="subTitle" idx="1"/>
          </p:nvPr>
        </p:nvSpPr>
        <p:spPr/>
        <p:txBody>
          <a:bodyPr/>
          <a:lstStyle/>
          <a:p>
            <a:r>
              <a:rPr lang="en-US"/>
              <a:t>Koenraad De Smedt, Carla Parra, Gunn Inger Lyse (UiB)</a:t>
            </a:r>
          </a:p>
        </p:txBody>
      </p:sp>
      <p:pic>
        <p:nvPicPr>
          <p:cNvPr id="5"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F129D6C1-BFD6-4796-AC0F-BEA784570D06}" type="slidenum">
              <a:rPr lang="nb-NO" smtClean="0"/>
              <a:pPr>
                <a:defRPr/>
              </a:pPr>
              <a:t>19</a:t>
            </a:fld>
            <a:endParaRPr lang="nb-NO"/>
          </a:p>
        </p:txBody>
      </p:sp>
    </p:spTree>
    <p:extLst>
      <p:ext uri="{BB962C8B-B14F-4D97-AF65-F5344CB8AC3E}">
        <p14:creationId xmlns:p14="http://schemas.microsoft.com/office/powerpoint/2010/main" val="158136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2"/>
          <p:cNvSpPr txBox="1">
            <a:spLocks noChangeArrowheads="1"/>
          </p:cNvSpPr>
          <p:nvPr/>
        </p:nvSpPr>
        <p:spPr bwMode="auto">
          <a:xfrm>
            <a:off x="257176" y="2057400"/>
            <a:ext cx="8048624" cy="4524315"/>
          </a:xfrm>
          <a:prstGeom prst="rect">
            <a:avLst/>
          </a:prstGeom>
          <a:noFill/>
          <a:ln w="9525">
            <a:noFill/>
            <a:miter lim="800000"/>
            <a:headEnd/>
            <a:tailEnd/>
          </a:ln>
        </p:spPr>
        <p:txBody>
          <a:bodyPr wrap="square">
            <a:spAutoFit/>
          </a:bodyPr>
          <a:lstStyle/>
          <a:p>
            <a:pPr marL="342900" indent="-342900">
              <a:buFont typeface="Wingdings" panose="05000000000000000000" pitchFamily="2" charset="2"/>
              <a:buChar char="§"/>
            </a:pPr>
            <a:r>
              <a:rPr lang="en-GB" sz="2400" dirty="0">
                <a:latin typeface="+mn-lt"/>
              </a:rPr>
              <a:t>Managing privacy and access is an issue of major importance and concern in the current infrastructure </a:t>
            </a:r>
            <a:r>
              <a:rPr lang="en-GB" sz="2400" dirty="0" smtClean="0">
                <a:latin typeface="+mn-lt"/>
              </a:rPr>
              <a:t>landscape.</a:t>
            </a:r>
          </a:p>
          <a:p>
            <a:endParaRPr lang="en-GB" sz="2400" dirty="0" smtClean="0">
              <a:latin typeface="+mn-lt"/>
            </a:endParaRPr>
          </a:p>
          <a:p>
            <a:pPr marL="342900" indent="-342900">
              <a:buFont typeface="Wingdings" panose="05000000000000000000" pitchFamily="2" charset="2"/>
              <a:buChar char="§"/>
            </a:pPr>
            <a:r>
              <a:rPr lang="en-GB" sz="2400" dirty="0" smtClean="0">
                <a:latin typeface="+mn-lt"/>
              </a:rPr>
              <a:t>Various </a:t>
            </a:r>
            <a:r>
              <a:rPr lang="en-GB" sz="2400" dirty="0">
                <a:latin typeface="+mn-lt"/>
              </a:rPr>
              <a:t>procedures to ensure the optimal balance between data protection and data access are being developed and tested among various data producers and research fields across </a:t>
            </a:r>
            <a:r>
              <a:rPr lang="en-GB" sz="2400" dirty="0" smtClean="0">
                <a:latin typeface="+mn-lt"/>
              </a:rPr>
              <a:t>Europe.</a:t>
            </a:r>
          </a:p>
          <a:p>
            <a:pPr marL="342900" indent="-342900">
              <a:buFont typeface="Wingdings" panose="05000000000000000000" pitchFamily="2" charset="2"/>
              <a:buChar char="§"/>
            </a:pPr>
            <a:endParaRPr lang="en-GB" sz="2400" dirty="0">
              <a:latin typeface="+mn-lt"/>
            </a:endParaRPr>
          </a:p>
          <a:p>
            <a:pPr marL="342900" indent="-342900">
              <a:buFont typeface="Wingdings" panose="05000000000000000000" pitchFamily="2" charset="2"/>
              <a:buChar char="§"/>
            </a:pPr>
            <a:r>
              <a:rPr lang="en-GB" sz="2400" dirty="0" smtClean="0">
                <a:latin typeface="+mn-lt"/>
              </a:rPr>
              <a:t>A </a:t>
            </a:r>
            <a:r>
              <a:rPr lang="en-GB" sz="2400" dirty="0">
                <a:latin typeface="+mn-lt"/>
              </a:rPr>
              <a:t>vast majority of these models are based on technical solutions (disclosure techniques, remote access and execution </a:t>
            </a:r>
            <a:r>
              <a:rPr lang="en-GB" sz="2400" dirty="0" smtClean="0">
                <a:latin typeface="+mn-lt"/>
              </a:rPr>
              <a:t>models.</a:t>
            </a:r>
          </a:p>
          <a:p>
            <a:endParaRPr lang="nb-NO" sz="2400" dirty="0"/>
          </a:p>
        </p:txBody>
      </p:sp>
      <p:sp>
        <p:nvSpPr>
          <p:cNvPr id="51204" name="Rektangel 2"/>
          <p:cNvSpPr>
            <a:spLocks noChangeArrowheads="1"/>
          </p:cNvSpPr>
          <p:nvPr/>
        </p:nvSpPr>
        <p:spPr bwMode="auto">
          <a:xfrm>
            <a:off x="257176" y="1192788"/>
            <a:ext cx="8836668" cy="523220"/>
          </a:xfrm>
          <a:prstGeom prst="rect">
            <a:avLst/>
          </a:prstGeom>
          <a:noFill/>
          <a:ln w="9525">
            <a:noFill/>
            <a:miter lim="800000"/>
            <a:headEnd/>
            <a:tailEnd/>
          </a:ln>
        </p:spPr>
        <p:txBody>
          <a:bodyPr wrap="square">
            <a:spAutoFit/>
          </a:bodyPr>
          <a:lstStyle/>
          <a:p>
            <a:r>
              <a:rPr lang="nb-NO" sz="2800" b="1" dirty="0" smtClean="0">
                <a:solidFill>
                  <a:schemeClr val="accent1">
                    <a:lumMod val="50000"/>
                  </a:schemeClr>
                </a:solidFill>
                <a:latin typeface="Verdana" pitchFamily="34" charset="0"/>
                <a:ea typeface="Verdana" pitchFamily="34" charset="0"/>
                <a:cs typeface="Verdana" pitchFamily="34" charset="0"/>
              </a:rPr>
              <a:t>Access to Information – </a:t>
            </a:r>
            <a:r>
              <a:rPr lang="nb-NO" sz="2800" b="1" dirty="0" err="1" smtClean="0">
                <a:solidFill>
                  <a:schemeClr val="accent1">
                    <a:lumMod val="50000"/>
                  </a:schemeClr>
                </a:solidFill>
                <a:latin typeface="Verdana" pitchFamily="34" charset="0"/>
                <a:ea typeface="Verdana" pitchFamily="34" charset="0"/>
                <a:cs typeface="Verdana" pitchFamily="34" charset="0"/>
              </a:rPr>
              <a:t>Individual</a:t>
            </a:r>
            <a:r>
              <a:rPr lang="nb-NO" sz="2800" b="1" dirty="0" smtClean="0">
                <a:solidFill>
                  <a:schemeClr val="accent1">
                    <a:lumMod val="50000"/>
                  </a:schemeClr>
                </a:solidFill>
                <a:latin typeface="Verdana" pitchFamily="34" charset="0"/>
                <a:ea typeface="Verdana" pitchFamily="34" charset="0"/>
                <a:cs typeface="Verdana" pitchFamily="34" charset="0"/>
              </a:rPr>
              <a:t> </a:t>
            </a:r>
            <a:r>
              <a:rPr lang="nb-NO" sz="2800" b="1" dirty="0" err="1" smtClean="0">
                <a:solidFill>
                  <a:schemeClr val="accent1">
                    <a:lumMod val="50000"/>
                  </a:schemeClr>
                </a:solidFill>
                <a:latin typeface="Verdana" pitchFamily="34" charset="0"/>
                <a:ea typeface="Verdana" pitchFamily="34" charset="0"/>
                <a:cs typeface="Verdana" pitchFamily="34" charset="0"/>
              </a:rPr>
              <a:t>Privacy</a:t>
            </a:r>
            <a:endParaRPr lang="nb-NO" dirty="0">
              <a:solidFill>
                <a:schemeClr val="accent1">
                  <a:lumMod val="50000"/>
                </a:schemeClr>
              </a:solidFill>
              <a:latin typeface="Verdana" pitchFamily="34" charset="0"/>
              <a:ea typeface="Verdana" pitchFamily="34" charset="0"/>
              <a:cs typeface="Verdana" pitchFamily="34" charset="0"/>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7"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2</a:t>
            </a:fld>
            <a:endParaRPr lang="nb-NO"/>
          </a:p>
        </p:txBody>
      </p:sp>
    </p:spTree>
    <p:extLst>
      <p:ext uri="{BB962C8B-B14F-4D97-AF65-F5344CB8AC3E}">
        <p14:creationId xmlns:p14="http://schemas.microsoft.com/office/powerpoint/2010/main" val="498758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Copyright</a:t>
            </a:r>
          </a:p>
        </p:txBody>
      </p:sp>
      <p:sp>
        <p:nvSpPr>
          <p:cNvPr id="3" name="Content Placeholder 2"/>
          <p:cNvSpPr>
            <a:spLocks noGrp="1"/>
          </p:cNvSpPr>
          <p:nvPr>
            <p:ph idx="1"/>
          </p:nvPr>
        </p:nvSpPr>
        <p:spPr/>
        <p:txBody>
          <a:bodyPr/>
          <a:lstStyle/>
          <a:p>
            <a:pPr marL="0" indent="0">
              <a:buNone/>
            </a:pPr>
            <a:r>
              <a:rPr lang="en-US"/>
              <a:t>Often overlooked questions:</a:t>
            </a:r>
          </a:p>
          <a:p>
            <a:r>
              <a:rPr lang="en-US"/>
              <a:t>Who owns these research data?</a:t>
            </a:r>
          </a:p>
          <a:p>
            <a:r>
              <a:rPr lang="en-US"/>
              <a:t>Who owns the sources of these research data?</a:t>
            </a:r>
          </a:p>
          <a:p>
            <a:r>
              <a:rPr lang="en-US"/>
              <a:t>What am I allowed to do with somebody’s research data?</a:t>
            </a:r>
          </a:p>
          <a:p>
            <a:r>
              <a:rPr lang="en-US"/>
              <a:t>What happens to my rights when I put my data in a repository?</a:t>
            </a:r>
          </a:p>
        </p:txBody>
      </p:sp>
      <p:pic>
        <p:nvPicPr>
          <p:cNvPr id="5"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20</a:t>
            </a:fld>
            <a:endParaRPr lang="nb-NO"/>
          </a:p>
        </p:txBody>
      </p:sp>
    </p:spTree>
    <p:extLst>
      <p:ext uri="{BB962C8B-B14F-4D97-AF65-F5344CB8AC3E}">
        <p14:creationId xmlns:p14="http://schemas.microsoft.com/office/powerpoint/2010/main" val="452899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Source data and result data</a:t>
            </a:r>
          </a:p>
        </p:txBody>
      </p:sp>
      <p:sp>
        <p:nvSpPr>
          <p:cNvPr id="3" name="Content Placeholder 2"/>
          <p:cNvSpPr>
            <a:spLocks noGrp="1"/>
          </p:cNvSpPr>
          <p:nvPr>
            <p:ph idx="1"/>
          </p:nvPr>
        </p:nvSpPr>
        <p:spPr/>
        <p:txBody>
          <a:bodyPr/>
          <a:lstStyle/>
          <a:p>
            <a:pPr marL="0" indent="0">
              <a:buNone/>
            </a:pPr>
            <a:r>
              <a:rPr lang="en-US"/>
              <a:t>Humanities scholars study authentic texts</a:t>
            </a:r>
          </a:p>
          <a:p>
            <a:r>
              <a:rPr lang="en-US"/>
              <a:t>Example source data: Novel </a:t>
            </a:r>
            <a:r>
              <a:rPr lang="en-US" i="1"/>
              <a:t>Sofies verden</a:t>
            </a:r>
            <a:r>
              <a:rPr lang="en-US"/>
              <a:t> by Jostein Gaarder + translations</a:t>
            </a:r>
            <a:br>
              <a:rPr lang="en-US"/>
            </a:br>
            <a:r>
              <a:rPr lang="en-US"/>
              <a:t>— </a:t>
            </a:r>
            <a:r>
              <a:rPr lang="en-US" i="1"/>
              <a:t>Owned by authors, publishers</a:t>
            </a:r>
          </a:p>
          <a:p>
            <a:r>
              <a:rPr lang="en-US"/>
              <a:t>Example result data: syntactic annotations of sentences in the novel, used to study literary style, language structures, translation, etc.</a:t>
            </a:r>
            <a:br>
              <a:rPr lang="en-US"/>
            </a:br>
            <a:r>
              <a:rPr lang="en-US"/>
              <a:t>—</a:t>
            </a:r>
            <a:r>
              <a:rPr lang="en-US" i="1"/>
              <a:t> Owned by researchers/institutions</a:t>
            </a:r>
            <a:endParaRPr lang="en-US"/>
          </a:p>
          <a:p>
            <a:endParaRPr lang="en-US"/>
          </a:p>
        </p:txBody>
      </p:sp>
      <p:pic>
        <p:nvPicPr>
          <p:cNvPr id="4"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21</a:t>
            </a:fld>
            <a:endParaRPr lang="nb-NO"/>
          </a:p>
        </p:txBody>
      </p:sp>
    </p:spTree>
    <p:extLst>
      <p:ext uri="{BB962C8B-B14F-4D97-AF65-F5344CB8AC3E}">
        <p14:creationId xmlns:p14="http://schemas.microsoft.com/office/powerpoint/2010/main" val="1439458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arallel-treebank-da-is2.png"/>
          <p:cNvPicPr>
            <a:picLocks noGrp="1" noChangeAspect="1"/>
          </p:cNvPicPr>
          <p:nvPr>
            <p:ph idx="1"/>
          </p:nvPr>
        </p:nvPicPr>
        <p:blipFill rotWithShape="1">
          <a:blip r:embed="rId2">
            <a:extLst>
              <a:ext uri="{28A0092B-C50C-407E-A947-70E740481C1C}">
                <a14:useLocalDpi xmlns:a14="http://schemas.microsoft.com/office/drawing/2010/main" val="0"/>
              </a:ext>
            </a:extLst>
          </a:blip>
          <a:srcRect l="-16451" r="-16451"/>
          <a:stretch/>
        </p:blipFill>
        <p:spPr>
          <a:xfrm>
            <a:off x="473909" y="324773"/>
            <a:ext cx="8229600" cy="6361675"/>
          </a:xfrm>
        </p:spPr>
      </p:pic>
      <p:pic>
        <p:nvPicPr>
          <p:cNvPr id="5"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3F2CF5DA-69C3-4E58-B2B9-AE72D8B4439D}" type="slidenum">
              <a:rPr lang="nb-NO" smtClean="0"/>
              <a:pPr>
                <a:defRPr/>
              </a:pPr>
              <a:t>22</a:t>
            </a:fld>
            <a:endParaRPr lang="nb-NO"/>
          </a:p>
        </p:txBody>
      </p:sp>
    </p:spTree>
    <p:extLst>
      <p:ext uri="{BB962C8B-B14F-4D97-AF65-F5344CB8AC3E}">
        <p14:creationId xmlns:p14="http://schemas.microsoft.com/office/powerpoint/2010/main" val="2504960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Some bottlenecks</a:t>
            </a:r>
          </a:p>
        </p:txBody>
      </p:sp>
      <p:sp>
        <p:nvSpPr>
          <p:cNvPr id="3" name="Content Placeholder 2"/>
          <p:cNvSpPr>
            <a:spLocks noGrp="1"/>
          </p:cNvSpPr>
          <p:nvPr>
            <p:ph idx="1"/>
          </p:nvPr>
        </p:nvSpPr>
        <p:spPr/>
        <p:txBody>
          <a:bodyPr/>
          <a:lstStyle/>
          <a:p>
            <a:r>
              <a:rPr lang="en-US"/>
              <a:t>Copyright lasts very long, varies from country to country</a:t>
            </a:r>
          </a:p>
          <a:p>
            <a:r>
              <a:rPr lang="en-US"/>
              <a:t>Some exceptions for research, but no general exception in Europe</a:t>
            </a:r>
          </a:p>
          <a:p>
            <a:r>
              <a:rPr lang="en-US"/>
              <a:t>License agreements can often be made, but take much time, effort and legal expertise</a:t>
            </a:r>
          </a:p>
          <a:p>
            <a:pPr marL="0" indent="0">
              <a:buNone/>
            </a:pPr>
            <a:endParaRPr lang="en-US"/>
          </a:p>
          <a:p>
            <a:pPr marL="0" indent="0">
              <a:buNone/>
            </a:pPr>
            <a:r>
              <a:rPr lang="en-US"/>
              <a:t>Therefore: VCC, Handbook, workshops, etc.</a:t>
            </a:r>
          </a:p>
        </p:txBody>
      </p:sp>
      <p:pic>
        <p:nvPicPr>
          <p:cNvPr id="4"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23</a:t>
            </a:fld>
            <a:endParaRPr lang="nb-NO"/>
          </a:p>
        </p:txBody>
      </p:sp>
    </p:spTree>
    <p:extLst>
      <p:ext uri="{BB962C8B-B14F-4D97-AF65-F5344CB8AC3E}">
        <p14:creationId xmlns:p14="http://schemas.microsoft.com/office/powerpoint/2010/main" val="16873432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Licensing schemes</a:t>
            </a:r>
          </a:p>
        </p:txBody>
      </p:sp>
      <p:sp>
        <p:nvSpPr>
          <p:cNvPr id="3" name="Content Placeholder 2"/>
          <p:cNvSpPr>
            <a:spLocks noGrp="1"/>
          </p:cNvSpPr>
          <p:nvPr>
            <p:ph idx="1"/>
          </p:nvPr>
        </p:nvSpPr>
        <p:spPr/>
        <p:txBody>
          <a:bodyPr/>
          <a:lstStyle/>
          <a:p>
            <a:r>
              <a:rPr lang="en-US"/>
              <a:t>Depositor’s license agreement (DELA) between </a:t>
            </a:r>
            <a:r>
              <a:rPr lang="en-US" i="1"/>
              <a:t>depositor</a:t>
            </a:r>
            <a:r>
              <a:rPr lang="en-US"/>
              <a:t> and </a:t>
            </a:r>
            <a:r>
              <a:rPr lang="en-US" i="1"/>
              <a:t>repository</a:t>
            </a:r>
          </a:p>
          <a:p>
            <a:r>
              <a:rPr lang="en-US"/>
              <a:t>End user license agreement (EULA) between </a:t>
            </a:r>
            <a:r>
              <a:rPr lang="en-US" i="1"/>
              <a:t>repository</a:t>
            </a:r>
            <a:r>
              <a:rPr lang="en-US"/>
              <a:t> and end </a:t>
            </a:r>
            <a:r>
              <a:rPr lang="en-US" i="1"/>
              <a:t>user</a:t>
            </a:r>
          </a:p>
          <a:p>
            <a:r>
              <a:rPr lang="en-US"/>
              <a:t>Terms of service (TOS) by </a:t>
            </a:r>
            <a:r>
              <a:rPr lang="en-US" i="1"/>
              <a:t>repository </a:t>
            </a:r>
            <a:r>
              <a:rPr lang="en-US"/>
              <a:t>to all </a:t>
            </a:r>
            <a:r>
              <a:rPr lang="en-US" i="1"/>
              <a:t>users</a:t>
            </a:r>
          </a:p>
          <a:p>
            <a:endParaRPr lang="en-US"/>
          </a:p>
          <a:p>
            <a:pPr marL="0" indent="0">
              <a:buNone/>
            </a:pPr>
            <a:r>
              <a:rPr lang="en-US"/>
              <a:t>ESFRIs play a standardizing role</a:t>
            </a:r>
          </a:p>
        </p:txBody>
      </p:sp>
      <p:pic>
        <p:nvPicPr>
          <p:cNvPr id="4"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24</a:t>
            </a:fld>
            <a:endParaRPr lang="nb-NO"/>
          </a:p>
        </p:txBody>
      </p:sp>
    </p:spTree>
    <p:extLst>
      <p:ext uri="{BB962C8B-B14F-4D97-AF65-F5344CB8AC3E}">
        <p14:creationId xmlns:p14="http://schemas.microsoft.com/office/powerpoint/2010/main" val="3492497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lifecycle.png"/>
          <p:cNvPicPr>
            <a:picLocks noGrp="1" noChangeAspect="1"/>
          </p:cNvPicPr>
          <p:nvPr>
            <p:ph idx="1"/>
          </p:nvPr>
        </p:nvPicPr>
        <p:blipFill>
          <a:blip r:embed="rId2">
            <a:extLst>
              <a:ext uri="{28A0092B-C50C-407E-A947-70E740481C1C}">
                <a14:useLocalDpi xmlns:a14="http://schemas.microsoft.com/office/drawing/2010/main" val="0"/>
              </a:ext>
            </a:extLst>
          </a:blip>
          <a:srcRect l="-3546" r="-3546"/>
          <a:stretch>
            <a:fillRect/>
          </a:stretch>
        </p:blipFill>
        <p:spPr>
          <a:xfrm>
            <a:off x="457200" y="381000"/>
            <a:ext cx="8458200" cy="6096000"/>
          </a:xfrm>
        </p:spPr>
      </p:pic>
      <p:sp>
        <p:nvSpPr>
          <p:cNvPr id="4" name="Slide Number Placeholder 3"/>
          <p:cNvSpPr>
            <a:spLocks noGrp="1"/>
          </p:cNvSpPr>
          <p:nvPr>
            <p:ph type="sldNum" sz="quarter" idx="12"/>
          </p:nvPr>
        </p:nvSpPr>
        <p:spPr/>
        <p:txBody>
          <a:bodyPr/>
          <a:lstStyle/>
          <a:p>
            <a:pPr>
              <a:defRPr/>
            </a:pPr>
            <a:fld id="{3F2CF5DA-69C3-4E58-B2B9-AE72D8B4439D}" type="slidenum">
              <a:rPr lang="nb-NO"/>
              <a:pPr>
                <a:defRPr/>
              </a:pPr>
              <a:t>25</a:t>
            </a:fld>
            <a:endParaRPr lang="nb-NO"/>
          </a:p>
        </p:txBody>
      </p:sp>
    </p:spTree>
    <p:extLst>
      <p:ext uri="{BB962C8B-B14F-4D97-AF65-F5344CB8AC3E}">
        <p14:creationId xmlns:p14="http://schemas.microsoft.com/office/powerpoint/2010/main" val="1885784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License types, standards</a:t>
            </a:r>
          </a:p>
        </p:txBody>
      </p:sp>
      <p:sp>
        <p:nvSpPr>
          <p:cNvPr id="3" name="Content Placeholder 2"/>
          <p:cNvSpPr>
            <a:spLocks noGrp="1"/>
          </p:cNvSpPr>
          <p:nvPr>
            <p:ph idx="1"/>
          </p:nvPr>
        </p:nvSpPr>
        <p:spPr/>
        <p:txBody>
          <a:bodyPr/>
          <a:lstStyle/>
          <a:p>
            <a:r>
              <a:rPr lang="en-US"/>
              <a:t>Standard licences, e.g. Creative Commons, GPL</a:t>
            </a:r>
          </a:p>
          <a:p>
            <a:r>
              <a:rPr lang="en-US"/>
              <a:t>Domain/infrastructure licenses, e.g. Meta-Share, CLARIN</a:t>
            </a:r>
          </a:p>
          <a:p>
            <a:r>
              <a:rPr lang="en-US"/>
              <a:t>National licenses, e.g. Norwegian License for Open Data (NLOD)</a:t>
            </a:r>
          </a:p>
          <a:p>
            <a:r>
              <a:rPr lang="en-US"/>
              <a:t>Repository-specific licenses</a:t>
            </a:r>
          </a:p>
        </p:txBody>
      </p:sp>
      <p:pic>
        <p:nvPicPr>
          <p:cNvPr id="4"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26</a:t>
            </a:fld>
            <a:endParaRPr lang="nb-NO"/>
          </a:p>
        </p:txBody>
      </p:sp>
    </p:spTree>
    <p:extLst>
      <p:ext uri="{BB962C8B-B14F-4D97-AF65-F5344CB8AC3E}">
        <p14:creationId xmlns:p14="http://schemas.microsoft.com/office/powerpoint/2010/main" val="18953697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License options</a:t>
            </a:r>
          </a:p>
        </p:txBody>
      </p:sp>
      <p:sp>
        <p:nvSpPr>
          <p:cNvPr id="3" name="Content Placeholder 2"/>
          <p:cNvSpPr>
            <a:spLocks noGrp="1"/>
          </p:cNvSpPr>
          <p:nvPr>
            <p:ph idx="1"/>
          </p:nvPr>
        </p:nvSpPr>
        <p:spPr/>
        <p:txBody>
          <a:bodyPr/>
          <a:lstStyle/>
          <a:p>
            <a:r>
              <a:rPr lang="en-US"/>
              <a:t>BY  attribution</a:t>
            </a:r>
          </a:p>
          <a:p>
            <a:r>
              <a:rPr lang="en-US"/>
              <a:t>NC  non-commercial</a:t>
            </a:r>
          </a:p>
          <a:p>
            <a:r>
              <a:rPr lang="en-US"/>
              <a:t>NORED  redistribution</a:t>
            </a:r>
          </a:p>
          <a:p>
            <a:r>
              <a:rPr lang="en-US"/>
              <a:t>SA  share-alike</a:t>
            </a:r>
          </a:p>
          <a:p>
            <a:r>
              <a:rPr lang="en-US"/>
              <a:t>LOC  single location</a:t>
            </a:r>
          </a:p>
          <a:p>
            <a:pPr marL="0" indent="0">
              <a:buNone/>
            </a:pPr>
            <a:r>
              <a:rPr lang="en-US"/>
              <a:t>etc.</a:t>
            </a:r>
          </a:p>
        </p:txBody>
      </p:sp>
      <p:sp>
        <p:nvSpPr>
          <p:cNvPr id="4" name="Slide Number Placeholder 3"/>
          <p:cNvSpPr>
            <a:spLocks noGrp="1"/>
          </p:cNvSpPr>
          <p:nvPr>
            <p:ph type="sldNum" sz="quarter" idx="12"/>
          </p:nvPr>
        </p:nvSpPr>
        <p:spPr/>
        <p:txBody>
          <a:bodyPr/>
          <a:lstStyle/>
          <a:p>
            <a:pPr>
              <a:defRPr/>
            </a:pPr>
            <a:fld id="{3F2CF5DA-69C3-4E58-B2B9-AE72D8B4439D}" type="slidenum">
              <a:rPr lang="nb-NO"/>
              <a:pPr>
                <a:defRPr/>
              </a:pPr>
              <a:t>27</a:t>
            </a:fld>
            <a:endParaRPr lang="nb-NO"/>
          </a:p>
        </p:txBody>
      </p:sp>
    </p:spTree>
    <p:extLst>
      <p:ext uri="{BB962C8B-B14F-4D97-AF65-F5344CB8AC3E}">
        <p14:creationId xmlns:p14="http://schemas.microsoft.com/office/powerpoint/2010/main" val="902300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Babel of Licenses</a:t>
            </a:r>
          </a:p>
        </p:txBody>
      </p:sp>
      <p:sp>
        <p:nvSpPr>
          <p:cNvPr id="5" name="Content Placeholder 4"/>
          <p:cNvSpPr>
            <a:spLocks noGrp="1"/>
          </p:cNvSpPr>
          <p:nvPr>
            <p:ph sz="half" idx="1"/>
          </p:nvPr>
        </p:nvSpPr>
        <p:spPr>
          <a:xfrm>
            <a:off x="457200" y="1600200"/>
            <a:ext cx="4038600" cy="4783610"/>
          </a:xfrm>
        </p:spPr>
        <p:txBody>
          <a:bodyPr>
            <a:normAutofit fontScale="70000" lnSpcReduction="20000"/>
          </a:bodyPr>
          <a:lstStyle/>
          <a:p>
            <a:pPr marL="0" indent="0">
              <a:buNone/>
            </a:pPr>
            <a:r>
              <a:rPr lang="en-US"/>
              <a:t>ApacheLicence_2.0</a:t>
            </a:r>
          </a:p>
          <a:p>
            <a:pPr marL="0" indent="0">
              <a:buNone/>
            </a:pPr>
            <a:r>
              <a:rPr lang="en-US"/>
              <a:t>BSD 2-clause license</a:t>
            </a:r>
          </a:p>
          <a:p>
            <a:pPr marL="0" indent="0">
              <a:buNone/>
            </a:pPr>
            <a:r>
              <a:rPr lang="en-US"/>
              <a:t>BSD 3-clause license</a:t>
            </a:r>
          </a:p>
          <a:p>
            <a:pPr marL="0" indent="0">
              <a:buNone/>
            </a:pPr>
            <a:r>
              <a:rPr lang="en-US"/>
              <a:t>CLARIN_ACA</a:t>
            </a:r>
          </a:p>
          <a:p>
            <a:pPr marL="0" indent="0">
              <a:buNone/>
            </a:pPr>
            <a:r>
              <a:rPr lang="en-US"/>
              <a:t>CLARIN_ACA-NC</a:t>
            </a:r>
          </a:p>
          <a:p>
            <a:pPr marL="0" indent="0">
              <a:buNone/>
            </a:pPr>
            <a:r>
              <a:rPr lang="en-US"/>
              <a:t>CLARIN_ACA-INF</a:t>
            </a:r>
          </a:p>
          <a:p>
            <a:pPr marL="0" indent="0">
              <a:buNone/>
            </a:pPr>
            <a:r>
              <a:rPr lang="en-US"/>
              <a:t>CLARIN_ACA-INF-LOC</a:t>
            </a:r>
          </a:p>
          <a:p>
            <a:pPr marL="0" indent="0">
              <a:buNone/>
            </a:pPr>
            <a:r>
              <a:rPr lang="en-US"/>
              <a:t>CLARIN_ACA-INF-LOC-NC</a:t>
            </a:r>
          </a:p>
          <a:p>
            <a:pPr marL="0" indent="0">
              <a:buNone/>
            </a:pPr>
            <a:r>
              <a:rPr lang="en-US"/>
              <a:t>CLARIN_ACA + [institution-name]</a:t>
            </a:r>
          </a:p>
          <a:p>
            <a:pPr marL="0" indent="0">
              <a:buNone/>
            </a:pPr>
            <a:r>
              <a:rPr lang="en-US"/>
              <a:t>CLARIN_ACA-INF-LOC-NC-DEP</a:t>
            </a:r>
          </a:p>
          <a:p>
            <a:pPr marL="0" indent="0">
              <a:buNone/>
            </a:pPr>
            <a:r>
              <a:rPr lang="en-US"/>
              <a:t>CLARIN_ACA-INF-LOC-DEP</a:t>
            </a:r>
          </a:p>
          <a:p>
            <a:pPr marL="0" indent="0">
              <a:buNone/>
            </a:pPr>
            <a:r>
              <a:rPr lang="en-US"/>
              <a:t>CLARIN_ACA-INF-NC</a:t>
            </a:r>
          </a:p>
          <a:p>
            <a:pPr marL="0" indent="0">
              <a:buNone/>
            </a:pPr>
            <a:r>
              <a:rPr lang="en-US"/>
              <a:t>CLARIN_ACA-INF-NC-DEP</a:t>
            </a:r>
          </a:p>
          <a:p>
            <a:pPr marL="0" indent="0">
              <a:buNone/>
            </a:pPr>
            <a:r>
              <a:rPr lang="en-US"/>
              <a:t>CLARIN_ACA-INF-DEP</a:t>
            </a:r>
          </a:p>
          <a:p>
            <a:pPr marL="0" indent="0">
              <a:buNone/>
            </a:pPr>
            <a:r>
              <a:rPr lang="en-US"/>
              <a:t>CLARIN_ACA-LOC</a:t>
            </a:r>
          </a:p>
        </p:txBody>
      </p:sp>
      <p:sp>
        <p:nvSpPr>
          <p:cNvPr id="6" name="Content Placeholder 5"/>
          <p:cNvSpPr>
            <a:spLocks noGrp="1"/>
          </p:cNvSpPr>
          <p:nvPr>
            <p:ph sz="half" idx="2"/>
          </p:nvPr>
        </p:nvSpPr>
        <p:spPr>
          <a:xfrm>
            <a:off x="4648200" y="1600200"/>
            <a:ext cx="4038600" cy="4783610"/>
          </a:xfrm>
        </p:spPr>
        <p:txBody>
          <a:bodyPr>
            <a:normAutofit fontScale="70000" lnSpcReduction="20000"/>
          </a:bodyPr>
          <a:lstStyle/>
          <a:p>
            <a:pPr marL="0" indent="0">
              <a:buNone/>
            </a:pPr>
            <a:r>
              <a:rPr lang="en-US"/>
              <a:t>CLARIN_ACA-LOC-NC</a:t>
            </a:r>
          </a:p>
          <a:p>
            <a:pPr marL="0" indent="0">
              <a:buNone/>
            </a:pPr>
            <a:r>
              <a:rPr lang="en-US"/>
              <a:t>CLARIN_ACA-LOC-NC-DEP</a:t>
            </a:r>
          </a:p>
          <a:p>
            <a:pPr marL="0" indent="0">
              <a:buNone/>
            </a:pPr>
            <a:r>
              <a:rPr lang="en-US"/>
              <a:t>CLARIN_ACA-LOC-DEP</a:t>
            </a:r>
          </a:p>
          <a:p>
            <a:pPr marL="0" indent="0">
              <a:buNone/>
            </a:pPr>
            <a:r>
              <a:rPr lang="en-US"/>
              <a:t>CLARIN_ACA-NC-DEP</a:t>
            </a:r>
          </a:p>
          <a:p>
            <a:pPr marL="0" indent="0">
              <a:buNone/>
            </a:pPr>
            <a:r>
              <a:rPr lang="en-US"/>
              <a:t>CLARIN_ACA-DEP</a:t>
            </a:r>
          </a:p>
          <a:p>
            <a:pPr marL="0" indent="0">
              <a:buNone/>
            </a:pPr>
            <a:r>
              <a:rPr lang="en-US"/>
              <a:t>CLARIN_PUB-BY</a:t>
            </a:r>
          </a:p>
          <a:p>
            <a:pPr marL="0" indent="0">
              <a:buNone/>
            </a:pPr>
            <a:r>
              <a:rPr lang="en-US"/>
              <a:t>CLARIN_PUB-BY-NC</a:t>
            </a:r>
          </a:p>
          <a:p>
            <a:pPr marL="0" indent="0">
              <a:buNone/>
            </a:pPr>
            <a:r>
              <a:rPr lang="en-US"/>
              <a:t>CLARIN_PUB-BY-NC-SA</a:t>
            </a:r>
          </a:p>
          <a:p>
            <a:pPr marL="0" indent="0">
              <a:buNone/>
            </a:pPr>
            <a:r>
              <a:rPr lang="en-US"/>
              <a:t>CLARIN_PUB-BY-SA</a:t>
            </a:r>
          </a:p>
          <a:p>
            <a:pPr marL="0" indent="0">
              <a:buNone/>
            </a:pPr>
            <a:r>
              <a:rPr lang="en-US"/>
              <a:t>CLARIN_PUB</a:t>
            </a:r>
          </a:p>
          <a:p>
            <a:pPr marL="0" indent="0">
              <a:buNone/>
            </a:pPr>
            <a:r>
              <a:rPr lang="en-US"/>
              <a:t>CLARIN_PUB-BY-NC-ND</a:t>
            </a:r>
          </a:p>
          <a:p>
            <a:pPr marL="0" indent="0">
              <a:buNone/>
            </a:pPr>
            <a:r>
              <a:rPr lang="en-US"/>
              <a:t>CLARIN_PUB-BY-NC-ND-SA</a:t>
            </a:r>
          </a:p>
          <a:p>
            <a:pPr marL="0" indent="0">
              <a:buNone/>
            </a:pPr>
            <a:r>
              <a:rPr lang="en-US"/>
              <a:t>CLARIN_PUB-BY-ND</a:t>
            </a:r>
          </a:p>
          <a:p>
            <a:pPr marL="0" indent="0">
              <a:buNone/>
            </a:pPr>
            <a:r>
              <a:rPr lang="en-US"/>
              <a:t>CLARIN_PUB-BY-ND-SA</a:t>
            </a:r>
          </a:p>
          <a:p>
            <a:pPr marL="0" indent="0">
              <a:buNone/>
            </a:pPr>
            <a:r>
              <a:rPr lang="en-US"/>
              <a:t>CLARIN_PUB-NC</a:t>
            </a:r>
          </a:p>
          <a:p>
            <a:pPr marL="0" indent="0">
              <a:buNone/>
            </a:pPr>
            <a:endParaRPr lang="en-US"/>
          </a:p>
          <a:p>
            <a:pPr marL="0" indent="0">
              <a:buNone/>
            </a:pPr>
            <a:endParaRPr lang="en-US"/>
          </a:p>
        </p:txBody>
      </p:sp>
      <p:pic>
        <p:nvPicPr>
          <p:cNvPr id="7"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9DDDB9E9-6EA3-495F-9A86-C8A1BAE80814}" type="slidenum">
              <a:rPr lang="nb-NO" smtClean="0"/>
              <a:pPr>
                <a:defRPr/>
              </a:pPr>
              <a:t>28</a:t>
            </a:fld>
            <a:endParaRPr lang="nb-NO"/>
          </a:p>
        </p:txBody>
      </p:sp>
    </p:spTree>
    <p:extLst>
      <p:ext uri="{BB962C8B-B14F-4D97-AF65-F5344CB8AC3E}">
        <p14:creationId xmlns:p14="http://schemas.microsoft.com/office/powerpoint/2010/main" val="1210840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0361"/>
            <a:ext cx="4038600" cy="5849039"/>
          </a:xfrm>
        </p:spPr>
        <p:txBody>
          <a:bodyPr>
            <a:normAutofit fontScale="70000" lnSpcReduction="20000"/>
          </a:bodyPr>
          <a:lstStyle/>
          <a:p>
            <a:pPr marL="0" indent="0">
              <a:buNone/>
            </a:pPr>
            <a:r>
              <a:rPr lang="en-US" dirty="0"/>
              <a:t>CLARIN_PUB-NC-ND</a:t>
            </a:r>
          </a:p>
          <a:p>
            <a:pPr marL="0" indent="0">
              <a:buNone/>
            </a:pPr>
            <a:r>
              <a:rPr lang="en-US" dirty="0"/>
              <a:t>CLARIN_PUB-NC-ND-SA</a:t>
            </a:r>
          </a:p>
          <a:p>
            <a:pPr marL="0" indent="0">
              <a:buNone/>
            </a:pPr>
            <a:r>
              <a:rPr lang="en-US" dirty="0"/>
              <a:t>CLARIN_PUB-NC-SA</a:t>
            </a:r>
          </a:p>
          <a:p>
            <a:pPr marL="0" indent="0">
              <a:buNone/>
            </a:pPr>
            <a:r>
              <a:rPr lang="en-US" dirty="0"/>
              <a:t>CLARIN_PUB-ND</a:t>
            </a:r>
          </a:p>
          <a:p>
            <a:pPr marL="0" indent="0">
              <a:buNone/>
            </a:pPr>
            <a:r>
              <a:rPr lang="en-US" dirty="0"/>
              <a:t>CLARIN_PUB-ND-SA</a:t>
            </a:r>
          </a:p>
          <a:p>
            <a:pPr marL="0" indent="0">
              <a:buNone/>
            </a:pPr>
            <a:r>
              <a:rPr lang="en-US" dirty="0"/>
              <a:t>CLARIN_PUB-SA</a:t>
            </a:r>
          </a:p>
          <a:p>
            <a:pPr marL="0" indent="0">
              <a:buNone/>
            </a:pPr>
            <a:r>
              <a:rPr lang="en-US" dirty="0"/>
              <a:t>CLARIN_RES</a:t>
            </a:r>
          </a:p>
          <a:p>
            <a:pPr marL="0" indent="0">
              <a:buNone/>
            </a:pPr>
            <a:r>
              <a:rPr lang="en-US" dirty="0"/>
              <a:t>CLARIN_RES-NC</a:t>
            </a:r>
          </a:p>
          <a:p>
            <a:pPr marL="0" indent="0">
              <a:buNone/>
            </a:pPr>
            <a:r>
              <a:rPr lang="en-US" dirty="0"/>
              <a:t>CLARIN_RES-NC-PRIV</a:t>
            </a:r>
          </a:p>
          <a:p>
            <a:pPr marL="0" indent="0">
              <a:buNone/>
            </a:pPr>
            <a:r>
              <a:rPr lang="en-US" dirty="0"/>
              <a:t>CLARIN_RES-PRIV</a:t>
            </a:r>
          </a:p>
          <a:p>
            <a:pPr marL="0" indent="0">
              <a:buNone/>
            </a:pPr>
            <a:r>
              <a:rPr lang="en-US" dirty="0"/>
              <a:t>CLARIN_RES-INF</a:t>
            </a:r>
          </a:p>
          <a:p>
            <a:pPr marL="0" indent="0">
              <a:buNone/>
            </a:pPr>
            <a:r>
              <a:rPr lang="en-US" dirty="0"/>
              <a:t>CLARIN_RES-INF-LOC</a:t>
            </a:r>
          </a:p>
          <a:p>
            <a:pPr marL="0" indent="0">
              <a:buNone/>
            </a:pPr>
            <a:r>
              <a:rPr lang="en-US" dirty="0"/>
              <a:t>CLARIN_RES-INF-LOC-NC</a:t>
            </a:r>
          </a:p>
          <a:p>
            <a:pPr marL="0" indent="0">
              <a:buNone/>
            </a:pPr>
            <a:r>
              <a:rPr lang="en-US" dirty="0"/>
              <a:t>CLARIN_RES-INF-LOC-NC-PRIV</a:t>
            </a:r>
          </a:p>
          <a:p>
            <a:pPr marL="0" indent="0">
              <a:buNone/>
            </a:pPr>
            <a:r>
              <a:rPr lang="en-US" dirty="0"/>
              <a:t>CLARIN_RES-INF-LOC-NC-DEP</a:t>
            </a:r>
          </a:p>
          <a:p>
            <a:pPr marL="0" indent="0">
              <a:buNone/>
            </a:pPr>
            <a:r>
              <a:rPr lang="en-US" dirty="0"/>
              <a:t>CLARIN_RES-INF-LOC-NC-DEP-PRIV</a:t>
            </a:r>
          </a:p>
          <a:p>
            <a:pPr marL="0" indent="0">
              <a:buNone/>
            </a:pPr>
            <a:r>
              <a:rPr lang="en-US" dirty="0"/>
              <a:t>CLARIN_RES-INF-LOC-PRIV</a:t>
            </a:r>
          </a:p>
          <a:p>
            <a:pPr marL="0" indent="0">
              <a:buNone/>
            </a:pPr>
            <a:r>
              <a:rPr lang="en-US" dirty="0"/>
              <a:t>CLARIN_RES-INF-NC</a:t>
            </a:r>
          </a:p>
          <a:p>
            <a:pPr marL="0" indent="0">
              <a:buNone/>
            </a:pPr>
            <a:r>
              <a:rPr lang="en-US" dirty="0"/>
              <a:t>CLARIN_RES-INF-NC-PRIV</a:t>
            </a:r>
          </a:p>
        </p:txBody>
      </p:sp>
      <p:sp>
        <p:nvSpPr>
          <p:cNvPr id="4" name="Content Placeholder 3"/>
          <p:cNvSpPr>
            <a:spLocks noGrp="1"/>
          </p:cNvSpPr>
          <p:nvPr>
            <p:ph sz="half" idx="2"/>
          </p:nvPr>
        </p:nvSpPr>
        <p:spPr>
          <a:xfrm>
            <a:off x="4648200" y="780361"/>
            <a:ext cx="4038600" cy="5849039"/>
          </a:xfrm>
        </p:spPr>
        <p:txBody>
          <a:bodyPr>
            <a:normAutofit fontScale="70000" lnSpcReduction="20000"/>
          </a:bodyPr>
          <a:lstStyle/>
          <a:p>
            <a:pPr marL="0" indent="0">
              <a:buNone/>
            </a:pPr>
            <a:r>
              <a:rPr lang="en-US" dirty="0"/>
              <a:t>CLARIN_RES-INF-NC-DEP</a:t>
            </a:r>
          </a:p>
          <a:p>
            <a:pPr marL="0" indent="0">
              <a:buNone/>
            </a:pPr>
            <a:r>
              <a:rPr lang="en-US" dirty="0"/>
              <a:t>CLARIN_RES-INF-NC-DEP-PRIV</a:t>
            </a:r>
          </a:p>
          <a:p>
            <a:pPr marL="0" indent="0">
              <a:buNone/>
            </a:pPr>
            <a:r>
              <a:rPr lang="en-US" dirty="0"/>
              <a:t>CLARIN_RES-INF-PRIV</a:t>
            </a:r>
          </a:p>
          <a:p>
            <a:pPr marL="0" indent="0">
              <a:buNone/>
            </a:pPr>
            <a:r>
              <a:rPr lang="en-US" dirty="0"/>
              <a:t>CLARIN_RES-INF-DEP</a:t>
            </a:r>
          </a:p>
          <a:p>
            <a:pPr marL="0" indent="0">
              <a:buNone/>
            </a:pPr>
            <a:r>
              <a:rPr lang="en-US" dirty="0"/>
              <a:t>CLARIN_RES-INF-DEP-PRIV</a:t>
            </a:r>
          </a:p>
          <a:p>
            <a:pPr marL="0" indent="0">
              <a:buNone/>
            </a:pPr>
            <a:r>
              <a:rPr lang="en-US" dirty="0"/>
              <a:t>CLARIN_RES-LOC</a:t>
            </a:r>
          </a:p>
          <a:p>
            <a:pPr marL="0" indent="0">
              <a:buNone/>
            </a:pPr>
            <a:r>
              <a:rPr lang="en-US" dirty="0"/>
              <a:t>CLARIN_RES-LOC-NC</a:t>
            </a:r>
          </a:p>
          <a:p>
            <a:pPr marL="0" indent="0">
              <a:buNone/>
            </a:pPr>
            <a:r>
              <a:rPr lang="en-US" dirty="0"/>
              <a:t>CLARIN_RES-LOC-NC-PRIV</a:t>
            </a:r>
          </a:p>
          <a:p>
            <a:pPr marL="0" indent="0">
              <a:buNone/>
            </a:pPr>
            <a:r>
              <a:rPr lang="en-US" dirty="0"/>
              <a:t>CLARIN_RES-LOC-NC-DEP</a:t>
            </a:r>
          </a:p>
          <a:p>
            <a:pPr marL="0" indent="0">
              <a:buNone/>
            </a:pPr>
            <a:r>
              <a:rPr lang="en-US" dirty="0"/>
              <a:t>CLARIN_RES-LOC-NC-DEP-PRIV</a:t>
            </a:r>
          </a:p>
          <a:p>
            <a:pPr marL="0" indent="0">
              <a:buNone/>
            </a:pPr>
            <a:r>
              <a:rPr lang="en-US" dirty="0"/>
              <a:t>CLARIN_RES-LOC-PRIV</a:t>
            </a:r>
          </a:p>
          <a:p>
            <a:pPr marL="0" indent="0">
              <a:buNone/>
            </a:pPr>
            <a:r>
              <a:rPr lang="en-US" dirty="0"/>
              <a:t>CLARIN_RES-LOC-DEP</a:t>
            </a:r>
          </a:p>
          <a:p>
            <a:pPr marL="0" indent="0">
              <a:buNone/>
            </a:pPr>
            <a:r>
              <a:rPr lang="en-US" dirty="0"/>
              <a:t>CLARIN_RES-LOC-DEP-PRIV</a:t>
            </a:r>
          </a:p>
          <a:p>
            <a:pPr marL="0" indent="0">
              <a:buNone/>
            </a:pPr>
            <a:r>
              <a:rPr lang="en-US" dirty="0"/>
              <a:t>CLARIN_RES-NC-DEP</a:t>
            </a:r>
          </a:p>
          <a:p>
            <a:pPr marL="0" indent="0">
              <a:buNone/>
            </a:pPr>
            <a:r>
              <a:rPr lang="en-US" dirty="0"/>
              <a:t>CLARIN_RES-NC-DEP-PRIV</a:t>
            </a:r>
          </a:p>
          <a:p>
            <a:pPr marL="0" indent="0">
              <a:buNone/>
            </a:pPr>
            <a:r>
              <a:rPr lang="en-US" dirty="0"/>
              <a:t>CLARIN_RES-DEP</a:t>
            </a:r>
          </a:p>
          <a:p>
            <a:pPr marL="0" indent="0">
              <a:buNone/>
            </a:pPr>
            <a:r>
              <a:rPr lang="en-US" dirty="0"/>
              <a:t>CLARIN_RES-DEP-PRIV</a:t>
            </a:r>
          </a:p>
          <a:p>
            <a:pPr marL="0" indent="0">
              <a:buNone/>
            </a:pPr>
            <a:r>
              <a:rPr lang="en-US" dirty="0"/>
              <a:t>CC-BY</a:t>
            </a:r>
          </a:p>
          <a:p>
            <a:pPr marL="0" indent="0">
              <a:buNone/>
            </a:pPr>
            <a:r>
              <a:rPr lang="en-US" dirty="0"/>
              <a:t>CC-BY-SA</a:t>
            </a:r>
          </a:p>
        </p:txBody>
      </p:sp>
      <p:pic>
        <p:nvPicPr>
          <p:cNvPr id="5"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9DDDB9E9-6EA3-495F-9A86-C8A1BAE80814}" type="slidenum">
              <a:rPr lang="nb-NO" smtClean="0"/>
              <a:pPr>
                <a:defRPr/>
              </a:pPr>
              <a:t>29</a:t>
            </a:fld>
            <a:endParaRPr lang="nb-NO"/>
          </a:p>
        </p:txBody>
      </p:sp>
    </p:spTree>
    <p:extLst>
      <p:ext uri="{BB962C8B-B14F-4D97-AF65-F5344CB8AC3E}">
        <p14:creationId xmlns:p14="http://schemas.microsoft.com/office/powerpoint/2010/main" val="2444838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Box 2"/>
          <p:cNvSpPr txBox="1">
            <a:spLocks noChangeArrowheads="1"/>
          </p:cNvSpPr>
          <p:nvPr/>
        </p:nvSpPr>
        <p:spPr bwMode="auto">
          <a:xfrm>
            <a:off x="257176" y="2078038"/>
            <a:ext cx="8124824" cy="3539430"/>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pPr>
            <a:r>
              <a:rPr lang="en-US" sz="2800" dirty="0" smtClean="0">
                <a:latin typeface="+mn-lt"/>
              </a:rPr>
              <a:t>Identify the legal and ethical issues, constraints and requirements for all data types;</a:t>
            </a:r>
          </a:p>
          <a:p>
            <a:pPr marL="342900" indent="-342900">
              <a:buFont typeface="Arial" panose="020B0604020202020204" pitchFamily="34" charset="0"/>
              <a:buChar char="•"/>
            </a:pPr>
            <a:endParaRPr lang="en-US" sz="2800" dirty="0" smtClean="0">
              <a:latin typeface="+mn-lt"/>
            </a:endParaRPr>
          </a:p>
          <a:p>
            <a:pPr marL="342900" indent="-342900">
              <a:buFont typeface="Arial" panose="020B0604020202020204" pitchFamily="34" charset="0"/>
              <a:buChar char="•"/>
            </a:pPr>
            <a:r>
              <a:rPr lang="en-US" sz="2800" dirty="0">
                <a:latin typeface="+mn-lt"/>
              </a:rPr>
              <a:t>D</a:t>
            </a:r>
            <a:r>
              <a:rPr lang="en-US" sz="2800" dirty="0" smtClean="0">
                <a:latin typeface="+mn-lt"/>
              </a:rPr>
              <a:t>eal with the legal and ethical challenges imposed by new data types;</a:t>
            </a:r>
          </a:p>
          <a:p>
            <a:pPr marL="342900" indent="-342900">
              <a:buFont typeface="Arial" panose="020B0604020202020204" pitchFamily="34" charset="0"/>
              <a:buChar char="•"/>
            </a:pPr>
            <a:endParaRPr lang="en-US" sz="2800" dirty="0" smtClean="0">
              <a:latin typeface="+mn-lt"/>
            </a:endParaRPr>
          </a:p>
          <a:p>
            <a:pPr marL="342900" indent="-342900">
              <a:buFont typeface="Arial" panose="020B0604020202020204" pitchFamily="34" charset="0"/>
              <a:buChar char="•"/>
            </a:pPr>
            <a:r>
              <a:rPr lang="en-US" sz="2800" dirty="0">
                <a:latin typeface="+mn-lt"/>
              </a:rPr>
              <a:t>L</a:t>
            </a:r>
            <a:r>
              <a:rPr lang="en-US" sz="2800" dirty="0" smtClean="0">
                <a:latin typeface="+mn-lt"/>
              </a:rPr>
              <a:t>ook for professional long-run preservation strategies and policy-rules.</a:t>
            </a:r>
          </a:p>
        </p:txBody>
      </p:sp>
      <p:sp>
        <p:nvSpPr>
          <p:cNvPr id="44036" name="Rektangel 2"/>
          <p:cNvSpPr>
            <a:spLocks noChangeArrowheads="1"/>
          </p:cNvSpPr>
          <p:nvPr/>
        </p:nvSpPr>
        <p:spPr bwMode="auto">
          <a:xfrm>
            <a:off x="257176" y="1196975"/>
            <a:ext cx="8886824" cy="523220"/>
          </a:xfrm>
          <a:prstGeom prst="rect">
            <a:avLst/>
          </a:prstGeom>
          <a:noFill/>
          <a:ln w="9525">
            <a:noFill/>
            <a:miter lim="800000"/>
            <a:headEnd/>
            <a:tailEnd/>
          </a:ln>
        </p:spPr>
        <p:txBody>
          <a:bodyPr wrap="square">
            <a:spAutoFit/>
          </a:bodyPr>
          <a:lstStyle/>
          <a:p>
            <a:r>
              <a:rPr lang="en-US" sz="2800" b="1" dirty="0" smtClean="0">
                <a:solidFill>
                  <a:schemeClr val="accent1">
                    <a:lumMod val="50000"/>
                  </a:schemeClr>
                </a:solidFill>
                <a:latin typeface="Verdana" pitchFamily="34" charset="0"/>
                <a:ea typeface="Verdana" pitchFamily="34" charset="0"/>
                <a:cs typeface="Verdana" pitchFamily="34" charset="0"/>
              </a:rPr>
              <a:t>Overall objectives of WP6</a:t>
            </a:r>
            <a:endParaRPr lang="en-GB" dirty="0">
              <a:solidFill>
                <a:schemeClr val="accent1">
                  <a:lumMod val="50000"/>
                </a:schemeClr>
              </a:solidFill>
              <a:latin typeface="Verdana" pitchFamily="34" charset="0"/>
              <a:ea typeface="Verdana" pitchFamily="34" charset="0"/>
              <a:cs typeface="Verdana" pitchFamily="34" charset="0"/>
            </a:endParaRPr>
          </a:p>
        </p:txBody>
      </p:sp>
      <p:sp>
        <p:nvSpPr>
          <p:cNvPr id="7" name="TekstSylinder 6"/>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6"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DBBF438A-88E9-4D7C-9D7A-4812567C4353}" type="slidenum">
              <a:rPr lang="nb-NO" smtClean="0"/>
              <a:pPr>
                <a:defRPr/>
              </a:pPr>
              <a:t>3</a:t>
            </a:fld>
            <a:endParaRPr lang="nb-NO"/>
          </a:p>
        </p:txBody>
      </p:sp>
    </p:spTree>
    <p:extLst>
      <p:ext uri="{BB962C8B-B14F-4D97-AF65-F5344CB8AC3E}">
        <p14:creationId xmlns:p14="http://schemas.microsoft.com/office/powerpoint/2010/main" val="4126319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682087"/>
            <a:ext cx="4038600" cy="6099713"/>
          </a:xfrm>
        </p:spPr>
        <p:txBody>
          <a:bodyPr>
            <a:normAutofit fontScale="70000" lnSpcReduction="20000"/>
          </a:bodyPr>
          <a:lstStyle/>
          <a:p>
            <a:pPr marL="0" indent="0">
              <a:buNone/>
            </a:pPr>
            <a:r>
              <a:rPr lang="en-US" dirty="0"/>
              <a:t>CC-ZERO</a:t>
            </a:r>
          </a:p>
          <a:p>
            <a:pPr marL="0" indent="0">
              <a:buNone/>
            </a:pPr>
            <a:r>
              <a:rPr lang="en-US" dirty="0"/>
              <a:t>CC-BY-NC</a:t>
            </a:r>
          </a:p>
          <a:p>
            <a:pPr marL="0" indent="0">
              <a:buNone/>
            </a:pPr>
            <a:r>
              <a:rPr lang="en-US" dirty="0"/>
              <a:t>CC-BY-NC-ND</a:t>
            </a:r>
          </a:p>
          <a:p>
            <a:pPr marL="0" indent="0">
              <a:buNone/>
            </a:pPr>
            <a:r>
              <a:rPr lang="en-US" dirty="0"/>
              <a:t>CC-BY-NC-SA</a:t>
            </a:r>
          </a:p>
          <a:p>
            <a:pPr marL="0" indent="0">
              <a:buNone/>
            </a:pPr>
            <a:r>
              <a:rPr lang="en-US" dirty="0"/>
              <a:t>CC-BY-ND</a:t>
            </a:r>
          </a:p>
          <a:p>
            <a:pPr marL="0" indent="0">
              <a:buNone/>
            </a:pPr>
            <a:r>
              <a:rPr lang="en-US" dirty="0"/>
              <a:t>NLOD - Norwegian </a:t>
            </a:r>
            <a:r>
              <a:rPr lang="en-US" dirty="0" err="1"/>
              <a:t>Licence</a:t>
            </a:r>
            <a:r>
              <a:rPr lang="en-US" dirty="0"/>
              <a:t> for Open Government Data</a:t>
            </a:r>
          </a:p>
          <a:p>
            <a:pPr marL="0" indent="0">
              <a:buNone/>
            </a:pPr>
            <a:r>
              <a:rPr lang="en-US" dirty="0"/>
              <a:t>ELRA_END_USER</a:t>
            </a:r>
          </a:p>
          <a:p>
            <a:pPr marL="0" indent="0">
              <a:buNone/>
            </a:pPr>
            <a:r>
              <a:rPr lang="en-US" dirty="0"/>
              <a:t>ELRA_EVALUATION</a:t>
            </a:r>
          </a:p>
          <a:p>
            <a:pPr marL="0" indent="0">
              <a:buNone/>
            </a:pPr>
            <a:r>
              <a:rPr lang="en-US" dirty="0"/>
              <a:t>ELRA_VAR</a:t>
            </a:r>
          </a:p>
          <a:p>
            <a:pPr marL="0" indent="0">
              <a:buNone/>
            </a:pPr>
            <a:r>
              <a:rPr lang="en-US" dirty="0"/>
              <a:t>GPL</a:t>
            </a:r>
          </a:p>
          <a:p>
            <a:pPr marL="0" indent="0">
              <a:buNone/>
            </a:pPr>
            <a:r>
              <a:rPr lang="en-US" dirty="0"/>
              <a:t>LGPL</a:t>
            </a:r>
          </a:p>
          <a:p>
            <a:pPr marL="0" indent="0">
              <a:buNone/>
            </a:pPr>
            <a:r>
              <a:rPr lang="en-US" dirty="0"/>
              <a:t>AGPL</a:t>
            </a:r>
          </a:p>
          <a:p>
            <a:pPr marL="0" indent="0">
              <a:buNone/>
            </a:pPr>
            <a:r>
              <a:rPr lang="en-US" dirty="0"/>
              <a:t>GFDL</a:t>
            </a:r>
          </a:p>
          <a:p>
            <a:pPr marL="0" indent="0">
              <a:buNone/>
            </a:pPr>
            <a:r>
              <a:rPr lang="en-US" dirty="0" err="1"/>
              <a:t>MSCommons</a:t>
            </a:r>
            <a:r>
              <a:rPr lang="en-US" dirty="0"/>
              <a:t>-BY</a:t>
            </a:r>
          </a:p>
          <a:p>
            <a:pPr marL="0" indent="0">
              <a:buNone/>
            </a:pPr>
            <a:r>
              <a:rPr lang="en-US" dirty="0" err="1"/>
              <a:t>MSCommons</a:t>
            </a:r>
            <a:r>
              <a:rPr lang="en-US" dirty="0"/>
              <a:t>-BY-NC</a:t>
            </a:r>
          </a:p>
          <a:p>
            <a:pPr marL="0" indent="0">
              <a:buNone/>
            </a:pPr>
            <a:r>
              <a:rPr lang="en-US" dirty="0" err="1"/>
              <a:t>MSCommons</a:t>
            </a:r>
            <a:r>
              <a:rPr lang="en-US" dirty="0"/>
              <a:t>-BY-NC-ND</a:t>
            </a:r>
          </a:p>
          <a:p>
            <a:pPr marL="0" indent="0">
              <a:buNone/>
            </a:pPr>
            <a:r>
              <a:rPr lang="en-US" dirty="0" err="1"/>
              <a:t>MSCommons</a:t>
            </a:r>
            <a:r>
              <a:rPr lang="en-US" dirty="0"/>
              <a:t>-BY-NC-SA</a:t>
            </a:r>
          </a:p>
          <a:p>
            <a:pPr marL="0" indent="0">
              <a:buNone/>
            </a:pPr>
            <a:r>
              <a:rPr lang="en-US" dirty="0" err="1"/>
              <a:t>MSCommons</a:t>
            </a:r>
            <a:r>
              <a:rPr lang="en-US" dirty="0"/>
              <a:t>-BY-ND</a:t>
            </a:r>
          </a:p>
          <a:p>
            <a:pPr marL="0" indent="0">
              <a:buNone/>
            </a:pPr>
            <a:endParaRPr lang="en-US" dirty="0"/>
          </a:p>
        </p:txBody>
      </p:sp>
      <p:sp>
        <p:nvSpPr>
          <p:cNvPr id="4" name="Content Placeholder 3"/>
          <p:cNvSpPr>
            <a:spLocks noGrp="1"/>
          </p:cNvSpPr>
          <p:nvPr>
            <p:ph sz="half" idx="2"/>
          </p:nvPr>
        </p:nvSpPr>
        <p:spPr>
          <a:xfrm>
            <a:off x="4648200" y="758288"/>
            <a:ext cx="4038600" cy="6099712"/>
          </a:xfrm>
        </p:spPr>
        <p:txBody>
          <a:bodyPr>
            <a:normAutofit fontScale="70000" lnSpcReduction="20000"/>
          </a:bodyPr>
          <a:lstStyle/>
          <a:p>
            <a:pPr marL="0" indent="0">
              <a:buNone/>
            </a:pPr>
            <a:r>
              <a:rPr lang="en-US" dirty="0" err="1"/>
              <a:t>MSCommons</a:t>
            </a:r>
            <a:r>
              <a:rPr lang="en-US" dirty="0"/>
              <a:t>-BY-SA</a:t>
            </a:r>
          </a:p>
          <a:p>
            <a:pPr marL="0" indent="0">
              <a:buNone/>
            </a:pPr>
            <a:r>
              <a:rPr lang="en-US" dirty="0"/>
              <a:t>MS-C-</a:t>
            </a:r>
            <a:r>
              <a:rPr lang="en-US" dirty="0" err="1"/>
              <a:t>NoReD</a:t>
            </a:r>
            <a:endParaRPr lang="en-US" dirty="0"/>
          </a:p>
          <a:p>
            <a:pPr marL="0" indent="0">
              <a:buNone/>
            </a:pPr>
            <a:r>
              <a:rPr lang="en-US" dirty="0"/>
              <a:t>MS-NC-</a:t>
            </a:r>
            <a:r>
              <a:rPr lang="en-US" dirty="0" err="1"/>
              <a:t>NoReD</a:t>
            </a:r>
            <a:endParaRPr lang="en-US" dirty="0"/>
          </a:p>
          <a:p>
            <a:pPr marL="0" indent="0">
              <a:buNone/>
            </a:pPr>
            <a:r>
              <a:rPr lang="en-US" dirty="0"/>
              <a:t>MS-C-</a:t>
            </a:r>
            <a:r>
              <a:rPr lang="en-US" dirty="0" err="1"/>
              <a:t>NoReD</a:t>
            </a:r>
            <a:r>
              <a:rPr lang="en-US" dirty="0"/>
              <a:t>-ND</a:t>
            </a:r>
          </a:p>
          <a:p>
            <a:pPr marL="0" indent="0">
              <a:buNone/>
            </a:pPr>
            <a:r>
              <a:rPr lang="en-US" dirty="0"/>
              <a:t>MS-NC-</a:t>
            </a:r>
            <a:r>
              <a:rPr lang="en-US" dirty="0" err="1"/>
              <a:t>NoReD</a:t>
            </a:r>
            <a:r>
              <a:rPr lang="en-US" dirty="0"/>
              <a:t>-ND</a:t>
            </a:r>
          </a:p>
          <a:p>
            <a:pPr marL="0" indent="0">
              <a:buNone/>
            </a:pPr>
            <a:r>
              <a:rPr lang="en-US" dirty="0"/>
              <a:t>MS-C-</a:t>
            </a:r>
            <a:r>
              <a:rPr lang="en-US" dirty="0" err="1"/>
              <a:t>NoReD</a:t>
            </a:r>
            <a:r>
              <a:rPr lang="en-US" dirty="0"/>
              <a:t>-FF</a:t>
            </a:r>
          </a:p>
          <a:p>
            <a:pPr marL="0" indent="0">
              <a:buNone/>
            </a:pPr>
            <a:r>
              <a:rPr lang="en-US" dirty="0"/>
              <a:t>MS-NC-</a:t>
            </a:r>
            <a:r>
              <a:rPr lang="en-US" dirty="0" err="1"/>
              <a:t>NoReD</a:t>
            </a:r>
            <a:r>
              <a:rPr lang="en-US" dirty="0"/>
              <a:t>-FF</a:t>
            </a:r>
          </a:p>
          <a:p>
            <a:pPr marL="0" indent="0">
              <a:buNone/>
            </a:pPr>
            <a:r>
              <a:rPr lang="en-US" dirty="0"/>
              <a:t>MS-C-</a:t>
            </a:r>
            <a:r>
              <a:rPr lang="en-US" dirty="0" err="1"/>
              <a:t>NoReD</a:t>
            </a:r>
            <a:r>
              <a:rPr lang="en-US" dirty="0"/>
              <a:t>-ND-FF</a:t>
            </a:r>
          </a:p>
          <a:p>
            <a:pPr marL="0" indent="0">
              <a:buNone/>
            </a:pPr>
            <a:r>
              <a:rPr lang="en-US" dirty="0"/>
              <a:t>MS-NC-</a:t>
            </a:r>
            <a:r>
              <a:rPr lang="en-US" dirty="0" err="1"/>
              <a:t>NoReD</a:t>
            </a:r>
            <a:r>
              <a:rPr lang="en-US" dirty="0"/>
              <a:t>-ND-FF</a:t>
            </a:r>
          </a:p>
          <a:p>
            <a:pPr marL="0" indent="0">
              <a:buNone/>
            </a:pPr>
            <a:r>
              <a:rPr lang="en-US" dirty="0"/>
              <a:t>Microsoft Public License (MS-PL)</a:t>
            </a:r>
          </a:p>
          <a:p>
            <a:pPr marL="0" indent="0">
              <a:buNone/>
            </a:pPr>
            <a:r>
              <a:rPr lang="en-US" dirty="0"/>
              <a:t>Microsoft Reciprocal License (MS-RL)</a:t>
            </a:r>
          </a:p>
          <a:p>
            <a:pPr marL="0" indent="0">
              <a:buNone/>
            </a:pPr>
            <a:r>
              <a:rPr lang="en-US" dirty="0"/>
              <a:t>MIT license</a:t>
            </a:r>
          </a:p>
          <a:p>
            <a:pPr marL="0" indent="0">
              <a:buNone/>
            </a:pPr>
            <a:r>
              <a:rPr lang="en-US" dirty="0"/>
              <a:t>unspecified</a:t>
            </a:r>
          </a:p>
          <a:p>
            <a:pPr marL="0" indent="0">
              <a:buNone/>
            </a:pPr>
            <a:r>
              <a:rPr lang="en-US" dirty="0" err="1"/>
              <a:t>underNegotiation</a:t>
            </a:r>
            <a:endParaRPr lang="en-US" dirty="0"/>
          </a:p>
          <a:p>
            <a:pPr marL="0" indent="0">
              <a:buNone/>
            </a:pPr>
            <a:r>
              <a:rPr lang="en-US" dirty="0"/>
              <a:t>Public Domain</a:t>
            </a:r>
          </a:p>
          <a:p>
            <a:pPr marL="0" indent="0">
              <a:buNone/>
            </a:pPr>
            <a:r>
              <a:rPr lang="en-US" dirty="0"/>
              <a:t>proprietary</a:t>
            </a:r>
          </a:p>
          <a:p>
            <a:pPr marL="0" indent="0">
              <a:buNone/>
            </a:pPr>
            <a:r>
              <a:rPr lang="en-US" dirty="0"/>
              <a:t>all rights reserved</a:t>
            </a:r>
          </a:p>
          <a:p>
            <a:pPr marL="0" indent="0">
              <a:buNone/>
            </a:pPr>
            <a:r>
              <a:rPr lang="en-US" dirty="0" err="1"/>
              <a:t>Princeton_Wordnet</a:t>
            </a:r>
            <a:endParaRPr lang="en-US" dirty="0"/>
          </a:p>
        </p:txBody>
      </p:sp>
      <p:pic>
        <p:nvPicPr>
          <p:cNvPr id="5"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9DDDB9E9-6EA3-495F-9A86-C8A1BAE80814}" type="slidenum">
              <a:rPr lang="nb-NO" smtClean="0"/>
              <a:pPr>
                <a:defRPr/>
              </a:pPr>
              <a:t>30</a:t>
            </a:fld>
            <a:endParaRPr lang="nb-NO"/>
          </a:p>
        </p:txBody>
      </p:sp>
    </p:spTree>
    <p:extLst>
      <p:ext uri="{BB962C8B-B14F-4D97-AF65-F5344CB8AC3E}">
        <p14:creationId xmlns:p14="http://schemas.microsoft.com/office/powerpoint/2010/main" val="3128718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a license (part)</a:t>
            </a:r>
            <a:endParaRPr lang="en-US" dirty="0"/>
          </a:p>
        </p:txBody>
      </p:sp>
      <p:pic>
        <p:nvPicPr>
          <p:cNvPr id="4" name="Content Placeholder 3" descr="choose-cat.png"/>
          <p:cNvPicPr>
            <a:picLocks noGrp="1" noChangeAspect="1"/>
          </p:cNvPicPr>
          <p:nvPr>
            <p:ph idx="1"/>
          </p:nvPr>
        </p:nvPicPr>
        <p:blipFill>
          <a:blip r:embed="rId2">
            <a:extLst>
              <a:ext uri="{28A0092B-C50C-407E-A947-70E740481C1C}">
                <a14:useLocalDpi xmlns:a14="http://schemas.microsoft.com/office/drawing/2010/main" val="0"/>
              </a:ext>
            </a:extLst>
          </a:blip>
          <a:srcRect t="9676" b="9676"/>
          <a:stretch>
            <a:fillRect/>
          </a:stretch>
        </p:blipFill>
        <p:spPr>
          <a:xfrm>
            <a:off x="140652" y="1417638"/>
            <a:ext cx="8878102" cy="4882614"/>
          </a:xfrm>
        </p:spPr>
      </p:pic>
      <p:pic>
        <p:nvPicPr>
          <p:cNvPr id="5"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31</a:t>
            </a:fld>
            <a:endParaRPr lang="nb-NO"/>
          </a:p>
        </p:txBody>
      </p:sp>
    </p:spTree>
    <p:extLst>
      <p:ext uri="{BB962C8B-B14F-4D97-AF65-F5344CB8AC3E}">
        <p14:creationId xmlns:p14="http://schemas.microsoft.com/office/powerpoint/2010/main" val="24726847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Outlook</a:t>
            </a:r>
          </a:p>
        </p:txBody>
      </p:sp>
      <p:sp>
        <p:nvSpPr>
          <p:cNvPr id="3" name="Content Placeholder 2"/>
          <p:cNvSpPr>
            <a:spLocks noGrp="1"/>
          </p:cNvSpPr>
          <p:nvPr>
            <p:ph idx="1"/>
          </p:nvPr>
        </p:nvSpPr>
        <p:spPr/>
        <p:txBody>
          <a:bodyPr/>
          <a:lstStyle/>
          <a:p>
            <a:r>
              <a:rPr lang="en-US" sz="3000"/>
              <a:t>OECD recommendations are good, but do not affect rights to source data</a:t>
            </a:r>
          </a:p>
          <a:p>
            <a:r>
              <a:rPr lang="en-US" sz="3000"/>
              <a:t>General research exception (‘fair dealing’) should be Europe-wide to be effective</a:t>
            </a:r>
          </a:p>
          <a:p>
            <a:r>
              <a:rPr lang="en-US" sz="3000"/>
              <a:t>Consultation by European Commission (ended March 5, 2014) generated 9599 responses</a:t>
            </a:r>
          </a:p>
          <a:p>
            <a:r>
              <a:rPr lang="en-US" sz="3000"/>
              <a:t>Needed: resource entitlement management infrastructure connecting service providers to license providers</a:t>
            </a:r>
          </a:p>
          <a:p>
            <a:endParaRPr lang="en-US"/>
          </a:p>
        </p:txBody>
      </p:sp>
      <p:pic>
        <p:nvPicPr>
          <p:cNvPr id="4" name="Picture 2"/>
          <p:cNvPicPr>
            <a:picLocks noChangeAspect="1" noChangeArrowheads="1"/>
          </p:cNvPicPr>
          <p:nvPr/>
        </p:nvPicPr>
        <p:blipFill>
          <a:blip r:embed="rId2" cstate="print"/>
          <a:srcRect/>
          <a:stretch>
            <a:fillRect/>
          </a:stretch>
        </p:blipFill>
        <p:spPr bwMode="auto">
          <a:xfrm>
            <a:off x="257175" y="304800"/>
            <a:ext cx="1190625" cy="396875"/>
          </a:xfrm>
          <a:prstGeom prst="rect">
            <a:avLst/>
          </a:prstGeom>
          <a:noFill/>
          <a:ln w="9525">
            <a:noFill/>
            <a:miter lim="800000"/>
            <a:headEnd/>
            <a:tailEnd/>
          </a:ln>
        </p:spPr>
      </p:pic>
      <p:sp>
        <p:nvSpPr>
          <p:cNvPr id="6" name="Plassholder for lysbildenummer 5"/>
          <p:cNvSpPr>
            <a:spLocks noGrp="1"/>
          </p:cNvSpPr>
          <p:nvPr>
            <p:ph type="sldNum" sz="quarter" idx="12"/>
          </p:nvPr>
        </p:nvSpPr>
        <p:spPr/>
        <p:txBody>
          <a:bodyPr/>
          <a:lstStyle/>
          <a:p>
            <a:pPr>
              <a:defRPr/>
            </a:pPr>
            <a:fld id="{3F2CF5DA-69C3-4E58-B2B9-AE72D8B4439D}" type="slidenum">
              <a:rPr lang="nb-NO" smtClean="0"/>
              <a:pPr>
                <a:defRPr/>
              </a:pPr>
              <a:t>32</a:t>
            </a:fld>
            <a:endParaRPr lang="nb-NO"/>
          </a:p>
        </p:txBody>
      </p:sp>
    </p:spTree>
    <p:extLst>
      <p:ext uri="{BB962C8B-B14F-4D97-AF65-F5344CB8AC3E}">
        <p14:creationId xmlns:p14="http://schemas.microsoft.com/office/powerpoint/2010/main" val="406466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ktangel 2"/>
          <p:cNvSpPr>
            <a:spLocks noChangeArrowheads="1"/>
          </p:cNvSpPr>
          <p:nvPr/>
        </p:nvSpPr>
        <p:spPr bwMode="auto">
          <a:xfrm>
            <a:off x="243681" y="1143000"/>
            <a:ext cx="7742238" cy="523875"/>
          </a:xfrm>
          <a:prstGeom prst="rect">
            <a:avLst/>
          </a:prstGeom>
          <a:noFill/>
          <a:ln w="9525">
            <a:noFill/>
            <a:miter lim="800000"/>
            <a:headEnd/>
            <a:tailEnd/>
          </a:ln>
        </p:spPr>
        <p:txBody>
          <a:bodyPr wrap="none">
            <a:spAutoFit/>
          </a:bodyPr>
          <a:lstStyle/>
          <a:p>
            <a:r>
              <a:rPr lang="en-GB" sz="2800" b="1" dirty="0">
                <a:solidFill>
                  <a:schemeClr val="accent1">
                    <a:lumMod val="50000"/>
                  </a:schemeClr>
                </a:solidFill>
                <a:latin typeface="Verdana" pitchFamily="34" charset="0"/>
                <a:cs typeface="Times New Roman" pitchFamily="18" charset="0"/>
              </a:rPr>
              <a:t>DASISH PM Distribution and Partners</a:t>
            </a:r>
            <a:endParaRPr lang="nb-NO" sz="2800" dirty="0">
              <a:solidFill>
                <a:schemeClr val="accent1">
                  <a:lumMod val="50000"/>
                </a:schemeClr>
              </a:solidFill>
              <a:latin typeface="Calibri" pitchFamily="34" charset="0"/>
            </a:endParaRPr>
          </a:p>
        </p:txBody>
      </p:sp>
      <p:graphicFrame>
        <p:nvGraphicFramePr>
          <p:cNvPr id="10" name="Group 42"/>
          <p:cNvGraphicFramePr>
            <a:graphicFrameLocks noGrp="1"/>
          </p:cNvGraphicFramePr>
          <p:nvPr>
            <p:extLst>
              <p:ext uri="{D42A27DB-BD31-4B8C-83A1-F6EECF244321}">
                <p14:modId xmlns:p14="http://schemas.microsoft.com/office/powerpoint/2010/main" val="1085915849"/>
              </p:ext>
            </p:extLst>
          </p:nvPr>
        </p:nvGraphicFramePr>
        <p:xfrm>
          <a:off x="4876800" y="1725582"/>
          <a:ext cx="4114800" cy="2364058"/>
        </p:xfrm>
        <a:graphic>
          <a:graphicData uri="http://schemas.openxmlformats.org/drawingml/2006/table">
            <a:tbl>
              <a:tblPr>
                <a:effectLst>
                  <a:outerShdw blurRad="50800" dist="38100" dir="2700000" algn="tl" rotWithShape="0">
                    <a:prstClr val="black">
                      <a:alpha val="40000"/>
                    </a:prstClr>
                  </a:outerShdw>
                </a:effectLst>
              </a:tblPr>
              <a:tblGrid>
                <a:gridCol w="832207"/>
                <a:gridCol w="3282593"/>
              </a:tblGrid>
              <a:tr h="371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100" b="1" i="0" u="none" strike="noStrike" cap="none" normalizeH="0" baseline="0" dirty="0" smtClean="0">
                          <a:ln>
                            <a:noFill/>
                          </a:ln>
                          <a:solidFill>
                            <a:schemeClr val="tx1"/>
                          </a:solidFill>
                          <a:effectLst/>
                          <a:latin typeface="Verdana" pitchFamily="34" charset="0"/>
                        </a:rPr>
                        <a:t>CESSDA</a:t>
                      </a: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smtClean="0">
                          <a:ln>
                            <a:noFill/>
                          </a:ln>
                          <a:solidFill>
                            <a:srgbClr val="000000"/>
                          </a:solidFill>
                          <a:effectLst/>
                          <a:latin typeface="Calibri" pitchFamily="34" charset="0"/>
                        </a:rPr>
                        <a:t>NSD , Norwegian </a:t>
                      </a:r>
                      <a:r>
                        <a:rPr kumimoji="0" lang="nb-NO" sz="1050" b="1" i="0" u="none" strike="noStrike" cap="none" normalizeH="0" baseline="0" dirty="0" err="1" smtClean="0">
                          <a:ln>
                            <a:noFill/>
                          </a:ln>
                          <a:solidFill>
                            <a:srgbClr val="000000"/>
                          </a:solidFill>
                          <a:effectLst/>
                          <a:latin typeface="Calibri" pitchFamily="34" charset="0"/>
                        </a:rPr>
                        <a:t>Social</a:t>
                      </a:r>
                      <a:r>
                        <a:rPr kumimoji="0" lang="nb-NO" sz="1050" b="1" i="0" u="none" strike="noStrike" cap="none" normalizeH="0" baseline="0" dirty="0" smtClean="0">
                          <a:ln>
                            <a:noFill/>
                          </a:ln>
                          <a:solidFill>
                            <a:srgbClr val="000000"/>
                          </a:solidFill>
                          <a:effectLst/>
                          <a:latin typeface="Calibri" pitchFamily="34" charset="0"/>
                        </a:rPr>
                        <a:t> </a:t>
                      </a:r>
                      <a:r>
                        <a:rPr kumimoji="0" lang="nb-NO" sz="1050" b="1" i="0" u="none" strike="noStrike" cap="none" normalizeH="0" baseline="0" dirty="0" err="1" smtClean="0">
                          <a:ln>
                            <a:noFill/>
                          </a:ln>
                          <a:solidFill>
                            <a:srgbClr val="000000"/>
                          </a:solidFill>
                          <a:effectLst/>
                          <a:latin typeface="Calibri" pitchFamily="34" charset="0"/>
                        </a:rPr>
                        <a:t>Science</a:t>
                      </a:r>
                      <a:r>
                        <a:rPr kumimoji="0" lang="nb-NO" sz="1050" b="1" i="0" u="none" strike="noStrike" cap="none" normalizeH="0" baseline="0" dirty="0" smtClean="0">
                          <a:ln>
                            <a:noFill/>
                          </a:ln>
                          <a:solidFill>
                            <a:srgbClr val="000000"/>
                          </a:solidFill>
                          <a:effectLst/>
                          <a:latin typeface="Calibri" pitchFamily="34" charset="0"/>
                        </a:rPr>
                        <a:t> Data Services  ( 13 PM)</a:t>
                      </a: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2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Verdana" pitchFamily="34" charset="0"/>
                      </a:endParaRP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smtClean="0">
                          <a:ln>
                            <a:noFill/>
                          </a:ln>
                          <a:solidFill>
                            <a:srgbClr val="000000"/>
                          </a:solidFill>
                          <a:effectLst/>
                          <a:latin typeface="Calibri" pitchFamily="34" charset="0"/>
                        </a:rPr>
                        <a:t>GESIS - </a:t>
                      </a:r>
                      <a:r>
                        <a:rPr kumimoji="0" lang="nb-NO" sz="1050" b="1" i="0" u="none" strike="noStrike" cap="none" normalizeH="0" baseline="0" dirty="0" err="1" smtClean="0">
                          <a:ln>
                            <a:noFill/>
                          </a:ln>
                          <a:solidFill>
                            <a:srgbClr val="000000"/>
                          </a:solidFill>
                          <a:effectLst/>
                          <a:latin typeface="Calibri" pitchFamily="34" charset="0"/>
                        </a:rPr>
                        <a:t>Leibniz</a:t>
                      </a:r>
                      <a:r>
                        <a:rPr kumimoji="0" lang="nb-NO" sz="1050" b="1" i="0" u="none" strike="noStrike" cap="none" normalizeH="0" baseline="0" dirty="0" smtClean="0">
                          <a:ln>
                            <a:noFill/>
                          </a:ln>
                          <a:solidFill>
                            <a:srgbClr val="000000"/>
                          </a:solidFill>
                          <a:effectLst/>
                          <a:latin typeface="Calibri" pitchFamily="34" charset="0"/>
                        </a:rPr>
                        <a:t> Institute for </a:t>
                      </a:r>
                      <a:r>
                        <a:rPr kumimoji="0" lang="nb-NO" sz="1050" b="1" i="0" u="none" strike="noStrike" cap="none" normalizeH="0" baseline="0" dirty="0" err="1" smtClean="0">
                          <a:ln>
                            <a:noFill/>
                          </a:ln>
                          <a:solidFill>
                            <a:srgbClr val="000000"/>
                          </a:solidFill>
                          <a:effectLst/>
                          <a:latin typeface="Calibri" pitchFamily="34" charset="0"/>
                        </a:rPr>
                        <a:t>the</a:t>
                      </a:r>
                      <a:r>
                        <a:rPr kumimoji="0" lang="nb-NO" sz="1050" b="1" i="0" u="none" strike="noStrike" cap="none" normalizeH="0" baseline="0" dirty="0" smtClean="0">
                          <a:ln>
                            <a:noFill/>
                          </a:ln>
                          <a:solidFill>
                            <a:srgbClr val="000000"/>
                          </a:solidFill>
                          <a:effectLst/>
                          <a:latin typeface="Calibri" pitchFamily="34" charset="0"/>
                        </a:rPr>
                        <a:t> Social Sciences,  (3 PM)</a:t>
                      </a:r>
                      <a:endParaRPr kumimoji="0" lang="nb-NO" sz="1050" b="1" i="0" u="none" strike="noStrike" cap="none" normalizeH="0" baseline="0" dirty="0" smtClean="0">
                        <a:ln>
                          <a:noFill/>
                        </a:ln>
                        <a:solidFill>
                          <a:schemeClr val="tx1"/>
                        </a:solidFill>
                        <a:effectLst/>
                        <a:latin typeface="Verdana" pitchFamily="34" charset="0"/>
                      </a:endParaRP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100" b="1" i="0" u="none" strike="noStrike" cap="none" normalizeH="0" baseline="0" dirty="0" smtClean="0">
                          <a:ln>
                            <a:noFill/>
                          </a:ln>
                          <a:solidFill>
                            <a:schemeClr val="tx1"/>
                          </a:solidFill>
                          <a:effectLst/>
                          <a:latin typeface="Verdana" pitchFamily="34" charset="0"/>
                        </a:rPr>
                        <a:t>CLARIN</a:t>
                      </a: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err="1" smtClean="0">
                          <a:ln>
                            <a:noFill/>
                          </a:ln>
                          <a:solidFill>
                            <a:schemeClr val="tx1"/>
                          </a:solidFill>
                          <a:effectLst/>
                          <a:latin typeface="Calibri" pitchFamily="34" charset="0"/>
                        </a:rPr>
                        <a:t>University</a:t>
                      </a:r>
                      <a:r>
                        <a:rPr kumimoji="0" lang="nb-NO" sz="1050" b="1" i="0" u="none" strike="noStrike" cap="none" normalizeH="0" baseline="0" dirty="0" smtClean="0">
                          <a:ln>
                            <a:noFill/>
                          </a:ln>
                          <a:solidFill>
                            <a:schemeClr val="tx1"/>
                          </a:solidFill>
                          <a:effectLst/>
                          <a:latin typeface="Calibri" pitchFamily="34" charset="0"/>
                        </a:rPr>
                        <a:t> </a:t>
                      </a:r>
                      <a:r>
                        <a:rPr kumimoji="0" lang="nb-NO" sz="1050" b="1" i="0" u="none" strike="noStrike" cap="none" normalizeH="0" baseline="0" dirty="0" err="1" smtClean="0">
                          <a:ln>
                            <a:noFill/>
                          </a:ln>
                          <a:solidFill>
                            <a:schemeClr val="tx1"/>
                          </a:solidFill>
                          <a:effectLst/>
                          <a:latin typeface="Calibri" pitchFamily="34" charset="0"/>
                        </a:rPr>
                        <a:t>of</a:t>
                      </a:r>
                      <a:r>
                        <a:rPr kumimoji="0" lang="nb-NO" sz="1050" b="1" i="0" u="none" strike="noStrike" cap="none" normalizeH="0" baseline="0" dirty="0" smtClean="0">
                          <a:ln>
                            <a:noFill/>
                          </a:ln>
                          <a:solidFill>
                            <a:schemeClr val="tx1"/>
                          </a:solidFill>
                          <a:effectLst/>
                          <a:latin typeface="Calibri" pitchFamily="34" charset="0"/>
                        </a:rPr>
                        <a:t> Bergen, Norway</a:t>
                      </a:r>
                      <a:r>
                        <a:rPr kumimoji="0" lang="nb-NO" sz="1050" b="1" i="0" u="none" strike="noStrike" cap="none" normalizeH="0" baseline="0" dirty="0" smtClean="0">
                          <a:ln>
                            <a:noFill/>
                          </a:ln>
                          <a:solidFill>
                            <a:srgbClr val="000000"/>
                          </a:solidFill>
                          <a:effectLst/>
                          <a:latin typeface="Calibri" pitchFamily="34" charset="0"/>
                        </a:rPr>
                        <a:t> (7 PM)</a:t>
                      </a:r>
                      <a:endParaRPr kumimoji="0" lang="nb-NO" sz="1050" b="1" i="0" u="none" strike="noStrike" cap="none" normalizeH="0" baseline="0" dirty="0" smtClean="0">
                        <a:ln>
                          <a:noFill/>
                        </a:ln>
                        <a:solidFill>
                          <a:schemeClr val="tx1"/>
                        </a:solidFill>
                        <a:effectLst/>
                        <a:latin typeface="Calibri" pitchFamily="34" charset="0"/>
                      </a:endParaRP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100" b="1" i="0" u="none" strike="noStrike" cap="none" normalizeH="0" baseline="0" dirty="0" smtClean="0">
                          <a:ln>
                            <a:noFill/>
                          </a:ln>
                          <a:solidFill>
                            <a:schemeClr val="tx1"/>
                          </a:solidFill>
                          <a:effectLst/>
                          <a:latin typeface="Verdana" pitchFamily="34" charset="0"/>
                        </a:rPr>
                        <a:t>DARIAH</a:t>
                      </a: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smtClean="0">
                          <a:ln>
                            <a:noFill/>
                          </a:ln>
                          <a:solidFill>
                            <a:schemeClr val="tx1"/>
                          </a:solidFill>
                          <a:effectLst/>
                          <a:latin typeface="Calibri" pitchFamily="34" charset="0"/>
                        </a:rPr>
                        <a:t>Kings College London (3 PM)</a:t>
                      </a: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100" b="1" i="0" u="none" strike="noStrike" cap="none" normalizeH="0" baseline="0" dirty="0" smtClean="0">
                          <a:ln>
                            <a:noFill/>
                          </a:ln>
                          <a:solidFill>
                            <a:schemeClr val="tx1"/>
                          </a:solidFill>
                          <a:effectLst/>
                          <a:latin typeface="Verdana" pitchFamily="34" charset="0"/>
                        </a:rPr>
                        <a:t>ESS</a:t>
                      </a: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smtClean="0">
                          <a:ln>
                            <a:noFill/>
                          </a:ln>
                          <a:solidFill>
                            <a:srgbClr val="000000"/>
                          </a:solidFill>
                          <a:effectLst/>
                          <a:latin typeface="Calibri" pitchFamily="34" charset="0"/>
                        </a:rPr>
                        <a:t>CITY, City University, London (3 PM)</a:t>
                      </a:r>
                      <a:endParaRPr kumimoji="0" lang="nb-NO" sz="1050" b="1" i="0" u="none" strike="noStrike" cap="none" normalizeH="0" baseline="0" dirty="0" smtClean="0">
                        <a:ln>
                          <a:noFill/>
                        </a:ln>
                        <a:solidFill>
                          <a:schemeClr val="tx1"/>
                        </a:solidFill>
                        <a:effectLst/>
                        <a:latin typeface="Calibri" pitchFamily="34" charset="0"/>
                      </a:endParaRP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100" b="1" i="0" u="none" strike="noStrike" cap="none" normalizeH="0" baseline="0" dirty="0" smtClean="0">
                          <a:ln>
                            <a:noFill/>
                          </a:ln>
                          <a:solidFill>
                            <a:schemeClr val="tx1"/>
                          </a:solidFill>
                          <a:effectLst/>
                          <a:latin typeface="Verdana" pitchFamily="34" charset="0"/>
                        </a:rPr>
                        <a:t>SHARE</a:t>
                      </a:r>
                    </a:p>
                  </a:txBody>
                  <a:tcPr marL="91432" marR="91432"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1050" b="1" i="0" u="none" strike="noStrike" cap="none" normalizeH="0" baseline="0" dirty="0" smtClean="0">
                          <a:ln>
                            <a:noFill/>
                          </a:ln>
                          <a:solidFill>
                            <a:srgbClr val="000000"/>
                          </a:solidFill>
                          <a:effectLst/>
                          <a:latin typeface="Calibri" pitchFamily="34" charset="0"/>
                        </a:rPr>
                        <a:t>MEA (MPG) ,Munich (33 PM), </a:t>
                      </a:r>
                      <a:r>
                        <a:rPr kumimoji="0" lang="nb-NO" sz="1050" b="1" i="0" u="none" strike="noStrike" cap="none" normalizeH="0" baseline="0" dirty="0" err="1" smtClean="0">
                          <a:ln>
                            <a:noFill/>
                          </a:ln>
                          <a:solidFill>
                            <a:srgbClr val="000000"/>
                          </a:solidFill>
                          <a:effectLst/>
                          <a:latin typeface="Calibri" pitchFamily="34" charset="0"/>
                        </a:rPr>
                        <a:t>CentERdata</a:t>
                      </a:r>
                      <a:r>
                        <a:rPr kumimoji="0" lang="nb-NO" sz="1050" b="1" i="0" u="none" strike="noStrike" cap="none" normalizeH="0" baseline="0" dirty="0" smtClean="0">
                          <a:ln>
                            <a:noFill/>
                          </a:ln>
                          <a:solidFill>
                            <a:srgbClr val="000000"/>
                          </a:solidFill>
                          <a:effectLst/>
                          <a:latin typeface="Calibri" pitchFamily="34" charset="0"/>
                        </a:rPr>
                        <a:t>, The </a:t>
                      </a:r>
                      <a:r>
                        <a:rPr kumimoji="0" lang="nb-NO" sz="1050" b="1" i="0" u="none" strike="noStrike" cap="none" normalizeH="0" baseline="0" dirty="0" err="1" smtClean="0">
                          <a:ln>
                            <a:noFill/>
                          </a:ln>
                          <a:solidFill>
                            <a:srgbClr val="000000"/>
                          </a:solidFill>
                          <a:effectLst/>
                          <a:latin typeface="Calibri" pitchFamily="34" charset="0"/>
                        </a:rPr>
                        <a:t>Netherlands</a:t>
                      </a:r>
                      <a:r>
                        <a:rPr kumimoji="0" lang="nb-NO" sz="1050" b="1" i="0" u="none" strike="noStrike" cap="none" normalizeH="0" baseline="0" dirty="0" smtClean="0">
                          <a:ln>
                            <a:noFill/>
                          </a:ln>
                          <a:solidFill>
                            <a:srgbClr val="000000"/>
                          </a:solidFill>
                          <a:effectLst/>
                          <a:latin typeface="Calibri" pitchFamily="34" charset="0"/>
                        </a:rPr>
                        <a:t> (4 PM)</a:t>
                      </a:r>
                      <a:endParaRPr kumimoji="0" lang="nb-NO" sz="1050" b="1" i="0" u="none" strike="noStrike" cap="none" normalizeH="0" baseline="0" dirty="0" smtClean="0">
                        <a:ln>
                          <a:noFill/>
                        </a:ln>
                        <a:solidFill>
                          <a:schemeClr val="tx1"/>
                        </a:solidFill>
                        <a:effectLst/>
                        <a:latin typeface="Calibri" pitchFamily="34" charset="0"/>
                      </a:endParaRPr>
                    </a:p>
                  </a:txBody>
                  <a:tcPr marL="91432" marR="91432"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1" name="Diagram 10"/>
          <p:cNvGraphicFramePr/>
          <p:nvPr>
            <p:extLst>
              <p:ext uri="{D42A27DB-BD31-4B8C-83A1-F6EECF244321}">
                <p14:modId xmlns:p14="http://schemas.microsoft.com/office/powerpoint/2010/main" val="780399353"/>
              </p:ext>
            </p:extLst>
          </p:nvPr>
        </p:nvGraphicFramePr>
        <p:xfrm>
          <a:off x="133350" y="1752600"/>
          <a:ext cx="4591050" cy="4648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7"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DBBF438A-88E9-4D7C-9D7A-4812567C4353}" type="slidenum">
              <a:rPr lang="nb-NO" smtClean="0"/>
              <a:pPr>
                <a:defRPr/>
              </a:pPr>
              <a:t>4</a:t>
            </a:fld>
            <a:endParaRPr lang="nb-N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Box 2"/>
          <p:cNvSpPr txBox="1">
            <a:spLocks noChangeArrowheads="1"/>
          </p:cNvSpPr>
          <p:nvPr/>
        </p:nvSpPr>
        <p:spPr bwMode="auto">
          <a:xfrm>
            <a:off x="257176" y="2078038"/>
            <a:ext cx="5381624" cy="4555093"/>
          </a:xfrm>
          <a:prstGeom prst="rect">
            <a:avLst/>
          </a:prstGeom>
          <a:noFill/>
          <a:ln w="9525">
            <a:noFill/>
            <a:miter lim="800000"/>
            <a:headEnd/>
            <a:tailEnd/>
          </a:ln>
        </p:spPr>
        <p:txBody>
          <a:bodyPr wrap="square">
            <a:spAutoFit/>
          </a:bodyPr>
          <a:lstStyle/>
          <a:p>
            <a:r>
              <a:rPr lang="en-GB" sz="2000" dirty="0" smtClean="0">
                <a:latin typeface="+mn-lt"/>
              </a:rPr>
              <a:t>”</a:t>
            </a:r>
            <a:r>
              <a:rPr lang="en-US" sz="2000" dirty="0" smtClean="0">
                <a:latin typeface="+mn-lt"/>
              </a:rPr>
              <a:t>This WP will develop </a:t>
            </a:r>
            <a:r>
              <a:rPr lang="en-US" sz="2000" dirty="0">
                <a:latin typeface="+mn-lt"/>
              </a:rPr>
              <a:t>rules on the precise procedures of such access in </a:t>
            </a:r>
            <a:r>
              <a:rPr lang="en-US" sz="2000" dirty="0" smtClean="0">
                <a:latin typeface="+mn-lt"/>
              </a:rPr>
              <a:t>collaboration with </a:t>
            </a:r>
            <a:r>
              <a:rPr lang="en-US" sz="2000" dirty="0">
                <a:latin typeface="+mn-lt"/>
              </a:rPr>
              <a:t>the responsible data privacy officers.</a:t>
            </a:r>
            <a:r>
              <a:rPr lang="en-GB" sz="2000" dirty="0" smtClean="0">
                <a:latin typeface="+mn-lt"/>
              </a:rPr>
              <a:t>”</a:t>
            </a:r>
            <a:endParaRPr lang="en-GB" sz="2000" dirty="0">
              <a:latin typeface="+mn-lt"/>
            </a:endParaRPr>
          </a:p>
          <a:p>
            <a:endParaRPr lang="en-GB" sz="2000" b="1" dirty="0" smtClean="0">
              <a:latin typeface="+mn-lt"/>
            </a:endParaRPr>
          </a:p>
          <a:p>
            <a:r>
              <a:rPr lang="en-US" sz="2000" b="1" dirty="0">
                <a:cs typeface="Times New Roman" pitchFamily="18" charset="0"/>
              </a:rPr>
              <a:t>The output D6.1 and D6.2: </a:t>
            </a:r>
            <a:endParaRPr lang="nb-NO" sz="2000" b="1" dirty="0">
              <a:cs typeface="Times New Roman" pitchFamily="18" charset="0"/>
            </a:endParaRPr>
          </a:p>
          <a:p>
            <a:pPr marL="342900" indent="-342900">
              <a:spcAft>
                <a:spcPts val="1200"/>
              </a:spcAft>
              <a:buFont typeface="Arial" panose="020B0604020202020204" pitchFamily="34" charset="0"/>
              <a:buChar char="•"/>
            </a:pPr>
            <a:r>
              <a:rPr lang="en-US" sz="2000" dirty="0"/>
              <a:t>A report describing the IPR requirements for all new data types being recorded in the SSH and being shared in a cross-country usage, identifying the challenges when offering sensitive data to a wider user group</a:t>
            </a:r>
          </a:p>
          <a:p>
            <a:pPr marL="342900" indent="-342900">
              <a:buFont typeface="Arial" panose="020B0604020202020204" pitchFamily="34" charset="0"/>
              <a:buChar char="•"/>
            </a:pPr>
            <a:r>
              <a:rPr lang="en-US" sz="2000" dirty="0"/>
              <a:t>A report </a:t>
            </a:r>
            <a:r>
              <a:rPr lang="en-US" sz="2000" dirty="0" err="1"/>
              <a:t>analysing</a:t>
            </a:r>
            <a:r>
              <a:rPr lang="en-US" sz="2000" dirty="0"/>
              <a:t> </a:t>
            </a:r>
            <a:r>
              <a:rPr lang="en-US" sz="2000" dirty="0" err="1"/>
              <a:t>paradata</a:t>
            </a:r>
            <a:r>
              <a:rPr lang="en-US" sz="2000" dirty="0"/>
              <a:t> which is requiring special legal and </a:t>
            </a:r>
            <a:r>
              <a:rPr lang="nb-NO" sz="2000" dirty="0" err="1"/>
              <a:t>ethical</a:t>
            </a:r>
            <a:r>
              <a:rPr lang="nb-NO" sz="2000" dirty="0"/>
              <a:t> </a:t>
            </a:r>
            <a:r>
              <a:rPr lang="nb-NO" sz="2000" dirty="0" err="1"/>
              <a:t>considerations</a:t>
            </a:r>
            <a:r>
              <a:rPr lang="nb-NO" sz="2000" dirty="0"/>
              <a:t>.</a:t>
            </a:r>
          </a:p>
        </p:txBody>
      </p:sp>
      <p:sp>
        <p:nvSpPr>
          <p:cNvPr id="44036" name="Rektangel 2"/>
          <p:cNvSpPr>
            <a:spLocks noChangeArrowheads="1"/>
          </p:cNvSpPr>
          <p:nvPr/>
        </p:nvSpPr>
        <p:spPr bwMode="auto">
          <a:xfrm>
            <a:off x="257176" y="1196975"/>
            <a:ext cx="8886824" cy="800219"/>
          </a:xfrm>
          <a:prstGeom prst="rect">
            <a:avLst/>
          </a:prstGeom>
          <a:noFill/>
          <a:ln w="9525">
            <a:noFill/>
            <a:miter lim="800000"/>
            <a:headEnd/>
            <a:tailEnd/>
          </a:ln>
        </p:spPr>
        <p:txBody>
          <a:bodyPr wrap="square">
            <a:spAutoFit/>
          </a:bodyPr>
          <a:lstStyle/>
          <a:p>
            <a:r>
              <a:rPr lang="en-US" sz="2800" b="1" dirty="0">
                <a:solidFill>
                  <a:schemeClr val="accent1">
                    <a:lumMod val="50000"/>
                  </a:schemeClr>
                </a:solidFill>
                <a:latin typeface="Verdana" pitchFamily="34" charset="0"/>
                <a:ea typeface="Verdana" pitchFamily="34" charset="0"/>
                <a:cs typeface="Verdana" pitchFamily="34" charset="0"/>
              </a:rPr>
              <a:t>Task 6.1: New Ethical and Legal </a:t>
            </a:r>
            <a:r>
              <a:rPr lang="en-US" sz="2800" b="1" dirty="0" smtClean="0">
                <a:solidFill>
                  <a:schemeClr val="accent1">
                    <a:lumMod val="50000"/>
                  </a:schemeClr>
                </a:solidFill>
                <a:latin typeface="Verdana" pitchFamily="34" charset="0"/>
                <a:ea typeface="Verdana" pitchFamily="34" charset="0"/>
                <a:cs typeface="Verdana" pitchFamily="34" charset="0"/>
              </a:rPr>
              <a:t>Challenges          </a:t>
            </a:r>
            <a:r>
              <a:rPr lang="en-US" dirty="0" smtClean="0">
                <a:solidFill>
                  <a:schemeClr val="accent1">
                    <a:lumMod val="50000"/>
                  </a:schemeClr>
                </a:solidFill>
                <a:latin typeface="Verdana" pitchFamily="34" charset="0"/>
                <a:ea typeface="Verdana" pitchFamily="34" charset="0"/>
                <a:cs typeface="Verdana" pitchFamily="34" charset="0"/>
              </a:rPr>
              <a:t>(SHARE WP6 Leader and Task Leader; </a:t>
            </a:r>
            <a:r>
              <a:rPr lang="en-US" dirty="0">
                <a:solidFill>
                  <a:schemeClr val="accent1">
                    <a:lumMod val="50000"/>
                  </a:schemeClr>
                </a:solidFill>
                <a:latin typeface="Verdana" pitchFamily="34" charset="0"/>
                <a:ea typeface="Verdana" pitchFamily="34" charset="0"/>
                <a:cs typeface="Verdana" pitchFamily="34" charset="0"/>
              </a:rPr>
              <a:t>Partner: CITY)</a:t>
            </a:r>
            <a:endParaRPr lang="en-GB" dirty="0">
              <a:solidFill>
                <a:schemeClr val="accent1">
                  <a:lumMod val="50000"/>
                </a:schemeClr>
              </a:solidFill>
              <a:latin typeface="Verdana" pitchFamily="34" charset="0"/>
              <a:ea typeface="Verdana" pitchFamily="34" charset="0"/>
              <a:cs typeface="Verdana" pitchFamily="34" charset="0"/>
            </a:endParaRPr>
          </a:p>
        </p:txBody>
      </p:sp>
      <p:sp>
        <p:nvSpPr>
          <p:cNvPr id="7" name="TekstSylinder 6"/>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9800" y="2257425"/>
            <a:ext cx="2912400" cy="4143375"/>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8"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DBBF438A-88E9-4D7C-9D7A-4812567C4353}" type="slidenum">
              <a:rPr lang="nb-NO" smtClean="0"/>
              <a:pPr>
                <a:defRPr/>
              </a:pPr>
              <a:t>5</a:t>
            </a:fld>
            <a:endParaRPr lang="nb-NO"/>
          </a:p>
        </p:txBody>
      </p:sp>
    </p:spTree>
    <p:extLst>
      <p:ext uri="{BB962C8B-B14F-4D97-AF65-F5344CB8AC3E}">
        <p14:creationId xmlns:p14="http://schemas.microsoft.com/office/powerpoint/2010/main" val="2234788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3"/>
          <p:cNvSpPr txBox="1">
            <a:spLocks noChangeArrowheads="1"/>
          </p:cNvSpPr>
          <p:nvPr/>
        </p:nvSpPr>
        <p:spPr bwMode="auto">
          <a:xfrm>
            <a:off x="746125" y="2174875"/>
            <a:ext cx="184150" cy="457200"/>
          </a:xfrm>
          <a:prstGeom prst="rect">
            <a:avLst/>
          </a:prstGeom>
          <a:noFill/>
          <a:ln w="9525">
            <a:noFill/>
            <a:miter lim="800000"/>
            <a:headEnd/>
            <a:tailEnd/>
          </a:ln>
        </p:spPr>
        <p:txBody>
          <a:bodyPr wrap="none">
            <a:spAutoFit/>
          </a:bodyPr>
          <a:lstStyle/>
          <a:p>
            <a:endParaRPr lang="en-US" sz="2400">
              <a:solidFill>
                <a:schemeClr val="accent1">
                  <a:lumMod val="50000"/>
                </a:schemeClr>
              </a:solidFill>
              <a:latin typeface="Times New Roman" pitchFamily="18" charset="0"/>
            </a:endParaRPr>
          </a:p>
        </p:txBody>
      </p:sp>
      <p:sp>
        <p:nvSpPr>
          <p:cNvPr id="7" name="Text Box 5"/>
          <p:cNvSpPr txBox="1">
            <a:spLocks noChangeArrowheads="1"/>
          </p:cNvSpPr>
          <p:nvPr/>
        </p:nvSpPr>
        <p:spPr bwMode="auto">
          <a:xfrm>
            <a:off x="257176" y="2178067"/>
            <a:ext cx="5762624" cy="4524315"/>
          </a:xfrm>
          <a:prstGeom prst="rect">
            <a:avLst/>
          </a:prstGeom>
          <a:noFill/>
          <a:ln>
            <a:noFill/>
          </a:ln>
          <a:extLst/>
        </p:spPr>
        <p:txBody>
          <a:bodyPr wrap="square">
            <a:spAutoFit/>
          </a:bodyPr>
          <a:lstStyle>
            <a:lvl1pPr eaLnBrk="0" hangingPunct="0">
              <a:defRPr sz="2400">
                <a:solidFill>
                  <a:schemeClr val="tx1"/>
                </a:solidFill>
                <a:latin typeface="Times New Roman" pitchFamily="18" charset="0"/>
              </a:defRPr>
            </a:lvl1pPr>
            <a:lvl2pPr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i="1" dirty="0" smtClean="0">
                <a:latin typeface="+mn-lt"/>
              </a:rPr>
              <a:t>“The </a:t>
            </a:r>
            <a:r>
              <a:rPr lang="en-US" i="1" dirty="0">
                <a:latin typeface="+mn-lt"/>
              </a:rPr>
              <a:t>output of this task is a virtual competence center that is maintaining a comprehensive database about </a:t>
            </a:r>
            <a:r>
              <a:rPr lang="en-US" i="1" dirty="0" smtClean="0">
                <a:latin typeface="+mn-lt"/>
              </a:rPr>
              <a:t>legal and </a:t>
            </a:r>
            <a:r>
              <a:rPr lang="en-US" i="1" dirty="0">
                <a:latin typeface="+mn-lt"/>
              </a:rPr>
              <a:t>ethical issues and that refers to relevant documents and experts.</a:t>
            </a:r>
            <a:r>
              <a:rPr lang="nb-NO" i="1" dirty="0" smtClean="0">
                <a:latin typeface="+mn-lt"/>
              </a:rPr>
              <a:t>.»</a:t>
            </a:r>
          </a:p>
          <a:p>
            <a:endParaRPr lang="en-US" dirty="0">
              <a:latin typeface="+mn-lt"/>
              <a:cs typeface="Times New Roman" pitchFamily="18" charset="0"/>
            </a:endParaRPr>
          </a:p>
          <a:p>
            <a:r>
              <a:rPr lang="en-US" b="1" dirty="0" smtClean="0">
                <a:latin typeface="+mn-lt"/>
                <a:cs typeface="Times New Roman" pitchFamily="18" charset="0"/>
              </a:rPr>
              <a:t>The output D6.4 and D6.5: </a:t>
            </a:r>
            <a:endParaRPr lang="nb-NO" b="1" dirty="0" smtClean="0">
              <a:latin typeface="+mn-lt"/>
              <a:cs typeface="Times New Roman" pitchFamily="18" charset="0"/>
            </a:endParaRPr>
          </a:p>
          <a:p>
            <a:pPr marL="342900" indent="-342900">
              <a:buFont typeface="Arial" panose="020B0604020202020204" pitchFamily="34" charset="0"/>
              <a:buChar char="•"/>
            </a:pPr>
            <a:r>
              <a:rPr lang="en-US" dirty="0" smtClean="0">
                <a:latin typeface="+mn-lt"/>
              </a:rPr>
              <a:t>Midterm report </a:t>
            </a:r>
            <a:r>
              <a:rPr lang="en-US" dirty="0">
                <a:latin typeface="+mn-lt"/>
              </a:rPr>
              <a:t>on the </a:t>
            </a:r>
            <a:r>
              <a:rPr lang="en-US" dirty="0" smtClean="0">
                <a:latin typeface="+mn-lt"/>
              </a:rPr>
              <a:t>establishment </a:t>
            </a:r>
            <a:r>
              <a:rPr lang="pt-BR" dirty="0" smtClean="0">
                <a:latin typeface="+mn-lt"/>
              </a:rPr>
              <a:t>of virtual  centres </a:t>
            </a:r>
          </a:p>
          <a:p>
            <a:pPr marL="342900" indent="-342900">
              <a:buFont typeface="Arial" panose="020B0604020202020204" pitchFamily="34" charset="0"/>
              <a:buChar char="•"/>
            </a:pPr>
            <a:r>
              <a:rPr lang="en-US" dirty="0" smtClean="0">
                <a:latin typeface="+mn-lt"/>
              </a:rPr>
              <a:t>Handbook </a:t>
            </a:r>
            <a:r>
              <a:rPr lang="en-US" dirty="0">
                <a:latin typeface="+mn-lt"/>
              </a:rPr>
              <a:t>on legal and ethical </a:t>
            </a:r>
            <a:r>
              <a:rPr lang="en-US" dirty="0" smtClean="0">
                <a:latin typeface="+mn-lt"/>
              </a:rPr>
              <a:t>issues </a:t>
            </a:r>
            <a:r>
              <a:rPr lang="nb-NO" dirty="0" smtClean="0">
                <a:latin typeface="+mn-lt"/>
              </a:rPr>
              <a:t>for </a:t>
            </a:r>
            <a:r>
              <a:rPr lang="nb-NO" dirty="0">
                <a:latin typeface="+mn-lt"/>
              </a:rPr>
              <a:t>SSH data in </a:t>
            </a:r>
            <a:r>
              <a:rPr lang="nb-NO" dirty="0" smtClean="0">
                <a:latin typeface="+mn-lt"/>
              </a:rPr>
              <a:t>Europe (M36)</a:t>
            </a:r>
          </a:p>
          <a:p>
            <a:endParaRPr lang="nb-NO" dirty="0" smtClean="0">
              <a:latin typeface="+mn-lt"/>
            </a:endParaRPr>
          </a:p>
        </p:txBody>
      </p:sp>
      <p:sp>
        <p:nvSpPr>
          <p:cNvPr id="37893" name="Rektangel 4"/>
          <p:cNvSpPr>
            <a:spLocks noChangeArrowheads="1"/>
          </p:cNvSpPr>
          <p:nvPr/>
        </p:nvSpPr>
        <p:spPr bwMode="auto">
          <a:xfrm>
            <a:off x="257176" y="1196975"/>
            <a:ext cx="8918450" cy="1231106"/>
          </a:xfrm>
          <a:prstGeom prst="rect">
            <a:avLst/>
          </a:prstGeom>
          <a:noFill/>
          <a:ln w="9525">
            <a:noFill/>
            <a:miter lim="800000"/>
            <a:headEnd/>
            <a:tailEnd/>
          </a:ln>
        </p:spPr>
        <p:txBody>
          <a:bodyPr wrap="square">
            <a:spAutoFit/>
          </a:bodyPr>
          <a:lstStyle/>
          <a:p>
            <a:r>
              <a:rPr lang="en-GB" sz="2800" b="1" dirty="0" smtClean="0">
                <a:solidFill>
                  <a:schemeClr val="accent1">
                    <a:lumMod val="50000"/>
                  </a:schemeClr>
                </a:solidFill>
                <a:latin typeface="Verdana" pitchFamily="34" charset="0"/>
                <a:ea typeface="Verdana" pitchFamily="34" charset="0"/>
                <a:cs typeface="Verdana" pitchFamily="34" charset="0"/>
              </a:rPr>
              <a:t>Task 6.2</a:t>
            </a:r>
            <a:r>
              <a:rPr lang="en-US" sz="2800" b="1" dirty="0" smtClean="0">
                <a:solidFill>
                  <a:schemeClr val="accent1">
                    <a:lumMod val="50000"/>
                  </a:schemeClr>
                </a:solidFill>
                <a:latin typeface="Verdana" pitchFamily="34" charset="0"/>
                <a:ea typeface="Verdana" pitchFamily="34" charset="0"/>
                <a:cs typeface="Verdana" pitchFamily="34" charset="0"/>
              </a:rPr>
              <a:t>: </a:t>
            </a:r>
            <a:r>
              <a:rPr lang="en-US" sz="2800" b="1" dirty="0">
                <a:solidFill>
                  <a:schemeClr val="accent1">
                    <a:lumMod val="50000"/>
                  </a:schemeClr>
                </a:solidFill>
                <a:latin typeface="Verdana" pitchFamily="34" charset="0"/>
                <a:ea typeface="Verdana" pitchFamily="34" charset="0"/>
                <a:cs typeface="Verdana" pitchFamily="34" charset="0"/>
              </a:rPr>
              <a:t>Virtual L&amp;E Competence </a:t>
            </a:r>
            <a:r>
              <a:rPr lang="en-US" sz="2800" b="1" dirty="0" smtClean="0">
                <a:solidFill>
                  <a:schemeClr val="accent1">
                    <a:lumMod val="50000"/>
                  </a:schemeClr>
                </a:solidFill>
                <a:latin typeface="Verdana" pitchFamily="34" charset="0"/>
                <a:ea typeface="Verdana" pitchFamily="34" charset="0"/>
                <a:cs typeface="Verdana" pitchFamily="34" charset="0"/>
              </a:rPr>
              <a:t>Center</a:t>
            </a:r>
          </a:p>
          <a:p>
            <a:r>
              <a:rPr lang="en-US" dirty="0" smtClean="0">
                <a:solidFill>
                  <a:schemeClr val="accent1">
                    <a:lumMod val="50000"/>
                  </a:schemeClr>
                </a:solidFill>
                <a:latin typeface="Verdana" pitchFamily="34" charset="0"/>
                <a:ea typeface="Verdana" pitchFamily="34" charset="0"/>
                <a:cs typeface="Verdana" pitchFamily="34" charset="0"/>
              </a:rPr>
              <a:t>(SHARE: WP6 Leader and Task leader; </a:t>
            </a:r>
            <a:r>
              <a:rPr lang="en-US" dirty="0">
                <a:solidFill>
                  <a:schemeClr val="accent1">
                    <a:lumMod val="50000"/>
                  </a:schemeClr>
                </a:solidFill>
                <a:latin typeface="Verdana" pitchFamily="34" charset="0"/>
                <a:ea typeface="Verdana" pitchFamily="34" charset="0"/>
                <a:cs typeface="Verdana" pitchFamily="34" charset="0"/>
              </a:rPr>
              <a:t>Partner: CITY, NSD, UIB, GESIS)</a:t>
            </a:r>
          </a:p>
          <a:p>
            <a:endParaRPr lang="en-US" sz="2800" b="1" dirty="0" smtClean="0">
              <a:solidFill>
                <a:schemeClr val="accent1">
                  <a:lumMod val="50000"/>
                </a:schemeClr>
              </a:solidFill>
              <a:latin typeface="Verdana" pitchFamily="34" charset="0"/>
              <a:ea typeface="Verdana" pitchFamily="34" charset="0"/>
              <a:cs typeface="Verdana" pitchFamily="34" charset="0"/>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2135398"/>
            <a:ext cx="3121057" cy="4440224"/>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8"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6</a:t>
            </a:fld>
            <a:endParaRPr lang="nb-NO"/>
          </a:p>
        </p:txBody>
      </p:sp>
    </p:spTree>
    <p:extLst>
      <p:ext uri="{BB962C8B-B14F-4D97-AF65-F5344CB8AC3E}">
        <p14:creationId xmlns:p14="http://schemas.microsoft.com/office/powerpoint/2010/main" val="1880985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2"/>
          <p:cNvSpPr txBox="1">
            <a:spLocks noChangeArrowheads="1"/>
          </p:cNvSpPr>
          <p:nvPr/>
        </p:nvSpPr>
        <p:spPr bwMode="auto">
          <a:xfrm>
            <a:off x="257177" y="2187870"/>
            <a:ext cx="5915024" cy="4247317"/>
          </a:xfrm>
          <a:prstGeom prst="rect">
            <a:avLst/>
          </a:prstGeom>
          <a:noFill/>
          <a:ln w="9525">
            <a:noFill/>
            <a:miter lim="800000"/>
            <a:headEnd/>
            <a:tailEnd/>
          </a:ln>
        </p:spPr>
        <p:txBody>
          <a:bodyPr wrap="square">
            <a:spAutoFit/>
          </a:bodyPr>
          <a:lstStyle/>
          <a:p>
            <a:pPr>
              <a:spcAft>
                <a:spcPts val="1200"/>
              </a:spcAft>
            </a:pPr>
            <a:r>
              <a:rPr lang="en-GB" sz="2000" dirty="0" smtClean="0">
                <a:latin typeface="+mn-lt"/>
              </a:rPr>
              <a:t>Data </a:t>
            </a:r>
            <a:r>
              <a:rPr lang="en-GB" sz="2000" dirty="0">
                <a:latin typeface="+mn-lt"/>
              </a:rPr>
              <a:t>protection and copyright issues has a major influence on the possibilities for long-term preservation and data sharing.</a:t>
            </a:r>
          </a:p>
          <a:p>
            <a:pPr>
              <a:spcAft>
                <a:spcPts val="1200"/>
              </a:spcAft>
            </a:pPr>
            <a:r>
              <a:rPr lang="en-US" sz="2000" dirty="0" smtClean="0">
                <a:latin typeface="+mn-lt"/>
              </a:rPr>
              <a:t>Procedure</a:t>
            </a:r>
          </a:p>
          <a:p>
            <a:pPr marL="457200" indent="-457200">
              <a:spcAft>
                <a:spcPts val="1200"/>
              </a:spcAft>
              <a:buAutoNum type="arabicParenBoth"/>
            </a:pPr>
            <a:r>
              <a:rPr lang="en-US" sz="2000" dirty="0" smtClean="0">
                <a:latin typeface="+mn-lt"/>
              </a:rPr>
              <a:t>Identify the ethical and legal problems </a:t>
            </a:r>
            <a:r>
              <a:rPr lang="en-US" sz="2000" dirty="0">
                <a:latin typeface="+mn-lt"/>
              </a:rPr>
              <a:t>that may occur when preserving SSH data in the </a:t>
            </a:r>
            <a:r>
              <a:rPr lang="en-US" sz="2000" dirty="0" smtClean="0">
                <a:latin typeface="+mn-lt"/>
              </a:rPr>
              <a:t>emerging European </a:t>
            </a:r>
            <a:r>
              <a:rPr lang="en-US" sz="2000" dirty="0">
                <a:latin typeface="+mn-lt"/>
              </a:rPr>
              <a:t>data </a:t>
            </a:r>
            <a:r>
              <a:rPr lang="en-US" sz="2000" dirty="0" smtClean="0">
                <a:latin typeface="+mn-lt"/>
              </a:rPr>
              <a:t>preservation decentralized Research Infrastructure/e-Infrastructure </a:t>
            </a:r>
          </a:p>
          <a:p>
            <a:pPr marL="457200" indent="-457200">
              <a:spcAft>
                <a:spcPts val="1200"/>
              </a:spcAft>
              <a:buFontTx/>
              <a:buAutoNum type="arabicParenBoth"/>
            </a:pPr>
            <a:r>
              <a:rPr lang="en-US" sz="2000" dirty="0" smtClean="0">
                <a:latin typeface="+mn-lt"/>
              </a:rPr>
              <a:t>Define and suggest policy-rules </a:t>
            </a:r>
            <a:r>
              <a:rPr lang="en-GB" sz="2000" dirty="0">
                <a:latin typeface="+mn-lt"/>
              </a:rPr>
              <a:t>policies that can work as a guide for setting up and maintaining a trustworthy data preservation and access </a:t>
            </a:r>
            <a:r>
              <a:rPr lang="en-GB" sz="2000" dirty="0" smtClean="0">
                <a:latin typeface="+mn-lt"/>
              </a:rPr>
              <a:t>environment</a:t>
            </a:r>
            <a:r>
              <a:rPr lang="en-GB" sz="2000" dirty="0" smtClean="0"/>
              <a:t>.</a:t>
            </a:r>
            <a:endParaRPr lang="en-US" sz="2000" dirty="0">
              <a:latin typeface="+mn-lt"/>
            </a:endParaRPr>
          </a:p>
        </p:txBody>
      </p:sp>
      <p:sp>
        <p:nvSpPr>
          <p:cNvPr id="51204" name="Rektangel 2"/>
          <p:cNvSpPr>
            <a:spLocks noChangeArrowheads="1"/>
          </p:cNvSpPr>
          <p:nvPr/>
        </p:nvSpPr>
        <p:spPr bwMode="auto">
          <a:xfrm>
            <a:off x="257176" y="1192788"/>
            <a:ext cx="8836668" cy="800219"/>
          </a:xfrm>
          <a:prstGeom prst="rect">
            <a:avLst/>
          </a:prstGeom>
          <a:noFill/>
          <a:ln w="9525">
            <a:noFill/>
            <a:miter lim="800000"/>
            <a:headEnd/>
            <a:tailEnd/>
          </a:ln>
        </p:spPr>
        <p:txBody>
          <a:bodyPr wrap="square">
            <a:spAutoFit/>
          </a:bodyPr>
          <a:lstStyle/>
          <a:p>
            <a:r>
              <a:rPr lang="en-GB" sz="2800" b="1" dirty="0" smtClean="0">
                <a:solidFill>
                  <a:schemeClr val="accent1">
                    <a:lumMod val="50000"/>
                  </a:schemeClr>
                </a:solidFill>
                <a:latin typeface="Verdana" pitchFamily="34" charset="0"/>
                <a:ea typeface="Verdana" pitchFamily="34" charset="0"/>
                <a:cs typeface="Verdana" pitchFamily="34" charset="0"/>
              </a:rPr>
              <a:t>Task: </a:t>
            </a:r>
            <a:r>
              <a:rPr lang="nb-NO" sz="2800" b="1" dirty="0" err="1">
                <a:solidFill>
                  <a:schemeClr val="accent1">
                    <a:lumMod val="50000"/>
                  </a:schemeClr>
                </a:solidFill>
                <a:latin typeface="Verdana" pitchFamily="34" charset="0"/>
                <a:ea typeface="Verdana" pitchFamily="34" charset="0"/>
                <a:cs typeface="Verdana" pitchFamily="34" charset="0"/>
              </a:rPr>
              <a:t>Task</a:t>
            </a:r>
            <a:r>
              <a:rPr lang="nb-NO" sz="2800" b="1" dirty="0">
                <a:solidFill>
                  <a:schemeClr val="accent1">
                    <a:lumMod val="50000"/>
                  </a:schemeClr>
                </a:solidFill>
                <a:latin typeface="Verdana" pitchFamily="34" charset="0"/>
                <a:ea typeface="Verdana" pitchFamily="34" charset="0"/>
                <a:cs typeface="Verdana" pitchFamily="34" charset="0"/>
              </a:rPr>
              <a:t> 6.3: </a:t>
            </a:r>
            <a:r>
              <a:rPr lang="nb-NO" sz="2800" b="1" dirty="0" err="1">
                <a:solidFill>
                  <a:schemeClr val="accent1">
                    <a:lumMod val="50000"/>
                  </a:schemeClr>
                </a:solidFill>
                <a:latin typeface="Verdana" pitchFamily="34" charset="0"/>
                <a:ea typeface="Verdana" pitchFamily="34" charset="0"/>
                <a:cs typeface="Verdana" pitchFamily="34" charset="0"/>
              </a:rPr>
              <a:t>Preservation</a:t>
            </a:r>
            <a:r>
              <a:rPr lang="nb-NO" sz="2800" b="1" dirty="0">
                <a:solidFill>
                  <a:schemeClr val="accent1">
                    <a:lumMod val="50000"/>
                  </a:schemeClr>
                </a:solidFill>
                <a:latin typeface="Verdana" pitchFamily="34" charset="0"/>
                <a:ea typeface="Verdana" pitchFamily="34" charset="0"/>
                <a:cs typeface="Verdana" pitchFamily="34" charset="0"/>
              </a:rPr>
              <a:t> Challenges </a:t>
            </a:r>
            <a:endParaRPr lang="nb-NO" sz="2800" b="1" dirty="0" smtClean="0">
              <a:solidFill>
                <a:schemeClr val="accent1">
                  <a:lumMod val="50000"/>
                </a:schemeClr>
              </a:solidFill>
              <a:latin typeface="Verdana" pitchFamily="34" charset="0"/>
              <a:ea typeface="Verdana" pitchFamily="34" charset="0"/>
              <a:cs typeface="Verdana" pitchFamily="34" charset="0"/>
            </a:endParaRPr>
          </a:p>
          <a:p>
            <a:r>
              <a:rPr lang="nb-NO" dirty="0" smtClean="0">
                <a:solidFill>
                  <a:schemeClr val="accent1">
                    <a:lumMod val="50000"/>
                  </a:schemeClr>
                </a:solidFill>
                <a:latin typeface="Verdana" pitchFamily="34" charset="0"/>
                <a:ea typeface="Verdana" pitchFamily="34" charset="0"/>
                <a:cs typeface="Verdana" pitchFamily="34" charset="0"/>
              </a:rPr>
              <a:t>(</a:t>
            </a:r>
            <a:r>
              <a:rPr lang="nb-NO" dirty="0" err="1" smtClean="0">
                <a:solidFill>
                  <a:schemeClr val="accent1">
                    <a:lumMod val="50000"/>
                  </a:schemeClr>
                </a:solidFill>
                <a:latin typeface="Verdana" pitchFamily="34" charset="0"/>
                <a:ea typeface="Verdana" pitchFamily="34" charset="0"/>
                <a:cs typeface="Verdana" pitchFamily="34" charset="0"/>
              </a:rPr>
              <a:t>Task</a:t>
            </a:r>
            <a:r>
              <a:rPr lang="nb-NO" dirty="0" smtClean="0">
                <a:solidFill>
                  <a:schemeClr val="accent1">
                    <a:lumMod val="50000"/>
                  </a:schemeClr>
                </a:solidFill>
                <a:latin typeface="Verdana" pitchFamily="34" charset="0"/>
                <a:ea typeface="Verdana" pitchFamily="34" charset="0"/>
                <a:cs typeface="Verdana" pitchFamily="34" charset="0"/>
              </a:rPr>
              <a:t> Leader</a:t>
            </a:r>
            <a:r>
              <a:rPr lang="nb-NO" dirty="0">
                <a:solidFill>
                  <a:schemeClr val="accent1">
                    <a:lumMod val="50000"/>
                  </a:schemeClr>
                </a:solidFill>
                <a:latin typeface="Verdana" pitchFamily="34" charset="0"/>
                <a:ea typeface="Verdana" pitchFamily="34" charset="0"/>
                <a:cs typeface="Verdana" pitchFamily="34" charset="0"/>
              </a:rPr>
              <a:t>: </a:t>
            </a:r>
            <a:r>
              <a:rPr lang="nb-NO" dirty="0" smtClean="0">
                <a:solidFill>
                  <a:schemeClr val="accent1">
                    <a:lumMod val="50000"/>
                  </a:schemeClr>
                </a:solidFill>
                <a:latin typeface="Verdana" pitchFamily="34" charset="0"/>
                <a:ea typeface="Verdana" pitchFamily="34" charset="0"/>
                <a:cs typeface="Verdana" pitchFamily="34" charset="0"/>
              </a:rPr>
              <a:t>NSD; </a:t>
            </a:r>
            <a:r>
              <a:rPr lang="nb-NO" dirty="0">
                <a:solidFill>
                  <a:schemeClr val="accent1">
                    <a:lumMod val="50000"/>
                  </a:schemeClr>
                </a:solidFill>
                <a:latin typeface="Verdana" pitchFamily="34" charset="0"/>
                <a:ea typeface="Verdana" pitchFamily="34" charset="0"/>
                <a:cs typeface="Verdana" pitchFamily="34" charset="0"/>
              </a:rPr>
              <a:t>Partner: KCL, NSD, MPG (MEA), UIB)</a:t>
            </a: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2187870"/>
            <a:ext cx="2340681" cy="330080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7</a:t>
            </a:fld>
            <a:endParaRPr lang="nb-NO"/>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2"/>
          <p:cNvSpPr txBox="1">
            <a:spLocks noChangeArrowheads="1"/>
          </p:cNvSpPr>
          <p:nvPr/>
        </p:nvSpPr>
        <p:spPr bwMode="auto">
          <a:xfrm>
            <a:off x="257175" y="2187870"/>
            <a:ext cx="5915025" cy="4708981"/>
          </a:xfrm>
          <a:prstGeom prst="rect">
            <a:avLst/>
          </a:prstGeom>
          <a:noFill/>
          <a:ln w="9525">
            <a:noFill/>
            <a:miter lim="800000"/>
            <a:headEnd/>
            <a:tailEnd/>
          </a:ln>
        </p:spPr>
        <p:txBody>
          <a:bodyPr wrap="square">
            <a:spAutoFit/>
          </a:bodyPr>
          <a:lstStyle/>
          <a:p>
            <a:pPr marL="342900" indent="-342900">
              <a:buFont typeface="Wingdings" panose="05000000000000000000" pitchFamily="2" charset="2"/>
              <a:buChar char="§"/>
            </a:pPr>
            <a:r>
              <a:rPr lang="en-GB" sz="2000" dirty="0" smtClean="0">
                <a:latin typeface="+mn-lt"/>
              </a:rPr>
              <a:t>After a general introduction and review of the historical background and the development leading up to the modern ethical and legal framework, a short presentation of </a:t>
            </a:r>
            <a:r>
              <a:rPr lang="en-GB" sz="2000" dirty="0">
                <a:latin typeface="+mn-lt"/>
              </a:rPr>
              <a:t>o</a:t>
            </a:r>
            <a:r>
              <a:rPr lang="en-GB" sz="2000" dirty="0" smtClean="0">
                <a:latin typeface="+mn-lt"/>
              </a:rPr>
              <a:t>bjectives and methodology;</a:t>
            </a:r>
          </a:p>
          <a:p>
            <a:endParaRPr lang="en-GB" sz="2000" dirty="0" smtClean="0">
              <a:latin typeface="+mn-lt"/>
            </a:endParaRPr>
          </a:p>
          <a:p>
            <a:pPr marL="342900" indent="-342900">
              <a:buFont typeface="Wingdings" panose="05000000000000000000" pitchFamily="2" charset="2"/>
              <a:buChar char="§"/>
            </a:pPr>
            <a:r>
              <a:rPr lang="en-GB" sz="2000" dirty="0" smtClean="0">
                <a:latin typeface="+mn-lt"/>
              </a:rPr>
              <a:t>The report consider the proposed EU General Data Protection Regulation (GDPR) and the ongoing modernisation of the EU copyright framework as key aspects of the emerging e-infrastructure.</a:t>
            </a:r>
          </a:p>
          <a:p>
            <a:endParaRPr lang="en-GB" sz="2000" dirty="0" smtClean="0">
              <a:latin typeface="+mn-lt"/>
            </a:endParaRPr>
          </a:p>
          <a:p>
            <a:pPr marL="342900" indent="-342900">
              <a:buFont typeface="Wingdings" panose="05000000000000000000" pitchFamily="2" charset="2"/>
              <a:buChar char="§"/>
            </a:pPr>
            <a:r>
              <a:rPr lang="en-GB" sz="2000" dirty="0" smtClean="0">
                <a:latin typeface="+mn-lt"/>
              </a:rPr>
              <a:t>Before </a:t>
            </a:r>
            <a:r>
              <a:rPr lang="en-GB" sz="2000" dirty="0" smtClean="0">
                <a:latin typeface="+mn-lt"/>
              </a:rPr>
              <a:t>concluding </a:t>
            </a:r>
            <a:r>
              <a:rPr lang="en-GB" sz="2000" dirty="0" smtClean="0">
                <a:latin typeface="+mn-lt"/>
              </a:rPr>
              <a:t>by providing </a:t>
            </a:r>
            <a:r>
              <a:rPr lang="en-GB" sz="2000" dirty="0">
                <a:latin typeface="+mn-lt"/>
              </a:rPr>
              <a:t>a set of general considerations and recommendations for preservation </a:t>
            </a:r>
            <a:r>
              <a:rPr lang="en-GB" sz="2000" dirty="0" smtClean="0">
                <a:latin typeface="+mn-lt"/>
              </a:rPr>
              <a:t>policies</a:t>
            </a:r>
            <a:endParaRPr lang="en-GB" sz="2000" dirty="0"/>
          </a:p>
          <a:p>
            <a:endParaRPr lang="en-GB" sz="2000" dirty="0" smtClean="0"/>
          </a:p>
          <a:p>
            <a:endParaRPr lang="nb-NO" sz="2000" dirty="0"/>
          </a:p>
        </p:txBody>
      </p:sp>
      <p:sp>
        <p:nvSpPr>
          <p:cNvPr id="51204" name="Rektangel 2"/>
          <p:cNvSpPr>
            <a:spLocks noChangeArrowheads="1"/>
          </p:cNvSpPr>
          <p:nvPr/>
        </p:nvSpPr>
        <p:spPr bwMode="auto">
          <a:xfrm>
            <a:off x="257176" y="1192788"/>
            <a:ext cx="8836668" cy="523220"/>
          </a:xfrm>
          <a:prstGeom prst="rect">
            <a:avLst/>
          </a:prstGeom>
          <a:noFill/>
          <a:ln w="9525">
            <a:noFill/>
            <a:miter lim="800000"/>
            <a:headEnd/>
            <a:tailEnd/>
          </a:ln>
        </p:spPr>
        <p:txBody>
          <a:bodyPr wrap="square">
            <a:spAutoFit/>
          </a:bodyPr>
          <a:lstStyle/>
          <a:p>
            <a:r>
              <a:rPr lang="nb-NO" sz="2800" b="1" dirty="0" smtClean="0">
                <a:solidFill>
                  <a:schemeClr val="accent1">
                    <a:lumMod val="50000"/>
                  </a:schemeClr>
                </a:solidFill>
                <a:latin typeface="Verdana" pitchFamily="34" charset="0"/>
                <a:ea typeface="Verdana" pitchFamily="34" charset="0"/>
                <a:cs typeface="Verdana" pitchFamily="34" charset="0"/>
              </a:rPr>
              <a:t>Report </a:t>
            </a:r>
            <a:r>
              <a:rPr lang="nb-NO" sz="2800" b="1" dirty="0" err="1" smtClean="0">
                <a:solidFill>
                  <a:schemeClr val="accent1">
                    <a:lumMod val="50000"/>
                  </a:schemeClr>
                </a:solidFill>
                <a:latin typeface="Verdana" pitchFamily="34" charset="0"/>
                <a:ea typeface="Verdana" pitchFamily="34" charset="0"/>
                <a:cs typeface="Verdana" pitchFamily="34" charset="0"/>
              </a:rPr>
              <a:t>on</a:t>
            </a:r>
            <a:r>
              <a:rPr lang="nb-NO" sz="2800" b="1" dirty="0" smtClean="0">
                <a:solidFill>
                  <a:schemeClr val="accent1">
                    <a:lumMod val="50000"/>
                  </a:schemeClr>
                </a:solidFill>
                <a:latin typeface="Verdana" pitchFamily="34" charset="0"/>
                <a:ea typeface="Verdana" pitchFamily="34" charset="0"/>
                <a:cs typeface="Verdana" pitchFamily="34" charset="0"/>
              </a:rPr>
              <a:t> </a:t>
            </a:r>
            <a:r>
              <a:rPr lang="nb-NO" sz="2800" b="1" dirty="0" err="1" smtClean="0">
                <a:solidFill>
                  <a:schemeClr val="accent1">
                    <a:lumMod val="50000"/>
                  </a:schemeClr>
                </a:solidFill>
                <a:latin typeface="Verdana" pitchFamily="34" charset="0"/>
                <a:ea typeface="Verdana" pitchFamily="34" charset="0"/>
                <a:cs typeface="Verdana" pitchFamily="34" charset="0"/>
              </a:rPr>
              <a:t>Preservation</a:t>
            </a:r>
            <a:r>
              <a:rPr lang="nb-NO" sz="2800" b="1" dirty="0" smtClean="0">
                <a:solidFill>
                  <a:schemeClr val="accent1">
                    <a:lumMod val="50000"/>
                  </a:schemeClr>
                </a:solidFill>
                <a:latin typeface="Verdana" pitchFamily="34" charset="0"/>
                <a:ea typeface="Verdana" pitchFamily="34" charset="0"/>
                <a:cs typeface="Verdana" pitchFamily="34" charset="0"/>
              </a:rPr>
              <a:t> Challenges</a:t>
            </a:r>
            <a:endParaRPr lang="nb-NO" dirty="0">
              <a:solidFill>
                <a:schemeClr val="accent1">
                  <a:lumMod val="50000"/>
                </a:schemeClr>
              </a:solidFill>
              <a:latin typeface="Verdana" pitchFamily="34" charset="0"/>
              <a:ea typeface="Verdana" pitchFamily="34" charset="0"/>
              <a:cs typeface="Verdana" pitchFamily="34" charset="0"/>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2187870"/>
            <a:ext cx="2340681" cy="330080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8</a:t>
            </a:fld>
            <a:endParaRPr lang="nb-NO"/>
          </a:p>
        </p:txBody>
      </p:sp>
    </p:spTree>
    <p:extLst>
      <p:ext uri="{BB962C8B-B14F-4D97-AF65-F5344CB8AC3E}">
        <p14:creationId xmlns:p14="http://schemas.microsoft.com/office/powerpoint/2010/main" val="4100886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p:cNvSpPr/>
          <p:nvPr/>
        </p:nvSpPr>
        <p:spPr>
          <a:xfrm>
            <a:off x="251520" y="1153180"/>
            <a:ext cx="8712968" cy="523220"/>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r>
              <a:rPr lang="en-GB" sz="2800" b="1" dirty="0" smtClean="0">
                <a:solidFill>
                  <a:schemeClr val="accent1">
                    <a:lumMod val="50000"/>
                  </a:schemeClr>
                </a:solidFill>
                <a:latin typeface="Verdana" pitchFamily="34" charset="0"/>
                <a:ea typeface="Verdana" pitchFamily="34" charset="0"/>
                <a:cs typeface="Verdana" pitchFamily="34" charset="0"/>
              </a:rPr>
              <a:t>Why does this concern us?</a:t>
            </a:r>
            <a:endParaRPr lang="nb-NO" sz="2800" dirty="0">
              <a:solidFill>
                <a:schemeClr val="accent1">
                  <a:lumMod val="50000"/>
                </a:schemeClr>
              </a:solidFill>
              <a:latin typeface="Verdana" pitchFamily="34" charset="0"/>
              <a:ea typeface="Verdana" pitchFamily="34" charset="0"/>
              <a:cs typeface="Verdana" pitchFamily="34" charset="0"/>
            </a:endParaRPr>
          </a:p>
        </p:txBody>
      </p:sp>
      <p:sp>
        <p:nvSpPr>
          <p:cNvPr id="7" name="Rektangel 6"/>
          <p:cNvSpPr/>
          <p:nvPr/>
        </p:nvSpPr>
        <p:spPr>
          <a:xfrm>
            <a:off x="251520" y="2146078"/>
            <a:ext cx="8892480" cy="2806922"/>
          </a:xfrm>
          <a:prstGeom prst="rect">
            <a:avLst/>
          </a:prstGeom>
        </p:spPr>
        <p:txBody>
          <a:bodyPr wrap="square">
            <a:spAutoFit/>
          </a:bodyPr>
          <a:lstStyle/>
          <a:p>
            <a:pPr marL="571500" indent="-571500">
              <a:lnSpc>
                <a:spcPct val="90000"/>
              </a:lnSpc>
              <a:buFont typeface="Arial" pitchFamily="34" charset="0"/>
              <a:buChar char="•"/>
            </a:pPr>
            <a:r>
              <a:rPr lang="en-GB" sz="2800" dirty="0">
                <a:latin typeface="+mn-lt"/>
                <a:cs typeface="Times New Roman" pitchFamily="18" charset="0"/>
              </a:rPr>
              <a:t>Law and legal practice </a:t>
            </a:r>
            <a:r>
              <a:rPr lang="en-GB" sz="2800" dirty="0" smtClean="0">
                <a:latin typeface="+mn-lt"/>
                <a:cs typeface="Times New Roman" pitchFamily="18" charset="0"/>
              </a:rPr>
              <a:t>in relation to various types of data do </a:t>
            </a:r>
            <a:r>
              <a:rPr lang="en-GB" sz="2800" b="1" dirty="0">
                <a:latin typeface="+mn-lt"/>
                <a:cs typeface="Times New Roman" pitchFamily="18" charset="0"/>
              </a:rPr>
              <a:t>affect opportunities for </a:t>
            </a:r>
            <a:r>
              <a:rPr lang="en-GB" sz="2800" b="1" dirty="0" smtClean="0">
                <a:latin typeface="+mn-lt"/>
                <a:cs typeface="Times New Roman" pitchFamily="18" charset="0"/>
              </a:rPr>
              <a:t>research </a:t>
            </a:r>
            <a:r>
              <a:rPr lang="en-GB" sz="2800" dirty="0" smtClean="0">
                <a:latin typeface="+mn-lt"/>
                <a:cs typeface="Times New Roman" pitchFamily="18" charset="0"/>
              </a:rPr>
              <a:t>as well as the </a:t>
            </a:r>
            <a:r>
              <a:rPr lang="en-GB" sz="2800" b="1" dirty="0" smtClean="0">
                <a:latin typeface="+mn-lt"/>
                <a:cs typeface="Times New Roman" pitchFamily="18" charset="0"/>
              </a:rPr>
              <a:t>possibilities for data archives and research infrastructures</a:t>
            </a:r>
            <a:r>
              <a:rPr lang="en-GB" sz="2800" dirty="0" smtClean="0">
                <a:latin typeface="+mn-lt"/>
                <a:cs typeface="Times New Roman" pitchFamily="18" charset="0"/>
              </a:rPr>
              <a:t> to serve the needs of empirical research </a:t>
            </a:r>
          </a:p>
          <a:p>
            <a:pPr marL="571500" indent="-571500">
              <a:lnSpc>
                <a:spcPct val="90000"/>
              </a:lnSpc>
              <a:buFont typeface="Arial" pitchFamily="34" charset="0"/>
              <a:buChar char="•"/>
            </a:pPr>
            <a:endParaRPr lang="en-GB" sz="2800" dirty="0" smtClean="0">
              <a:latin typeface="+mn-lt"/>
              <a:cs typeface="Times New Roman" pitchFamily="18" charset="0"/>
            </a:endParaRPr>
          </a:p>
          <a:p>
            <a:pPr marL="571500" indent="-571500">
              <a:lnSpc>
                <a:spcPct val="90000"/>
              </a:lnSpc>
              <a:buFont typeface="Arial" pitchFamily="34" charset="0"/>
              <a:buChar char="•"/>
            </a:pPr>
            <a:r>
              <a:rPr lang="en-GB" sz="2800" dirty="0" smtClean="0">
                <a:latin typeface="+mn-lt"/>
                <a:cs typeface="Times New Roman" pitchFamily="18" charset="0"/>
              </a:rPr>
              <a:t>Law </a:t>
            </a:r>
            <a:r>
              <a:rPr lang="en-GB" sz="2800" dirty="0">
                <a:latin typeface="+mn-lt"/>
                <a:cs typeface="Times New Roman" pitchFamily="18" charset="0"/>
              </a:rPr>
              <a:t>and legal practice should be a major concern for national research </a:t>
            </a:r>
            <a:r>
              <a:rPr lang="en-GB" sz="2800" dirty="0" smtClean="0">
                <a:latin typeface="+mn-lt"/>
                <a:cs typeface="Times New Roman" pitchFamily="18" charset="0"/>
              </a:rPr>
              <a:t>infrastructures</a:t>
            </a:r>
            <a:endParaRPr lang="en-GB" sz="2800" dirty="0">
              <a:latin typeface="+mn-lt"/>
              <a:cs typeface="Times New Roman" pitchFamily="18" charset="0"/>
            </a:endParaRPr>
          </a:p>
        </p:txBody>
      </p:sp>
      <p:sp>
        <p:nvSpPr>
          <p:cNvPr id="6" name="TekstSylinder 5"/>
          <p:cNvSpPr txBox="1"/>
          <p:nvPr/>
        </p:nvSpPr>
        <p:spPr>
          <a:xfrm>
            <a:off x="4114800" y="6581001"/>
            <a:ext cx="891591" cy="276999"/>
          </a:xfrm>
          <a:prstGeom prst="rect">
            <a:avLst/>
          </a:prstGeom>
          <a:noFill/>
        </p:spPr>
        <p:txBody>
          <a:bodyPr wrap="none" rtlCol="0">
            <a:spAutoFit/>
          </a:bodyPr>
          <a:lstStyle/>
          <a:p>
            <a:r>
              <a:rPr lang="nb-NO" sz="1200" dirty="0" smtClean="0">
                <a:solidFill>
                  <a:schemeClr val="accent1">
                    <a:lumMod val="50000"/>
                  </a:schemeClr>
                </a:solidFill>
                <a:latin typeface="+mn-lt"/>
              </a:rPr>
              <a:t>NSD©2014</a:t>
            </a:r>
            <a:endParaRPr lang="nb-NO" sz="1200" dirty="0">
              <a:solidFill>
                <a:schemeClr val="accent1">
                  <a:lumMod val="50000"/>
                </a:schemeClr>
              </a:solidFill>
              <a:latin typeface="+mn-lt"/>
            </a:endParaRPr>
          </a:p>
        </p:txBody>
      </p:sp>
      <p:pic>
        <p:nvPicPr>
          <p:cNvPr id="8" name="Picture 2"/>
          <p:cNvPicPr>
            <a:picLocks noChangeAspect="1" noChangeArrowheads="1"/>
          </p:cNvPicPr>
          <p:nvPr/>
        </p:nvPicPr>
        <p:blipFill>
          <a:blip r:embed="rId3" cstate="print"/>
          <a:srcRect/>
          <a:stretch>
            <a:fillRect/>
          </a:stretch>
        </p:blipFill>
        <p:spPr bwMode="auto">
          <a:xfrm>
            <a:off x="257175" y="304800"/>
            <a:ext cx="1190625" cy="396875"/>
          </a:xfrm>
          <a:prstGeom prst="rect">
            <a:avLst/>
          </a:prstGeom>
          <a:noFill/>
          <a:ln w="9525">
            <a:noFill/>
            <a:miter lim="800000"/>
            <a:headEnd/>
            <a:tailEnd/>
          </a:ln>
        </p:spPr>
      </p:pic>
      <p:sp>
        <p:nvSpPr>
          <p:cNvPr id="3" name="Plassholder for lysbildenummer 2"/>
          <p:cNvSpPr>
            <a:spLocks noGrp="1"/>
          </p:cNvSpPr>
          <p:nvPr>
            <p:ph type="sldNum" sz="quarter" idx="12"/>
          </p:nvPr>
        </p:nvSpPr>
        <p:spPr/>
        <p:txBody>
          <a:bodyPr/>
          <a:lstStyle/>
          <a:p>
            <a:pPr>
              <a:defRPr/>
            </a:pPr>
            <a:fld id="{F129D6C1-BFD6-4796-AC0F-BEA784570D06}" type="slidenum">
              <a:rPr lang="nb-NO" smtClean="0"/>
              <a:pPr>
                <a:defRPr/>
              </a:pPr>
              <a:t>9</a:t>
            </a:fld>
            <a:endParaRPr lang="nb-NO"/>
          </a:p>
        </p:txBody>
      </p:sp>
    </p:spTree>
    <p:extLst>
      <p:ext uri="{BB962C8B-B14F-4D97-AF65-F5344CB8AC3E}">
        <p14:creationId xmlns:p14="http://schemas.microsoft.com/office/powerpoint/2010/main" val="358128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3329</TotalTime>
  <Words>1943</Words>
  <Application>Microsoft Office PowerPoint</Application>
  <PresentationFormat>Skjermfremvisning (4:3)</PresentationFormat>
  <Paragraphs>315</Paragraphs>
  <Slides>32</Slides>
  <Notes>7</Notes>
  <HiddenSlides>0</HiddenSlides>
  <MMClips>0</MMClips>
  <ScaleCrop>false</ScaleCrop>
  <HeadingPairs>
    <vt:vector size="4" baseType="variant">
      <vt:variant>
        <vt:lpstr>Tema</vt:lpstr>
      </vt:variant>
      <vt:variant>
        <vt:i4>1</vt:i4>
      </vt:variant>
      <vt:variant>
        <vt:lpstr>Lysbildetitler</vt:lpstr>
      </vt:variant>
      <vt:variant>
        <vt:i4>32</vt:i4>
      </vt:variant>
    </vt:vector>
  </HeadingPairs>
  <TitlesOfParts>
    <vt:vector size="33" baseType="lpstr">
      <vt:lpstr>Office-tema</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The Parliament Vote – Negotiating Mandate:</vt:lpstr>
      <vt:lpstr>Exemption from the Purpose Limitation Principle  Fundamental Research Guarantees</vt:lpstr>
      <vt:lpstr>Consent:</vt:lpstr>
      <vt:lpstr>Data management and preservation</vt:lpstr>
      <vt:lpstr>PowerPoint-presentasjon</vt:lpstr>
      <vt:lpstr>Copyright and licensing issues (WP6)</vt:lpstr>
      <vt:lpstr>Copyright</vt:lpstr>
      <vt:lpstr>Source data and result data</vt:lpstr>
      <vt:lpstr>PowerPoint-presentasjon</vt:lpstr>
      <vt:lpstr>Some bottlenecks</vt:lpstr>
      <vt:lpstr>Licensing schemes</vt:lpstr>
      <vt:lpstr>PowerPoint-presentasjon</vt:lpstr>
      <vt:lpstr>License types, standards</vt:lpstr>
      <vt:lpstr>License options</vt:lpstr>
      <vt:lpstr>Babel of Licenses</vt:lpstr>
      <vt:lpstr>PowerPoint-presentasjon</vt:lpstr>
      <vt:lpstr>PowerPoint-presentasjon</vt:lpstr>
      <vt:lpstr>Choosing a license (part)</vt:lpstr>
      <vt:lpstr>Outlook</vt:lpstr>
    </vt:vector>
  </TitlesOfParts>
  <Company>Norsk Samfunnsvitenskapelig Datatjeneste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Dag Kiberg</dc:creator>
  <cp:lastModifiedBy>Vigdis Kvalheim</cp:lastModifiedBy>
  <cp:revision>142</cp:revision>
  <cp:lastPrinted>2014-11-26T07:47:06Z</cp:lastPrinted>
  <dcterms:created xsi:type="dcterms:W3CDTF">2012-05-02T06:41:48Z</dcterms:created>
  <dcterms:modified xsi:type="dcterms:W3CDTF">2014-11-28T11:14:12Z</dcterms:modified>
</cp:coreProperties>
</file>