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handoutMasterIdLst>
    <p:handoutMasterId r:id="rId26"/>
  </p:handoutMasterIdLst>
  <p:sldIdLst>
    <p:sldId id="321" r:id="rId2"/>
    <p:sldId id="347" r:id="rId3"/>
    <p:sldId id="317" r:id="rId4"/>
    <p:sldId id="345" r:id="rId5"/>
    <p:sldId id="344" r:id="rId6"/>
    <p:sldId id="346" r:id="rId7"/>
    <p:sldId id="324" r:id="rId8"/>
    <p:sldId id="325" r:id="rId9"/>
    <p:sldId id="329" r:id="rId10"/>
    <p:sldId id="330" r:id="rId11"/>
    <p:sldId id="331" r:id="rId12"/>
    <p:sldId id="348" r:id="rId13"/>
    <p:sldId id="338" r:id="rId14"/>
    <p:sldId id="340" r:id="rId15"/>
    <p:sldId id="336" r:id="rId16"/>
    <p:sldId id="337" r:id="rId17"/>
    <p:sldId id="339" r:id="rId18"/>
    <p:sldId id="341" r:id="rId19"/>
    <p:sldId id="334" r:id="rId20"/>
    <p:sldId id="335" r:id="rId21"/>
    <p:sldId id="342" r:id="rId22"/>
    <p:sldId id="343" r:id="rId23"/>
    <p:sldId id="349" r:id="rId24"/>
  </p:sldIdLst>
  <p:sldSz cx="9144000" cy="6858000" type="screen4x3"/>
  <p:notesSz cx="6735763" cy="9866313"/>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9" autoAdjust="0"/>
  </p:normalViewPr>
  <p:slideViewPr>
    <p:cSldViewPr>
      <p:cViewPr>
        <p:scale>
          <a:sx n="80" d="100"/>
          <a:sy n="80" d="100"/>
        </p:scale>
        <p:origin x="-192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19999" cy="493634"/>
          </a:xfrm>
          <a:prstGeom prst="rect">
            <a:avLst/>
          </a:prstGeom>
        </p:spPr>
        <p:txBody>
          <a:bodyPr vert="horz" lIns="91751" tIns="45875" rIns="91751" bIns="45875"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sz="quarter" idx="1"/>
          </p:nvPr>
        </p:nvSpPr>
        <p:spPr>
          <a:xfrm>
            <a:off x="3814170" y="1"/>
            <a:ext cx="2919999" cy="493634"/>
          </a:xfrm>
          <a:prstGeom prst="rect">
            <a:avLst/>
          </a:prstGeom>
        </p:spPr>
        <p:txBody>
          <a:bodyPr vert="horz" lIns="91751" tIns="45875" rIns="91751" bIns="45875" rtlCol="0"/>
          <a:lstStyle>
            <a:lvl1pPr algn="r" fontAlgn="auto">
              <a:spcBef>
                <a:spcPts val="0"/>
              </a:spcBef>
              <a:spcAft>
                <a:spcPts val="0"/>
              </a:spcAft>
              <a:defRPr sz="1200">
                <a:latin typeface="+mn-lt"/>
              </a:defRPr>
            </a:lvl1pPr>
          </a:lstStyle>
          <a:p>
            <a:pPr>
              <a:defRPr/>
            </a:pPr>
            <a:fld id="{E6B18FDC-2D8F-46EF-89A9-856CE9A9839C}" type="datetimeFigureOut">
              <a:rPr lang="nb-NO"/>
              <a:pPr>
                <a:defRPr/>
              </a:pPr>
              <a:t>27/11/14</a:t>
            </a:fld>
            <a:endParaRPr lang="nb-NO"/>
          </a:p>
        </p:txBody>
      </p:sp>
      <p:sp>
        <p:nvSpPr>
          <p:cNvPr id="4" name="Plassholder for bunntekst 3"/>
          <p:cNvSpPr>
            <a:spLocks noGrp="1"/>
          </p:cNvSpPr>
          <p:nvPr>
            <p:ph type="ftr" sz="quarter" idx="2"/>
          </p:nvPr>
        </p:nvSpPr>
        <p:spPr>
          <a:xfrm>
            <a:off x="0" y="9371088"/>
            <a:ext cx="2919999" cy="493634"/>
          </a:xfrm>
          <a:prstGeom prst="rect">
            <a:avLst/>
          </a:prstGeom>
        </p:spPr>
        <p:txBody>
          <a:bodyPr vert="horz" lIns="91751" tIns="45875" rIns="91751" bIns="45875" rtlCol="0" anchor="b"/>
          <a:lstStyle>
            <a:lvl1pPr algn="l" fontAlgn="auto">
              <a:spcBef>
                <a:spcPts val="0"/>
              </a:spcBef>
              <a:spcAft>
                <a:spcPts val="0"/>
              </a:spcAft>
              <a:defRPr sz="1200">
                <a:latin typeface="+mn-lt"/>
              </a:defRPr>
            </a:lvl1pPr>
          </a:lstStyle>
          <a:p>
            <a:pPr>
              <a:defRPr/>
            </a:pPr>
            <a:endParaRPr lang="nb-NO"/>
          </a:p>
        </p:txBody>
      </p:sp>
      <p:sp>
        <p:nvSpPr>
          <p:cNvPr id="5" name="Plassholder for lysbildenummer 4"/>
          <p:cNvSpPr>
            <a:spLocks noGrp="1"/>
          </p:cNvSpPr>
          <p:nvPr>
            <p:ph type="sldNum" sz="quarter" idx="3"/>
          </p:nvPr>
        </p:nvSpPr>
        <p:spPr>
          <a:xfrm>
            <a:off x="3814170" y="9371088"/>
            <a:ext cx="2919999" cy="493634"/>
          </a:xfrm>
          <a:prstGeom prst="rect">
            <a:avLst/>
          </a:prstGeom>
        </p:spPr>
        <p:txBody>
          <a:bodyPr vert="horz" lIns="91751" tIns="45875" rIns="91751" bIns="45875" rtlCol="0" anchor="b"/>
          <a:lstStyle>
            <a:lvl1pPr algn="r" fontAlgn="auto">
              <a:spcBef>
                <a:spcPts val="0"/>
              </a:spcBef>
              <a:spcAft>
                <a:spcPts val="0"/>
              </a:spcAft>
              <a:defRPr sz="1200">
                <a:latin typeface="+mn-lt"/>
              </a:defRPr>
            </a:lvl1pPr>
          </a:lstStyle>
          <a:p>
            <a:pPr>
              <a:defRPr/>
            </a:pPr>
            <a:fld id="{89134723-691F-453D-8944-4CB67AA6EFA2}" type="slidenum">
              <a:rPr lang="nb-NO"/>
              <a:pPr>
                <a:defRPr/>
              </a:pPr>
              <a:t>‹#›</a:t>
            </a:fld>
            <a:endParaRPr lang="nb-NO"/>
          </a:p>
        </p:txBody>
      </p:sp>
    </p:spTree>
    <p:extLst>
      <p:ext uri="{BB962C8B-B14F-4D97-AF65-F5344CB8AC3E}">
        <p14:creationId xmlns:p14="http://schemas.microsoft.com/office/powerpoint/2010/main" val="117568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19999" cy="493634"/>
          </a:xfrm>
          <a:prstGeom prst="rect">
            <a:avLst/>
          </a:prstGeom>
        </p:spPr>
        <p:txBody>
          <a:bodyPr vert="horz" lIns="91751" tIns="45875" rIns="91751" bIns="45875"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14170" y="1"/>
            <a:ext cx="2919999" cy="493634"/>
          </a:xfrm>
          <a:prstGeom prst="rect">
            <a:avLst/>
          </a:prstGeom>
        </p:spPr>
        <p:txBody>
          <a:bodyPr vert="horz" lIns="91751" tIns="45875" rIns="91751" bIns="45875" rtlCol="0"/>
          <a:lstStyle>
            <a:lvl1pPr algn="r" fontAlgn="auto">
              <a:spcBef>
                <a:spcPts val="0"/>
              </a:spcBef>
              <a:spcAft>
                <a:spcPts val="0"/>
              </a:spcAft>
              <a:defRPr sz="1200">
                <a:latin typeface="+mn-lt"/>
              </a:defRPr>
            </a:lvl1pPr>
          </a:lstStyle>
          <a:p>
            <a:pPr>
              <a:defRPr/>
            </a:pPr>
            <a:fld id="{F383A6CA-A7D7-4DBA-A8D2-1B8D5B68C418}" type="datetimeFigureOut">
              <a:rPr lang="nb-NO"/>
              <a:pPr>
                <a:defRPr/>
              </a:pPr>
              <a:t>27/11/14</a:t>
            </a:fld>
            <a:endParaRPr lang="nb-NO"/>
          </a:p>
        </p:txBody>
      </p:sp>
      <p:sp>
        <p:nvSpPr>
          <p:cNvPr id="4" name="Plassholder for lysbilde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1751" tIns="45875" rIns="91751" bIns="45875" rtlCol="0" anchor="ctr"/>
          <a:lstStyle/>
          <a:p>
            <a:pPr lvl="0"/>
            <a:endParaRPr lang="nb-NO" noProof="0"/>
          </a:p>
        </p:txBody>
      </p:sp>
      <p:sp>
        <p:nvSpPr>
          <p:cNvPr id="5" name="Plassholder for notater 4"/>
          <p:cNvSpPr>
            <a:spLocks noGrp="1"/>
          </p:cNvSpPr>
          <p:nvPr>
            <p:ph type="body" sz="quarter" idx="3"/>
          </p:nvPr>
        </p:nvSpPr>
        <p:spPr>
          <a:xfrm>
            <a:off x="674215" y="4687932"/>
            <a:ext cx="5387335" cy="4439522"/>
          </a:xfrm>
          <a:prstGeom prst="rect">
            <a:avLst/>
          </a:prstGeom>
        </p:spPr>
        <p:txBody>
          <a:bodyPr vert="horz" lIns="91751" tIns="45875" rIns="91751" bIns="45875"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9371088"/>
            <a:ext cx="2919999" cy="493634"/>
          </a:xfrm>
          <a:prstGeom prst="rect">
            <a:avLst/>
          </a:prstGeom>
        </p:spPr>
        <p:txBody>
          <a:bodyPr vert="horz" lIns="91751" tIns="45875" rIns="91751" bIns="45875"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14170" y="9371088"/>
            <a:ext cx="2919999" cy="493634"/>
          </a:xfrm>
          <a:prstGeom prst="rect">
            <a:avLst/>
          </a:prstGeom>
        </p:spPr>
        <p:txBody>
          <a:bodyPr vert="horz" lIns="91751" tIns="45875" rIns="91751" bIns="45875" rtlCol="0" anchor="b"/>
          <a:lstStyle>
            <a:lvl1pPr algn="r" fontAlgn="auto">
              <a:spcBef>
                <a:spcPts val="0"/>
              </a:spcBef>
              <a:spcAft>
                <a:spcPts val="0"/>
              </a:spcAft>
              <a:defRPr sz="1200">
                <a:latin typeface="+mn-lt"/>
              </a:defRPr>
            </a:lvl1pPr>
          </a:lstStyle>
          <a:p>
            <a:pPr>
              <a:defRPr/>
            </a:pPr>
            <a:fld id="{B522DBFF-A0DC-462C-B669-32878CDB3BDB}" type="slidenum">
              <a:rPr lang="nb-NO"/>
              <a:pPr>
                <a:defRPr/>
              </a:pPr>
              <a:t>‹#›</a:t>
            </a:fld>
            <a:endParaRPr lang="nb-NO"/>
          </a:p>
        </p:txBody>
      </p:sp>
    </p:spTree>
    <p:extLst>
      <p:ext uri="{BB962C8B-B14F-4D97-AF65-F5344CB8AC3E}">
        <p14:creationId xmlns:p14="http://schemas.microsoft.com/office/powerpoint/2010/main" val="2582795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ifs.tuwien.ac.at/~becker/pubs/becker-ijdl2009.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ifs.tuwien.ac.at/~becker/pubs/becker-ijdl2009.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irods.org/wp-content/uploads/2012/04/SC12-iRODS-overview.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sf.org/fileadmin/Public_documents/Publications/ESPB10.pdf" TargetMode="External"/><Relationship Id="rId4" Type="http://schemas.openxmlformats.org/officeDocument/2006/relationships/hyperlink" Target="http://brtf.sdsc.edu/biblio/BRTF_Final_Report.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a:t>
            </a:fld>
            <a:endParaRPr lang="nb-NO"/>
          </a:p>
        </p:txBody>
      </p:sp>
    </p:spTree>
    <p:extLst>
      <p:ext uri="{BB962C8B-B14F-4D97-AF65-F5344CB8AC3E}">
        <p14:creationId xmlns:p14="http://schemas.microsoft.com/office/powerpoint/2010/main" val="91432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2033" indent="-172033">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10</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 a series of preservation actions to be taken by a responsible institution due to an identified risk for a given set of digital objects or records (called collection). The Preservation Plan takes into account the preservation policies, legal obligations, organisational and technical constraints, user requirements and preservation goals and describes the preservation context, the evaluated preservation strategies and the resulting decision for one strategy, including the reasoning for the decision. It also specifies a series of steps or actions (called preservation action plan) along with responsibilities and rules and conditions for execution on the collection. Provided that the actions and their deployment as well as the technical environment allow it, this action plan is an executable workflow definition.”	</a:t>
            </a:r>
          </a:p>
          <a:p>
            <a:endParaRPr lang="nb-NO"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Christoph</a:t>
            </a:r>
            <a:r>
              <a:rPr lang="en-US" sz="1200" kern="1200" dirty="0" smtClean="0">
                <a:solidFill>
                  <a:schemeClr val="tx1"/>
                </a:solidFill>
                <a:effectLst/>
                <a:latin typeface="+mn-lt"/>
                <a:ea typeface="+mn-ea"/>
                <a:cs typeface="+mn-cs"/>
              </a:rPr>
              <a:t> Becker, Hannes </a:t>
            </a:r>
            <a:r>
              <a:rPr lang="en-US" sz="1200" kern="1200" dirty="0" err="1" smtClean="0">
                <a:solidFill>
                  <a:schemeClr val="tx1"/>
                </a:solidFill>
                <a:effectLst/>
                <a:latin typeface="+mn-lt"/>
                <a:ea typeface="+mn-ea"/>
                <a:cs typeface="+mn-cs"/>
              </a:rPr>
              <a:t>Kulovits</a:t>
            </a:r>
            <a:r>
              <a:rPr lang="en-US" sz="1200" kern="1200" dirty="0" smtClean="0">
                <a:solidFill>
                  <a:schemeClr val="tx1"/>
                </a:solidFill>
                <a:effectLst/>
                <a:latin typeface="+mn-lt"/>
                <a:ea typeface="+mn-ea"/>
                <a:cs typeface="+mn-cs"/>
              </a:rPr>
              <a:t>, Mark </a:t>
            </a:r>
            <a:r>
              <a:rPr lang="en-US" sz="1200" kern="1200" dirty="0" err="1" smtClean="0">
                <a:solidFill>
                  <a:schemeClr val="tx1"/>
                </a:solidFill>
                <a:effectLst/>
                <a:latin typeface="+mn-lt"/>
                <a:ea typeface="+mn-ea"/>
                <a:cs typeface="+mn-cs"/>
              </a:rPr>
              <a:t>Guttenbrunner</a:t>
            </a:r>
            <a:r>
              <a:rPr lang="en-US" sz="1200" kern="1200" dirty="0" smtClean="0">
                <a:solidFill>
                  <a:schemeClr val="tx1"/>
                </a:solidFill>
                <a:effectLst/>
                <a:latin typeface="+mn-lt"/>
                <a:ea typeface="+mn-ea"/>
                <a:cs typeface="+mn-cs"/>
              </a:rPr>
              <a:t>, Stephan </a:t>
            </a:r>
            <a:r>
              <a:rPr lang="en-US" sz="1200" kern="1200" dirty="0" err="1" smtClean="0">
                <a:solidFill>
                  <a:schemeClr val="tx1"/>
                </a:solidFill>
                <a:effectLst/>
                <a:latin typeface="+mn-lt"/>
                <a:ea typeface="+mn-ea"/>
                <a:cs typeface="+mn-cs"/>
              </a:rPr>
              <a:t>Strodl</a:t>
            </a:r>
            <a:r>
              <a:rPr lang="en-US" sz="1200" kern="1200" dirty="0" smtClean="0">
                <a:solidFill>
                  <a:schemeClr val="tx1"/>
                </a:solidFill>
                <a:effectLst/>
                <a:latin typeface="+mn-lt"/>
                <a:ea typeface="+mn-ea"/>
                <a:cs typeface="+mn-cs"/>
              </a:rPr>
              <a:t>, Andreas </a:t>
            </a:r>
            <a:r>
              <a:rPr lang="en-US" sz="1200" kern="1200" dirty="0" err="1" smtClean="0">
                <a:solidFill>
                  <a:schemeClr val="tx1"/>
                </a:solidFill>
                <a:effectLst/>
                <a:latin typeface="+mn-lt"/>
                <a:ea typeface="+mn-ea"/>
                <a:cs typeface="+mn-cs"/>
              </a:rPr>
              <a:t>Rauber</a:t>
            </a:r>
            <a:r>
              <a:rPr lang="en-US" sz="1200" kern="1200" dirty="0" smtClean="0">
                <a:solidFill>
                  <a:schemeClr val="tx1"/>
                </a:solidFill>
                <a:effectLst/>
                <a:latin typeface="+mn-lt"/>
                <a:ea typeface="+mn-ea"/>
                <a:cs typeface="+mn-cs"/>
              </a:rPr>
              <a:t>, Hans </a:t>
            </a:r>
            <a:r>
              <a:rPr lang="en-US" sz="1200" kern="1200" dirty="0" err="1" smtClean="0">
                <a:solidFill>
                  <a:schemeClr val="tx1"/>
                </a:solidFill>
                <a:effectLst/>
                <a:latin typeface="+mn-lt"/>
                <a:ea typeface="+mn-ea"/>
                <a:cs typeface="+mn-cs"/>
              </a:rPr>
              <a:t>Hofman</a:t>
            </a:r>
            <a:r>
              <a:rPr lang="en-US" sz="1200" kern="1200" dirty="0" smtClean="0">
                <a:solidFill>
                  <a:schemeClr val="tx1"/>
                </a:solidFill>
                <a:effectLst/>
                <a:latin typeface="+mn-lt"/>
                <a:ea typeface="+mn-ea"/>
                <a:cs typeface="+mn-cs"/>
              </a:rPr>
              <a:t> (2009): “Systematic planning for digital preservation: evaluating potential strategies and building preservation plans”. </a:t>
            </a:r>
            <a:r>
              <a:rPr lang="en-GB" sz="1200" i="1" kern="1200" dirty="0" smtClean="0">
                <a:solidFill>
                  <a:schemeClr val="tx1"/>
                </a:solidFill>
                <a:effectLst/>
                <a:latin typeface="+mn-lt"/>
                <a:ea typeface="+mn-ea"/>
                <a:cs typeface="+mn-cs"/>
              </a:rPr>
              <a:t>International Journal on Digital Libraries</a:t>
            </a:r>
            <a:r>
              <a:rPr lang="en-GB" sz="1200" kern="1200" dirty="0" smtClean="0">
                <a:solidFill>
                  <a:schemeClr val="tx1"/>
                </a:solidFill>
                <a:effectLst/>
                <a:latin typeface="+mn-lt"/>
                <a:ea typeface="+mn-ea"/>
                <a:cs typeface="+mn-cs"/>
              </a:rPr>
              <a:t>. DOI 10.1007/s00799-009-0057-1. </a:t>
            </a:r>
            <a:r>
              <a:rPr lang="en-GB" sz="1200" u="sng" kern="1200" dirty="0" smtClean="0">
                <a:solidFill>
                  <a:schemeClr val="tx1"/>
                </a:solidFill>
                <a:effectLst/>
                <a:latin typeface="+mn-lt"/>
                <a:ea typeface="+mn-ea"/>
                <a:cs typeface="+mn-cs"/>
                <a:hlinkClick r:id="rId3"/>
              </a:rPr>
              <a:t>http://www.ifs.tuwien.ac.at/~becker/pubs/becker-ijdl2009.pdf</a:t>
            </a:r>
            <a:endParaRPr lang="nb-NO"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11</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 a series of preservation actions to be taken by a responsible institution due to an identified risk for a given set of digital objects or records (called collection). The Preservation Plan takes into account the preservation policies, legal obligations, organisational and technical constraints, user requirements and preservation goals and describes the preservation context, the evaluated preservation strategies and the resulting decision for one strategy, including the reasoning for the decision. It also specifies a series of steps or actions (called preservation action plan) along with responsibilities and rules and conditions for execution on the collection. Provided that the actions and their deployment as well as the technical environment allow it, this action plan is an executable workflow definition.”	</a:t>
            </a:r>
          </a:p>
          <a:p>
            <a:endParaRPr lang="nb-NO"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Christoph</a:t>
            </a:r>
            <a:r>
              <a:rPr lang="en-US" sz="1200" kern="1200" dirty="0" smtClean="0">
                <a:solidFill>
                  <a:schemeClr val="tx1"/>
                </a:solidFill>
                <a:effectLst/>
                <a:latin typeface="+mn-lt"/>
                <a:ea typeface="+mn-ea"/>
                <a:cs typeface="+mn-cs"/>
              </a:rPr>
              <a:t> Becker, Hannes </a:t>
            </a:r>
            <a:r>
              <a:rPr lang="en-US" sz="1200" kern="1200" dirty="0" err="1" smtClean="0">
                <a:solidFill>
                  <a:schemeClr val="tx1"/>
                </a:solidFill>
                <a:effectLst/>
                <a:latin typeface="+mn-lt"/>
                <a:ea typeface="+mn-ea"/>
                <a:cs typeface="+mn-cs"/>
              </a:rPr>
              <a:t>Kulovits</a:t>
            </a:r>
            <a:r>
              <a:rPr lang="en-US" sz="1200" kern="1200" dirty="0" smtClean="0">
                <a:solidFill>
                  <a:schemeClr val="tx1"/>
                </a:solidFill>
                <a:effectLst/>
                <a:latin typeface="+mn-lt"/>
                <a:ea typeface="+mn-ea"/>
                <a:cs typeface="+mn-cs"/>
              </a:rPr>
              <a:t>, Mark </a:t>
            </a:r>
            <a:r>
              <a:rPr lang="en-US" sz="1200" kern="1200" dirty="0" err="1" smtClean="0">
                <a:solidFill>
                  <a:schemeClr val="tx1"/>
                </a:solidFill>
                <a:effectLst/>
                <a:latin typeface="+mn-lt"/>
                <a:ea typeface="+mn-ea"/>
                <a:cs typeface="+mn-cs"/>
              </a:rPr>
              <a:t>Guttenbrunner</a:t>
            </a:r>
            <a:r>
              <a:rPr lang="en-US" sz="1200" kern="1200" dirty="0" smtClean="0">
                <a:solidFill>
                  <a:schemeClr val="tx1"/>
                </a:solidFill>
                <a:effectLst/>
                <a:latin typeface="+mn-lt"/>
                <a:ea typeface="+mn-ea"/>
                <a:cs typeface="+mn-cs"/>
              </a:rPr>
              <a:t>, Stephan </a:t>
            </a:r>
            <a:r>
              <a:rPr lang="en-US" sz="1200" kern="1200" dirty="0" err="1" smtClean="0">
                <a:solidFill>
                  <a:schemeClr val="tx1"/>
                </a:solidFill>
                <a:effectLst/>
                <a:latin typeface="+mn-lt"/>
                <a:ea typeface="+mn-ea"/>
                <a:cs typeface="+mn-cs"/>
              </a:rPr>
              <a:t>Strodl</a:t>
            </a:r>
            <a:r>
              <a:rPr lang="en-US" sz="1200" kern="1200" dirty="0" smtClean="0">
                <a:solidFill>
                  <a:schemeClr val="tx1"/>
                </a:solidFill>
                <a:effectLst/>
                <a:latin typeface="+mn-lt"/>
                <a:ea typeface="+mn-ea"/>
                <a:cs typeface="+mn-cs"/>
              </a:rPr>
              <a:t>, Andreas </a:t>
            </a:r>
            <a:r>
              <a:rPr lang="en-US" sz="1200" kern="1200" dirty="0" err="1" smtClean="0">
                <a:solidFill>
                  <a:schemeClr val="tx1"/>
                </a:solidFill>
                <a:effectLst/>
                <a:latin typeface="+mn-lt"/>
                <a:ea typeface="+mn-ea"/>
                <a:cs typeface="+mn-cs"/>
              </a:rPr>
              <a:t>Rauber</a:t>
            </a:r>
            <a:r>
              <a:rPr lang="en-US" sz="1200" kern="1200" dirty="0" smtClean="0">
                <a:solidFill>
                  <a:schemeClr val="tx1"/>
                </a:solidFill>
                <a:effectLst/>
                <a:latin typeface="+mn-lt"/>
                <a:ea typeface="+mn-ea"/>
                <a:cs typeface="+mn-cs"/>
              </a:rPr>
              <a:t>, Hans </a:t>
            </a:r>
            <a:r>
              <a:rPr lang="en-US" sz="1200" kern="1200" dirty="0" err="1" smtClean="0">
                <a:solidFill>
                  <a:schemeClr val="tx1"/>
                </a:solidFill>
                <a:effectLst/>
                <a:latin typeface="+mn-lt"/>
                <a:ea typeface="+mn-ea"/>
                <a:cs typeface="+mn-cs"/>
              </a:rPr>
              <a:t>Hofman</a:t>
            </a:r>
            <a:r>
              <a:rPr lang="en-US" sz="1200" kern="1200" dirty="0" smtClean="0">
                <a:solidFill>
                  <a:schemeClr val="tx1"/>
                </a:solidFill>
                <a:effectLst/>
                <a:latin typeface="+mn-lt"/>
                <a:ea typeface="+mn-ea"/>
                <a:cs typeface="+mn-cs"/>
              </a:rPr>
              <a:t> (2009): “Systematic planning for digital preservation: evaluating potential strategies and building preservation plans”. </a:t>
            </a:r>
            <a:r>
              <a:rPr lang="en-GB" sz="1200" i="1" kern="1200" dirty="0" smtClean="0">
                <a:solidFill>
                  <a:schemeClr val="tx1"/>
                </a:solidFill>
                <a:effectLst/>
                <a:latin typeface="+mn-lt"/>
                <a:ea typeface="+mn-ea"/>
                <a:cs typeface="+mn-cs"/>
              </a:rPr>
              <a:t>International Journal on Digital Libraries</a:t>
            </a:r>
            <a:r>
              <a:rPr lang="en-GB" sz="1200" kern="1200" dirty="0" smtClean="0">
                <a:solidFill>
                  <a:schemeClr val="tx1"/>
                </a:solidFill>
                <a:effectLst/>
                <a:latin typeface="+mn-lt"/>
                <a:ea typeface="+mn-ea"/>
                <a:cs typeface="+mn-cs"/>
              </a:rPr>
              <a:t>. DOI 10.1007/s00799-009-0057-1. </a:t>
            </a:r>
            <a:r>
              <a:rPr lang="en-GB" sz="1200" u="sng" kern="1200" dirty="0" smtClean="0">
                <a:solidFill>
                  <a:schemeClr val="tx1"/>
                </a:solidFill>
                <a:effectLst/>
                <a:latin typeface="+mn-lt"/>
                <a:ea typeface="+mn-ea"/>
                <a:cs typeface="+mn-cs"/>
                <a:hlinkClick r:id="rId3"/>
              </a:rPr>
              <a:t>http://www.ifs.tuwien.ac.at/~becker/pubs/becker-ijdl2009.pdf</a:t>
            </a:r>
            <a:endParaRPr lang="nb-NO"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12</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On the highest and most abstract level is the </a:t>
            </a:r>
            <a:r>
              <a:rPr lang="en-GB" i="1" dirty="0"/>
              <a:t>purpose</a:t>
            </a:r>
            <a:r>
              <a:rPr lang="en-GB" dirty="0"/>
              <a:t> of an organisation, or the reason a collection is assembled. </a:t>
            </a:r>
          </a:p>
          <a:p>
            <a:r>
              <a:rPr lang="en-GB" dirty="0"/>
              <a:t>On the second level are the </a:t>
            </a:r>
            <a:r>
              <a:rPr lang="en-GB" i="1" dirty="0"/>
              <a:t>properties</a:t>
            </a:r>
            <a:r>
              <a:rPr lang="en-GB" dirty="0"/>
              <a:t>, or the attributes needed to ensure the purpose of the data centre. </a:t>
            </a:r>
          </a:p>
          <a:p>
            <a:r>
              <a:rPr lang="en-GB" dirty="0"/>
              <a:t>On the third level are the actual </a:t>
            </a:r>
            <a:r>
              <a:rPr lang="en-GB" i="1" dirty="0"/>
              <a:t>policies</a:t>
            </a:r>
            <a:r>
              <a:rPr lang="en-GB" dirty="0"/>
              <a:t>, which in the IRODS setting are defined as </a:t>
            </a:r>
            <a:r>
              <a:rPr lang="en-GB" i="1" dirty="0"/>
              <a:t>controls for enforcing or implementing the desired properties</a:t>
            </a:r>
            <a:r>
              <a:rPr lang="en-GB" dirty="0"/>
              <a:t> that can, but do not have to, be mapped to computer actionable rules. </a:t>
            </a:r>
          </a:p>
          <a:p>
            <a:r>
              <a:rPr lang="en-GB" dirty="0"/>
              <a:t>To enforce the desired properties the organisation needs to have a set of </a:t>
            </a:r>
            <a:r>
              <a:rPr lang="en-GB" i="1" dirty="0"/>
              <a:t>procedures</a:t>
            </a:r>
            <a:r>
              <a:rPr lang="en-GB" dirty="0"/>
              <a:t> in place, or functions that can assist in implementing the policies. These can also be mapped to computer executable workflows, but it is not a requirement. </a:t>
            </a:r>
          </a:p>
          <a:p>
            <a:r>
              <a:rPr lang="en-GB" dirty="0"/>
              <a:t>On the fifth level are the results of applying the procedures</a:t>
            </a:r>
            <a:r>
              <a:rPr lang="en-GB" i="1" dirty="0"/>
              <a:t>, </a:t>
            </a:r>
            <a:r>
              <a:rPr lang="en-GB" dirty="0"/>
              <a:t>or the </a:t>
            </a:r>
            <a:r>
              <a:rPr lang="en-GB" i="1" dirty="0"/>
              <a:t>persistent state information, </a:t>
            </a:r>
            <a:r>
              <a:rPr lang="en-GB" dirty="0"/>
              <a:t>which</a:t>
            </a:r>
            <a:r>
              <a:rPr lang="en-GB" b="1" i="1" dirty="0"/>
              <a:t> </a:t>
            </a:r>
            <a:r>
              <a:rPr lang="en-GB" dirty="0"/>
              <a:t>often is mapped to a metadata system. </a:t>
            </a:r>
          </a:p>
          <a:p>
            <a:r>
              <a:rPr lang="en-GB" dirty="0"/>
              <a:t>Finally there is the </a:t>
            </a:r>
            <a:r>
              <a:rPr lang="en-GB" i="1" dirty="0"/>
              <a:t>property verification</a:t>
            </a:r>
            <a:r>
              <a:rPr lang="en-GB" dirty="0"/>
              <a:t> level. That is, the validation that the state information conforms to the desired purpose (mapped to periodically executed policies). </a:t>
            </a:r>
          </a:p>
          <a:p>
            <a:endParaRPr lang="en-GB" dirty="0"/>
          </a:p>
          <a:p>
            <a:r>
              <a:rPr lang="en-GB" dirty="0"/>
              <a:t>Reagan W. Moore &amp; </a:t>
            </a:r>
            <a:r>
              <a:rPr lang="en-GB" dirty="0" err="1"/>
              <a:t>Arcot</a:t>
            </a:r>
            <a:r>
              <a:rPr lang="en-GB" dirty="0"/>
              <a:t> </a:t>
            </a:r>
            <a:r>
              <a:rPr lang="en-GB" dirty="0" err="1"/>
              <a:t>Rajasekar</a:t>
            </a:r>
            <a:r>
              <a:rPr lang="en-GB" dirty="0"/>
              <a:t> (2012): </a:t>
            </a:r>
            <a:r>
              <a:rPr lang="en-GB" i="1" dirty="0"/>
              <a:t>Policy Based Data management – </a:t>
            </a:r>
            <a:r>
              <a:rPr lang="en-GB" i="1" dirty="0" err="1"/>
              <a:t>iRODS</a:t>
            </a:r>
            <a:r>
              <a:rPr lang="en-GB" dirty="0"/>
              <a:t>. </a:t>
            </a:r>
            <a:endParaRPr lang="nb-NO" dirty="0"/>
          </a:p>
          <a:p>
            <a:r>
              <a:rPr lang="en-GB" u="sng" dirty="0">
                <a:hlinkClick r:id="rId3"/>
              </a:rPr>
              <a:t>http://irods.org/wp-content/uploads/2012/04/SC12-iRODS-overview.pdf</a:t>
            </a:r>
            <a:endParaRPr lang="nb-NO"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13</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14</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0"/>
              </a:spcAft>
            </a:pPr>
            <a:r>
              <a:rPr lang="en-GB" sz="1200" kern="1200" dirty="0" smtClean="0">
                <a:solidFill>
                  <a:schemeClr val="tx1"/>
                </a:solidFill>
                <a:effectLst/>
                <a:latin typeface="+mn-lt"/>
                <a:ea typeface="+mn-ea"/>
                <a:cs typeface="+mn-cs"/>
              </a:rPr>
              <a:t>The principal methodology for this report has been a content analysis of existing policy and procedure templates, in addition to concrete policy examples from a selection of service providers. Each policy model was analysed and described individually before the different policy models and policy-rule elements were put into a matrix and compared to identify similarities and differences. Each policy framework has been analysed in detail before being summarised in tables </a:t>
            </a:r>
            <a:endParaRPr lang="nb-NO" dirty="0">
              <a:solidFill>
                <a:srgbClr val="000000"/>
              </a:solidFill>
              <a:ea typeface="Calibri"/>
              <a:cs typeface="Times New Roman"/>
            </a:endParaRPr>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15</a:t>
            </a:fld>
            <a:endParaRPr lang="nb-NO"/>
          </a:p>
        </p:txBody>
      </p:sp>
    </p:spTree>
    <p:extLst>
      <p:ext uri="{BB962C8B-B14F-4D97-AF65-F5344CB8AC3E}">
        <p14:creationId xmlns:p14="http://schemas.microsoft.com/office/powerpoint/2010/main" val="719191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0"/>
              </a:spcAft>
            </a:pPr>
            <a:endParaRPr lang="nb-NO" dirty="0">
              <a:solidFill>
                <a:srgbClr val="000000"/>
              </a:solidFill>
              <a:ea typeface="Calibri"/>
              <a:cs typeface="Times New Roman"/>
            </a:endParaRPr>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16</a:t>
            </a:fld>
            <a:endParaRPr lang="nb-NO"/>
          </a:p>
        </p:txBody>
      </p:sp>
    </p:spTree>
    <p:extLst>
      <p:ext uri="{BB962C8B-B14F-4D97-AF65-F5344CB8AC3E}">
        <p14:creationId xmlns:p14="http://schemas.microsoft.com/office/powerpoint/2010/main" val="71919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fontAlgn="b" hangingPunct="1">
              <a:spcBef>
                <a:spcPts val="0"/>
              </a:spcBef>
              <a:spcAft>
                <a:spcPts val="0"/>
              </a:spcAft>
              <a:defRPr/>
            </a:pPr>
            <a:endParaRPr lang="nb-NO" sz="1100" dirty="0">
              <a:solidFill>
                <a:srgbClr val="000000"/>
              </a:solidFill>
            </a:endParaRPr>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17</a:t>
            </a:fld>
            <a:endParaRPr lang="nb-NO"/>
          </a:p>
        </p:txBody>
      </p:sp>
    </p:spTree>
    <p:extLst>
      <p:ext uri="{BB962C8B-B14F-4D97-AF65-F5344CB8AC3E}">
        <p14:creationId xmlns:p14="http://schemas.microsoft.com/office/powerpoint/2010/main" val="2694714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fontAlgn="b" hangingPunct="1">
              <a:spcBef>
                <a:spcPts val="0"/>
              </a:spcBef>
              <a:spcAft>
                <a:spcPts val="0"/>
              </a:spcAft>
              <a:defRPr/>
            </a:pPr>
            <a:r>
              <a:rPr lang="en-GB" dirty="0"/>
              <a:t>The first part provides </a:t>
            </a:r>
            <a:r>
              <a:rPr lang="en-GB" i="1" dirty="0"/>
              <a:t>purpose</a:t>
            </a:r>
            <a:r>
              <a:rPr lang="en-GB" dirty="0"/>
              <a:t>, </a:t>
            </a:r>
            <a:r>
              <a:rPr lang="en-GB" i="1" dirty="0"/>
              <a:t>scope</a:t>
            </a:r>
            <a:r>
              <a:rPr lang="en-GB" dirty="0"/>
              <a:t>, </a:t>
            </a:r>
            <a:r>
              <a:rPr lang="en-GB" i="1" dirty="0"/>
              <a:t>applicability</a:t>
            </a:r>
            <a:r>
              <a:rPr lang="en-GB" dirty="0"/>
              <a:t>, </a:t>
            </a:r>
            <a:r>
              <a:rPr lang="en-GB" i="1" dirty="0"/>
              <a:t>definitions</a:t>
            </a:r>
            <a:r>
              <a:rPr lang="en-GB" dirty="0"/>
              <a:t> and clarification of concepts. The second part provides the details of the </a:t>
            </a:r>
            <a:r>
              <a:rPr lang="en-GB" i="1" dirty="0"/>
              <a:t>responsibilities </a:t>
            </a:r>
            <a:r>
              <a:rPr lang="en-GB" dirty="0"/>
              <a:t>and details of the </a:t>
            </a:r>
            <a:r>
              <a:rPr lang="en-GB" i="1" dirty="0"/>
              <a:t>functional</a:t>
            </a:r>
            <a:r>
              <a:rPr lang="en-GB" dirty="0"/>
              <a:t> model (i.e. the ‘Information Package’ and its associated objects as they follow a </a:t>
            </a:r>
            <a:r>
              <a:rPr lang="en-GB" i="1" dirty="0"/>
              <a:t>lifecycle</a:t>
            </a:r>
            <a:r>
              <a:rPr lang="en-GB" dirty="0"/>
              <a:t> from the data producer to the archive, and from the archive to the data consumer). The third part covers </a:t>
            </a:r>
            <a:r>
              <a:rPr lang="en-GB" i="1" dirty="0"/>
              <a:t>technical issues</a:t>
            </a:r>
            <a:r>
              <a:rPr lang="en-GB" dirty="0"/>
              <a:t> like digital migration across media and across new formats, and perspectives on the issues of preserving access services to digital information using software porting, wrapping, and emulation of hardware.</a:t>
            </a:r>
          </a:p>
          <a:p>
            <a:pPr eaLnBrk="1" fontAlgn="b" hangingPunct="1">
              <a:spcBef>
                <a:spcPts val="0"/>
              </a:spcBef>
              <a:spcAft>
                <a:spcPts val="0"/>
              </a:spcAft>
              <a:defRPr/>
            </a:pPr>
            <a:endParaRPr lang="en-GB" dirty="0"/>
          </a:p>
          <a:p>
            <a:pPr eaLnBrk="1" fontAlgn="b" hangingPunct="1">
              <a:spcBef>
                <a:spcPts val="0"/>
              </a:spcBef>
              <a:spcAft>
                <a:spcPts val="0"/>
              </a:spcAft>
              <a:defRPr/>
            </a:pPr>
            <a:r>
              <a:rPr lang="en-GB" i="1" dirty="0"/>
              <a:t>organisational infrastructure</a:t>
            </a:r>
            <a:r>
              <a:rPr lang="en-GB" dirty="0"/>
              <a:t> (i.e. organisational structure and staffing, preservation policy framework, financial sustainability and contracts, licenses and liabilities); </a:t>
            </a:r>
            <a:r>
              <a:rPr lang="en-GB" i="1" dirty="0"/>
              <a:t>digital object management</a:t>
            </a:r>
            <a:r>
              <a:rPr lang="en-GB" dirty="0"/>
              <a:t> (i.e. data lifecycle from ingest/acquisition to preservation to access management); and </a:t>
            </a:r>
            <a:r>
              <a:rPr lang="en-GB" i="1" dirty="0"/>
              <a:t>infrastructure and security risk management</a:t>
            </a:r>
            <a:r>
              <a:rPr lang="en-GB" dirty="0"/>
              <a:t>. </a:t>
            </a:r>
            <a:endParaRPr lang="nb-NO" sz="1100" dirty="0">
              <a:solidFill>
                <a:srgbClr val="000000"/>
              </a:solidFill>
            </a:endParaRPr>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18</a:t>
            </a:fld>
            <a:endParaRPr lang="nb-NO"/>
          </a:p>
        </p:txBody>
      </p:sp>
    </p:spTree>
    <p:extLst>
      <p:ext uri="{BB962C8B-B14F-4D97-AF65-F5344CB8AC3E}">
        <p14:creationId xmlns:p14="http://schemas.microsoft.com/office/powerpoint/2010/main" val="2694714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19</a:t>
            </a:fld>
            <a:endParaRPr lang="nb-NO"/>
          </a:p>
        </p:txBody>
      </p:sp>
    </p:spTree>
    <p:extLst>
      <p:ext uri="{BB962C8B-B14F-4D97-AF65-F5344CB8AC3E}">
        <p14:creationId xmlns:p14="http://schemas.microsoft.com/office/powerpoint/2010/main" val="129781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smtClean="0"/>
              <a:t>Outline reflects the structure</a:t>
            </a:r>
            <a:r>
              <a:rPr lang="en-GB" baseline="0" noProof="0" dirty="0" smtClean="0"/>
              <a:t> of the report </a:t>
            </a:r>
            <a:endParaRPr lang="en-GB" noProof="0"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2</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20</a:t>
            </a:fld>
            <a:endParaRPr lang="nb-NO"/>
          </a:p>
        </p:txBody>
      </p:sp>
    </p:spTree>
    <p:extLst>
      <p:ext uri="{BB962C8B-B14F-4D97-AF65-F5344CB8AC3E}">
        <p14:creationId xmlns:p14="http://schemas.microsoft.com/office/powerpoint/2010/main" val="58669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21</a:t>
            </a:fld>
            <a:endParaRPr lang="nb-NO"/>
          </a:p>
        </p:txBody>
      </p:sp>
    </p:spTree>
    <p:extLst>
      <p:ext uri="{BB962C8B-B14F-4D97-AF65-F5344CB8AC3E}">
        <p14:creationId xmlns:p14="http://schemas.microsoft.com/office/powerpoint/2010/main" val="94318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22</a:t>
            </a:fld>
            <a:endParaRPr lang="nb-NO"/>
          </a:p>
        </p:txBody>
      </p:sp>
    </p:spTree>
    <p:extLst>
      <p:ext uri="{BB962C8B-B14F-4D97-AF65-F5344CB8AC3E}">
        <p14:creationId xmlns:p14="http://schemas.microsoft.com/office/powerpoint/2010/main" val="130098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23</a:t>
            </a:fld>
            <a:endParaRPr lang="nb-NO"/>
          </a:p>
        </p:txBody>
      </p:sp>
    </p:spTree>
    <p:extLst>
      <p:ext uri="{BB962C8B-B14F-4D97-AF65-F5344CB8AC3E}">
        <p14:creationId xmlns:p14="http://schemas.microsoft.com/office/powerpoint/2010/main" val="13009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3</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smtClean="0"/>
              <a:t>Building on</a:t>
            </a:r>
            <a:r>
              <a:rPr lang="en-GB" baseline="0" noProof="0" dirty="0" smtClean="0"/>
              <a:t> the the preceding tasks in WP4, the objectives of task 4.4 have been to map, describe, compare and analyse the scope of preservation policy rules in the SSH domain by looking at relevant infrastructure projects, initiatives and service providers and their approach to preservation policies. </a:t>
            </a:r>
          </a:p>
          <a:p>
            <a:endParaRPr lang="en-GB" baseline="0" noProof="0" dirty="0" smtClean="0"/>
          </a:p>
          <a:p>
            <a:r>
              <a:rPr lang="en-GB" baseline="0" noProof="0" dirty="0" smtClean="0"/>
              <a:t>..reflects </a:t>
            </a:r>
            <a:r>
              <a:rPr lang="en-GB" baseline="0" noProof="0" smtClean="0"/>
              <a:t>the methodology…</a:t>
            </a:r>
            <a:endParaRPr lang="en-GB" noProof="0"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4</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defTabSz="917509">
              <a:defRPr/>
            </a:pPr>
            <a:r>
              <a:rPr lang="en-US" b="1" i="0" dirty="0" smtClean="0"/>
              <a:t>This kind</a:t>
            </a:r>
            <a:r>
              <a:rPr lang="en-US" b="1" i="0" baseline="0" dirty="0" smtClean="0"/>
              <a:t> of open access </a:t>
            </a:r>
            <a:r>
              <a:rPr lang="en-US" b="1" dirty="0" smtClean="0"/>
              <a:t>primarily </a:t>
            </a:r>
            <a:r>
              <a:rPr lang="en-US" b="1" dirty="0"/>
              <a:t>intended for scholarly journal articles, </a:t>
            </a:r>
            <a:r>
              <a:rPr lang="en-US" b="1" dirty="0" smtClean="0"/>
              <a:t>text-based research output</a:t>
            </a:r>
          </a:p>
          <a:p>
            <a:pPr defTabSz="917509">
              <a:defRPr/>
            </a:pPr>
            <a:endParaRPr lang="en-US" b="1" dirty="0"/>
          </a:p>
          <a:p>
            <a:pPr defTabSz="917509">
              <a:defRPr/>
            </a:pPr>
            <a:r>
              <a:rPr lang="en-US" b="1" i="1" dirty="0"/>
              <a:t>Berlin</a:t>
            </a:r>
            <a:r>
              <a:rPr lang="en-US" b="1" dirty="0"/>
              <a:t>: </a:t>
            </a:r>
            <a:r>
              <a:rPr lang="en-US" b="0" i="1" dirty="0" smtClean="0"/>
              <a:t>Open </a:t>
            </a:r>
            <a:r>
              <a:rPr lang="en-US" b="0" i="1" dirty="0"/>
              <a:t>access means that scientific literature should be publicly available, free of charge on the Internet so that those who are interested can read, download, copy, distribute, print, search, refer to and, in any other conceivable legal way, use full texts without encountering any financial, legal or technical barriers other than those associated with Internet access itself</a:t>
            </a:r>
            <a:r>
              <a:rPr lang="en-US" b="1" dirty="0"/>
              <a:t>.</a:t>
            </a:r>
          </a:p>
          <a:p>
            <a:pPr defTabSz="917509">
              <a:defRPr/>
            </a:pPr>
            <a:endParaRPr lang="en-US" b="1" dirty="0"/>
          </a:p>
          <a:p>
            <a:pPr defTabSz="917509">
              <a:defRPr/>
            </a:pPr>
            <a:r>
              <a:rPr lang="en-US" b="1" i="1" dirty="0"/>
              <a:t>Budapest</a:t>
            </a:r>
            <a:r>
              <a:rPr lang="en-US" b="1" dirty="0"/>
              <a:t>: </a:t>
            </a:r>
            <a:r>
              <a:rPr lang="en-US" b="0" i="1" dirty="0"/>
              <a:t>By “open access” to [peer-reviewed research literature], we mean its free availability on the public internet, permitting any users to read, download, copy, distribute, print, search, or link to the full texts of these articles, crawl them for indexing, pass them as data to software, or use them for any other lawful purpose, without financial, legal, or technical barriers other than those inseparable from gaining access to the internet itself</a:t>
            </a:r>
            <a:r>
              <a:rPr lang="en-US" b="0" i="1" dirty="0" smtClean="0"/>
              <a:t>.</a:t>
            </a:r>
            <a:endParaRPr lang="en-US" b="1" dirty="0"/>
          </a:p>
          <a:p>
            <a:pPr defTabSz="917509">
              <a:defRPr/>
            </a:pPr>
            <a:endParaRPr lang="en-US" b="1" dirty="0"/>
          </a:p>
          <a:p>
            <a:pPr defTabSz="917509">
              <a:defRPr/>
            </a:pPr>
            <a:endParaRPr lang="en-US" dirty="0"/>
          </a:p>
          <a:p>
            <a:pPr defTabSz="917509">
              <a:defRPr/>
            </a:pPr>
            <a:endParaRPr lang="en-GB" b="0" noProof="0"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5</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marL="0" marR="0" indent="0" algn="l" defTabSz="917509" rtl="0" eaLnBrk="0" fontAlgn="base" latinLnBrk="0" hangingPunct="0">
              <a:lnSpc>
                <a:spcPct val="100000"/>
              </a:lnSpc>
              <a:spcBef>
                <a:spcPct val="30000"/>
              </a:spcBef>
              <a:spcAft>
                <a:spcPct val="0"/>
              </a:spcAft>
              <a:buClrTx/>
              <a:buSzTx/>
              <a:buFontTx/>
              <a:buNone/>
              <a:tabLst/>
              <a:defRPr/>
            </a:pPr>
            <a:r>
              <a:rPr lang="en-US" b="1" dirty="0" smtClean="0"/>
              <a:t>OECD Principles and Guidelines for Access to Research Data from Public Funding</a:t>
            </a:r>
          </a:p>
          <a:p>
            <a:pPr defTabSz="917509">
              <a:defRPr/>
            </a:pPr>
            <a:r>
              <a:rPr lang="en-US" b="0" i="1" dirty="0" smtClean="0"/>
              <a:t>“…access on equal terms for the international research community at the lowest possible cost, preferably at no more than the marginal cost of dissemination. Open access to research data from public funding should be easy, timely, user-friendly and preferably Internet-based.”</a:t>
            </a:r>
          </a:p>
          <a:p>
            <a:pPr defTabSz="917509">
              <a:defRPr/>
            </a:pPr>
            <a:endParaRPr lang="en-US" b="1" dirty="0" smtClean="0"/>
          </a:p>
          <a:p>
            <a:pPr defTabSz="917509">
              <a:defRPr/>
            </a:pPr>
            <a:endParaRPr lang="en-US" b="1" dirty="0" smtClean="0"/>
          </a:p>
          <a:p>
            <a:pPr marL="0" marR="0" indent="0" algn="l" defTabSz="917509"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effectLst/>
                <a:latin typeface="+mn-lt"/>
                <a:ea typeface="+mn-ea"/>
                <a:cs typeface="+mn-cs"/>
              </a:rPr>
              <a:t>UNESCO </a:t>
            </a:r>
            <a:r>
              <a:rPr lang="en-US" sz="1200" b="1" i="1" kern="1200" dirty="0" smtClean="0">
                <a:solidFill>
                  <a:schemeClr val="tx1"/>
                </a:solidFill>
                <a:effectLst/>
                <a:latin typeface="+mn-lt"/>
                <a:ea typeface="+mn-ea"/>
                <a:cs typeface="+mn-cs"/>
              </a:rPr>
              <a:t>Policy Guidelines FOR THE DEVELOPMENT AND PROMOTION OF OPEN ACCESS</a:t>
            </a:r>
            <a:r>
              <a:rPr lang="en-GB" sz="1200" i="1" kern="1200" dirty="0" smtClean="0">
                <a:solidFill>
                  <a:schemeClr val="tx1"/>
                </a:solidFill>
                <a:effectLst/>
                <a:latin typeface="+mn-lt"/>
                <a:ea typeface="+mn-ea"/>
                <a:cs typeface="+mn-cs"/>
              </a:rPr>
              <a:t>: “Research data are increasingly covered by policies and often these policies are being implemented by smaller, niche players as well as large research funders. These policies are not usually, however, the same (Open Access) policies that cover the text-based literature. Data are exceptional because policies must take into account issues of privacy and special cases where data cannot be released for other reasons. Developing and wording Open Data policies is therefore a specialised issue that is not as straightforward as developing policies for Open Access to the literature”.</a:t>
            </a:r>
            <a:endParaRPr lang="nb-NO" sz="1200" kern="1200" dirty="0" smtClean="0">
              <a:solidFill>
                <a:schemeClr val="tx1"/>
              </a:solidFill>
              <a:effectLst/>
              <a:latin typeface="+mn-lt"/>
              <a:ea typeface="+mn-ea"/>
              <a:cs typeface="+mn-cs"/>
            </a:endParaRPr>
          </a:p>
          <a:p>
            <a:pPr defTabSz="917509">
              <a:defRPr/>
            </a:pPr>
            <a:endParaRPr lang="en-US" b="1" dirty="0"/>
          </a:p>
          <a:p>
            <a:pPr defTabSz="917509">
              <a:defRPr/>
            </a:pPr>
            <a:endParaRPr lang="en-US" b="1" dirty="0"/>
          </a:p>
          <a:p>
            <a:pPr defTabSz="917509">
              <a:defRPr/>
            </a:pPr>
            <a:endParaRPr lang="en-US" dirty="0"/>
          </a:p>
          <a:p>
            <a:pPr defTabSz="917509">
              <a:defRPr/>
            </a:pPr>
            <a:endParaRPr lang="en-GB" b="0" noProof="0"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6</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defTabSz="917509">
              <a:defRPr/>
            </a:pPr>
            <a:r>
              <a:rPr lang="en-US" dirty="0" smtClean="0">
                <a:latin typeface="+mn-lt"/>
              </a:rPr>
              <a:t>From</a:t>
            </a:r>
            <a:r>
              <a:rPr lang="en-US" i="1" dirty="0" smtClean="0">
                <a:latin typeface="+mn-lt"/>
              </a:rPr>
              <a:t> </a:t>
            </a:r>
            <a:r>
              <a:rPr lang="en-US" i="1" dirty="0" smtClean="0">
                <a:latin typeface="+mn-lt"/>
                <a:hlinkClick r:id="rId3"/>
              </a:rPr>
              <a:t>“Good scientific practice in research and scholarship</a:t>
            </a:r>
            <a:r>
              <a:rPr lang="en-US" i="1" dirty="0" smtClean="0">
                <a:latin typeface="+mn-lt"/>
              </a:rPr>
              <a:t>”:</a:t>
            </a:r>
            <a:endParaRPr lang="nb-NO" i="1" dirty="0" smtClean="0">
              <a:latin typeface="+mn-lt"/>
            </a:endParaRPr>
          </a:p>
          <a:p>
            <a:pPr defTabSz="917509">
              <a:defRPr/>
            </a:pPr>
            <a:endParaRPr lang="en-US" i="1" dirty="0" smtClean="0">
              <a:latin typeface="+mn-lt"/>
              <a:ea typeface="Verdana" panose="020B0604030504040204" pitchFamily="34" charset="0"/>
              <a:cs typeface="Verdana" panose="020B0604030504040204" pitchFamily="34" charset="0"/>
            </a:endParaRPr>
          </a:p>
          <a:p>
            <a:pPr defTabSz="917509">
              <a:defRPr/>
            </a:pPr>
            <a:r>
              <a:rPr lang="en-US" i="1" dirty="0" smtClean="0">
                <a:latin typeface="+mn-lt"/>
                <a:ea typeface="Verdana" panose="020B0604030504040204" pitchFamily="34" charset="0"/>
                <a:cs typeface="Verdana" panose="020B0604030504040204" pitchFamily="34" charset="0"/>
              </a:rPr>
              <a:t>“….data sets are an important resource, which enable later verification of scientific interpretation and conclusions. They may also be the starting point for further studies. It is vital, therefore, that all primary and secondary data are </a:t>
            </a:r>
            <a:r>
              <a:rPr lang="en-US" b="1" i="1" dirty="0" smtClean="0">
                <a:latin typeface="+mn-lt"/>
                <a:ea typeface="Verdana" panose="020B0604030504040204" pitchFamily="34" charset="0"/>
                <a:cs typeface="Verdana" panose="020B0604030504040204" pitchFamily="34" charset="0"/>
              </a:rPr>
              <a:t>stored in a secure and accessible form</a:t>
            </a:r>
            <a:r>
              <a:rPr lang="en-US" i="1" dirty="0" smtClean="0">
                <a:latin typeface="+mn-lt"/>
                <a:ea typeface="Verdana" panose="020B0604030504040204" pitchFamily="34" charset="0"/>
                <a:cs typeface="Verdana" panose="020B0604030504040204" pitchFamily="34" charset="0"/>
              </a:rPr>
              <a:t>” </a:t>
            </a:r>
          </a:p>
          <a:p>
            <a:pPr defTabSz="917509">
              <a:defRPr/>
            </a:pPr>
            <a:endParaRPr lang="en-US" i="1" dirty="0" smtClean="0">
              <a:latin typeface="+mn-lt"/>
              <a:ea typeface="Verdana" panose="020B0604030504040204" pitchFamily="34" charset="0"/>
              <a:cs typeface="Verdana" panose="020B0604030504040204" pitchFamily="34" charset="0"/>
            </a:endParaRPr>
          </a:p>
          <a:p>
            <a:pPr defTabSz="917509">
              <a:defRPr/>
            </a:pPr>
            <a:endParaRPr lang="en-US" i="1" dirty="0" smtClean="0">
              <a:latin typeface="+mn-lt"/>
              <a:ea typeface="Verdana" panose="020B0604030504040204" pitchFamily="34" charset="0"/>
              <a:cs typeface="Verdana" panose="020B0604030504040204" pitchFamily="34" charset="0"/>
            </a:endParaRPr>
          </a:p>
          <a:p>
            <a:pPr defTabSz="917509">
              <a:defRPr/>
            </a:pPr>
            <a:r>
              <a:rPr lang="en-US" dirty="0" smtClean="0">
                <a:latin typeface="+mn-lt"/>
              </a:rPr>
              <a:t>From the final report of the Blue Ribbon Task Force on Sustainable Digital Preservation and Access: “</a:t>
            </a:r>
            <a:r>
              <a:rPr lang="en-US" i="1" dirty="0" smtClean="0">
                <a:latin typeface="+mn-lt"/>
                <a:hlinkClick r:id="rId4"/>
              </a:rPr>
              <a:t>Sustainable Economics for a Digital Planet – Ensuring Long-Term Access to Digital Information</a:t>
            </a:r>
            <a:r>
              <a:rPr lang="en-US" dirty="0" smtClean="0">
                <a:latin typeface="+mn-lt"/>
              </a:rPr>
              <a:t>” :</a:t>
            </a:r>
          </a:p>
          <a:p>
            <a:pPr defTabSz="917509">
              <a:defRPr/>
            </a:pPr>
            <a:endParaRPr lang="en-US" i="1" dirty="0" smtClean="0">
              <a:latin typeface="+mn-lt"/>
            </a:endParaRPr>
          </a:p>
          <a:p>
            <a:pPr defTabSz="917509">
              <a:defRPr/>
            </a:pPr>
            <a:r>
              <a:rPr lang="en-US" i="1" dirty="0">
                <a:ea typeface="Verdana" panose="020B0604030504040204" pitchFamily="34" charset="0"/>
                <a:cs typeface="Verdana" panose="020B0604030504040204" pitchFamily="34" charset="0"/>
              </a:rPr>
              <a:t>“Open access is like any other form of access: without preservation, there will be no access, open or otherwise.”</a:t>
            </a:r>
          </a:p>
          <a:p>
            <a:pPr defTabSz="917509">
              <a:defRPr/>
            </a:pPr>
            <a:endParaRPr lang="nb-NO" i="1" dirty="0" smtClean="0">
              <a:latin typeface="+mn-lt"/>
            </a:endParaRPr>
          </a:p>
          <a:p>
            <a:pPr defTabSz="917509">
              <a:defRPr/>
            </a:pPr>
            <a:endParaRPr lang="nb-NO" i="1" dirty="0" smtClean="0">
              <a:latin typeface="+mn-lt"/>
              <a:ea typeface="Verdana" panose="020B0604030504040204" pitchFamily="34" charset="0"/>
              <a:cs typeface="Verdana" panose="020B0604030504040204" pitchFamily="34" charset="0"/>
            </a:endParaRPr>
          </a:p>
          <a:p>
            <a:pPr defTabSz="917509">
              <a:defRPr/>
            </a:pPr>
            <a:endParaRPr lang="en-US" dirty="0"/>
          </a:p>
          <a:p>
            <a:endParaRPr lang="en-GB" noProof="0" dirty="0" smtClean="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7</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172033" indent="-172033">
              <a:buFont typeface="Arial" panose="020B0604020202020204" pitchFamily="34" charset="0"/>
              <a:buChar char="•"/>
            </a:pPr>
            <a:r>
              <a:rPr lang="en-GB" dirty="0"/>
              <a:t>How will we preserve the data? What will be the point of storing all this scientific data if, a century from now, it has degraded, been corrupted, or is simply too difficult for anyone but a well-equipped expert to use? Over time non-maintainability of essential hardware, software or support environment may make the information inaccessible and/or users may become unable to understand or use the data.</a:t>
            </a:r>
            <a:endParaRPr lang="nb-NO" dirty="0"/>
          </a:p>
          <a:p>
            <a:endParaRPr lang="nb-NO" dirty="0"/>
          </a:p>
          <a:p>
            <a:pPr marL="172033" indent="-172033">
              <a:buFont typeface="Arial" panose="020B0604020202020204" pitchFamily="34" charset="0"/>
              <a:buChar char="•"/>
            </a:pPr>
            <a:r>
              <a:rPr lang="en-GB" dirty="0"/>
              <a:t>How will we protect the integrity of the data? As the ‘data tide rises’ higher, how will we detect unauthorised alterations? Should every researcher, and every citizen, have access to the data repositories? Should there be different levels of access allowed</a:t>
            </a:r>
            <a:r>
              <a:rPr lang="en-GB" dirty="0" smtClean="0"/>
              <a:t>?</a:t>
            </a:r>
          </a:p>
          <a:p>
            <a:pPr defTabSz="917509">
              <a:defRPr/>
            </a:pPr>
            <a:endParaRPr lang="en-US" b="1" dirty="0" smtClean="0"/>
          </a:p>
          <a:p>
            <a:pPr marL="172033" indent="-172033">
              <a:buFont typeface="Arial" panose="020B0604020202020204" pitchFamily="34" charset="0"/>
              <a:buChar char="•"/>
            </a:pPr>
            <a:r>
              <a:rPr lang="en-GB" dirty="0" smtClean="0"/>
              <a:t>How </a:t>
            </a:r>
            <a:r>
              <a:rPr lang="en-GB" dirty="0"/>
              <a:t>will we convey the context and provenance of the data? Given the emerging trend to make all publicly funded research data publicly available, just how will users from a wide range of backgrounds understand and query the data they are accessing, and recognise the special circumstances under which it was collected?</a:t>
            </a:r>
            <a:endParaRPr lang="nb-NO" dirty="0"/>
          </a:p>
          <a:p>
            <a:r>
              <a:rPr lang="en-GB" dirty="0"/>
              <a:t> </a:t>
            </a:r>
            <a:endParaRPr lang="nb-NO" dirty="0"/>
          </a:p>
          <a:p>
            <a:pPr marL="172033" indent="-172033">
              <a:buFont typeface="Arial" panose="020B0604020202020204" pitchFamily="34" charset="0"/>
              <a:buChar char="•"/>
            </a:pPr>
            <a:r>
              <a:rPr lang="en-GB" dirty="0"/>
              <a:t>What new funding and business models will we need, so that everyone – researchers, enterprises, citizens – has adequate incentive to contribute to the data infrastructure? What kinds of data, under what circumstances, should be free?</a:t>
            </a:r>
            <a:endParaRPr lang="nb-NO" dirty="0"/>
          </a:p>
          <a:p>
            <a:r>
              <a:rPr lang="en-GB" dirty="0"/>
              <a:t> </a:t>
            </a:r>
            <a:endParaRPr lang="nb-NO" dirty="0"/>
          </a:p>
          <a:p>
            <a:pPr marL="172033" indent="-172033">
              <a:buFont typeface="Arial" panose="020B0604020202020204" pitchFamily="34" charset="0"/>
              <a:buChar char="•"/>
            </a:pPr>
            <a:r>
              <a:rPr lang="en-GB" dirty="0"/>
              <a:t>How will we protect the privacy of individuals linked to the data on the one hand, while providing researchers access to vital data on the other hand?</a:t>
            </a:r>
            <a:endParaRPr lang="nb-NO"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8</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pPr eaLnBrk="1" fontAlgn="b" hangingPunct="1">
              <a:spcBef>
                <a:spcPts val="0"/>
              </a:spcBef>
              <a:spcAft>
                <a:spcPts val="0"/>
              </a:spcAft>
              <a:defRPr/>
            </a:pPr>
            <a:r>
              <a:rPr lang="en-US" b="1" dirty="0"/>
              <a:t>Data integrity</a:t>
            </a:r>
            <a:r>
              <a:rPr lang="en-US" dirty="0"/>
              <a:t> refers to maintaining and assuring the accuracy and consistency of </a:t>
            </a:r>
            <a:r>
              <a:rPr lang="en-US" b="1" dirty="0"/>
              <a:t>data</a:t>
            </a:r>
            <a:r>
              <a:rPr lang="en-US" dirty="0"/>
              <a:t> over its entire life-cycle, and is a critical aspect to the design, implementation and usage of any system which stores, processes, or retrieves </a:t>
            </a:r>
            <a:r>
              <a:rPr lang="en-US" b="1" dirty="0"/>
              <a:t>data</a:t>
            </a:r>
            <a:r>
              <a:rPr lang="en-US" b="1" dirty="0" smtClean="0"/>
              <a:t>.</a:t>
            </a:r>
            <a:r>
              <a:rPr lang="en-US" dirty="0" smtClean="0"/>
              <a:t>  The term data integrity is broad in scope and may have widely different meanings depending on the specific context – even under the same general umbrella of computing.</a:t>
            </a:r>
            <a:endParaRPr lang="en-US" b="1" dirty="0" smtClean="0"/>
          </a:p>
          <a:p>
            <a:pPr eaLnBrk="1" fontAlgn="b" hangingPunct="1">
              <a:spcBef>
                <a:spcPts val="0"/>
              </a:spcBef>
              <a:spcAft>
                <a:spcPts val="0"/>
              </a:spcAft>
              <a:defRPr/>
            </a:pPr>
            <a:endParaRPr lang="en-US" b="1" dirty="0" smtClean="0"/>
          </a:p>
          <a:p>
            <a:pPr defTabSz="917509">
              <a:defRPr/>
            </a:pPr>
            <a:r>
              <a:rPr lang="en-US" b="1" dirty="0" smtClean="0"/>
              <a:t>Data integrity</a:t>
            </a:r>
            <a:r>
              <a:rPr lang="en-US" dirty="0" smtClean="0"/>
              <a:t> refers to the process of ensuring that a database remains an accurate reflection of the universe of discourse it is modelling or representing. In other words there is a close correspondence between the facts stored in the database and the real world it models .</a:t>
            </a:r>
          </a:p>
          <a:p>
            <a:pPr defTabSz="917509">
              <a:defRPr/>
            </a:pPr>
            <a:endParaRPr lang="en-US" dirty="0" smtClean="0"/>
          </a:p>
          <a:p>
            <a:pPr eaLnBrk="1" fontAlgn="b" hangingPunct="1">
              <a:spcBef>
                <a:spcPts val="0"/>
              </a:spcBef>
              <a:spcAft>
                <a:spcPts val="0"/>
              </a:spcAft>
              <a:defRPr/>
            </a:pPr>
            <a:r>
              <a:rPr lang="en-US" sz="1100" dirty="0" smtClean="0">
                <a:solidFill>
                  <a:srgbClr val="000000"/>
                </a:solidFill>
              </a:rPr>
              <a:t>OECD</a:t>
            </a:r>
            <a:r>
              <a:rPr lang="en-US" sz="1100" dirty="0">
                <a:solidFill>
                  <a:srgbClr val="000000"/>
                </a:solidFill>
              </a:rPr>
              <a:t>: Openness means access on equal terms for the international research community at the lowest possible cost, preferably at no more than the marginal cost of dissemination. </a:t>
            </a:r>
          </a:p>
          <a:p>
            <a:pPr eaLnBrk="1" fontAlgn="b" hangingPunct="1">
              <a:spcBef>
                <a:spcPts val="0"/>
              </a:spcBef>
              <a:spcAft>
                <a:spcPts val="0"/>
              </a:spcAft>
              <a:defRPr/>
            </a:pPr>
            <a:r>
              <a:rPr lang="en-US" sz="1100" dirty="0">
                <a:solidFill>
                  <a:srgbClr val="000000"/>
                </a:solidFill>
              </a:rPr>
              <a:t>Open access to research data from public funding should be easy, timely, user-friendly and preferably Internet-based. </a:t>
            </a:r>
          </a:p>
          <a:p>
            <a:pPr eaLnBrk="1" fontAlgn="b" hangingPunct="1">
              <a:spcBef>
                <a:spcPts val="0"/>
              </a:spcBef>
              <a:spcAft>
                <a:spcPts val="0"/>
              </a:spcAft>
              <a:defRPr/>
            </a:pPr>
            <a:endParaRPr lang="en-US" sz="1100" dirty="0">
              <a:solidFill>
                <a:srgbClr val="000000"/>
              </a:solidFill>
            </a:endParaRPr>
          </a:p>
          <a:p>
            <a:pPr eaLnBrk="1" fontAlgn="b" hangingPunct="1">
              <a:spcBef>
                <a:spcPts val="0"/>
              </a:spcBef>
              <a:spcAft>
                <a:spcPts val="0"/>
              </a:spcAft>
              <a:defRPr/>
            </a:pPr>
            <a:r>
              <a:rPr lang="en-US" sz="1100" dirty="0">
                <a:solidFill>
                  <a:srgbClr val="000000"/>
                </a:solidFill>
              </a:rPr>
              <a:t>Growing awareness that a robust approach is needed to curate and preserve research data  - ensure that they can be stored for the long-term and be shared and easily reused.</a:t>
            </a:r>
            <a:endParaRPr lang="nb-NO" sz="1100" dirty="0">
              <a:solidFill>
                <a:srgbClr val="000000"/>
              </a:solidFill>
            </a:endParaRPr>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9</a:t>
            </a:fld>
            <a:endParaRPr lang="nb-NO"/>
          </a:p>
        </p:txBody>
      </p:sp>
    </p:spTree>
    <p:extLst>
      <p:ext uri="{BB962C8B-B14F-4D97-AF65-F5344CB8AC3E}">
        <p14:creationId xmlns:p14="http://schemas.microsoft.com/office/powerpoint/2010/main" val="269471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08557E6D-0886-43EE-B140-CBC058C33D4D}" type="datetimeFigureOut">
              <a:rPr lang="nb-NO"/>
              <a:pPr>
                <a:defRPr/>
              </a:pPr>
              <a:t>27/11/14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129D6C1-BFD6-4796-AC0F-BEA784570D06}"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C59178B5-0457-4343-B1EB-D3699C64CDDF}" type="datetimeFigureOut">
              <a:rPr lang="nb-NO"/>
              <a:pPr>
                <a:defRPr/>
              </a:pPr>
              <a:t>27/11/14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8CE0F62-833D-4B2D-9E0A-EA32F8C79746}"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173D5D84-11C8-4E94-808B-7EC4EEAD80D2}" type="datetimeFigureOut">
              <a:rPr lang="nb-NO"/>
              <a:pPr>
                <a:defRPr/>
              </a:pPr>
              <a:t>27/11/14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46A12EF-F3EB-4D3E-9B61-B1E951035384}"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DD193850-0760-42C3-84BB-87FF8A44A636}" type="datetimeFigureOut">
              <a:rPr lang="nb-NO"/>
              <a:pPr>
                <a:defRPr/>
              </a:pPr>
              <a:t>27/11/14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F2CF5DA-69C3-4E58-B2B9-AE72D8B4439D}"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01C0B7E2-79B7-4CCA-BDAF-36EC3D63054E}" type="datetimeFigureOut">
              <a:rPr lang="nb-NO"/>
              <a:pPr>
                <a:defRPr/>
              </a:pPr>
              <a:t>27/11/14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6C14BE5-AECF-4B11-B652-E67587A1F845}"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88FA1A8A-CA1D-42E8-8230-FA8E4BD72525}" type="datetimeFigureOut">
              <a:rPr lang="nb-NO"/>
              <a:pPr>
                <a:defRPr/>
              </a:pPr>
              <a:t>27/11/14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9DDDB9E9-6EA3-495F-9A86-C8A1BAE80814}"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B0B8E3E3-96C7-4A29-BA2D-1ED3751ED9EC}" type="datetimeFigureOut">
              <a:rPr lang="nb-NO"/>
              <a:pPr>
                <a:defRPr/>
              </a:pPr>
              <a:t>27/11/14</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05B5793C-2768-475D-BD00-F12281694CF0}"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66D0C3FD-F93A-49A3-9C58-C8DF60759456}" type="datetimeFigureOut">
              <a:rPr lang="nb-NO"/>
              <a:pPr>
                <a:defRPr/>
              </a:pPr>
              <a:t>27/11/14</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4DD77EE5-6856-497D-B072-D3F16702D223}"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3E4CC194-DDF8-4027-8062-AF0F5F6F79B4}" type="datetimeFigureOut">
              <a:rPr lang="nb-NO"/>
              <a:pPr>
                <a:defRPr/>
              </a:pPr>
              <a:t>27/11/14</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DBBF438A-88E9-4D7C-9D7A-4812567C4353}"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C6BE8045-3677-46E1-A383-8620C1365A83}" type="datetimeFigureOut">
              <a:rPr lang="nb-NO"/>
              <a:pPr>
                <a:defRPr/>
              </a:pPr>
              <a:t>27/11/14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4F779A08-3C01-4265-B708-0B879B1C2F9C}"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0776D0EF-1539-4942-8D16-2CC09DA9593B}" type="datetimeFigureOut">
              <a:rPr lang="nb-NO"/>
              <a:pPr>
                <a:defRPr/>
              </a:pPr>
              <a:t>27/11/14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2A4DDFD9-8E98-4BDE-8915-A39FFCB3FD18}"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E52075-EC3A-47AE-AFB4-C0D9DC46B6D0}" type="datetimeFigureOut">
              <a:rPr lang="nb-NO"/>
              <a:pPr>
                <a:defRPr/>
              </a:pPr>
              <a:t>27/11/14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013624-2E62-4A36-B2FC-F5973A9A9199}"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hyperlink" Target="http://wiki.opf-labs.org/display/SP/Catalogue+of+Preservation+Policy+Elements" TargetMode="External"/><Relationship Id="rId21" Type="http://schemas.openxmlformats.org/officeDocument/2006/relationships/image" Target="../media/image1.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hyperlink" Target="http://www.jisc.ac.uk/media/documents/programmes/preservation/jiscpolicy_p1finalreport.pdf" TargetMode="External"/><Relationship Id="rId13" Type="http://schemas.openxmlformats.org/officeDocument/2006/relationships/hyperlink" Target="http://www.dcc.ac.uk/sites/default/files/documents/Preservation%20policy%20template.pdf" TargetMode="External"/><Relationship Id="rId14" Type="http://schemas.openxmlformats.org/officeDocument/2006/relationships/hyperlink" Target="http://www.disc-uk.org/docs/guide.pdf" TargetMode="External"/><Relationship Id="rId15" Type="http://schemas.openxmlformats.org/officeDocument/2006/relationships/hyperlink" Target="http://www.interpares.org/ip3/display_file.cfm?doc=ip3_policy_procedure_templates_final_report.pdf" TargetMode="External"/><Relationship Id="rId16" Type="http://schemas.openxmlformats.org/officeDocument/2006/relationships/hyperlink" Target="http://files.d-nb.de/nestor/materialien/nestor_mat_18.pdf" TargetMode="External"/><Relationship Id="rId17" Type="http://schemas.openxmlformats.org/officeDocument/2006/relationships/hyperlink" Target="http://www.opendoar.org/tools/en/policies.php" TargetMode="External"/><Relationship Id="rId18" Type="http://schemas.openxmlformats.org/officeDocument/2006/relationships/hyperlink" Target="https://www.rd-alliance.org/filedepot?cid=104&amp;fid=556" TargetMode="External"/><Relationship Id="rId19" Type="http://schemas.openxmlformats.org/officeDocument/2006/relationships/hyperlink" Target="http://www.rsp.ac.uk/start/policies-and-legal-issues/"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16.xml.rels><?xml version="1.0" encoding="UTF-8" standalone="yes"?>
<Relationships xmlns="http://schemas.openxmlformats.org/package/2006/relationships"><Relationship Id="rId9" Type="http://schemas.openxmlformats.org/officeDocument/2006/relationships/hyperlink" Target="http://www.icpsr.umich.edu/icpsrweb/content/datamanagement/preservation/policies/dpp-framework.html" TargetMode="External"/><Relationship Id="rId20" Type="http://schemas.openxmlformats.org/officeDocument/2006/relationships/image" Target="../media/image27.png"/><Relationship Id="rId21" Type="http://schemas.openxmlformats.org/officeDocument/2006/relationships/hyperlink" Target="http://www.gesis.org/fileadmin/upload/institut/wiss_arbeitsbereiche/datenarchiv_analyse/DAS_Preservation_Policy_eng.pdf" TargetMode="External"/><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hyperlink" Target="http://archaeologydataservice.ac.uk/attach/preservation/PreservationPolicyV1.3.1.pdf" TargetMode="External"/><Relationship Id="rId25" Type="http://schemas.openxmlformats.org/officeDocument/2006/relationships/hyperlink" Target="http://www.clarin.eu/" TargetMode="External"/><Relationship Id="rId26" Type="http://schemas.openxmlformats.org/officeDocument/2006/relationships/image" Target="../media/image30.png"/><Relationship Id="rId27" Type="http://schemas.openxmlformats.org/officeDocument/2006/relationships/hyperlink" Target="http://www.irss.unc.edu/odum/contentSubpage.jsp?nodeid=629" TargetMode="External"/><Relationship Id="rId28" Type="http://schemas.openxmlformats.org/officeDocument/2006/relationships/hyperlink" Target="http://data-archive.ac.uk/media/54776/ukda062-dps-preservationpolicy.pdf" TargetMode="External"/><Relationship Id="rId10" Type="http://schemas.openxmlformats.org/officeDocument/2006/relationships/hyperlink" Target="http://www.lockss.org/locksswp/wp-content/uploads/2011/11/OAIS-LOCKSS-Conformance.pdf" TargetMode="External"/><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lissdata.nl/assets/uploaded/Preservation%20and%20Dissemination%20Policy%20of%20the%20LISS%20Data%20Archive_1.1.pdf" TargetMode="External"/><Relationship Id="rId4" Type="http://schemas.openxmlformats.org/officeDocument/2006/relationships/hyperlink" Target="http://archiv.soc.cas.cz/sites/default/files/csda_preservation_policy_0.pdf" TargetMode="External"/><Relationship Id="rId5" Type="http://schemas.openxmlformats.org/officeDocument/2006/relationships/hyperlink" Target="http://dans.knaw.nl/sites/default/files/file/EASY/20140220%20Preservation%20Policy%20v1_0.pdf" TargetMode="External"/><Relationship Id="rId6" Type="http://schemas.openxmlformats.org/officeDocument/2006/relationships/hyperlink" Target="http://thedata.org/book/data-management-plan" TargetMode="External"/><Relationship Id="rId7" Type="http://schemas.openxmlformats.org/officeDocument/2006/relationships/hyperlink" Target="http://datadryad.org/themes/Mirage/docs/TermsOfService-Letter-2013.08.22.pdf" TargetMode="External"/><Relationship Id="rId8" Type="http://schemas.openxmlformats.org/officeDocument/2006/relationships/hyperlink" Target="http://www.eudat.eu/"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cordis.europa.eu/fp7/ict/e-infrastructure/docs/hlg-sdi-report.pdf" TargetMode="External"/><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vrundet rektangel 8"/>
          <p:cNvSpPr/>
          <p:nvPr/>
        </p:nvSpPr>
        <p:spPr>
          <a:xfrm>
            <a:off x="257175" y="1447800"/>
            <a:ext cx="8686800" cy="525779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0" name="Rectangle 3"/>
          <p:cNvSpPr>
            <a:spLocks noGrp="1" noChangeArrowheads="1"/>
          </p:cNvSpPr>
          <p:nvPr>
            <p:ph type="subTitle" idx="1"/>
          </p:nvPr>
        </p:nvSpPr>
        <p:spPr>
          <a:xfrm>
            <a:off x="914400" y="3886200"/>
            <a:ext cx="7315200" cy="533400"/>
          </a:xfrm>
        </p:spPr>
        <p:txBody>
          <a:bodyPr rtlCol="0">
            <a:normAutofit/>
          </a:bodyPr>
          <a:lstStyle/>
          <a:p>
            <a:pPr eaLnBrk="1" fontAlgn="auto" hangingPunct="1">
              <a:spcAft>
                <a:spcPts val="0"/>
              </a:spcAft>
              <a:buFont typeface="Arial" pitchFamily="34" charset="0"/>
              <a:buNone/>
              <a:defRPr/>
            </a:pPr>
            <a:r>
              <a:rPr lang="en-GB" sz="1800" b="1" dirty="0" err="1" smtClean="0">
                <a:solidFill>
                  <a:schemeClr val="tx2">
                    <a:lumMod val="50000"/>
                  </a:schemeClr>
                </a:solidFill>
              </a:rPr>
              <a:t>Trond</a:t>
            </a:r>
            <a:r>
              <a:rPr lang="en-GB" sz="1800" b="1" dirty="0" smtClean="0">
                <a:solidFill>
                  <a:schemeClr val="tx2">
                    <a:lumMod val="50000"/>
                  </a:schemeClr>
                </a:solidFill>
              </a:rPr>
              <a:t> </a:t>
            </a:r>
            <a:r>
              <a:rPr lang="en-GB" sz="1800" b="1" dirty="0" err="1" smtClean="0">
                <a:solidFill>
                  <a:schemeClr val="tx2">
                    <a:lumMod val="50000"/>
                  </a:schemeClr>
                </a:solidFill>
              </a:rPr>
              <a:t>Kvamme</a:t>
            </a:r>
            <a:endParaRPr lang="en-GB" sz="1800" dirty="0" smtClean="0">
              <a:solidFill>
                <a:schemeClr val="tx2">
                  <a:lumMod val="50000"/>
                </a:schemeClr>
              </a:solidFill>
            </a:endParaRPr>
          </a:p>
        </p:txBody>
      </p:sp>
      <p:sp>
        <p:nvSpPr>
          <p:cNvPr id="11" name="Rectangle 8"/>
          <p:cNvSpPr>
            <a:spLocks noChangeArrowheads="1"/>
          </p:cNvSpPr>
          <p:nvPr/>
        </p:nvSpPr>
        <p:spPr bwMode="auto">
          <a:xfrm>
            <a:off x="914400" y="4343400"/>
            <a:ext cx="7315200" cy="685800"/>
          </a:xfrm>
          <a:prstGeom prst="rect">
            <a:avLst/>
          </a:prstGeom>
          <a:noFill/>
          <a:ln>
            <a:noFill/>
          </a:ln>
          <a:extLst/>
        </p:spPr>
        <p:txBody>
          <a:bodyPr/>
          <a:lstStyle/>
          <a:p>
            <a:pPr algn="ctr" fontAlgn="auto">
              <a:spcBef>
                <a:spcPct val="20000"/>
              </a:spcBef>
              <a:spcAft>
                <a:spcPts val="0"/>
              </a:spcAft>
              <a:defRPr/>
            </a:pPr>
            <a:r>
              <a:rPr lang="nb-NO" sz="1600" b="1" dirty="0">
                <a:solidFill>
                  <a:schemeClr val="tx2">
                    <a:lumMod val="50000"/>
                  </a:schemeClr>
                </a:solidFill>
                <a:latin typeface="Verdana" pitchFamily="34" charset="0"/>
              </a:rPr>
              <a:t>Norwegian </a:t>
            </a:r>
            <a:r>
              <a:rPr lang="nb-NO" sz="1600" b="1" dirty="0" err="1">
                <a:solidFill>
                  <a:schemeClr val="tx2">
                    <a:lumMod val="50000"/>
                  </a:schemeClr>
                </a:solidFill>
                <a:latin typeface="Verdana" pitchFamily="34" charset="0"/>
              </a:rPr>
              <a:t>Social</a:t>
            </a:r>
            <a:r>
              <a:rPr lang="nb-NO" sz="1600" b="1" dirty="0">
                <a:solidFill>
                  <a:schemeClr val="tx2">
                    <a:lumMod val="50000"/>
                  </a:schemeClr>
                </a:solidFill>
                <a:latin typeface="Verdana" pitchFamily="34" charset="0"/>
              </a:rPr>
              <a:t> </a:t>
            </a:r>
            <a:r>
              <a:rPr lang="nb-NO" sz="1600" b="1" dirty="0" err="1">
                <a:solidFill>
                  <a:schemeClr val="tx2">
                    <a:lumMod val="50000"/>
                  </a:schemeClr>
                </a:solidFill>
                <a:latin typeface="Verdana" pitchFamily="34" charset="0"/>
              </a:rPr>
              <a:t>Science</a:t>
            </a:r>
            <a:r>
              <a:rPr lang="nb-NO" sz="1600" b="1" dirty="0">
                <a:solidFill>
                  <a:schemeClr val="tx2">
                    <a:lumMod val="50000"/>
                  </a:schemeClr>
                </a:solidFill>
                <a:latin typeface="Verdana" pitchFamily="34" charset="0"/>
              </a:rPr>
              <a:t> Data Services (NSD)</a:t>
            </a:r>
          </a:p>
        </p:txBody>
      </p:sp>
      <p:sp>
        <p:nvSpPr>
          <p:cNvPr id="12" name="Text Box 9"/>
          <p:cNvSpPr txBox="1">
            <a:spLocks noChangeArrowheads="1"/>
          </p:cNvSpPr>
          <p:nvPr/>
        </p:nvSpPr>
        <p:spPr bwMode="auto">
          <a:xfrm>
            <a:off x="257175" y="1600200"/>
            <a:ext cx="8686800" cy="1471172"/>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fontAlgn="auto" hangingPunct="1">
              <a:lnSpc>
                <a:spcPct val="80000"/>
              </a:lnSpc>
              <a:spcBef>
                <a:spcPct val="20000"/>
              </a:spcBef>
              <a:spcAft>
                <a:spcPts val="0"/>
              </a:spcAft>
              <a:buFont typeface="Arial" charset="0"/>
              <a:buNone/>
              <a:defRPr/>
            </a:pPr>
            <a:r>
              <a:rPr lang="nb-NO" sz="2800" b="1" dirty="0" smtClean="0">
                <a:solidFill>
                  <a:schemeClr val="accent1">
                    <a:lumMod val="75000"/>
                  </a:schemeClr>
                </a:solidFill>
                <a:latin typeface="Verdana" pitchFamily="34" charset="0"/>
              </a:rPr>
              <a:t>WP4 </a:t>
            </a:r>
            <a:r>
              <a:rPr lang="nb-NO" sz="2800" b="1" dirty="0">
                <a:solidFill>
                  <a:schemeClr val="accent1">
                    <a:lumMod val="75000"/>
                  </a:schemeClr>
                </a:solidFill>
                <a:latin typeface="Verdana" pitchFamily="34" charset="0"/>
              </a:rPr>
              <a:t>Data </a:t>
            </a:r>
            <a:r>
              <a:rPr lang="nb-NO" sz="2800" b="1" dirty="0" err="1" smtClean="0">
                <a:solidFill>
                  <a:schemeClr val="accent1">
                    <a:lumMod val="75000"/>
                  </a:schemeClr>
                </a:solidFill>
                <a:latin typeface="Verdana" pitchFamily="34" charset="0"/>
              </a:rPr>
              <a:t>Archiving</a:t>
            </a:r>
            <a:endParaRPr lang="nb-NO" sz="2800" b="1" dirty="0" smtClean="0">
              <a:solidFill>
                <a:schemeClr val="accent1">
                  <a:lumMod val="75000"/>
                </a:schemeClr>
              </a:solidFill>
              <a:latin typeface="Verdana" pitchFamily="34" charset="0"/>
            </a:endParaRPr>
          </a:p>
          <a:p>
            <a:pPr lvl="1" algn="ctr" eaLnBrk="1" fontAlgn="auto" hangingPunct="1">
              <a:lnSpc>
                <a:spcPct val="80000"/>
              </a:lnSpc>
              <a:spcBef>
                <a:spcPct val="20000"/>
              </a:spcBef>
              <a:spcAft>
                <a:spcPts val="0"/>
              </a:spcAft>
              <a:buFont typeface="Arial" charset="0"/>
              <a:buNone/>
              <a:defRPr/>
            </a:pPr>
            <a:endParaRPr lang="nb-NO" sz="3200" b="1" dirty="0">
              <a:solidFill>
                <a:schemeClr val="accent1">
                  <a:lumMod val="75000"/>
                </a:schemeClr>
              </a:solidFill>
              <a:latin typeface="Verdana" pitchFamily="34" charset="0"/>
            </a:endParaRPr>
          </a:p>
          <a:p>
            <a:pPr lvl="1" algn="ctr" eaLnBrk="1" fontAlgn="auto" hangingPunct="1">
              <a:lnSpc>
                <a:spcPct val="80000"/>
              </a:lnSpc>
              <a:spcBef>
                <a:spcPct val="20000"/>
              </a:spcBef>
              <a:spcAft>
                <a:spcPts val="0"/>
              </a:spcAft>
              <a:buFont typeface="Arial" charset="0"/>
              <a:buNone/>
              <a:defRPr/>
            </a:pPr>
            <a:r>
              <a:rPr lang="nb-NO" sz="1600" b="1" dirty="0" err="1" smtClean="0">
                <a:solidFill>
                  <a:schemeClr val="accent1">
                    <a:lumMod val="75000"/>
                  </a:schemeClr>
                </a:solidFill>
                <a:latin typeface="Verdana" pitchFamily="34" charset="0"/>
              </a:rPr>
              <a:t>Task</a:t>
            </a:r>
            <a:r>
              <a:rPr lang="nb-NO" sz="1600" b="1" dirty="0" smtClean="0">
                <a:solidFill>
                  <a:schemeClr val="accent1">
                    <a:lumMod val="75000"/>
                  </a:schemeClr>
                </a:solidFill>
                <a:latin typeface="Verdana" pitchFamily="34" charset="0"/>
              </a:rPr>
              <a:t> 4.4: </a:t>
            </a:r>
          </a:p>
          <a:p>
            <a:pPr lvl="1" algn="ctr" eaLnBrk="1" fontAlgn="auto" hangingPunct="1">
              <a:lnSpc>
                <a:spcPct val="80000"/>
              </a:lnSpc>
              <a:spcBef>
                <a:spcPct val="20000"/>
              </a:spcBef>
              <a:spcAft>
                <a:spcPts val="0"/>
              </a:spcAft>
              <a:buFont typeface="Arial" charset="0"/>
              <a:buNone/>
              <a:defRPr/>
            </a:pPr>
            <a:r>
              <a:rPr lang="en-US" sz="1600" b="1" dirty="0" smtClean="0">
                <a:solidFill>
                  <a:schemeClr val="accent1">
                    <a:lumMod val="75000"/>
                  </a:schemeClr>
                </a:solidFill>
                <a:latin typeface="Verdana" pitchFamily="34" charset="0"/>
              </a:rPr>
              <a:t>Preservation policy rules – assessments and recommendations</a:t>
            </a:r>
            <a:endParaRPr lang="nb-NO" sz="1600" b="1" dirty="0">
              <a:solidFill>
                <a:schemeClr val="accent1">
                  <a:lumMod val="75000"/>
                </a:schemeClr>
              </a:solidFill>
              <a:latin typeface="Verdana" pitchFamily="34" charset="0"/>
            </a:endParaRPr>
          </a:p>
        </p:txBody>
      </p:sp>
      <p:sp>
        <p:nvSpPr>
          <p:cNvPr id="15366" name="Rektangel 6"/>
          <p:cNvSpPr>
            <a:spLocks noChangeArrowheads="1"/>
          </p:cNvSpPr>
          <p:nvPr/>
        </p:nvSpPr>
        <p:spPr bwMode="auto">
          <a:xfrm>
            <a:off x="914400" y="5418138"/>
            <a:ext cx="7315200" cy="738187"/>
          </a:xfrm>
          <a:prstGeom prst="rect">
            <a:avLst/>
          </a:prstGeom>
          <a:noFill/>
          <a:ln w="9525">
            <a:noFill/>
            <a:miter lim="800000"/>
            <a:headEnd/>
            <a:tailEnd/>
          </a:ln>
        </p:spPr>
        <p:txBody>
          <a:bodyPr>
            <a:spAutoFit/>
          </a:bodyPr>
          <a:lstStyle/>
          <a:p>
            <a:pPr algn="ctr"/>
            <a:r>
              <a:rPr lang="nb-NO" sz="2400" b="1" dirty="0" smtClean="0">
                <a:latin typeface="Calibri" pitchFamily="34" charset="0"/>
              </a:rPr>
              <a:t>Final DASISH Conference</a:t>
            </a:r>
            <a:endParaRPr lang="nb-NO" sz="2400" b="1" dirty="0">
              <a:latin typeface="Calibri" pitchFamily="34" charset="0"/>
            </a:endParaRPr>
          </a:p>
          <a:p>
            <a:pPr algn="ctr"/>
            <a:r>
              <a:rPr lang="nb-NO" b="1" dirty="0" err="1" smtClean="0">
                <a:latin typeface="Calibri" pitchFamily="34" charset="0"/>
              </a:rPr>
              <a:t>Gothenburg</a:t>
            </a:r>
            <a:r>
              <a:rPr lang="nb-NO" b="1" dirty="0" smtClean="0">
                <a:latin typeface="Calibri" pitchFamily="34" charset="0"/>
              </a:rPr>
              <a:t>, 27</a:t>
            </a:r>
            <a:r>
              <a:rPr lang="nb-NO" b="1" baseline="30000" dirty="0" smtClean="0">
                <a:latin typeface="Calibri" pitchFamily="34" charset="0"/>
              </a:rPr>
              <a:t>th</a:t>
            </a:r>
            <a:r>
              <a:rPr lang="nb-NO" b="1" dirty="0" smtClean="0">
                <a:latin typeface="Calibri" pitchFamily="34" charset="0"/>
              </a:rPr>
              <a:t> November 2014</a:t>
            </a:r>
            <a:endParaRPr lang="nb-NO" b="1" dirty="0">
              <a:latin typeface="Calibri" pitchFamily="34" charset="0"/>
            </a:endParaRPr>
          </a:p>
        </p:txBody>
      </p:sp>
      <p:pic>
        <p:nvPicPr>
          <p:cNvPr id="8"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Tree>
    <p:extLst>
      <p:ext uri="{BB962C8B-B14F-4D97-AF65-F5344CB8AC3E}">
        <p14:creationId xmlns:p14="http://schemas.microsoft.com/office/powerpoint/2010/main" val="10400921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155575" y="1196977"/>
            <a:ext cx="8839200" cy="14700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 name="AutoShape 4"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3" name="TekstSylinder 12"/>
          <p:cNvSpPr txBox="1"/>
          <p:nvPr/>
        </p:nvSpPr>
        <p:spPr>
          <a:xfrm>
            <a:off x="341623" y="1308265"/>
            <a:ext cx="7887978" cy="1477328"/>
          </a:xfrm>
          <a:prstGeom prst="rect">
            <a:avLst/>
          </a:prstGeom>
          <a:noFill/>
        </p:spPr>
        <p:txBody>
          <a:bodyPr wrap="square" rtlCol="0">
            <a:spAutoFit/>
          </a:bodyPr>
          <a:lstStyle/>
          <a:p>
            <a:r>
              <a:rPr lang="en-US" dirty="0" smtClean="0">
                <a:solidFill>
                  <a:schemeClr val="accent1">
                    <a:lumMod val="75000"/>
                  </a:schemeClr>
                </a:solidFill>
              </a:rPr>
              <a:t>Oxford Dictionaries</a:t>
            </a:r>
            <a:r>
              <a:rPr lang="en-US" dirty="0" smtClean="0"/>
              <a:t>: </a:t>
            </a:r>
          </a:p>
          <a:p>
            <a:endParaRPr lang="en-US" dirty="0" smtClean="0"/>
          </a:p>
          <a:p>
            <a:r>
              <a:rPr lang="en-US" dirty="0" smtClean="0"/>
              <a:t>“…</a:t>
            </a:r>
            <a:r>
              <a:rPr lang="en-US" dirty="0"/>
              <a:t>a </a:t>
            </a:r>
            <a:r>
              <a:rPr lang="en-US" i="1" dirty="0"/>
              <a:t>course or principle of action</a:t>
            </a:r>
            <a:r>
              <a:rPr lang="en-US" dirty="0"/>
              <a:t> adopted or proposed by an organization or individual”. </a:t>
            </a:r>
            <a:endParaRPr lang="en-US" dirty="0" smtClean="0"/>
          </a:p>
          <a:p>
            <a:endParaRPr lang="en-US" dirty="0"/>
          </a:p>
        </p:txBody>
      </p:sp>
      <p:sp>
        <p:nvSpPr>
          <p:cNvPr id="16" name="Avrundet rektangel 15"/>
          <p:cNvSpPr/>
          <p:nvPr/>
        </p:nvSpPr>
        <p:spPr>
          <a:xfrm>
            <a:off x="155575" y="2785593"/>
            <a:ext cx="8839200" cy="3767607"/>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4" name="TekstSylinder 13"/>
          <p:cNvSpPr txBox="1"/>
          <p:nvPr/>
        </p:nvSpPr>
        <p:spPr>
          <a:xfrm>
            <a:off x="341622" y="3048001"/>
            <a:ext cx="8497578" cy="3693319"/>
          </a:xfrm>
          <a:prstGeom prst="rect">
            <a:avLst/>
          </a:prstGeom>
          <a:noFill/>
        </p:spPr>
        <p:txBody>
          <a:bodyPr wrap="square" rtlCol="0">
            <a:spAutoFit/>
          </a:bodyPr>
          <a:lstStyle/>
          <a:p>
            <a:r>
              <a:rPr lang="en-US" dirty="0">
                <a:solidFill>
                  <a:schemeClr val="accent1">
                    <a:lumMod val="75000"/>
                  </a:schemeClr>
                </a:solidFill>
              </a:rPr>
              <a:t>Merriam-Webster:</a:t>
            </a:r>
            <a:r>
              <a:rPr lang="en-US" dirty="0"/>
              <a:t> </a:t>
            </a:r>
          </a:p>
          <a:p>
            <a:endParaRPr lang="en-US" dirty="0"/>
          </a:p>
          <a:p>
            <a:pPr marL="342900" indent="-342900">
              <a:buAutoNum type="arabicParenBoth"/>
            </a:pPr>
            <a:r>
              <a:rPr lang="en-US" dirty="0"/>
              <a:t>“…</a:t>
            </a:r>
            <a:r>
              <a:rPr lang="en-US" i="1" dirty="0"/>
              <a:t>prudence</a:t>
            </a:r>
            <a:r>
              <a:rPr lang="en-US" dirty="0"/>
              <a:t> or </a:t>
            </a:r>
            <a:r>
              <a:rPr lang="en-US" i="1" dirty="0"/>
              <a:t>wisdom</a:t>
            </a:r>
            <a:r>
              <a:rPr lang="en-US" dirty="0"/>
              <a:t> in the management of affairs”;</a:t>
            </a:r>
          </a:p>
          <a:p>
            <a:pPr marL="342900" indent="-342900">
              <a:buAutoNum type="arabicParenBoth"/>
            </a:pPr>
            <a:endParaRPr lang="en-US" dirty="0"/>
          </a:p>
          <a:p>
            <a:pPr marL="342900" indent="-342900">
              <a:buAutoNum type="arabicParenBoth"/>
            </a:pPr>
            <a:r>
              <a:rPr lang="en-US" dirty="0"/>
              <a:t>“…a definite </a:t>
            </a:r>
            <a:r>
              <a:rPr lang="en-US" i="1" dirty="0"/>
              <a:t>course</a:t>
            </a:r>
            <a:r>
              <a:rPr lang="en-US" dirty="0"/>
              <a:t> or </a:t>
            </a:r>
            <a:r>
              <a:rPr lang="en-US" i="1" dirty="0"/>
              <a:t>method of action</a:t>
            </a:r>
            <a:r>
              <a:rPr lang="en-US" dirty="0"/>
              <a:t> selected from among alternatives and in light of given conditions to guide and determine present and future decisions”; </a:t>
            </a:r>
          </a:p>
          <a:p>
            <a:pPr marL="342900" indent="-342900">
              <a:buAutoNum type="arabicParenBoth"/>
            </a:pPr>
            <a:endParaRPr lang="en-US" dirty="0"/>
          </a:p>
          <a:p>
            <a:pPr marL="342900" indent="-342900">
              <a:buAutoNum type="arabicParenBoth"/>
            </a:pPr>
            <a:r>
              <a:rPr lang="en-US" dirty="0"/>
              <a:t>“…a high-level </a:t>
            </a:r>
            <a:r>
              <a:rPr lang="en-US" i="1" dirty="0"/>
              <a:t>overall plan</a:t>
            </a:r>
            <a:r>
              <a:rPr lang="en-US" dirty="0"/>
              <a:t> embracing the general goals and acceptable </a:t>
            </a:r>
            <a:r>
              <a:rPr lang="en-US" i="1" dirty="0"/>
              <a:t>procedures</a:t>
            </a:r>
            <a:r>
              <a:rPr lang="en-US" dirty="0"/>
              <a:t> “; </a:t>
            </a:r>
          </a:p>
          <a:p>
            <a:pPr marL="342900" indent="-342900">
              <a:buAutoNum type="arabicParenBoth"/>
            </a:pPr>
            <a:endParaRPr lang="en-US" dirty="0"/>
          </a:p>
          <a:p>
            <a:pPr marL="342900" indent="-342900">
              <a:buAutoNum type="arabicParenBoth"/>
            </a:pPr>
            <a:r>
              <a:rPr lang="en-US" dirty="0"/>
              <a:t>“…a writing whereby a </a:t>
            </a:r>
            <a:r>
              <a:rPr lang="en-US" i="1" dirty="0"/>
              <a:t>contract of insurance</a:t>
            </a:r>
            <a:r>
              <a:rPr lang="en-US" dirty="0"/>
              <a:t> is made”. </a:t>
            </a:r>
            <a:endParaRPr lang="nb-NO" dirty="0"/>
          </a:p>
          <a:p>
            <a:endParaRPr lang="nb-NO" dirty="0"/>
          </a:p>
        </p:txBody>
      </p:sp>
      <p:pic>
        <p:nvPicPr>
          <p:cNvPr id="12"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15" name="Rektangel 4"/>
          <p:cNvSpPr>
            <a:spLocks noChangeArrowheads="1"/>
          </p:cNvSpPr>
          <p:nvPr/>
        </p:nvSpPr>
        <p:spPr bwMode="auto">
          <a:xfrm>
            <a:off x="3276600" y="466128"/>
            <a:ext cx="2590800" cy="461665"/>
          </a:xfrm>
          <a:prstGeom prst="rect">
            <a:avLst/>
          </a:prstGeom>
          <a:noFill/>
          <a:ln>
            <a:noFill/>
          </a:ln>
          <a:extLst/>
        </p:spPr>
        <p:txBody>
          <a:bodyPr wrap="square">
            <a:spAutoFit/>
          </a:bodyPr>
          <a:lstStyle/>
          <a:p>
            <a:pPr fontAlgn="auto">
              <a:spcBef>
                <a:spcPts val="0"/>
              </a:spcBef>
              <a:spcAft>
                <a:spcPts val="0"/>
              </a:spcAft>
              <a:defRPr/>
            </a:pPr>
            <a:r>
              <a:rPr lang="en-GB" sz="2400" b="1" dirty="0" smtClean="0">
                <a:solidFill>
                  <a:schemeClr val="accent1">
                    <a:lumMod val="75000"/>
                  </a:schemeClr>
                </a:solidFill>
                <a:latin typeface="+mj-lt"/>
                <a:cs typeface="Times New Roman" pitchFamily="18" charset="0"/>
              </a:rPr>
              <a:t>Policy - definition</a:t>
            </a:r>
            <a:endParaRPr lang="en-GB" sz="2400" b="1" dirty="0">
              <a:solidFill>
                <a:schemeClr val="accent1">
                  <a:lumMod val="75000"/>
                </a:schemeClr>
              </a:solidFill>
              <a:latin typeface="+mj-lt"/>
            </a:endParaRPr>
          </a:p>
        </p:txBody>
      </p:sp>
    </p:spTree>
    <p:extLst>
      <p:ext uri="{BB962C8B-B14F-4D97-AF65-F5344CB8AC3E}">
        <p14:creationId xmlns:p14="http://schemas.microsoft.com/office/powerpoint/2010/main" val="2069966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6" name="Rektangel 4"/>
          <p:cNvSpPr>
            <a:spLocks noChangeArrowheads="1"/>
          </p:cNvSpPr>
          <p:nvPr/>
        </p:nvSpPr>
        <p:spPr bwMode="auto">
          <a:xfrm>
            <a:off x="1871065" y="828675"/>
            <a:ext cx="5410200" cy="461665"/>
          </a:xfrm>
          <a:prstGeom prst="rect">
            <a:avLst/>
          </a:prstGeom>
          <a:noFill/>
          <a:ln>
            <a:noFill/>
          </a:ln>
          <a:extLst/>
        </p:spPr>
        <p:txBody>
          <a:bodyPr wrap="square">
            <a:spAutoFit/>
          </a:bodyPr>
          <a:lstStyle/>
          <a:p>
            <a:pPr fontAlgn="auto">
              <a:spcBef>
                <a:spcPts val="0"/>
              </a:spcBef>
              <a:spcAft>
                <a:spcPts val="0"/>
              </a:spcAft>
              <a:defRPr/>
            </a:pPr>
            <a:r>
              <a:rPr lang="en-GB" sz="2400" b="1" dirty="0" smtClean="0">
                <a:solidFill>
                  <a:schemeClr val="accent1">
                    <a:lumMod val="75000"/>
                  </a:schemeClr>
                </a:solidFill>
                <a:latin typeface="+mj-lt"/>
                <a:cs typeface="Times New Roman" pitchFamily="18" charset="0"/>
              </a:rPr>
              <a:t>Preservation Policy – working definition</a:t>
            </a:r>
            <a:endParaRPr lang="en-GB" sz="2400" b="1" dirty="0">
              <a:solidFill>
                <a:schemeClr val="accent1">
                  <a:lumMod val="75000"/>
                </a:schemeClr>
              </a:solidFill>
              <a:latin typeface="+mj-lt"/>
            </a:endParaRPr>
          </a:p>
        </p:txBody>
      </p:sp>
      <p:sp>
        <p:nvSpPr>
          <p:cNvPr id="2" name="AutoShape 4"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6" name="Avrundet rektangel 15"/>
          <p:cNvSpPr/>
          <p:nvPr/>
        </p:nvSpPr>
        <p:spPr>
          <a:xfrm>
            <a:off x="155575" y="1295401"/>
            <a:ext cx="8839200" cy="525780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4" name="TekstSylinder 13"/>
          <p:cNvSpPr txBox="1"/>
          <p:nvPr/>
        </p:nvSpPr>
        <p:spPr>
          <a:xfrm>
            <a:off x="307975" y="1752600"/>
            <a:ext cx="8497578" cy="1169551"/>
          </a:xfrm>
          <a:prstGeom prst="rect">
            <a:avLst/>
          </a:prstGeom>
          <a:noFill/>
        </p:spPr>
        <p:txBody>
          <a:bodyPr wrap="square" rtlCol="0">
            <a:spAutoFit/>
          </a:bodyPr>
          <a:lstStyle/>
          <a:p>
            <a:r>
              <a:rPr lang="en-US" dirty="0" smtClean="0">
                <a:solidFill>
                  <a:schemeClr val="accent1">
                    <a:lumMod val="75000"/>
                  </a:schemeClr>
                </a:solidFill>
                <a:latin typeface="+mn-lt"/>
              </a:rPr>
              <a:t>ISO 16363: </a:t>
            </a:r>
            <a:r>
              <a:rPr lang="en-US" i="1" dirty="0" smtClean="0">
                <a:solidFill>
                  <a:schemeClr val="accent1">
                    <a:lumMod val="75000"/>
                  </a:schemeClr>
                </a:solidFill>
                <a:latin typeface="+mn-lt"/>
              </a:rPr>
              <a:t>Audit and Certification of Trustworthy Digital Repositories</a:t>
            </a:r>
            <a:r>
              <a:rPr lang="en-US" dirty="0" smtClean="0">
                <a:solidFill>
                  <a:schemeClr val="accent1">
                    <a:lumMod val="75000"/>
                  </a:schemeClr>
                </a:solidFill>
                <a:latin typeface="+mn-lt"/>
              </a:rPr>
              <a:t>:</a:t>
            </a:r>
            <a:r>
              <a:rPr lang="en-US" dirty="0" smtClean="0">
                <a:latin typeface="+mn-lt"/>
              </a:rPr>
              <a:t> </a:t>
            </a:r>
            <a:endParaRPr lang="en-US" dirty="0">
              <a:latin typeface="+mn-lt"/>
            </a:endParaRPr>
          </a:p>
          <a:p>
            <a:endParaRPr lang="en-US" sz="2000" dirty="0">
              <a:latin typeface="+mn-lt"/>
            </a:endParaRPr>
          </a:p>
          <a:p>
            <a:r>
              <a:rPr lang="en-US" sz="1600" dirty="0" smtClean="0">
                <a:latin typeface="+mn-lt"/>
              </a:rPr>
              <a:t>“…a written </a:t>
            </a:r>
            <a:r>
              <a:rPr lang="en-US" sz="1600" dirty="0">
                <a:latin typeface="+mn-lt"/>
              </a:rPr>
              <a:t>statement, authorized by the repository management, that describes the approach to be taken by the repository for the preservation of objects accessioned into the </a:t>
            </a:r>
            <a:r>
              <a:rPr lang="en-US" sz="1600" dirty="0" smtClean="0">
                <a:latin typeface="+mn-lt"/>
              </a:rPr>
              <a:t>repository.” </a:t>
            </a:r>
            <a:endParaRPr lang="nb-NO" sz="1600" dirty="0">
              <a:latin typeface="+mn-lt"/>
            </a:endParaRPr>
          </a:p>
        </p:txBody>
      </p:sp>
      <p:sp>
        <p:nvSpPr>
          <p:cNvPr id="13" name="Avrundet rektangel 12"/>
          <p:cNvSpPr/>
          <p:nvPr/>
        </p:nvSpPr>
        <p:spPr>
          <a:xfrm>
            <a:off x="2209800" y="3544498"/>
            <a:ext cx="1142999" cy="323545"/>
          </a:xfrm>
          <a:prstGeom prst="roundRect">
            <a:avLst>
              <a:gd name="adj" fmla="val 1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dirty="0" smtClean="0"/>
              <a:t>Context</a:t>
            </a:r>
            <a:endParaRPr lang="en-GB" sz="1400" dirty="0"/>
          </a:p>
        </p:txBody>
      </p:sp>
      <p:sp>
        <p:nvSpPr>
          <p:cNvPr id="15" name="Avrundet rektangel 14"/>
          <p:cNvSpPr/>
          <p:nvPr/>
        </p:nvSpPr>
        <p:spPr>
          <a:xfrm>
            <a:off x="5334000" y="4495800"/>
            <a:ext cx="1447799" cy="323545"/>
          </a:xfrm>
          <a:prstGeom prst="roundRect">
            <a:avLst>
              <a:gd name="adj" fmla="val 1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dirty="0" smtClean="0"/>
              <a:t>Implementation</a:t>
            </a:r>
            <a:endParaRPr lang="en-GB" sz="1400" dirty="0"/>
          </a:p>
        </p:txBody>
      </p:sp>
      <p:sp>
        <p:nvSpPr>
          <p:cNvPr id="17" name="Avrundet rektangel 16"/>
          <p:cNvSpPr/>
          <p:nvPr/>
        </p:nvSpPr>
        <p:spPr>
          <a:xfrm>
            <a:off x="7467598" y="2337375"/>
            <a:ext cx="838201" cy="323545"/>
          </a:xfrm>
          <a:prstGeom prst="roundRect">
            <a:avLst>
              <a:gd name="adj" fmla="val 1000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en-GB" sz="1400" dirty="0"/>
          </a:p>
        </p:txBody>
      </p:sp>
      <p:cxnSp>
        <p:nvCxnSpPr>
          <p:cNvPr id="8" name="Rett pil 7"/>
          <p:cNvCxnSpPr>
            <a:stCxn id="17" idx="1"/>
            <a:endCxn id="13" idx="3"/>
          </p:cNvCxnSpPr>
          <p:nvPr/>
        </p:nvCxnSpPr>
        <p:spPr>
          <a:xfrm flipH="1">
            <a:off x="3352799" y="2499148"/>
            <a:ext cx="4114799" cy="1207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ett pil 17"/>
          <p:cNvCxnSpPr>
            <a:stCxn id="17" idx="2"/>
            <a:endCxn id="15" idx="0"/>
          </p:cNvCxnSpPr>
          <p:nvPr/>
        </p:nvCxnSpPr>
        <p:spPr>
          <a:xfrm flipH="1">
            <a:off x="6057900" y="2660920"/>
            <a:ext cx="1828799" cy="183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222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6" name="Rektangel 4"/>
          <p:cNvSpPr>
            <a:spLocks noChangeArrowheads="1"/>
          </p:cNvSpPr>
          <p:nvPr/>
        </p:nvSpPr>
        <p:spPr bwMode="auto">
          <a:xfrm>
            <a:off x="1871065" y="828675"/>
            <a:ext cx="5410200" cy="461665"/>
          </a:xfrm>
          <a:prstGeom prst="rect">
            <a:avLst/>
          </a:prstGeom>
          <a:noFill/>
          <a:ln>
            <a:noFill/>
          </a:ln>
          <a:extLst/>
        </p:spPr>
        <p:txBody>
          <a:bodyPr wrap="square">
            <a:spAutoFit/>
          </a:bodyPr>
          <a:lstStyle/>
          <a:p>
            <a:pPr fontAlgn="auto">
              <a:spcBef>
                <a:spcPts val="0"/>
              </a:spcBef>
              <a:spcAft>
                <a:spcPts val="0"/>
              </a:spcAft>
              <a:defRPr/>
            </a:pPr>
            <a:r>
              <a:rPr lang="en-GB" sz="2400" b="1" dirty="0" smtClean="0">
                <a:solidFill>
                  <a:schemeClr val="accent1">
                    <a:lumMod val="75000"/>
                  </a:schemeClr>
                </a:solidFill>
                <a:latin typeface="+mj-lt"/>
                <a:cs typeface="Times New Roman" pitchFamily="18" charset="0"/>
              </a:rPr>
              <a:t>Preservation Policy – working definition</a:t>
            </a:r>
            <a:endParaRPr lang="en-GB" sz="2400" b="1" dirty="0">
              <a:solidFill>
                <a:schemeClr val="accent1">
                  <a:lumMod val="75000"/>
                </a:schemeClr>
              </a:solidFill>
              <a:latin typeface="+mj-lt"/>
            </a:endParaRPr>
          </a:p>
        </p:txBody>
      </p:sp>
      <p:sp>
        <p:nvSpPr>
          <p:cNvPr id="2" name="AutoShape 4"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6" name="Avrundet rektangel 15"/>
          <p:cNvSpPr/>
          <p:nvPr/>
        </p:nvSpPr>
        <p:spPr>
          <a:xfrm>
            <a:off x="155575" y="1295401"/>
            <a:ext cx="8839200" cy="525780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0" name="TekstSylinder 9"/>
          <p:cNvSpPr txBox="1"/>
          <p:nvPr/>
        </p:nvSpPr>
        <p:spPr>
          <a:xfrm>
            <a:off x="327376" y="2057400"/>
            <a:ext cx="8497578" cy="4401205"/>
          </a:xfrm>
          <a:prstGeom prst="rect">
            <a:avLst/>
          </a:prstGeom>
          <a:noFill/>
        </p:spPr>
        <p:txBody>
          <a:bodyPr wrap="square" rtlCol="0">
            <a:spAutoFit/>
          </a:bodyPr>
          <a:lstStyle/>
          <a:p>
            <a:endParaRPr lang="en-US" sz="1600" dirty="0">
              <a:latin typeface="+mn-lt"/>
            </a:endParaRPr>
          </a:p>
          <a:p>
            <a:pPr marL="342900" indent="-342900">
              <a:buFont typeface="Arial" panose="020B0604020202020204" pitchFamily="34" charset="0"/>
              <a:buChar char="•"/>
            </a:pPr>
            <a:r>
              <a:rPr lang="en-US" sz="1600" dirty="0"/>
              <a:t>takes into account the legal obligations, </a:t>
            </a:r>
            <a:r>
              <a:rPr lang="en-US" sz="1600" dirty="0" err="1"/>
              <a:t>organisational</a:t>
            </a:r>
            <a:r>
              <a:rPr lang="en-US" sz="1600" dirty="0"/>
              <a:t> and technical constraints, user requirements and preservation </a:t>
            </a:r>
            <a:r>
              <a:rPr lang="en-US" sz="1600" dirty="0" smtClean="0"/>
              <a:t>goals</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r>
              <a:rPr lang="en-US" sz="1600" dirty="0"/>
              <a:t>describes the preservation context, the evaluated preservation strategies and the resulting decision for one strategy, including the reasoning for </a:t>
            </a:r>
            <a:r>
              <a:rPr lang="en-US" sz="1600" dirty="0" smtClean="0"/>
              <a:t>the decision</a:t>
            </a:r>
          </a:p>
          <a:p>
            <a:endParaRPr lang="en-US" sz="1600" dirty="0">
              <a:latin typeface="+mn-lt"/>
            </a:endParaRPr>
          </a:p>
          <a:p>
            <a:pPr marL="342900" indent="-342900">
              <a:buFont typeface="Arial" panose="020B0604020202020204" pitchFamily="34" charset="0"/>
              <a:buChar char="•"/>
            </a:pPr>
            <a:r>
              <a:rPr lang="en-US" sz="1600" dirty="0" smtClean="0">
                <a:latin typeface="+mn-lt"/>
              </a:rPr>
              <a:t>a </a:t>
            </a:r>
            <a:r>
              <a:rPr lang="en-US" sz="1600" dirty="0">
                <a:latin typeface="+mn-lt"/>
              </a:rPr>
              <a:t>series of preservation actions to be taken by </a:t>
            </a:r>
            <a:r>
              <a:rPr lang="en-US" sz="1600" dirty="0" smtClean="0">
                <a:latin typeface="+mn-lt"/>
              </a:rPr>
              <a:t>an </a:t>
            </a:r>
            <a:r>
              <a:rPr lang="en-US" sz="1600" dirty="0">
                <a:latin typeface="+mn-lt"/>
              </a:rPr>
              <a:t>institution due to an identified risk for a given set of digital objects </a:t>
            </a:r>
            <a:r>
              <a:rPr lang="en-US" sz="1600" dirty="0" smtClean="0">
                <a:latin typeface="+mn-lt"/>
              </a:rPr>
              <a:t>or records</a:t>
            </a:r>
          </a:p>
          <a:p>
            <a:endParaRPr lang="en-US" sz="1600" dirty="0" smtClean="0">
              <a:latin typeface="+mn-lt"/>
            </a:endParaRPr>
          </a:p>
          <a:p>
            <a:pPr marL="342900" indent="-342900">
              <a:buFont typeface="Arial" panose="020B0604020202020204" pitchFamily="34" charset="0"/>
              <a:buChar char="•"/>
            </a:pPr>
            <a:r>
              <a:rPr lang="en-US" sz="1600" dirty="0" smtClean="0">
                <a:latin typeface="+mn-lt"/>
              </a:rPr>
              <a:t>specifies </a:t>
            </a:r>
            <a:r>
              <a:rPr lang="en-US" sz="1600" dirty="0">
                <a:latin typeface="+mn-lt"/>
              </a:rPr>
              <a:t>a series of steps or </a:t>
            </a:r>
            <a:r>
              <a:rPr lang="en-US" sz="1600" dirty="0" smtClean="0">
                <a:latin typeface="+mn-lt"/>
              </a:rPr>
              <a:t>actions </a:t>
            </a:r>
            <a:r>
              <a:rPr lang="en-US" sz="1600" dirty="0">
                <a:latin typeface="+mn-lt"/>
              </a:rPr>
              <a:t>along with responsibilities and rules and conditions for </a:t>
            </a:r>
            <a:r>
              <a:rPr lang="en-US" sz="1600" dirty="0" smtClean="0">
                <a:latin typeface="+mn-lt"/>
              </a:rPr>
              <a:t>execution</a:t>
            </a:r>
          </a:p>
          <a:p>
            <a:endParaRPr lang="nb-NO" sz="1600" dirty="0" smtClean="0">
              <a:latin typeface="+mn-lt"/>
            </a:endParaRPr>
          </a:p>
          <a:p>
            <a:endParaRPr lang="nb-NO" sz="1600" dirty="0" smtClean="0">
              <a:latin typeface="+mn-lt"/>
            </a:endParaRPr>
          </a:p>
          <a:p>
            <a:endParaRPr lang="nb-NO" sz="1000" dirty="0" smtClean="0">
              <a:latin typeface="+mn-lt"/>
            </a:endParaRPr>
          </a:p>
          <a:p>
            <a:r>
              <a:rPr lang="en-US" sz="1000" dirty="0" smtClean="0">
                <a:latin typeface="+mn-lt"/>
              </a:rPr>
              <a:t>Based on: </a:t>
            </a:r>
            <a:r>
              <a:rPr lang="en-US" sz="1000" dirty="0" err="1" smtClean="0">
                <a:latin typeface="+mn-lt"/>
              </a:rPr>
              <a:t>Christoph</a:t>
            </a:r>
            <a:r>
              <a:rPr lang="en-US" sz="1000" dirty="0" smtClean="0">
                <a:latin typeface="+mn-lt"/>
              </a:rPr>
              <a:t> Becker, </a:t>
            </a:r>
            <a:r>
              <a:rPr lang="en-US" sz="1000" dirty="0" err="1" smtClean="0">
                <a:latin typeface="+mn-lt"/>
              </a:rPr>
              <a:t>Hannes</a:t>
            </a:r>
            <a:r>
              <a:rPr lang="en-US" sz="1000" dirty="0" smtClean="0">
                <a:latin typeface="+mn-lt"/>
              </a:rPr>
              <a:t> </a:t>
            </a:r>
            <a:r>
              <a:rPr lang="en-US" sz="1000" dirty="0" err="1" smtClean="0">
                <a:latin typeface="+mn-lt"/>
              </a:rPr>
              <a:t>Kulovits</a:t>
            </a:r>
            <a:r>
              <a:rPr lang="en-US" sz="1000" dirty="0" smtClean="0">
                <a:latin typeface="+mn-lt"/>
              </a:rPr>
              <a:t>, Mark </a:t>
            </a:r>
            <a:r>
              <a:rPr lang="en-US" sz="1000" dirty="0" err="1" smtClean="0">
                <a:latin typeface="+mn-lt"/>
              </a:rPr>
              <a:t>Guttenbrunner</a:t>
            </a:r>
            <a:r>
              <a:rPr lang="en-US" sz="1000" dirty="0" smtClean="0">
                <a:latin typeface="+mn-lt"/>
              </a:rPr>
              <a:t>, Stephan </a:t>
            </a:r>
            <a:r>
              <a:rPr lang="en-US" sz="1000" dirty="0" err="1" smtClean="0">
                <a:latin typeface="+mn-lt"/>
              </a:rPr>
              <a:t>Strodl</a:t>
            </a:r>
            <a:r>
              <a:rPr lang="en-US" sz="1000" dirty="0" smtClean="0">
                <a:latin typeface="+mn-lt"/>
              </a:rPr>
              <a:t>, Andreas </a:t>
            </a:r>
            <a:r>
              <a:rPr lang="en-US" sz="1000" dirty="0" err="1" smtClean="0">
                <a:latin typeface="+mn-lt"/>
              </a:rPr>
              <a:t>Rauber</a:t>
            </a:r>
            <a:r>
              <a:rPr lang="en-US" sz="1000" dirty="0" smtClean="0">
                <a:latin typeface="+mn-lt"/>
              </a:rPr>
              <a:t>, Hans </a:t>
            </a:r>
            <a:r>
              <a:rPr lang="en-US" sz="1000" dirty="0" err="1" smtClean="0">
                <a:latin typeface="+mn-lt"/>
              </a:rPr>
              <a:t>Hofman</a:t>
            </a:r>
            <a:r>
              <a:rPr lang="en-US" sz="1000" dirty="0" smtClean="0">
                <a:latin typeface="+mn-lt"/>
              </a:rPr>
              <a:t> (2009): “</a:t>
            </a:r>
            <a:r>
              <a:rPr lang="en-US" sz="1000" dirty="0" smtClean="0">
                <a:latin typeface="+mn-lt"/>
                <a:hlinkClick r:id="" action="ppaction://noaction"/>
              </a:rPr>
              <a:t>Systematic planning for digital preservation: evaluating potential strategies and building preservation plans</a:t>
            </a:r>
            <a:r>
              <a:rPr lang="en-US" sz="1000" dirty="0" smtClean="0">
                <a:latin typeface="+mn-lt"/>
              </a:rPr>
              <a:t>”. </a:t>
            </a:r>
          </a:p>
          <a:p>
            <a:r>
              <a:rPr lang="en-GB" sz="1000" i="1" dirty="0" smtClean="0">
                <a:latin typeface="+mn-lt"/>
              </a:rPr>
              <a:t>International </a:t>
            </a:r>
            <a:r>
              <a:rPr lang="en-GB" sz="1000" i="1" dirty="0">
                <a:latin typeface="+mn-lt"/>
              </a:rPr>
              <a:t>Journal on Digital Libraries</a:t>
            </a:r>
            <a:r>
              <a:rPr lang="en-GB" sz="1000" dirty="0">
                <a:latin typeface="+mn-lt"/>
              </a:rPr>
              <a:t>. </a:t>
            </a:r>
            <a:endParaRPr lang="nb-NO" sz="1000" dirty="0">
              <a:latin typeface="+mn-lt"/>
            </a:endParaRPr>
          </a:p>
          <a:p>
            <a:endParaRPr lang="nb-NO" sz="1600" dirty="0">
              <a:latin typeface="+mn-lt"/>
            </a:endParaRPr>
          </a:p>
        </p:txBody>
      </p:sp>
    </p:spTree>
    <p:extLst>
      <p:ext uri="{BB962C8B-B14F-4D97-AF65-F5344CB8AC3E}">
        <p14:creationId xmlns:p14="http://schemas.microsoft.com/office/powerpoint/2010/main" val="2280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animEffect transition="in" filter="fade">
                                      <p:cBhvr>
                                        <p:cTn id="25" dur="500"/>
                                        <p:tgtEl>
                                          <p:spTgt spid="10">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12" end="12"/>
                                            </p:txEl>
                                          </p:spTgt>
                                        </p:tgtEl>
                                        <p:attrNameLst>
                                          <p:attrName>style.visibility</p:attrName>
                                        </p:attrNameLst>
                                      </p:cBhvr>
                                      <p:to>
                                        <p:strVal val="visible"/>
                                      </p:to>
                                    </p:set>
                                    <p:animEffect transition="in" filter="fade">
                                      <p:cBhvr>
                                        <p:cTn id="28"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6" name="Avrundet rektangel 15"/>
          <p:cNvSpPr/>
          <p:nvPr/>
        </p:nvSpPr>
        <p:spPr>
          <a:xfrm>
            <a:off x="155575" y="1219200"/>
            <a:ext cx="8839200" cy="5334001"/>
          </a:xfrm>
          <a:prstGeom prst="roundRect">
            <a:avLst>
              <a:gd name="adj" fmla="val 10000"/>
            </a:avLst>
          </a:prstGeom>
          <a:ln w="38100"/>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1" name="Likebent trekant 10"/>
          <p:cNvSpPr/>
          <p:nvPr/>
        </p:nvSpPr>
        <p:spPr>
          <a:xfrm>
            <a:off x="2133600" y="1524000"/>
            <a:ext cx="4653687" cy="4800600"/>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uppe 11"/>
          <p:cNvGrpSpPr/>
          <p:nvPr/>
        </p:nvGrpSpPr>
        <p:grpSpPr>
          <a:xfrm>
            <a:off x="3609876" y="2478291"/>
            <a:ext cx="1701140" cy="568195"/>
            <a:chOff x="990548" y="456606"/>
            <a:chExt cx="839651" cy="271868"/>
          </a:xfrm>
        </p:grpSpPr>
        <p:sp>
          <p:nvSpPr>
            <p:cNvPr id="29" name="Avrundet rektangel 28"/>
            <p:cNvSpPr/>
            <p:nvPr/>
          </p:nvSpPr>
          <p:spPr>
            <a:xfrm>
              <a:off x="990548" y="456606"/>
              <a:ext cx="839651"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Avrundet rektangel 5"/>
            <p:cNvSpPr/>
            <p:nvPr/>
          </p:nvSpPr>
          <p:spPr>
            <a:xfrm>
              <a:off x="1003820" y="469878"/>
              <a:ext cx="813107"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2000" kern="1200" dirty="0" err="1" smtClean="0"/>
                <a:t>Verification</a:t>
              </a:r>
              <a:endParaRPr lang="nb-NO" sz="2000" kern="1200" dirty="0"/>
            </a:p>
          </p:txBody>
        </p:sp>
      </p:grpSp>
      <p:grpSp>
        <p:nvGrpSpPr>
          <p:cNvPr id="13" name="Gruppe 12"/>
          <p:cNvGrpSpPr/>
          <p:nvPr/>
        </p:nvGrpSpPr>
        <p:grpSpPr>
          <a:xfrm>
            <a:off x="3444973" y="3117510"/>
            <a:ext cx="2030944" cy="568195"/>
            <a:chOff x="909155" y="762457"/>
            <a:chExt cx="1002436" cy="271868"/>
          </a:xfrm>
        </p:grpSpPr>
        <p:sp>
          <p:nvSpPr>
            <p:cNvPr id="27" name="Avrundet rektangel 26"/>
            <p:cNvSpPr/>
            <p:nvPr/>
          </p:nvSpPr>
          <p:spPr>
            <a:xfrm>
              <a:off x="909155" y="762457"/>
              <a:ext cx="1002436"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Avrundet rektangel 7"/>
            <p:cNvSpPr/>
            <p:nvPr/>
          </p:nvSpPr>
          <p:spPr>
            <a:xfrm>
              <a:off x="922427" y="775729"/>
              <a:ext cx="975892"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2000" kern="1200" dirty="0" err="1" smtClean="0"/>
                <a:t>Persistency</a:t>
              </a:r>
              <a:endParaRPr lang="nb-NO" sz="2000" kern="1200" dirty="0"/>
            </a:p>
          </p:txBody>
        </p:sp>
      </p:grpSp>
      <p:grpSp>
        <p:nvGrpSpPr>
          <p:cNvPr id="14" name="Gruppe 13"/>
          <p:cNvGrpSpPr/>
          <p:nvPr/>
        </p:nvGrpSpPr>
        <p:grpSpPr>
          <a:xfrm>
            <a:off x="3280056" y="3756731"/>
            <a:ext cx="2360780" cy="568195"/>
            <a:chOff x="827755" y="1068309"/>
            <a:chExt cx="1165237" cy="271868"/>
          </a:xfrm>
        </p:grpSpPr>
        <p:sp>
          <p:nvSpPr>
            <p:cNvPr id="25" name="Avrundet rektangel 24"/>
            <p:cNvSpPr/>
            <p:nvPr/>
          </p:nvSpPr>
          <p:spPr>
            <a:xfrm>
              <a:off x="827755" y="1068309"/>
              <a:ext cx="1165237"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Avrundet rektangel 9"/>
            <p:cNvSpPr/>
            <p:nvPr/>
          </p:nvSpPr>
          <p:spPr>
            <a:xfrm>
              <a:off x="841027" y="1081581"/>
              <a:ext cx="1138693"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2000" kern="1200" dirty="0" err="1" smtClean="0"/>
                <a:t>Procedures</a:t>
              </a:r>
              <a:endParaRPr lang="nb-NO" sz="2000" kern="1200" dirty="0"/>
            </a:p>
          </p:txBody>
        </p:sp>
      </p:grpSp>
      <p:grpSp>
        <p:nvGrpSpPr>
          <p:cNvPr id="15" name="Gruppe 14"/>
          <p:cNvGrpSpPr/>
          <p:nvPr/>
        </p:nvGrpSpPr>
        <p:grpSpPr>
          <a:xfrm>
            <a:off x="3032694" y="4395951"/>
            <a:ext cx="2855501" cy="568195"/>
            <a:chOff x="705662" y="1374161"/>
            <a:chExt cx="1409422" cy="271868"/>
          </a:xfrm>
        </p:grpSpPr>
        <p:sp>
          <p:nvSpPr>
            <p:cNvPr id="23" name="Avrundet rektangel 22"/>
            <p:cNvSpPr/>
            <p:nvPr/>
          </p:nvSpPr>
          <p:spPr>
            <a:xfrm>
              <a:off x="705662" y="1374161"/>
              <a:ext cx="1409422"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Avrundet rektangel 11"/>
            <p:cNvSpPr/>
            <p:nvPr/>
          </p:nvSpPr>
          <p:spPr>
            <a:xfrm>
              <a:off x="718934" y="1387433"/>
              <a:ext cx="1382878"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2000" kern="1200" dirty="0" err="1" smtClean="0"/>
                <a:t>Policies</a:t>
              </a:r>
              <a:endParaRPr lang="nb-NO" sz="2000" kern="1200" dirty="0"/>
            </a:p>
          </p:txBody>
        </p:sp>
      </p:grpSp>
      <p:grpSp>
        <p:nvGrpSpPr>
          <p:cNvPr id="17" name="Gruppe 16"/>
          <p:cNvGrpSpPr/>
          <p:nvPr/>
        </p:nvGrpSpPr>
        <p:grpSpPr>
          <a:xfrm>
            <a:off x="2785319" y="5035172"/>
            <a:ext cx="3350254" cy="568195"/>
            <a:chOff x="583562" y="1680013"/>
            <a:chExt cx="1653623" cy="271868"/>
          </a:xfrm>
        </p:grpSpPr>
        <p:sp>
          <p:nvSpPr>
            <p:cNvPr id="21" name="Avrundet rektangel 20"/>
            <p:cNvSpPr/>
            <p:nvPr/>
          </p:nvSpPr>
          <p:spPr>
            <a:xfrm>
              <a:off x="583562" y="1680013"/>
              <a:ext cx="1653623"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Avrundet rektangel 13"/>
            <p:cNvSpPr/>
            <p:nvPr/>
          </p:nvSpPr>
          <p:spPr>
            <a:xfrm>
              <a:off x="596834" y="1693285"/>
              <a:ext cx="1627079"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2000" kern="1200" dirty="0" smtClean="0"/>
                <a:t>Properties</a:t>
              </a:r>
              <a:endParaRPr lang="nb-NO" sz="2000" kern="1200" dirty="0"/>
            </a:p>
          </p:txBody>
        </p:sp>
      </p:grpSp>
      <p:grpSp>
        <p:nvGrpSpPr>
          <p:cNvPr id="18" name="Gruppe 17"/>
          <p:cNvGrpSpPr/>
          <p:nvPr/>
        </p:nvGrpSpPr>
        <p:grpSpPr>
          <a:xfrm>
            <a:off x="2509721" y="5674393"/>
            <a:ext cx="3901450" cy="568195"/>
            <a:chOff x="447532" y="1985865"/>
            <a:chExt cx="1925683" cy="271868"/>
          </a:xfrm>
        </p:grpSpPr>
        <p:sp>
          <p:nvSpPr>
            <p:cNvPr id="19" name="Avrundet rektangel 18"/>
            <p:cNvSpPr/>
            <p:nvPr/>
          </p:nvSpPr>
          <p:spPr>
            <a:xfrm>
              <a:off x="447532" y="1985865"/>
              <a:ext cx="1925683"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Avrundet rektangel 15"/>
            <p:cNvSpPr/>
            <p:nvPr/>
          </p:nvSpPr>
          <p:spPr>
            <a:xfrm>
              <a:off x="460804" y="1999137"/>
              <a:ext cx="1899139"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2000" kern="1200" dirty="0" smtClean="0"/>
                <a:t>Purpose</a:t>
              </a:r>
              <a:endParaRPr lang="nb-NO" sz="2000" kern="1200" dirty="0"/>
            </a:p>
          </p:txBody>
        </p:sp>
      </p:grpSp>
      <p:pic>
        <p:nvPicPr>
          <p:cNvPr id="32"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33" name="Rektangel 4"/>
          <p:cNvSpPr>
            <a:spLocks noChangeArrowheads="1"/>
          </p:cNvSpPr>
          <p:nvPr/>
        </p:nvSpPr>
        <p:spPr bwMode="auto">
          <a:xfrm>
            <a:off x="2994722" y="304800"/>
            <a:ext cx="3160906" cy="830997"/>
          </a:xfrm>
          <a:prstGeom prst="rect">
            <a:avLst/>
          </a:prstGeom>
          <a:noFill/>
          <a:ln>
            <a:noFill/>
          </a:ln>
          <a:extLst/>
        </p:spPr>
        <p:txBody>
          <a:bodyPr wrap="square">
            <a:spAutoFit/>
          </a:bodyPr>
          <a:lstStyle/>
          <a:p>
            <a:pPr fontAlgn="auto">
              <a:spcBef>
                <a:spcPts val="0"/>
              </a:spcBef>
              <a:spcAft>
                <a:spcPts val="0"/>
              </a:spcAft>
              <a:defRPr/>
            </a:pPr>
            <a:r>
              <a:rPr lang="en-GB" sz="2400" b="1" dirty="0" smtClean="0">
                <a:solidFill>
                  <a:schemeClr val="accent1">
                    <a:lumMod val="75000"/>
                  </a:schemeClr>
                </a:solidFill>
                <a:latin typeface="+mj-lt"/>
                <a:cs typeface="Times New Roman" pitchFamily="18" charset="0"/>
              </a:rPr>
              <a:t>Preservation Policy – institutional context</a:t>
            </a:r>
            <a:endParaRPr lang="en-GB" sz="2400" b="1" dirty="0">
              <a:solidFill>
                <a:schemeClr val="accent1">
                  <a:lumMod val="75000"/>
                </a:schemeClr>
              </a:solidFill>
              <a:latin typeface="+mj-lt"/>
            </a:endParaRPr>
          </a:p>
        </p:txBody>
      </p:sp>
      <p:sp>
        <p:nvSpPr>
          <p:cNvPr id="3" name="Høyre klammeparentes 2"/>
          <p:cNvSpPr/>
          <p:nvPr/>
        </p:nvSpPr>
        <p:spPr>
          <a:xfrm>
            <a:off x="6939385" y="4964146"/>
            <a:ext cx="599229" cy="136078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kstSylinder 6"/>
          <p:cNvSpPr txBox="1"/>
          <p:nvPr/>
        </p:nvSpPr>
        <p:spPr>
          <a:xfrm>
            <a:off x="7679377" y="5459874"/>
            <a:ext cx="931223" cy="338554"/>
          </a:xfrm>
          <a:prstGeom prst="rect">
            <a:avLst/>
          </a:prstGeom>
          <a:noFill/>
        </p:spPr>
        <p:txBody>
          <a:bodyPr wrap="square" rtlCol="0">
            <a:spAutoFit/>
          </a:bodyPr>
          <a:lstStyle/>
          <a:p>
            <a:r>
              <a:rPr lang="en-GB" sz="1600" i="1" dirty="0" smtClean="0">
                <a:latin typeface="+mn-lt"/>
              </a:rPr>
              <a:t>Context</a:t>
            </a:r>
            <a:endParaRPr lang="en-GB" sz="1600" i="1" dirty="0">
              <a:latin typeface="+mn-lt"/>
            </a:endParaRPr>
          </a:p>
        </p:txBody>
      </p:sp>
      <p:sp>
        <p:nvSpPr>
          <p:cNvPr id="8" name="Venstre klammeparentes 7"/>
          <p:cNvSpPr/>
          <p:nvPr/>
        </p:nvSpPr>
        <p:spPr>
          <a:xfrm>
            <a:off x="2286000" y="2478291"/>
            <a:ext cx="571927" cy="1818897"/>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kstSylinder 33"/>
          <p:cNvSpPr txBox="1"/>
          <p:nvPr/>
        </p:nvSpPr>
        <p:spPr>
          <a:xfrm>
            <a:off x="587107" y="3232330"/>
            <a:ext cx="1521753" cy="338554"/>
          </a:xfrm>
          <a:prstGeom prst="rect">
            <a:avLst/>
          </a:prstGeom>
          <a:noFill/>
        </p:spPr>
        <p:txBody>
          <a:bodyPr wrap="square" rtlCol="0">
            <a:spAutoFit/>
          </a:bodyPr>
          <a:lstStyle/>
          <a:p>
            <a:r>
              <a:rPr lang="en-GB" sz="1600" i="1" dirty="0" smtClean="0">
                <a:latin typeface="+mn-lt"/>
              </a:rPr>
              <a:t>Implementation</a:t>
            </a:r>
            <a:endParaRPr lang="en-GB" sz="1600" i="1" dirty="0">
              <a:latin typeface="+mn-lt"/>
            </a:endParaRPr>
          </a:p>
        </p:txBody>
      </p:sp>
      <p:sp>
        <p:nvSpPr>
          <p:cNvPr id="6" name="TextBox 5"/>
          <p:cNvSpPr txBox="1"/>
          <p:nvPr/>
        </p:nvSpPr>
        <p:spPr>
          <a:xfrm>
            <a:off x="5029200" y="1371600"/>
            <a:ext cx="3810000" cy="430887"/>
          </a:xfrm>
          <a:prstGeom prst="rect">
            <a:avLst/>
          </a:prstGeom>
          <a:noFill/>
        </p:spPr>
        <p:txBody>
          <a:bodyPr wrap="square" rtlCol="0">
            <a:spAutoFit/>
          </a:bodyPr>
          <a:lstStyle/>
          <a:p>
            <a:r>
              <a:rPr lang="en-GB" sz="1100" dirty="0" smtClean="0">
                <a:latin typeface="+mn-lt"/>
              </a:rPr>
              <a:t>Concepts/vocabulary from: Reagan </a:t>
            </a:r>
            <a:r>
              <a:rPr lang="en-GB" sz="1100" dirty="0">
                <a:latin typeface="+mn-lt"/>
              </a:rPr>
              <a:t>W. Moore &amp; </a:t>
            </a:r>
            <a:r>
              <a:rPr lang="en-GB" sz="1100" dirty="0" err="1">
                <a:latin typeface="+mn-lt"/>
              </a:rPr>
              <a:t>Arcot</a:t>
            </a:r>
            <a:r>
              <a:rPr lang="en-GB" sz="1100" dirty="0">
                <a:latin typeface="+mn-lt"/>
              </a:rPr>
              <a:t> </a:t>
            </a:r>
            <a:r>
              <a:rPr lang="en-GB" sz="1100" dirty="0" err="1">
                <a:latin typeface="+mn-lt"/>
              </a:rPr>
              <a:t>Rajasekar</a:t>
            </a:r>
            <a:r>
              <a:rPr lang="en-GB" sz="1100" dirty="0">
                <a:latin typeface="+mn-lt"/>
              </a:rPr>
              <a:t> (2012):</a:t>
            </a:r>
            <a:r>
              <a:rPr lang="en-GB" sz="1100" dirty="0">
                <a:latin typeface="+mn-lt"/>
                <a:hlinkClick r:id="" action="ppaction://noaction"/>
              </a:rPr>
              <a:t> </a:t>
            </a:r>
            <a:r>
              <a:rPr lang="en-GB" sz="1100" i="1" dirty="0">
                <a:latin typeface="+mn-lt"/>
                <a:hlinkClick r:id="" action="ppaction://noaction"/>
              </a:rPr>
              <a:t>Policy Based Data management – </a:t>
            </a:r>
            <a:r>
              <a:rPr lang="en-GB" sz="1100" i="1" dirty="0" err="1">
                <a:latin typeface="+mn-lt"/>
                <a:hlinkClick r:id="" action="ppaction://noaction"/>
              </a:rPr>
              <a:t>iRODS</a:t>
            </a:r>
            <a:endParaRPr lang="en-US" sz="1100" dirty="0">
              <a:latin typeface="+mn-lt"/>
            </a:endParaRPr>
          </a:p>
        </p:txBody>
      </p:sp>
    </p:spTree>
    <p:extLst>
      <p:ext uri="{BB962C8B-B14F-4D97-AF65-F5344CB8AC3E}">
        <p14:creationId xmlns:p14="http://schemas.microsoft.com/office/powerpoint/2010/main" val="2239390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6" name="Avrundet rektangel 15"/>
          <p:cNvSpPr/>
          <p:nvPr/>
        </p:nvSpPr>
        <p:spPr>
          <a:xfrm>
            <a:off x="155575" y="1295401"/>
            <a:ext cx="8839200" cy="525780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Avrundet rektangel 7"/>
          <p:cNvSpPr/>
          <p:nvPr/>
        </p:nvSpPr>
        <p:spPr>
          <a:xfrm>
            <a:off x="3048000" y="2819400"/>
            <a:ext cx="2971800" cy="2667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uppe 2"/>
          <p:cNvGrpSpPr/>
          <p:nvPr/>
        </p:nvGrpSpPr>
        <p:grpSpPr>
          <a:xfrm>
            <a:off x="3733800" y="3276600"/>
            <a:ext cx="1676400" cy="1789884"/>
            <a:chOff x="1785433" y="1524000"/>
            <a:chExt cx="4653687" cy="4800600"/>
          </a:xfrm>
        </p:grpSpPr>
        <p:sp>
          <p:nvSpPr>
            <p:cNvPr id="11" name="Likebent trekant 10"/>
            <p:cNvSpPr/>
            <p:nvPr/>
          </p:nvSpPr>
          <p:spPr>
            <a:xfrm>
              <a:off x="1785433" y="1524000"/>
              <a:ext cx="4653687" cy="4800600"/>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uppe 11"/>
            <p:cNvGrpSpPr/>
            <p:nvPr/>
          </p:nvGrpSpPr>
          <p:grpSpPr>
            <a:xfrm>
              <a:off x="3271865" y="2478292"/>
              <a:ext cx="1701140" cy="568195"/>
              <a:chOff x="990548" y="456606"/>
              <a:chExt cx="839651" cy="271868"/>
            </a:xfrm>
          </p:grpSpPr>
          <p:sp>
            <p:nvSpPr>
              <p:cNvPr id="29" name="Avrundet rektangel 28"/>
              <p:cNvSpPr/>
              <p:nvPr/>
            </p:nvSpPr>
            <p:spPr>
              <a:xfrm>
                <a:off x="990548" y="456606"/>
                <a:ext cx="839651"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Avrundet rektangel 5"/>
              <p:cNvSpPr/>
              <p:nvPr/>
            </p:nvSpPr>
            <p:spPr>
              <a:xfrm>
                <a:off x="1003820" y="469878"/>
                <a:ext cx="813107"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600" kern="1200" dirty="0" err="1" smtClean="0"/>
                  <a:t>Verification</a:t>
                </a:r>
                <a:endParaRPr lang="nb-NO" sz="600" kern="1200" dirty="0"/>
              </a:p>
            </p:txBody>
          </p:sp>
        </p:grpSp>
        <p:grpSp>
          <p:nvGrpSpPr>
            <p:cNvPr id="13" name="Gruppe 12"/>
            <p:cNvGrpSpPr/>
            <p:nvPr/>
          </p:nvGrpSpPr>
          <p:grpSpPr>
            <a:xfrm>
              <a:off x="3106962" y="3117511"/>
              <a:ext cx="2030944" cy="568195"/>
              <a:chOff x="909155" y="762457"/>
              <a:chExt cx="1002436" cy="271868"/>
            </a:xfrm>
          </p:grpSpPr>
          <p:sp>
            <p:nvSpPr>
              <p:cNvPr id="27" name="Avrundet rektangel 26"/>
              <p:cNvSpPr/>
              <p:nvPr/>
            </p:nvSpPr>
            <p:spPr>
              <a:xfrm>
                <a:off x="909155" y="762457"/>
                <a:ext cx="1002436"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Avrundet rektangel 7"/>
              <p:cNvSpPr/>
              <p:nvPr/>
            </p:nvSpPr>
            <p:spPr>
              <a:xfrm>
                <a:off x="922427" y="775729"/>
                <a:ext cx="975892"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600" kern="1200" dirty="0" err="1" smtClean="0"/>
                  <a:t>Persistency</a:t>
                </a:r>
                <a:endParaRPr lang="nb-NO" sz="600" kern="1200" dirty="0"/>
              </a:p>
            </p:txBody>
          </p:sp>
        </p:grpSp>
        <p:grpSp>
          <p:nvGrpSpPr>
            <p:cNvPr id="14" name="Gruppe 13"/>
            <p:cNvGrpSpPr/>
            <p:nvPr/>
          </p:nvGrpSpPr>
          <p:grpSpPr>
            <a:xfrm>
              <a:off x="2942045" y="3756732"/>
              <a:ext cx="2360780" cy="568195"/>
              <a:chOff x="827755" y="1068309"/>
              <a:chExt cx="1165237" cy="271868"/>
            </a:xfrm>
          </p:grpSpPr>
          <p:sp>
            <p:nvSpPr>
              <p:cNvPr id="25" name="Avrundet rektangel 24"/>
              <p:cNvSpPr/>
              <p:nvPr/>
            </p:nvSpPr>
            <p:spPr>
              <a:xfrm>
                <a:off x="827755" y="1068309"/>
                <a:ext cx="1165237"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Avrundet rektangel 9"/>
              <p:cNvSpPr/>
              <p:nvPr/>
            </p:nvSpPr>
            <p:spPr>
              <a:xfrm>
                <a:off x="841027" y="1081581"/>
                <a:ext cx="1138693"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600" kern="1200" dirty="0" err="1" smtClean="0"/>
                  <a:t>Procedures</a:t>
                </a:r>
                <a:endParaRPr lang="nb-NO" sz="600" kern="1200" dirty="0"/>
              </a:p>
            </p:txBody>
          </p:sp>
        </p:grpSp>
        <p:grpSp>
          <p:nvGrpSpPr>
            <p:cNvPr id="15" name="Gruppe 14"/>
            <p:cNvGrpSpPr/>
            <p:nvPr/>
          </p:nvGrpSpPr>
          <p:grpSpPr>
            <a:xfrm>
              <a:off x="2694683" y="4395952"/>
              <a:ext cx="2855501" cy="568195"/>
              <a:chOff x="705662" y="1374161"/>
              <a:chExt cx="1409422" cy="271868"/>
            </a:xfrm>
          </p:grpSpPr>
          <p:sp>
            <p:nvSpPr>
              <p:cNvPr id="23" name="Avrundet rektangel 22"/>
              <p:cNvSpPr/>
              <p:nvPr/>
            </p:nvSpPr>
            <p:spPr>
              <a:xfrm>
                <a:off x="705662" y="1374161"/>
                <a:ext cx="1409422"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Avrundet rektangel 11"/>
              <p:cNvSpPr/>
              <p:nvPr/>
            </p:nvSpPr>
            <p:spPr>
              <a:xfrm>
                <a:off x="718934" y="1387433"/>
                <a:ext cx="1382878"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600" kern="1200" dirty="0" err="1" smtClean="0"/>
                  <a:t>Policies</a:t>
                </a:r>
                <a:endParaRPr lang="nb-NO" sz="600" kern="1200" dirty="0"/>
              </a:p>
            </p:txBody>
          </p:sp>
        </p:grpSp>
        <p:grpSp>
          <p:nvGrpSpPr>
            <p:cNvPr id="17" name="Gruppe 16"/>
            <p:cNvGrpSpPr/>
            <p:nvPr/>
          </p:nvGrpSpPr>
          <p:grpSpPr>
            <a:xfrm>
              <a:off x="2447308" y="5035173"/>
              <a:ext cx="3350254" cy="568195"/>
              <a:chOff x="583562" y="1680013"/>
              <a:chExt cx="1653623" cy="271868"/>
            </a:xfrm>
          </p:grpSpPr>
          <p:sp>
            <p:nvSpPr>
              <p:cNvPr id="21" name="Avrundet rektangel 20"/>
              <p:cNvSpPr/>
              <p:nvPr/>
            </p:nvSpPr>
            <p:spPr>
              <a:xfrm>
                <a:off x="583562" y="1680013"/>
                <a:ext cx="1653623"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Avrundet rektangel 13"/>
              <p:cNvSpPr/>
              <p:nvPr/>
            </p:nvSpPr>
            <p:spPr>
              <a:xfrm>
                <a:off x="596834" y="1693285"/>
                <a:ext cx="1627079"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600" kern="1200" dirty="0" smtClean="0"/>
                  <a:t>Properties</a:t>
                </a:r>
                <a:endParaRPr lang="nb-NO" sz="600" kern="1200" dirty="0"/>
              </a:p>
            </p:txBody>
          </p:sp>
        </p:grpSp>
        <p:grpSp>
          <p:nvGrpSpPr>
            <p:cNvPr id="18" name="Gruppe 17"/>
            <p:cNvGrpSpPr/>
            <p:nvPr/>
          </p:nvGrpSpPr>
          <p:grpSpPr>
            <a:xfrm>
              <a:off x="2171710" y="5674394"/>
              <a:ext cx="3901450" cy="568195"/>
              <a:chOff x="447532" y="1985865"/>
              <a:chExt cx="1925683" cy="271868"/>
            </a:xfrm>
          </p:grpSpPr>
          <p:sp>
            <p:nvSpPr>
              <p:cNvPr id="19" name="Avrundet rektangel 18"/>
              <p:cNvSpPr/>
              <p:nvPr/>
            </p:nvSpPr>
            <p:spPr>
              <a:xfrm>
                <a:off x="447532" y="1985865"/>
                <a:ext cx="1925683" cy="27186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Avrundet rektangel 15"/>
              <p:cNvSpPr/>
              <p:nvPr/>
            </p:nvSpPr>
            <p:spPr>
              <a:xfrm>
                <a:off x="460804" y="1999137"/>
                <a:ext cx="1899139" cy="245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600" kern="1200" dirty="0" smtClean="0"/>
                  <a:t>Purpose</a:t>
                </a:r>
                <a:endParaRPr lang="nb-NO" sz="600" kern="1200" dirty="0"/>
              </a:p>
            </p:txBody>
          </p:sp>
        </p:grpSp>
      </p:grpSp>
      <p:sp>
        <p:nvSpPr>
          <p:cNvPr id="41" name="Avrundet rektangel 40"/>
          <p:cNvSpPr/>
          <p:nvPr/>
        </p:nvSpPr>
        <p:spPr>
          <a:xfrm>
            <a:off x="411884" y="1749036"/>
            <a:ext cx="2134385" cy="18564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Funders &amp; Initiators</a:t>
            </a:r>
          </a:p>
        </p:txBody>
      </p:sp>
      <p:sp>
        <p:nvSpPr>
          <p:cNvPr id="42" name="Avrundet rektangel 41"/>
          <p:cNvSpPr/>
          <p:nvPr/>
        </p:nvSpPr>
        <p:spPr>
          <a:xfrm>
            <a:off x="426728" y="4152900"/>
            <a:ext cx="2134385" cy="18564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Creators</a:t>
            </a:r>
            <a:endParaRPr lang="en-GB" dirty="0">
              <a:solidFill>
                <a:schemeClr val="tx1"/>
              </a:solidFill>
            </a:endParaRPr>
          </a:p>
        </p:txBody>
      </p:sp>
      <p:sp>
        <p:nvSpPr>
          <p:cNvPr id="43" name="Avrundet rektangel 42"/>
          <p:cNvSpPr/>
          <p:nvPr/>
        </p:nvSpPr>
        <p:spPr>
          <a:xfrm>
            <a:off x="6629401" y="1708278"/>
            <a:ext cx="2134385" cy="18564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Disseminators</a:t>
            </a:r>
            <a:endParaRPr lang="en-GB" dirty="0">
              <a:solidFill>
                <a:schemeClr val="tx1"/>
              </a:solidFill>
            </a:endParaRPr>
          </a:p>
        </p:txBody>
      </p:sp>
      <p:sp>
        <p:nvSpPr>
          <p:cNvPr id="44" name="Avrundet rektangel 43"/>
          <p:cNvSpPr/>
          <p:nvPr/>
        </p:nvSpPr>
        <p:spPr>
          <a:xfrm>
            <a:off x="6597733" y="4152900"/>
            <a:ext cx="2134385" cy="18564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Users</a:t>
            </a:r>
            <a:endParaRPr lang="en-GB" dirty="0">
              <a:solidFill>
                <a:schemeClr val="tx1"/>
              </a:solidFill>
            </a:endParaRPr>
          </a:p>
        </p:txBody>
      </p:sp>
      <p:sp>
        <p:nvSpPr>
          <p:cNvPr id="54" name="TekstSylinder 53"/>
          <p:cNvSpPr txBox="1"/>
          <p:nvPr/>
        </p:nvSpPr>
        <p:spPr>
          <a:xfrm>
            <a:off x="3429000" y="2819400"/>
            <a:ext cx="2173614" cy="369332"/>
          </a:xfrm>
          <a:prstGeom prst="rect">
            <a:avLst/>
          </a:prstGeom>
          <a:noFill/>
        </p:spPr>
        <p:txBody>
          <a:bodyPr wrap="square" rtlCol="0">
            <a:spAutoFit/>
          </a:bodyPr>
          <a:lstStyle/>
          <a:p>
            <a:pPr algn="ctr"/>
            <a:r>
              <a:rPr lang="en-GB" dirty="0" smtClean="0">
                <a:latin typeface="+mn-lt"/>
              </a:rPr>
              <a:t>Preservers</a:t>
            </a:r>
          </a:p>
        </p:txBody>
      </p:sp>
      <p:sp>
        <p:nvSpPr>
          <p:cNvPr id="39" name="Pil mot venstre og høyre 52"/>
          <p:cNvSpPr/>
          <p:nvPr/>
        </p:nvSpPr>
        <p:spPr>
          <a:xfrm rot="1850916">
            <a:off x="2359592" y="3541672"/>
            <a:ext cx="794339" cy="2089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Pil mot venstre og høyre 52"/>
          <p:cNvSpPr/>
          <p:nvPr/>
        </p:nvSpPr>
        <p:spPr>
          <a:xfrm rot="1850916">
            <a:off x="5864791" y="5370473"/>
            <a:ext cx="794339" cy="2089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il mot venstre og høyre 52"/>
          <p:cNvSpPr/>
          <p:nvPr/>
        </p:nvSpPr>
        <p:spPr>
          <a:xfrm rot="19700804">
            <a:off x="2434153" y="5374480"/>
            <a:ext cx="794339" cy="2089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il mot venstre og høyre 52"/>
          <p:cNvSpPr/>
          <p:nvPr/>
        </p:nvSpPr>
        <p:spPr>
          <a:xfrm rot="19700804">
            <a:off x="5939352" y="3469480"/>
            <a:ext cx="794339" cy="2089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49" name="Rektangel 4"/>
          <p:cNvSpPr>
            <a:spLocks noChangeArrowheads="1"/>
          </p:cNvSpPr>
          <p:nvPr/>
        </p:nvSpPr>
        <p:spPr bwMode="auto">
          <a:xfrm>
            <a:off x="2991547" y="312738"/>
            <a:ext cx="3160906" cy="830997"/>
          </a:xfrm>
          <a:prstGeom prst="rect">
            <a:avLst/>
          </a:prstGeom>
          <a:noFill/>
          <a:ln>
            <a:noFill/>
          </a:ln>
          <a:extLst/>
        </p:spPr>
        <p:txBody>
          <a:bodyPr wrap="square">
            <a:spAutoFit/>
          </a:bodyPr>
          <a:lstStyle/>
          <a:p>
            <a:pPr fontAlgn="auto">
              <a:spcBef>
                <a:spcPts val="0"/>
              </a:spcBef>
              <a:spcAft>
                <a:spcPts val="0"/>
              </a:spcAft>
              <a:defRPr/>
            </a:pPr>
            <a:r>
              <a:rPr lang="en-GB" sz="2400" b="1" dirty="0" smtClean="0">
                <a:solidFill>
                  <a:schemeClr val="accent1">
                    <a:lumMod val="75000"/>
                  </a:schemeClr>
                </a:solidFill>
                <a:latin typeface="+mj-lt"/>
                <a:cs typeface="Times New Roman" pitchFamily="18" charset="0"/>
              </a:rPr>
              <a:t>Preservation Policy – stakeholder context</a:t>
            </a:r>
            <a:endParaRPr lang="en-GB" sz="2400" b="1" dirty="0">
              <a:solidFill>
                <a:schemeClr val="accent1">
                  <a:lumMod val="75000"/>
                </a:schemeClr>
              </a:solidFill>
              <a:latin typeface="+mj-lt"/>
            </a:endParaRPr>
          </a:p>
        </p:txBody>
      </p:sp>
    </p:spTree>
    <p:extLst>
      <p:ext uri="{BB962C8B-B14F-4D97-AF65-F5344CB8AC3E}">
        <p14:creationId xmlns:p14="http://schemas.microsoft.com/office/powerpoint/2010/main" val="1348597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9" grpId="0" animBg="1"/>
      <p:bldP spid="40" grpId="0" animBg="1"/>
      <p:bldP spid="45"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vrundet rektangel 9"/>
          <p:cNvSpPr/>
          <p:nvPr/>
        </p:nvSpPr>
        <p:spPr>
          <a:xfrm>
            <a:off x="551213" y="1049274"/>
            <a:ext cx="8153400" cy="5716257"/>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pic>
        <p:nvPicPr>
          <p:cNvPr id="2050" name="Picture 2" descr="C:\Users\TK\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65" y="1195705"/>
            <a:ext cx="160846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K\AppData\Local\Temp\ScreenCl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65" y="1778596"/>
            <a:ext cx="1407097" cy="4583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K\AppData\Local\Temp\ScreenCl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069" y="4724400"/>
            <a:ext cx="898738" cy="5901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K\AppData\Local\Temp\ScreenCli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184" y="2362200"/>
            <a:ext cx="1407097" cy="6843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TK\AppData\Local\Temp\ScreenCli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184" y="3211385"/>
            <a:ext cx="2066925" cy="2431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TK\AppData\Local\Temp\ScreenCli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84" y="3717078"/>
            <a:ext cx="1652014" cy="3806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TK\AppData\Local\Temp\ScreenCli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069" y="4256633"/>
            <a:ext cx="1291994" cy="32299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TK\AppData\Local\Temp\ScreenClip.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069" y="5470531"/>
            <a:ext cx="1966912" cy="348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TK\AppData\Local\Temp\ScreenCli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069" y="5943600"/>
            <a:ext cx="1809750" cy="647700"/>
          </a:xfrm>
          <a:prstGeom prst="rect">
            <a:avLst/>
          </a:prstGeom>
          <a:noFill/>
          <a:extLst>
            <a:ext uri="{909E8E84-426E-40dd-AFC4-6F175D3DCCD1}">
              <a14:hiddenFill xmlns:a14="http://schemas.microsoft.com/office/drawing/2010/main">
                <a:solidFill>
                  <a:srgbClr val="FFFFFF"/>
                </a:solidFill>
              </a14:hiddenFill>
            </a:ext>
          </a:extLst>
        </p:spPr>
      </p:pic>
      <p:sp>
        <p:nvSpPr>
          <p:cNvPr id="25" name="Avrundet rektangel 4"/>
          <p:cNvSpPr/>
          <p:nvPr/>
        </p:nvSpPr>
        <p:spPr>
          <a:xfrm>
            <a:off x="3382623" y="3679893"/>
            <a:ext cx="5135158" cy="388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nSpc>
                <a:spcPct val="115000"/>
              </a:lnSpc>
              <a:spcAft>
                <a:spcPts val="0"/>
              </a:spcAft>
            </a:pPr>
            <a:endParaRPr lang="nb-NO" sz="1400" dirty="0">
              <a:solidFill>
                <a:srgbClr val="000000"/>
              </a:solidFill>
              <a:ea typeface="Calibri"/>
              <a:cs typeface="Times New Roman"/>
            </a:endParaRPr>
          </a:p>
        </p:txBody>
      </p:sp>
      <p:sp>
        <p:nvSpPr>
          <p:cNvPr id="4" name="TekstSylinder 3"/>
          <p:cNvSpPr txBox="1"/>
          <p:nvPr/>
        </p:nvSpPr>
        <p:spPr>
          <a:xfrm>
            <a:off x="2664411" y="1191240"/>
            <a:ext cx="5853370" cy="276999"/>
          </a:xfrm>
          <a:prstGeom prst="rect">
            <a:avLst/>
          </a:prstGeom>
          <a:noFill/>
        </p:spPr>
        <p:txBody>
          <a:bodyPr wrap="square" rtlCol="0">
            <a:spAutoFit/>
          </a:bodyPr>
          <a:lstStyle/>
          <a:p>
            <a:r>
              <a:rPr lang="en-GB" sz="1200" dirty="0">
                <a:latin typeface="+mn-lt"/>
              </a:rPr>
              <a:t>Charles </a:t>
            </a:r>
            <a:r>
              <a:rPr lang="en-GB" sz="1200" dirty="0" err="1">
                <a:latin typeface="+mn-lt"/>
              </a:rPr>
              <a:t>Beagrie</a:t>
            </a:r>
            <a:r>
              <a:rPr lang="en-GB" sz="1200" dirty="0">
                <a:latin typeface="+mn-lt"/>
              </a:rPr>
              <a:t> Limited: </a:t>
            </a:r>
            <a:r>
              <a:rPr lang="en-GB" sz="1200" u="sng" dirty="0">
                <a:latin typeface="+mn-lt"/>
                <a:hlinkClick r:id="rId12"/>
              </a:rPr>
              <a:t>Digital Preservation Policies </a:t>
            </a:r>
            <a:r>
              <a:rPr lang="en-GB" sz="1200" u="sng" dirty="0" smtClean="0">
                <a:latin typeface="+mn-lt"/>
                <a:hlinkClick r:id="rId12"/>
              </a:rPr>
              <a:t>Study</a:t>
            </a:r>
            <a:endParaRPr lang="en-GB" sz="1200" dirty="0"/>
          </a:p>
        </p:txBody>
      </p:sp>
      <p:sp>
        <p:nvSpPr>
          <p:cNvPr id="27" name="TekstSylinder 26"/>
          <p:cNvSpPr txBox="1"/>
          <p:nvPr/>
        </p:nvSpPr>
        <p:spPr>
          <a:xfrm>
            <a:off x="2664411" y="1793190"/>
            <a:ext cx="5853370" cy="304699"/>
          </a:xfrm>
          <a:prstGeom prst="rect">
            <a:avLst/>
          </a:prstGeom>
          <a:noFill/>
        </p:spPr>
        <p:txBody>
          <a:bodyPr wrap="square" rtlCol="0">
            <a:spAutoFit/>
          </a:bodyPr>
          <a:lstStyle/>
          <a:p>
            <a:pPr>
              <a:lnSpc>
                <a:spcPct val="115000"/>
              </a:lnSpc>
              <a:spcAft>
                <a:spcPts val="0"/>
              </a:spcAft>
            </a:pPr>
            <a:r>
              <a:rPr lang="en-GB" sz="1200" dirty="0" smtClean="0">
                <a:latin typeface="+mj-lt"/>
              </a:rPr>
              <a:t>Data </a:t>
            </a:r>
            <a:r>
              <a:rPr lang="en-GB" sz="1200" dirty="0">
                <a:latin typeface="+mj-lt"/>
              </a:rPr>
              <a:t>Curation Centre: </a:t>
            </a:r>
            <a:r>
              <a:rPr lang="en-GB" sz="1200" u="sng" dirty="0">
                <a:latin typeface="+mj-lt"/>
                <a:hlinkClick r:id="rId13"/>
              </a:rPr>
              <a:t>Preservation Policy Template for </a:t>
            </a:r>
            <a:r>
              <a:rPr lang="en-GB" sz="1200" u="sng" dirty="0" smtClean="0">
                <a:latin typeface="+mj-lt"/>
                <a:hlinkClick r:id="rId13"/>
              </a:rPr>
              <a:t>Repositories</a:t>
            </a:r>
            <a:endParaRPr lang="nb-NO" sz="1200" dirty="0">
              <a:latin typeface="+mj-lt"/>
            </a:endParaRPr>
          </a:p>
        </p:txBody>
      </p:sp>
      <p:sp>
        <p:nvSpPr>
          <p:cNvPr id="14" name="TekstSylinder 13"/>
          <p:cNvSpPr txBox="1"/>
          <p:nvPr/>
        </p:nvSpPr>
        <p:spPr>
          <a:xfrm>
            <a:off x="2664411" y="2533497"/>
            <a:ext cx="5666983" cy="291042"/>
          </a:xfrm>
          <a:prstGeom prst="rect">
            <a:avLst/>
          </a:prstGeom>
          <a:noFill/>
        </p:spPr>
        <p:txBody>
          <a:bodyPr wrap="square" rtlCol="0">
            <a:spAutoFit/>
          </a:bodyPr>
          <a:lstStyle/>
          <a:p>
            <a:pPr>
              <a:lnSpc>
                <a:spcPct val="115000"/>
              </a:lnSpc>
              <a:spcAft>
                <a:spcPts val="0"/>
              </a:spcAft>
            </a:pPr>
            <a:r>
              <a:rPr lang="en-GB" sz="1200" dirty="0" smtClean="0">
                <a:latin typeface="+mn-lt"/>
              </a:rPr>
              <a:t>DISC–UK/</a:t>
            </a:r>
            <a:r>
              <a:rPr lang="en-GB" sz="1200" dirty="0" err="1" smtClean="0">
                <a:latin typeface="+mn-lt"/>
              </a:rPr>
              <a:t>DataShare</a:t>
            </a:r>
            <a:r>
              <a:rPr lang="en-GB" sz="1200" dirty="0" smtClean="0">
                <a:latin typeface="+mn-lt"/>
              </a:rPr>
              <a:t>: </a:t>
            </a:r>
            <a:r>
              <a:rPr lang="en-GB" sz="1200" u="sng" dirty="0" smtClean="0">
                <a:latin typeface="+mn-lt"/>
                <a:hlinkClick r:id="rId14"/>
              </a:rPr>
              <a:t>Policy-making </a:t>
            </a:r>
            <a:r>
              <a:rPr lang="en-GB" sz="1200" u="sng" dirty="0">
                <a:latin typeface="+mn-lt"/>
                <a:hlinkClick r:id="rId14"/>
              </a:rPr>
              <a:t>for Research Data in Repositories: A </a:t>
            </a:r>
            <a:r>
              <a:rPr lang="en-GB" sz="1200" u="sng" dirty="0" smtClean="0">
                <a:latin typeface="+mn-lt"/>
                <a:hlinkClick r:id="rId14"/>
              </a:rPr>
              <a:t>Guide</a:t>
            </a:r>
            <a:endParaRPr lang="en-GB" sz="1600" dirty="0"/>
          </a:p>
        </p:txBody>
      </p:sp>
      <p:sp>
        <p:nvSpPr>
          <p:cNvPr id="29" name="TekstSylinder 28"/>
          <p:cNvSpPr txBox="1"/>
          <p:nvPr/>
        </p:nvSpPr>
        <p:spPr>
          <a:xfrm>
            <a:off x="3116710" y="3074436"/>
            <a:ext cx="5666983" cy="517065"/>
          </a:xfrm>
          <a:prstGeom prst="rect">
            <a:avLst/>
          </a:prstGeom>
          <a:noFill/>
        </p:spPr>
        <p:txBody>
          <a:bodyPr wrap="square" rtlCol="0">
            <a:spAutoFit/>
          </a:bodyPr>
          <a:lstStyle/>
          <a:p>
            <a:pPr>
              <a:lnSpc>
                <a:spcPct val="115000"/>
              </a:lnSpc>
              <a:spcAft>
                <a:spcPts val="0"/>
              </a:spcAft>
            </a:pPr>
            <a:r>
              <a:rPr lang="en-GB" sz="1200" dirty="0">
                <a:latin typeface="+mn-lt"/>
              </a:rPr>
              <a:t>International Research on Permanent Authentic Records in Electronic Systems: </a:t>
            </a:r>
            <a:endParaRPr lang="nb-NO" sz="1200" dirty="0">
              <a:latin typeface="+mn-lt"/>
            </a:endParaRPr>
          </a:p>
          <a:p>
            <a:pPr>
              <a:lnSpc>
                <a:spcPct val="115000"/>
              </a:lnSpc>
              <a:spcAft>
                <a:spcPts val="0"/>
              </a:spcAft>
            </a:pPr>
            <a:r>
              <a:rPr lang="en-GB" sz="1200" u="sng" dirty="0">
                <a:latin typeface="+mn-lt"/>
                <a:hlinkClick r:id="rId15"/>
              </a:rPr>
              <a:t>Policy and Procedures </a:t>
            </a:r>
            <a:r>
              <a:rPr lang="en-GB" sz="1200" u="sng" dirty="0" smtClean="0">
                <a:latin typeface="+mn-lt"/>
                <a:hlinkClick r:id="rId15"/>
              </a:rPr>
              <a:t>Template</a:t>
            </a:r>
            <a:endParaRPr lang="en-GB" sz="1600" dirty="0">
              <a:latin typeface="+mn-lt"/>
            </a:endParaRPr>
          </a:p>
        </p:txBody>
      </p:sp>
      <p:sp>
        <p:nvSpPr>
          <p:cNvPr id="30" name="TekstSylinder 29"/>
          <p:cNvSpPr txBox="1"/>
          <p:nvPr/>
        </p:nvSpPr>
        <p:spPr>
          <a:xfrm>
            <a:off x="2705974" y="3648869"/>
            <a:ext cx="5666983" cy="517065"/>
          </a:xfrm>
          <a:prstGeom prst="rect">
            <a:avLst/>
          </a:prstGeom>
          <a:noFill/>
        </p:spPr>
        <p:txBody>
          <a:bodyPr wrap="square" rtlCol="0">
            <a:spAutoFit/>
          </a:bodyPr>
          <a:lstStyle/>
          <a:p>
            <a:pPr>
              <a:lnSpc>
                <a:spcPct val="115000"/>
              </a:lnSpc>
              <a:spcAft>
                <a:spcPts val="0"/>
              </a:spcAft>
            </a:pPr>
            <a:r>
              <a:rPr lang="en-GB" sz="1200" dirty="0">
                <a:latin typeface="+mn-lt"/>
              </a:rPr>
              <a:t>Network of Expertise in Long-Term Storage of Digital Resources:  </a:t>
            </a:r>
            <a:endParaRPr lang="nb-NO" sz="1200" dirty="0">
              <a:latin typeface="+mn-lt"/>
            </a:endParaRPr>
          </a:p>
          <a:p>
            <a:pPr>
              <a:lnSpc>
                <a:spcPct val="115000"/>
              </a:lnSpc>
              <a:spcAft>
                <a:spcPts val="0"/>
              </a:spcAft>
            </a:pPr>
            <a:r>
              <a:rPr lang="de-DE" sz="1200" u="sng" dirty="0">
                <a:latin typeface="+mn-lt"/>
                <a:hlinkClick r:id="rId16"/>
              </a:rPr>
              <a:t>Leitfaden zur Erstellung einer institutionellen Policy zur digitalen Langzeitarchivierung</a:t>
            </a:r>
            <a:endParaRPr lang="nb-NO" sz="1200" dirty="0">
              <a:solidFill>
                <a:srgbClr val="000000"/>
              </a:solidFill>
              <a:latin typeface="+mn-lt"/>
              <a:ea typeface="Calibri"/>
              <a:cs typeface="Times New Roman"/>
            </a:endParaRPr>
          </a:p>
        </p:txBody>
      </p:sp>
      <p:sp>
        <p:nvSpPr>
          <p:cNvPr id="31" name="TekstSylinder 30"/>
          <p:cNvSpPr txBox="1"/>
          <p:nvPr/>
        </p:nvSpPr>
        <p:spPr>
          <a:xfrm>
            <a:off x="2248662" y="4302633"/>
            <a:ext cx="5666983" cy="276999"/>
          </a:xfrm>
          <a:prstGeom prst="rect">
            <a:avLst/>
          </a:prstGeom>
          <a:noFill/>
        </p:spPr>
        <p:txBody>
          <a:bodyPr wrap="square" rtlCol="0">
            <a:spAutoFit/>
          </a:bodyPr>
          <a:lstStyle/>
          <a:p>
            <a:pPr eaLnBrk="0" hangingPunct="0">
              <a:spcBef>
                <a:spcPct val="30000"/>
              </a:spcBef>
              <a:defRPr/>
            </a:pPr>
            <a:r>
              <a:rPr lang="en-GB" sz="1200" dirty="0">
                <a:latin typeface="+mn-lt"/>
              </a:rPr>
              <a:t>Directory of Open Access Repositories: </a:t>
            </a:r>
            <a:r>
              <a:rPr lang="en-GB" sz="1200" u="sng" dirty="0">
                <a:latin typeface="+mn-lt"/>
                <a:hlinkClick r:id="rId17"/>
              </a:rPr>
              <a:t>Policies Tool</a:t>
            </a:r>
            <a:endParaRPr lang="nb-NO" sz="1200" dirty="0">
              <a:solidFill>
                <a:srgbClr val="000000"/>
              </a:solidFill>
              <a:latin typeface="+mn-lt"/>
              <a:ea typeface="Calibri"/>
              <a:cs typeface="Times New Roman"/>
            </a:endParaRPr>
          </a:p>
        </p:txBody>
      </p:sp>
      <p:sp>
        <p:nvSpPr>
          <p:cNvPr id="32" name="TekstSylinder 31"/>
          <p:cNvSpPr txBox="1"/>
          <p:nvPr/>
        </p:nvSpPr>
        <p:spPr>
          <a:xfrm>
            <a:off x="2379441" y="4867118"/>
            <a:ext cx="5666983" cy="304699"/>
          </a:xfrm>
          <a:prstGeom prst="rect">
            <a:avLst/>
          </a:prstGeom>
          <a:noFill/>
        </p:spPr>
        <p:txBody>
          <a:bodyPr wrap="square" rtlCol="0">
            <a:spAutoFit/>
          </a:bodyPr>
          <a:lstStyle/>
          <a:p>
            <a:pPr>
              <a:lnSpc>
                <a:spcPct val="115000"/>
              </a:lnSpc>
              <a:spcAft>
                <a:spcPts val="0"/>
              </a:spcAft>
            </a:pPr>
            <a:r>
              <a:rPr lang="en-GB" sz="1200" dirty="0">
                <a:latin typeface="+mn-lt"/>
              </a:rPr>
              <a:t>Research Data Alliance: </a:t>
            </a:r>
            <a:r>
              <a:rPr lang="en-GB" sz="1200" u="sng" dirty="0">
                <a:latin typeface="+mn-lt"/>
                <a:hlinkClick r:id="rId18"/>
              </a:rPr>
              <a:t>Outcomes Policy Templates</a:t>
            </a:r>
            <a:endParaRPr lang="nb-NO" sz="1200" dirty="0">
              <a:solidFill>
                <a:srgbClr val="000000"/>
              </a:solidFill>
              <a:latin typeface="+mn-lt"/>
              <a:ea typeface="Calibri"/>
              <a:cs typeface="Times New Roman"/>
            </a:endParaRPr>
          </a:p>
        </p:txBody>
      </p:sp>
      <p:sp>
        <p:nvSpPr>
          <p:cNvPr id="33" name="TekstSylinder 32"/>
          <p:cNvSpPr txBox="1"/>
          <p:nvPr/>
        </p:nvSpPr>
        <p:spPr>
          <a:xfrm>
            <a:off x="2914109" y="5492624"/>
            <a:ext cx="5666983" cy="304699"/>
          </a:xfrm>
          <a:prstGeom prst="rect">
            <a:avLst/>
          </a:prstGeom>
          <a:noFill/>
        </p:spPr>
        <p:txBody>
          <a:bodyPr wrap="square" rtlCol="0">
            <a:spAutoFit/>
          </a:bodyPr>
          <a:lstStyle/>
          <a:p>
            <a:pPr>
              <a:lnSpc>
                <a:spcPct val="115000"/>
              </a:lnSpc>
              <a:spcAft>
                <a:spcPts val="0"/>
              </a:spcAft>
            </a:pPr>
            <a:r>
              <a:rPr lang="en-GB" sz="1200" dirty="0">
                <a:latin typeface="+mn-lt"/>
              </a:rPr>
              <a:t>Repositories Support Project: </a:t>
            </a:r>
            <a:r>
              <a:rPr lang="en-GB" sz="1200" u="sng" dirty="0">
                <a:latin typeface="+mn-lt"/>
                <a:hlinkClick r:id="rId19"/>
              </a:rPr>
              <a:t>Policies and Legal Issues</a:t>
            </a:r>
            <a:endParaRPr lang="nb-NO" sz="1200" dirty="0">
              <a:solidFill>
                <a:srgbClr val="000000"/>
              </a:solidFill>
              <a:latin typeface="+mn-lt"/>
              <a:ea typeface="Calibri"/>
              <a:cs typeface="Times New Roman"/>
            </a:endParaRPr>
          </a:p>
        </p:txBody>
      </p:sp>
      <p:sp>
        <p:nvSpPr>
          <p:cNvPr id="34" name="TekstSylinder 33"/>
          <p:cNvSpPr txBox="1"/>
          <p:nvPr/>
        </p:nvSpPr>
        <p:spPr>
          <a:xfrm>
            <a:off x="2887414" y="6115100"/>
            <a:ext cx="5666983" cy="304699"/>
          </a:xfrm>
          <a:prstGeom prst="rect">
            <a:avLst/>
          </a:prstGeom>
          <a:noFill/>
        </p:spPr>
        <p:txBody>
          <a:bodyPr wrap="square" rtlCol="0">
            <a:spAutoFit/>
          </a:bodyPr>
          <a:lstStyle/>
          <a:p>
            <a:pPr marL="449580" indent="-449580">
              <a:lnSpc>
                <a:spcPct val="115000"/>
              </a:lnSpc>
              <a:spcAft>
                <a:spcPts val="0"/>
              </a:spcAft>
            </a:pPr>
            <a:r>
              <a:rPr lang="en-GB" sz="1200" dirty="0">
                <a:latin typeface="+mn-lt"/>
              </a:rPr>
              <a:t>Scalable Preservation Environments: </a:t>
            </a:r>
            <a:r>
              <a:rPr lang="en-GB" sz="1200" u="sng" dirty="0">
                <a:latin typeface="+mn-lt"/>
                <a:hlinkClick r:id="rId20"/>
              </a:rPr>
              <a:t>Catalogue of Preservation Policy Elements</a:t>
            </a:r>
            <a:endParaRPr lang="nb-NO" sz="1200" dirty="0">
              <a:solidFill>
                <a:srgbClr val="000000"/>
              </a:solidFill>
              <a:latin typeface="+mn-lt"/>
              <a:ea typeface="Calibri"/>
              <a:cs typeface="Times New Roman"/>
            </a:endParaRPr>
          </a:p>
        </p:txBody>
      </p:sp>
      <p:pic>
        <p:nvPicPr>
          <p:cNvPr id="26" name="Picture 2"/>
          <p:cNvPicPr>
            <a:picLocks noChangeAspect="1" noChangeArrowheads="1"/>
          </p:cNvPicPr>
          <p:nvPr/>
        </p:nvPicPr>
        <p:blipFill>
          <a:blip r:embed="rId21"/>
          <a:srcRect/>
          <a:stretch>
            <a:fillRect/>
          </a:stretch>
        </p:blipFill>
        <p:spPr bwMode="auto">
          <a:xfrm>
            <a:off x="257175" y="304800"/>
            <a:ext cx="1571625" cy="523875"/>
          </a:xfrm>
          <a:prstGeom prst="rect">
            <a:avLst/>
          </a:prstGeom>
          <a:noFill/>
          <a:ln w="9525">
            <a:noFill/>
            <a:miter lim="800000"/>
            <a:headEnd/>
            <a:tailEnd/>
          </a:ln>
        </p:spPr>
      </p:pic>
      <p:sp>
        <p:nvSpPr>
          <p:cNvPr id="28" name="Rektangel 4"/>
          <p:cNvSpPr>
            <a:spLocks noChangeArrowheads="1"/>
          </p:cNvSpPr>
          <p:nvPr/>
        </p:nvSpPr>
        <p:spPr bwMode="auto">
          <a:xfrm>
            <a:off x="2719612" y="212794"/>
            <a:ext cx="3816602" cy="707886"/>
          </a:xfrm>
          <a:prstGeom prst="rect">
            <a:avLst/>
          </a:prstGeom>
          <a:noFill/>
          <a:ln>
            <a:noFill/>
          </a:ln>
          <a:extLst/>
        </p:spPr>
        <p:txBody>
          <a:bodyPr wrap="square">
            <a:spAutoFit/>
          </a:bodyPr>
          <a:lstStyle/>
          <a:p>
            <a:pPr algn="ctr" fontAlgn="auto">
              <a:spcBef>
                <a:spcPts val="0"/>
              </a:spcBef>
              <a:spcAft>
                <a:spcPts val="0"/>
              </a:spcAft>
              <a:defRPr/>
            </a:pPr>
            <a:r>
              <a:rPr lang="en-GB" sz="2000" b="1" dirty="0" smtClean="0">
                <a:solidFill>
                  <a:schemeClr val="accent1">
                    <a:lumMod val="75000"/>
                  </a:schemeClr>
                </a:solidFill>
                <a:latin typeface="+mj-lt"/>
                <a:cs typeface="Times New Roman" pitchFamily="18" charset="0"/>
              </a:rPr>
              <a:t>Policy models </a:t>
            </a:r>
          </a:p>
          <a:p>
            <a:pPr algn="ctr" fontAlgn="auto">
              <a:spcBef>
                <a:spcPts val="0"/>
              </a:spcBef>
              <a:spcAft>
                <a:spcPts val="0"/>
              </a:spcAft>
              <a:defRPr/>
            </a:pPr>
            <a:r>
              <a:rPr lang="en-GB" sz="2000" b="1" dirty="0" smtClean="0">
                <a:solidFill>
                  <a:schemeClr val="accent1">
                    <a:lumMod val="75000"/>
                  </a:schemeClr>
                </a:solidFill>
                <a:latin typeface="+mj-lt"/>
                <a:cs typeface="Times New Roman" pitchFamily="18" charset="0"/>
              </a:rPr>
              <a:t>(1) Guidelines and Best Practices</a:t>
            </a:r>
            <a:endParaRPr lang="en-GB" sz="2000" b="1" dirty="0">
              <a:solidFill>
                <a:schemeClr val="accent1">
                  <a:lumMod val="75000"/>
                </a:schemeClr>
              </a:solidFill>
              <a:latin typeface="+mj-lt"/>
            </a:endParaRPr>
          </a:p>
        </p:txBody>
      </p:sp>
    </p:spTree>
    <p:extLst>
      <p:ext uri="{BB962C8B-B14F-4D97-AF65-F5344CB8AC3E}">
        <p14:creationId xmlns:p14="http://schemas.microsoft.com/office/powerpoint/2010/main" val="144176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additive="base">
                                        <p:cTn id="23" dur="500" fill="hold"/>
                                        <p:tgtEl>
                                          <p:spTgt spid="2054"/>
                                        </p:tgtEl>
                                        <p:attrNameLst>
                                          <p:attrName>ppt_x</p:attrName>
                                        </p:attrNameLst>
                                      </p:cBhvr>
                                      <p:tavLst>
                                        <p:tav tm="0">
                                          <p:val>
                                            <p:strVal val="#ppt_x"/>
                                          </p:val>
                                        </p:tav>
                                        <p:tav tm="100000">
                                          <p:val>
                                            <p:strVal val="#ppt_x"/>
                                          </p:val>
                                        </p:tav>
                                      </p:tavLst>
                                    </p:anim>
                                    <p:anim calcmode="lin" valueType="num">
                                      <p:cBhvr additive="base">
                                        <p:cTn id="24" dur="500" fill="hold"/>
                                        <p:tgtEl>
                                          <p:spTgt spid="205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anim calcmode="lin" valueType="num">
                                      <p:cBhvr additive="base">
                                        <p:cTn id="27" dur="500" fill="hold"/>
                                        <p:tgtEl>
                                          <p:spTgt spid="2055"/>
                                        </p:tgtEl>
                                        <p:attrNameLst>
                                          <p:attrName>ppt_x</p:attrName>
                                        </p:attrNameLst>
                                      </p:cBhvr>
                                      <p:tavLst>
                                        <p:tav tm="0">
                                          <p:val>
                                            <p:strVal val="#ppt_x"/>
                                          </p:val>
                                        </p:tav>
                                        <p:tav tm="100000">
                                          <p:val>
                                            <p:strVal val="#ppt_x"/>
                                          </p:val>
                                        </p:tav>
                                      </p:tavLst>
                                    </p:anim>
                                    <p:anim calcmode="lin" valueType="num">
                                      <p:cBhvr additive="base">
                                        <p:cTn id="28" dur="500" fill="hold"/>
                                        <p:tgtEl>
                                          <p:spTgt spid="205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57"/>
                                        </p:tgtEl>
                                        <p:attrNameLst>
                                          <p:attrName>style.visibility</p:attrName>
                                        </p:attrNameLst>
                                      </p:cBhvr>
                                      <p:to>
                                        <p:strVal val="visible"/>
                                      </p:to>
                                    </p:set>
                                    <p:anim calcmode="lin" valueType="num">
                                      <p:cBhvr additive="base">
                                        <p:cTn id="35" dur="500" fill="hold"/>
                                        <p:tgtEl>
                                          <p:spTgt spid="2057"/>
                                        </p:tgtEl>
                                        <p:attrNameLst>
                                          <p:attrName>ppt_x</p:attrName>
                                        </p:attrNameLst>
                                      </p:cBhvr>
                                      <p:tavLst>
                                        <p:tav tm="0">
                                          <p:val>
                                            <p:strVal val="#ppt_x"/>
                                          </p:val>
                                        </p:tav>
                                        <p:tav tm="100000">
                                          <p:val>
                                            <p:strVal val="#ppt_x"/>
                                          </p:val>
                                        </p:tav>
                                      </p:tavLst>
                                    </p:anim>
                                    <p:anim calcmode="lin" valueType="num">
                                      <p:cBhvr additive="base">
                                        <p:cTn id="36" dur="500" fill="hold"/>
                                        <p:tgtEl>
                                          <p:spTgt spid="205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8"/>
                                        </p:tgtEl>
                                        <p:attrNameLst>
                                          <p:attrName>style.visibility</p:attrName>
                                        </p:attrNameLst>
                                      </p:cBhvr>
                                      <p:to>
                                        <p:strVal val="visible"/>
                                      </p:to>
                                    </p:set>
                                    <p:anim calcmode="lin" valueType="num">
                                      <p:cBhvr additive="base">
                                        <p:cTn id="39" dur="500" fill="hold"/>
                                        <p:tgtEl>
                                          <p:spTgt spid="2058"/>
                                        </p:tgtEl>
                                        <p:attrNameLst>
                                          <p:attrName>ppt_x</p:attrName>
                                        </p:attrNameLst>
                                      </p:cBhvr>
                                      <p:tavLst>
                                        <p:tav tm="0">
                                          <p:val>
                                            <p:strVal val="#ppt_x"/>
                                          </p:val>
                                        </p:tav>
                                        <p:tav tm="100000">
                                          <p:val>
                                            <p:strVal val="#ppt_x"/>
                                          </p:val>
                                        </p:tav>
                                      </p:tavLst>
                                    </p:anim>
                                    <p:anim calcmode="lin" valueType="num">
                                      <p:cBhvr additive="base">
                                        <p:cTn id="40" dur="500" fill="hold"/>
                                        <p:tgtEl>
                                          <p:spTgt spid="20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nodePh="1">
                                  <p:stCondLst>
                                    <p:cond delay="0"/>
                                  </p:stCondLst>
                                  <p:endCondLst>
                                    <p:cond evt="begin" delay="0">
                                      <p:tn val="41"/>
                                    </p:cond>
                                  </p:end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27" grpId="0"/>
      <p:bldP spid="14" grpId="0"/>
      <p:bldP spid="29" grpId="0"/>
      <p:bldP spid="30" grpId="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vrundet rektangel 9"/>
          <p:cNvSpPr/>
          <p:nvPr/>
        </p:nvSpPr>
        <p:spPr>
          <a:xfrm>
            <a:off x="341418" y="152400"/>
            <a:ext cx="8610602" cy="652850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5" name="Avrundet rektangel 4"/>
          <p:cNvSpPr/>
          <p:nvPr/>
        </p:nvSpPr>
        <p:spPr>
          <a:xfrm>
            <a:off x="3382623" y="3679893"/>
            <a:ext cx="5135158" cy="388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nSpc>
                <a:spcPct val="115000"/>
              </a:lnSpc>
              <a:spcAft>
                <a:spcPts val="0"/>
              </a:spcAft>
            </a:pPr>
            <a:endParaRPr lang="nb-NO" sz="1400" dirty="0">
              <a:solidFill>
                <a:srgbClr val="000000"/>
              </a:solidFill>
              <a:ea typeface="Calibri"/>
              <a:cs typeface="Times New Roman"/>
            </a:endParaRPr>
          </a:p>
        </p:txBody>
      </p:sp>
      <p:sp>
        <p:nvSpPr>
          <p:cNvPr id="27" name="TekstSylinder 26"/>
          <p:cNvSpPr txBox="1"/>
          <p:nvPr/>
        </p:nvSpPr>
        <p:spPr>
          <a:xfrm>
            <a:off x="1672487" y="996649"/>
            <a:ext cx="7006815" cy="322396"/>
          </a:xfrm>
          <a:prstGeom prst="rect">
            <a:avLst/>
          </a:prstGeom>
          <a:noFill/>
        </p:spPr>
        <p:txBody>
          <a:bodyPr wrap="square" rtlCol="0">
            <a:spAutoFit/>
          </a:bodyPr>
          <a:lstStyle/>
          <a:p>
            <a:pPr>
              <a:lnSpc>
                <a:spcPct val="115000"/>
              </a:lnSpc>
              <a:spcAft>
                <a:spcPts val="0"/>
              </a:spcAft>
            </a:pPr>
            <a:r>
              <a:rPr lang="en-GB" sz="1300" dirty="0" err="1" smtClean="0">
                <a:latin typeface="+mj-lt"/>
              </a:rPr>
              <a:t>CentERdata</a:t>
            </a:r>
            <a:r>
              <a:rPr lang="en-GB" sz="1300" dirty="0" smtClean="0">
                <a:latin typeface="+mj-lt"/>
              </a:rPr>
              <a:t>/LISS </a:t>
            </a:r>
            <a:r>
              <a:rPr lang="en-GB" sz="1300" dirty="0">
                <a:latin typeface="+mj-lt"/>
              </a:rPr>
              <a:t>– Data Archive: </a:t>
            </a:r>
            <a:r>
              <a:rPr lang="en-GB" sz="1300" u="sng" dirty="0" smtClean="0">
                <a:latin typeface="+mj-lt"/>
                <a:hlinkClick r:id="rId3"/>
              </a:rPr>
              <a:t>Preservation </a:t>
            </a:r>
            <a:r>
              <a:rPr lang="en-GB" sz="1300" u="sng" dirty="0">
                <a:latin typeface="+mj-lt"/>
                <a:hlinkClick r:id="rId3"/>
              </a:rPr>
              <a:t>and Dissemination Policy</a:t>
            </a:r>
            <a:endParaRPr lang="nb-NO" sz="1300" dirty="0">
              <a:solidFill>
                <a:srgbClr val="000000"/>
              </a:solidFill>
              <a:latin typeface="+mj-lt"/>
              <a:ea typeface="Calibri"/>
              <a:cs typeface="Times New Roman"/>
            </a:endParaRPr>
          </a:p>
        </p:txBody>
      </p:sp>
      <p:sp>
        <p:nvSpPr>
          <p:cNvPr id="14" name="TekstSylinder 13"/>
          <p:cNvSpPr txBox="1"/>
          <p:nvPr/>
        </p:nvSpPr>
        <p:spPr>
          <a:xfrm>
            <a:off x="3012320" y="2002661"/>
            <a:ext cx="5666983" cy="322396"/>
          </a:xfrm>
          <a:prstGeom prst="rect">
            <a:avLst/>
          </a:prstGeom>
          <a:noFill/>
        </p:spPr>
        <p:txBody>
          <a:bodyPr wrap="square" rtlCol="0">
            <a:spAutoFit/>
          </a:bodyPr>
          <a:lstStyle/>
          <a:p>
            <a:pPr>
              <a:lnSpc>
                <a:spcPct val="115000"/>
              </a:lnSpc>
              <a:spcAft>
                <a:spcPts val="0"/>
              </a:spcAft>
            </a:pPr>
            <a:r>
              <a:rPr lang="en-GB" sz="1300" dirty="0">
                <a:latin typeface="+mj-lt"/>
              </a:rPr>
              <a:t>Czech Social Science Data Archive: </a:t>
            </a:r>
            <a:r>
              <a:rPr lang="en-GB" sz="1300" u="sng" dirty="0">
                <a:latin typeface="+mj-lt"/>
                <a:hlinkClick r:id="rId4"/>
              </a:rPr>
              <a:t>Preservation Policy</a:t>
            </a:r>
            <a:endParaRPr lang="nb-NO" sz="1300" dirty="0">
              <a:solidFill>
                <a:srgbClr val="000000"/>
              </a:solidFill>
              <a:latin typeface="+mj-lt"/>
              <a:ea typeface="Calibri"/>
              <a:cs typeface="Times New Roman"/>
            </a:endParaRPr>
          </a:p>
        </p:txBody>
      </p:sp>
      <p:sp>
        <p:nvSpPr>
          <p:cNvPr id="29" name="TekstSylinder 28"/>
          <p:cNvSpPr txBox="1"/>
          <p:nvPr/>
        </p:nvSpPr>
        <p:spPr>
          <a:xfrm>
            <a:off x="2067602" y="2433841"/>
            <a:ext cx="6461488" cy="322396"/>
          </a:xfrm>
          <a:prstGeom prst="rect">
            <a:avLst/>
          </a:prstGeom>
          <a:noFill/>
        </p:spPr>
        <p:txBody>
          <a:bodyPr wrap="square" rtlCol="0">
            <a:spAutoFit/>
          </a:bodyPr>
          <a:lstStyle/>
          <a:p>
            <a:pPr>
              <a:lnSpc>
                <a:spcPct val="115000"/>
              </a:lnSpc>
              <a:spcAft>
                <a:spcPts val="0"/>
              </a:spcAft>
            </a:pPr>
            <a:r>
              <a:rPr lang="en-GB" sz="1300" dirty="0">
                <a:latin typeface="+mj-lt"/>
              </a:rPr>
              <a:t>Data Archiving and Networked Services – Electronic Archiving System: </a:t>
            </a:r>
            <a:r>
              <a:rPr lang="en-GB" sz="1300" u="sng" dirty="0">
                <a:latin typeface="+mj-lt"/>
                <a:hlinkClick r:id="rId5"/>
              </a:rPr>
              <a:t>Preservation Policy</a:t>
            </a:r>
            <a:endParaRPr lang="nb-NO" sz="1300" dirty="0">
              <a:solidFill>
                <a:srgbClr val="000000"/>
              </a:solidFill>
              <a:latin typeface="+mj-lt"/>
              <a:ea typeface="Calibri"/>
              <a:cs typeface="Times New Roman"/>
            </a:endParaRPr>
          </a:p>
        </p:txBody>
      </p:sp>
      <p:sp>
        <p:nvSpPr>
          <p:cNvPr id="30" name="TekstSylinder 29"/>
          <p:cNvSpPr txBox="1"/>
          <p:nvPr/>
        </p:nvSpPr>
        <p:spPr>
          <a:xfrm>
            <a:off x="1751333" y="2869021"/>
            <a:ext cx="5666983" cy="322396"/>
          </a:xfrm>
          <a:prstGeom prst="rect">
            <a:avLst/>
          </a:prstGeom>
          <a:noFill/>
        </p:spPr>
        <p:txBody>
          <a:bodyPr wrap="square" rtlCol="0">
            <a:spAutoFit/>
          </a:bodyPr>
          <a:lstStyle/>
          <a:p>
            <a:pPr>
              <a:lnSpc>
                <a:spcPct val="115000"/>
              </a:lnSpc>
              <a:spcAft>
                <a:spcPts val="0"/>
              </a:spcAft>
            </a:pPr>
            <a:r>
              <a:rPr lang="en-GB" sz="1300" dirty="0" err="1">
                <a:latin typeface="+mj-lt"/>
              </a:rPr>
              <a:t>Dataverse</a:t>
            </a:r>
            <a:r>
              <a:rPr lang="en-GB" sz="1300" dirty="0">
                <a:latin typeface="+mj-lt"/>
              </a:rPr>
              <a:t> Network Project: </a:t>
            </a:r>
            <a:r>
              <a:rPr lang="en-GB" sz="1300" u="sng" dirty="0">
                <a:latin typeface="+mj-lt"/>
                <a:hlinkClick r:id="rId6"/>
              </a:rPr>
              <a:t>Data Management Plan</a:t>
            </a:r>
            <a:endParaRPr lang="nb-NO" sz="1300" dirty="0">
              <a:solidFill>
                <a:srgbClr val="000000"/>
              </a:solidFill>
              <a:latin typeface="+mj-lt"/>
              <a:ea typeface="Calibri"/>
              <a:cs typeface="Times New Roman"/>
            </a:endParaRPr>
          </a:p>
        </p:txBody>
      </p:sp>
      <p:sp>
        <p:nvSpPr>
          <p:cNvPr id="31" name="TekstSylinder 30"/>
          <p:cNvSpPr txBox="1"/>
          <p:nvPr/>
        </p:nvSpPr>
        <p:spPr>
          <a:xfrm>
            <a:off x="1668952" y="3304031"/>
            <a:ext cx="5666983" cy="322396"/>
          </a:xfrm>
          <a:prstGeom prst="rect">
            <a:avLst/>
          </a:prstGeom>
          <a:noFill/>
        </p:spPr>
        <p:txBody>
          <a:bodyPr wrap="square" rtlCol="0">
            <a:spAutoFit/>
          </a:bodyPr>
          <a:lstStyle/>
          <a:p>
            <a:pPr>
              <a:lnSpc>
                <a:spcPct val="115000"/>
              </a:lnSpc>
              <a:spcAft>
                <a:spcPts val="0"/>
              </a:spcAft>
            </a:pPr>
            <a:r>
              <a:rPr lang="en-GB" sz="1300" dirty="0">
                <a:latin typeface="+mj-lt"/>
              </a:rPr>
              <a:t>Data Dryad: </a:t>
            </a:r>
            <a:r>
              <a:rPr lang="en-GB" sz="1300" u="sng" dirty="0">
                <a:latin typeface="+mj-lt"/>
                <a:hlinkClick r:id="rId7"/>
              </a:rPr>
              <a:t>Terms of Services</a:t>
            </a:r>
            <a:r>
              <a:rPr lang="en-GB" sz="1300" dirty="0">
                <a:latin typeface="+mj-lt"/>
              </a:rPr>
              <a:t> </a:t>
            </a:r>
            <a:endParaRPr lang="nb-NO" sz="1300" dirty="0">
              <a:solidFill>
                <a:srgbClr val="000000"/>
              </a:solidFill>
              <a:latin typeface="+mj-lt"/>
              <a:ea typeface="Calibri"/>
              <a:cs typeface="Times New Roman"/>
            </a:endParaRPr>
          </a:p>
        </p:txBody>
      </p:sp>
      <p:sp>
        <p:nvSpPr>
          <p:cNvPr id="32" name="TekstSylinder 31"/>
          <p:cNvSpPr txBox="1"/>
          <p:nvPr/>
        </p:nvSpPr>
        <p:spPr>
          <a:xfrm>
            <a:off x="1589343" y="3842033"/>
            <a:ext cx="5666983" cy="308867"/>
          </a:xfrm>
          <a:prstGeom prst="rect">
            <a:avLst/>
          </a:prstGeom>
          <a:noFill/>
        </p:spPr>
        <p:txBody>
          <a:bodyPr wrap="square" rtlCol="0">
            <a:spAutoFit/>
          </a:bodyPr>
          <a:lstStyle/>
          <a:p>
            <a:pPr>
              <a:lnSpc>
                <a:spcPct val="115000"/>
              </a:lnSpc>
              <a:spcAft>
                <a:spcPts val="0"/>
              </a:spcAft>
            </a:pPr>
            <a:r>
              <a:rPr lang="en-GB" sz="1300" u="sng" dirty="0">
                <a:latin typeface="+mj-lt"/>
                <a:hlinkClick r:id="rId8"/>
              </a:rPr>
              <a:t>European Data Infrastructure</a:t>
            </a:r>
            <a:endParaRPr lang="nb-NO" sz="1300" dirty="0">
              <a:solidFill>
                <a:srgbClr val="000000"/>
              </a:solidFill>
              <a:latin typeface="+mj-lt"/>
              <a:ea typeface="Calibri"/>
              <a:cs typeface="Times New Roman"/>
            </a:endParaRPr>
          </a:p>
        </p:txBody>
      </p:sp>
      <p:sp>
        <p:nvSpPr>
          <p:cNvPr id="33" name="TekstSylinder 32"/>
          <p:cNvSpPr txBox="1"/>
          <p:nvPr/>
        </p:nvSpPr>
        <p:spPr>
          <a:xfrm>
            <a:off x="2067602" y="4702606"/>
            <a:ext cx="7228798" cy="308867"/>
          </a:xfrm>
          <a:prstGeom prst="rect">
            <a:avLst/>
          </a:prstGeom>
          <a:noFill/>
        </p:spPr>
        <p:txBody>
          <a:bodyPr wrap="square" rtlCol="0">
            <a:spAutoFit/>
          </a:bodyPr>
          <a:lstStyle/>
          <a:p>
            <a:pPr>
              <a:lnSpc>
                <a:spcPct val="115000"/>
              </a:lnSpc>
              <a:spcAft>
                <a:spcPts val="0"/>
              </a:spcAft>
            </a:pPr>
            <a:r>
              <a:rPr lang="en-GB" sz="1300" dirty="0">
                <a:latin typeface="+mj-lt"/>
              </a:rPr>
              <a:t>Inter-university Consortium for Political and Social Research: </a:t>
            </a:r>
            <a:r>
              <a:rPr lang="en-GB" sz="1300" u="sng" dirty="0">
                <a:latin typeface="+mj-lt"/>
                <a:hlinkClick r:id="rId9"/>
              </a:rPr>
              <a:t>Digital Preservation Policy Framework</a:t>
            </a:r>
            <a:endParaRPr lang="nb-NO" sz="1300" dirty="0">
              <a:solidFill>
                <a:srgbClr val="000000"/>
              </a:solidFill>
              <a:latin typeface="+mj-lt"/>
              <a:ea typeface="Calibri"/>
              <a:cs typeface="Times New Roman"/>
            </a:endParaRPr>
          </a:p>
        </p:txBody>
      </p:sp>
      <p:sp>
        <p:nvSpPr>
          <p:cNvPr id="34" name="TekstSylinder 33"/>
          <p:cNvSpPr txBox="1"/>
          <p:nvPr/>
        </p:nvSpPr>
        <p:spPr>
          <a:xfrm>
            <a:off x="2011759" y="5099660"/>
            <a:ext cx="5666983" cy="308867"/>
          </a:xfrm>
          <a:prstGeom prst="rect">
            <a:avLst/>
          </a:prstGeom>
          <a:noFill/>
        </p:spPr>
        <p:txBody>
          <a:bodyPr wrap="square" rtlCol="0">
            <a:spAutoFit/>
          </a:bodyPr>
          <a:lstStyle/>
          <a:p>
            <a:pPr marL="449580" indent="-449580">
              <a:lnSpc>
                <a:spcPct val="115000"/>
              </a:lnSpc>
              <a:spcAft>
                <a:spcPts val="0"/>
              </a:spcAft>
            </a:pPr>
            <a:r>
              <a:rPr lang="en-GB" sz="1300" dirty="0">
                <a:latin typeface="+mj-lt"/>
              </a:rPr>
              <a:t>Lots of Copies Keep Stuff Safe: </a:t>
            </a:r>
            <a:r>
              <a:rPr lang="en-GB" sz="1300" u="sng" dirty="0">
                <a:latin typeface="+mj-lt"/>
                <a:hlinkClick r:id="rId10"/>
              </a:rPr>
              <a:t>Formal statement of conformance to ISO </a:t>
            </a:r>
            <a:r>
              <a:rPr lang="en-GB" sz="1300" u="sng" dirty="0" smtClean="0">
                <a:latin typeface="+mj-lt"/>
                <a:hlinkClick r:id="rId10"/>
              </a:rPr>
              <a:t>14721</a:t>
            </a:r>
            <a:endParaRPr lang="nb-NO" sz="1300" dirty="0">
              <a:solidFill>
                <a:srgbClr val="000000"/>
              </a:solidFill>
              <a:latin typeface="+mj-lt"/>
              <a:ea typeface="Calibri"/>
              <a:cs typeface="Times New Roman"/>
            </a:endParaRPr>
          </a:p>
        </p:txBody>
      </p:sp>
      <p:pic>
        <p:nvPicPr>
          <p:cNvPr id="3075" name="Picture 3" descr="C:\Users\TK\AppData\Local\Temp\ScreenCli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4566" y="985799"/>
            <a:ext cx="807922" cy="3264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K\AppData\Local\Temp\ScreenClip.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809" y="1406787"/>
            <a:ext cx="529669" cy="51345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K\AppData\Local\Temp\ScreenClip.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844" y="1981495"/>
            <a:ext cx="2024063" cy="333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TK\AppData\Local\Temp\ScreenClip.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844" y="2400634"/>
            <a:ext cx="1064577" cy="35867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TK\AppData\Local\Temp\ScreenCli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2732" y="2869021"/>
            <a:ext cx="730224" cy="37574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TK\AppData\Local\Temp\ScreenClip.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844" y="3291202"/>
            <a:ext cx="642162" cy="37967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TK\AppData\Local\Temp\ScreenClip.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0263" y="3762389"/>
            <a:ext cx="642162" cy="4639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TK\AppData\Local\Temp\ScreenClip.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8583" y="4297426"/>
            <a:ext cx="800049" cy="37103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TK\AppData\Local\Temp\ScreenClip.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038" y="4712081"/>
            <a:ext cx="1243012" cy="2857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TK\AppData\Local\Temp\ScreenClip.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8892" y="5071787"/>
            <a:ext cx="1035983" cy="360446"/>
          </a:xfrm>
          <a:prstGeom prst="rect">
            <a:avLst/>
          </a:prstGeom>
          <a:noFill/>
          <a:extLst>
            <a:ext uri="{909E8E84-426E-40dd-AFC4-6F175D3DCCD1}">
              <a14:hiddenFill xmlns:a14="http://schemas.microsoft.com/office/drawing/2010/main">
                <a:solidFill>
                  <a:srgbClr val="FFFFFF"/>
                </a:solidFill>
              </a14:hiddenFill>
            </a:ext>
          </a:extLst>
        </p:spPr>
      </p:pic>
      <p:sp>
        <p:nvSpPr>
          <p:cNvPr id="46" name="TekstSylinder 45"/>
          <p:cNvSpPr txBox="1"/>
          <p:nvPr/>
        </p:nvSpPr>
        <p:spPr>
          <a:xfrm>
            <a:off x="1643614" y="4330594"/>
            <a:ext cx="5666983" cy="308867"/>
          </a:xfrm>
          <a:prstGeom prst="rect">
            <a:avLst/>
          </a:prstGeom>
          <a:noFill/>
        </p:spPr>
        <p:txBody>
          <a:bodyPr wrap="square" rtlCol="0">
            <a:spAutoFit/>
          </a:bodyPr>
          <a:lstStyle/>
          <a:p>
            <a:pPr>
              <a:lnSpc>
                <a:spcPct val="115000"/>
              </a:lnSpc>
              <a:spcAft>
                <a:spcPts val="0"/>
              </a:spcAft>
            </a:pPr>
            <a:r>
              <a:rPr lang="en-GB" sz="1300" dirty="0">
                <a:latin typeface="+mj-lt"/>
              </a:rPr>
              <a:t>GESIS - Leibniz-Institute for the Social Sciences: </a:t>
            </a:r>
            <a:r>
              <a:rPr lang="en-GB" sz="1300" u="sng" dirty="0">
                <a:latin typeface="+mj-lt"/>
                <a:hlinkClick r:id="rId21"/>
              </a:rPr>
              <a:t>Digital Preservation Policy</a:t>
            </a:r>
            <a:endParaRPr lang="nb-NO" sz="1300" dirty="0">
              <a:solidFill>
                <a:srgbClr val="000000"/>
              </a:solidFill>
              <a:latin typeface="+mj-lt"/>
              <a:ea typeface="Calibri"/>
              <a:cs typeface="Times New Roman"/>
            </a:endParaRPr>
          </a:p>
        </p:txBody>
      </p:sp>
      <p:pic>
        <p:nvPicPr>
          <p:cNvPr id="3085" name="Picture 13" descr="C:\Users\TK\AppData\Local\Temp\ScreenClip.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0575" y="5539172"/>
            <a:ext cx="1200116" cy="26765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TK\AppData\Local\Temp\ScreenClip.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1033" y="5924935"/>
            <a:ext cx="761923" cy="755970"/>
          </a:xfrm>
          <a:prstGeom prst="rect">
            <a:avLst/>
          </a:prstGeom>
          <a:noFill/>
          <a:extLst>
            <a:ext uri="{909E8E84-426E-40dd-AFC4-6F175D3DCCD1}">
              <a14:hiddenFill xmlns:a14="http://schemas.microsoft.com/office/drawing/2010/main">
                <a:solidFill>
                  <a:srgbClr val="FFFFFF"/>
                </a:solidFill>
              </a14:hiddenFill>
            </a:ext>
          </a:extLst>
        </p:spPr>
      </p:pic>
      <p:sp>
        <p:nvSpPr>
          <p:cNvPr id="49" name="TekstSylinder 48"/>
          <p:cNvSpPr txBox="1"/>
          <p:nvPr/>
        </p:nvSpPr>
        <p:spPr>
          <a:xfrm>
            <a:off x="1665676" y="650649"/>
            <a:ext cx="5853370" cy="322396"/>
          </a:xfrm>
          <a:prstGeom prst="rect">
            <a:avLst/>
          </a:prstGeom>
          <a:noFill/>
        </p:spPr>
        <p:txBody>
          <a:bodyPr wrap="square" rtlCol="0">
            <a:spAutoFit/>
          </a:bodyPr>
          <a:lstStyle/>
          <a:p>
            <a:pPr>
              <a:lnSpc>
                <a:spcPct val="115000"/>
              </a:lnSpc>
              <a:spcAft>
                <a:spcPts val="0"/>
              </a:spcAft>
            </a:pPr>
            <a:r>
              <a:rPr lang="en-GB" sz="1300" dirty="0">
                <a:latin typeface="+mj-lt"/>
              </a:rPr>
              <a:t>Archaeology Data Service: </a:t>
            </a:r>
            <a:r>
              <a:rPr lang="en-GB" sz="1300" u="sng" dirty="0">
                <a:latin typeface="+mj-lt"/>
                <a:hlinkClick r:id="rId24"/>
              </a:rPr>
              <a:t>Preservation Policy</a:t>
            </a:r>
            <a:endParaRPr lang="nb-NO" sz="1300" dirty="0">
              <a:solidFill>
                <a:srgbClr val="000000"/>
              </a:solidFill>
              <a:latin typeface="+mj-lt"/>
              <a:ea typeface="Calibri"/>
              <a:cs typeface="Times New Roman"/>
            </a:endParaRPr>
          </a:p>
        </p:txBody>
      </p:sp>
      <p:sp>
        <p:nvSpPr>
          <p:cNvPr id="50" name="TekstSylinder 49"/>
          <p:cNvSpPr txBox="1"/>
          <p:nvPr/>
        </p:nvSpPr>
        <p:spPr>
          <a:xfrm>
            <a:off x="1452279" y="1445033"/>
            <a:ext cx="5853370" cy="322396"/>
          </a:xfrm>
          <a:prstGeom prst="rect">
            <a:avLst/>
          </a:prstGeom>
          <a:noFill/>
        </p:spPr>
        <p:txBody>
          <a:bodyPr wrap="square" rtlCol="0">
            <a:spAutoFit/>
          </a:bodyPr>
          <a:lstStyle/>
          <a:p>
            <a:pPr marL="449580" indent="-449580">
              <a:lnSpc>
                <a:spcPct val="115000"/>
              </a:lnSpc>
              <a:spcAft>
                <a:spcPts val="0"/>
              </a:spcAft>
            </a:pPr>
            <a:r>
              <a:rPr lang="en-GB" sz="1300" u="sng" dirty="0" smtClean="0">
                <a:latin typeface="+mj-lt"/>
                <a:hlinkClick r:id="rId25"/>
              </a:rPr>
              <a:t>Common </a:t>
            </a:r>
            <a:r>
              <a:rPr lang="en-GB" sz="1300" u="sng" dirty="0">
                <a:latin typeface="+mj-lt"/>
                <a:hlinkClick r:id="rId25"/>
              </a:rPr>
              <a:t>Language Resources and Technology Infrastructure</a:t>
            </a:r>
            <a:endParaRPr lang="nb-NO" sz="1300" dirty="0">
              <a:solidFill>
                <a:srgbClr val="000000"/>
              </a:solidFill>
              <a:latin typeface="+mj-lt"/>
              <a:ea typeface="Calibri"/>
              <a:cs typeface="Times New Roman"/>
            </a:endParaRPr>
          </a:p>
        </p:txBody>
      </p:sp>
      <p:pic>
        <p:nvPicPr>
          <p:cNvPr id="51" name="Picture 2" descr="C:\Users\TK\AppData\Local\Temp\ScreenClip.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15809" y="619801"/>
            <a:ext cx="822984" cy="328228"/>
          </a:xfrm>
          <a:prstGeom prst="rect">
            <a:avLst/>
          </a:prstGeom>
          <a:noFill/>
          <a:extLst>
            <a:ext uri="{909E8E84-426E-40dd-AFC4-6F175D3DCCD1}">
              <a14:hiddenFill xmlns:a14="http://schemas.microsoft.com/office/drawing/2010/main">
                <a:solidFill>
                  <a:srgbClr val="FFFFFF"/>
                </a:solidFill>
              </a14:hiddenFill>
            </a:ext>
          </a:extLst>
        </p:spPr>
      </p:pic>
      <p:sp>
        <p:nvSpPr>
          <p:cNvPr id="74" name="TekstSylinder 73"/>
          <p:cNvSpPr txBox="1"/>
          <p:nvPr/>
        </p:nvSpPr>
        <p:spPr>
          <a:xfrm>
            <a:off x="2063840" y="5520648"/>
            <a:ext cx="6615462" cy="538930"/>
          </a:xfrm>
          <a:prstGeom prst="rect">
            <a:avLst/>
          </a:prstGeom>
          <a:noFill/>
        </p:spPr>
        <p:txBody>
          <a:bodyPr wrap="square" rtlCol="0">
            <a:spAutoFit/>
          </a:bodyPr>
          <a:lstStyle/>
          <a:p>
            <a:pPr marL="449580" indent="-449580">
              <a:lnSpc>
                <a:spcPct val="115000"/>
              </a:lnSpc>
              <a:spcAft>
                <a:spcPts val="0"/>
              </a:spcAft>
            </a:pPr>
            <a:r>
              <a:rPr lang="en-GB" sz="1300" dirty="0" err="1">
                <a:latin typeface="+mj-lt"/>
              </a:rPr>
              <a:t>Odum</a:t>
            </a:r>
            <a:r>
              <a:rPr lang="en-GB" sz="1300" dirty="0">
                <a:latin typeface="+mj-lt"/>
              </a:rPr>
              <a:t> Institute for Research in Social Science – Data Archive: </a:t>
            </a:r>
            <a:r>
              <a:rPr lang="en-GB" sz="1300" u="sng" dirty="0" smtClean="0">
                <a:latin typeface="+mj-lt"/>
                <a:hlinkClick r:id="rId27"/>
              </a:rPr>
              <a:t>Digital Preservation </a:t>
            </a:r>
            <a:r>
              <a:rPr lang="en-GB" sz="1300" u="sng" dirty="0">
                <a:latin typeface="+mj-lt"/>
                <a:hlinkClick r:id="rId27"/>
              </a:rPr>
              <a:t>Policies</a:t>
            </a:r>
            <a:endParaRPr lang="nb-NO" sz="1300" dirty="0">
              <a:solidFill>
                <a:srgbClr val="000000"/>
              </a:solidFill>
              <a:latin typeface="+mj-lt"/>
              <a:ea typeface="Calibri"/>
              <a:cs typeface="Times New Roman"/>
            </a:endParaRPr>
          </a:p>
          <a:p>
            <a:pPr marL="449580" indent="-449580">
              <a:lnSpc>
                <a:spcPct val="115000"/>
              </a:lnSpc>
              <a:spcAft>
                <a:spcPts val="0"/>
              </a:spcAft>
            </a:pPr>
            <a:endParaRPr lang="nb-NO" sz="1300" dirty="0">
              <a:solidFill>
                <a:srgbClr val="000000"/>
              </a:solidFill>
              <a:latin typeface="+mj-lt"/>
              <a:ea typeface="Calibri"/>
              <a:cs typeface="Times New Roman"/>
            </a:endParaRPr>
          </a:p>
        </p:txBody>
      </p:sp>
      <p:sp>
        <p:nvSpPr>
          <p:cNvPr id="75" name="TekstSylinder 74"/>
          <p:cNvSpPr txBox="1"/>
          <p:nvPr/>
        </p:nvSpPr>
        <p:spPr>
          <a:xfrm>
            <a:off x="1710079" y="6150570"/>
            <a:ext cx="5666983" cy="308867"/>
          </a:xfrm>
          <a:prstGeom prst="rect">
            <a:avLst/>
          </a:prstGeom>
          <a:noFill/>
        </p:spPr>
        <p:txBody>
          <a:bodyPr wrap="square" rtlCol="0">
            <a:spAutoFit/>
          </a:bodyPr>
          <a:lstStyle/>
          <a:p>
            <a:pPr>
              <a:lnSpc>
                <a:spcPct val="115000"/>
              </a:lnSpc>
              <a:spcAft>
                <a:spcPts val="0"/>
              </a:spcAft>
            </a:pPr>
            <a:r>
              <a:rPr lang="en-GB" sz="1300" dirty="0">
                <a:latin typeface="+mj-lt"/>
              </a:rPr>
              <a:t>UK Data Archive: </a:t>
            </a:r>
            <a:r>
              <a:rPr lang="en-GB" sz="1300" u="sng" dirty="0">
                <a:latin typeface="+mj-lt"/>
                <a:hlinkClick r:id="rId28"/>
              </a:rPr>
              <a:t>Preservation Policy</a:t>
            </a:r>
            <a:endParaRPr lang="nb-NO" sz="1300" dirty="0">
              <a:solidFill>
                <a:srgbClr val="000000"/>
              </a:solidFill>
              <a:latin typeface="+mj-lt"/>
              <a:ea typeface="Calibri"/>
              <a:cs typeface="Times New Roman"/>
            </a:endParaRPr>
          </a:p>
        </p:txBody>
      </p:sp>
      <p:sp>
        <p:nvSpPr>
          <p:cNvPr id="2" name="Frihåndsform 1"/>
          <p:cNvSpPr/>
          <p:nvPr/>
        </p:nvSpPr>
        <p:spPr>
          <a:xfrm>
            <a:off x="391886" y="1270660"/>
            <a:ext cx="981475" cy="749281"/>
          </a:xfrm>
          <a:custGeom>
            <a:avLst/>
            <a:gdLst>
              <a:gd name="connsiteX0" fmla="*/ 427511 w 981475"/>
              <a:gd name="connsiteY0" fmla="*/ 712519 h 749281"/>
              <a:gd name="connsiteX1" fmla="*/ 320633 w 981475"/>
              <a:gd name="connsiteY1" fmla="*/ 676893 h 749281"/>
              <a:gd name="connsiteX2" fmla="*/ 285008 w 981475"/>
              <a:gd name="connsiteY2" fmla="*/ 653143 h 749281"/>
              <a:gd name="connsiteX3" fmla="*/ 190005 w 981475"/>
              <a:gd name="connsiteY3" fmla="*/ 605641 h 749281"/>
              <a:gd name="connsiteX4" fmla="*/ 154379 w 981475"/>
              <a:gd name="connsiteY4" fmla="*/ 570015 h 749281"/>
              <a:gd name="connsiteX5" fmla="*/ 118753 w 981475"/>
              <a:gd name="connsiteY5" fmla="*/ 546265 h 749281"/>
              <a:gd name="connsiteX6" fmla="*/ 35626 w 981475"/>
              <a:gd name="connsiteY6" fmla="*/ 463137 h 749281"/>
              <a:gd name="connsiteX7" fmla="*/ 11875 w 981475"/>
              <a:gd name="connsiteY7" fmla="*/ 380010 h 749281"/>
              <a:gd name="connsiteX8" fmla="*/ 0 w 981475"/>
              <a:gd name="connsiteY8" fmla="*/ 332509 h 749281"/>
              <a:gd name="connsiteX9" fmla="*/ 59376 w 981475"/>
              <a:gd name="connsiteY9" fmla="*/ 166254 h 749281"/>
              <a:gd name="connsiteX10" fmla="*/ 95002 w 981475"/>
              <a:gd name="connsiteY10" fmla="*/ 130628 h 749281"/>
              <a:gd name="connsiteX11" fmla="*/ 142504 w 981475"/>
              <a:gd name="connsiteY11" fmla="*/ 118753 h 749281"/>
              <a:gd name="connsiteX12" fmla="*/ 190005 w 981475"/>
              <a:gd name="connsiteY12" fmla="*/ 83127 h 749281"/>
              <a:gd name="connsiteX13" fmla="*/ 308758 w 981475"/>
              <a:gd name="connsiteY13" fmla="*/ 35626 h 749281"/>
              <a:gd name="connsiteX14" fmla="*/ 356259 w 981475"/>
              <a:gd name="connsiteY14" fmla="*/ 23750 h 749281"/>
              <a:gd name="connsiteX15" fmla="*/ 439387 w 981475"/>
              <a:gd name="connsiteY15" fmla="*/ 0 h 749281"/>
              <a:gd name="connsiteX16" fmla="*/ 534389 w 981475"/>
              <a:gd name="connsiteY16" fmla="*/ 23750 h 749281"/>
              <a:gd name="connsiteX17" fmla="*/ 605641 w 981475"/>
              <a:gd name="connsiteY17" fmla="*/ 47501 h 749281"/>
              <a:gd name="connsiteX18" fmla="*/ 736270 w 981475"/>
              <a:gd name="connsiteY18" fmla="*/ 71252 h 749281"/>
              <a:gd name="connsiteX19" fmla="*/ 771896 w 981475"/>
              <a:gd name="connsiteY19" fmla="*/ 106878 h 749281"/>
              <a:gd name="connsiteX20" fmla="*/ 807522 w 981475"/>
              <a:gd name="connsiteY20" fmla="*/ 130628 h 749281"/>
              <a:gd name="connsiteX21" fmla="*/ 890649 w 981475"/>
              <a:gd name="connsiteY21" fmla="*/ 213756 h 749281"/>
              <a:gd name="connsiteX22" fmla="*/ 926275 w 981475"/>
              <a:gd name="connsiteY22" fmla="*/ 296883 h 749281"/>
              <a:gd name="connsiteX23" fmla="*/ 961901 w 981475"/>
              <a:gd name="connsiteY23" fmla="*/ 332509 h 749281"/>
              <a:gd name="connsiteX24" fmla="*/ 961901 w 981475"/>
              <a:gd name="connsiteY24" fmla="*/ 510639 h 749281"/>
              <a:gd name="connsiteX25" fmla="*/ 914400 w 981475"/>
              <a:gd name="connsiteY25" fmla="*/ 581891 h 749281"/>
              <a:gd name="connsiteX26" fmla="*/ 855023 w 981475"/>
              <a:gd name="connsiteY26" fmla="*/ 629392 h 749281"/>
              <a:gd name="connsiteX27" fmla="*/ 771896 w 981475"/>
              <a:gd name="connsiteY27" fmla="*/ 676893 h 749281"/>
              <a:gd name="connsiteX28" fmla="*/ 736270 w 981475"/>
              <a:gd name="connsiteY28" fmla="*/ 700644 h 749281"/>
              <a:gd name="connsiteX29" fmla="*/ 665018 w 981475"/>
              <a:gd name="connsiteY29" fmla="*/ 712519 h 749281"/>
              <a:gd name="connsiteX30" fmla="*/ 581891 w 981475"/>
              <a:gd name="connsiteY30" fmla="*/ 736270 h 749281"/>
              <a:gd name="connsiteX31" fmla="*/ 510639 w 981475"/>
              <a:gd name="connsiteY31" fmla="*/ 748145 h 749281"/>
              <a:gd name="connsiteX32" fmla="*/ 380010 w 981475"/>
              <a:gd name="connsiteY32" fmla="*/ 748145 h 7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81475" h="749281">
                <a:moveTo>
                  <a:pt x="427511" y="712519"/>
                </a:moveTo>
                <a:cubicBezTo>
                  <a:pt x="391885" y="700644"/>
                  <a:pt x="351879" y="697724"/>
                  <a:pt x="320633" y="676893"/>
                </a:cubicBezTo>
                <a:cubicBezTo>
                  <a:pt x="308758" y="668976"/>
                  <a:pt x="297773" y="659526"/>
                  <a:pt x="285008" y="653143"/>
                </a:cubicBezTo>
                <a:cubicBezTo>
                  <a:pt x="230441" y="625859"/>
                  <a:pt x="231275" y="640033"/>
                  <a:pt x="190005" y="605641"/>
                </a:cubicBezTo>
                <a:cubicBezTo>
                  <a:pt x="177103" y="594890"/>
                  <a:pt x="167281" y="580766"/>
                  <a:pt x="154379" y="570015"/>
                </a:cubicBezTo>
                <a:cubicBezTo>
                  <a:pt x="143415" y="560878"/>
                  <a:pt x="129361" y="555813"/>
                  <a:pt x="118753" y="546265"/>
                </a:cubicBezTo>
                <a:cubicBezTo>
                  <a:pt x="89626" y="520050"/>
                  <a:pt x="35626" y="463137"/>
                  <a:pt x="35626" y="463137"/>
                </a:cubicBezTo>
                <a:cubicBezTo>
                  <a:pt x="-1513" y="314589"/>
                  <a:pt x="45959" y="499305"/>
                  <a:pt x="11875" y="380010"/>
                </a:cubicBezTo>
                <a:cubicBezTo>
                  <a:pt x="7391" y="364317"/>
                  <a:pt x="3958" y="348343"/>
                  <a:pt x="0" y="332509"/>
                </a:cubicBezTo>
                <a:cubicBezTo>
                  <a:pt x="22324" y="220885"/>
                  <a:pt x="2131" y="233040"/>
                  <a:pt x="59376" y="166254"/>
                </a:cubicBezTo>
                <a:cubicBezTo>
                  <a:pt x="70306" y="153503"/>
                  <a:pt x="80420" y="138960"/>
                  <a:pt x="95002" y="130628"/>
                </a:cubicBezTo>
                <a:cubicBezTo>
                  <a:pt x="109173" y="122530"/>
                  <a:pt x="126670" y="122711"/>
                  <a:pt x="142504" y="118753"/>
                </a:cubicBezTo>
                <a:cubicBezTo>
                  <a:pt x="158338" y="106878"/>
                  <a:pt x="172630" y="92605"/>
                  <a:pt x="190005" y="83127"/>
                </a:cubicBezTo>
                <a:cubicBezTo>
                  <a:pt x="213703" y="70201"/>
                  <a:pt x="273986" y="45561"/>
                  <a:pt x="308758" y="35626"/>
                </a:cubicBezTo>
                <a:cubicBezTo>
                  <a:pt x="324451" y="31142"/>
                  <a:pt x="340566" y="28234"/>
                  <a:pt x="356259" y="23750"/>
                </a:cubicBezTo>
                <a:cubicBezTo>
                  <a:pt x="475464" y="-10309"/>
                  <a:pt x="290954" y="37107"/>
                  <a:pt x="439387" y="0"/>
                </a:cubicBezTo>
                <a:cubicBezTo>
                  <a:pt x="471054" y="7917"/>
                  <a:pt x="503422" y="13428"/>
                  <a:pt x="534389" y="23750"/>
                </a:cubicBezTo>
                <a:cubicBezTo>
                  <a:pt x="558140" y="31667"/>
                  <a:pt x="580857" y="43961"/>
                  <a:pt x="605641" y="47501"/>
                </a:cubicBezTo>
                <a:cubicBezTo>
                  <a:pt x="704926" y="61684"/>
                  <a:pt x="661614" y="52587"/>
                  <a:pt x="736270" y="71252"/>
                </a:cubicBezTo>
                <a:cubicBezTo>
                  <a:pt x="748145" y="83127"/>
                  <a:pt x="758994" y="96127"/>
                  <a:pt x="771896" y="106878"/>
                </a:cubicBezTo>
                <a:cubicBezTo>
                  <a:pt x="782860" y="116015"/>
                  <a:pt x="796914" y="121080"/>
                  <a:pt x="807522" y="130628"/>
                </a:cubicBezTo>
                <a:cubicBezTo>
                  <a:pt x="836649" y="156843"/>
                  <a:pt x="890649" y="213756"/>
                  <a:pt x="890649" y="213756"/>
                </a:cubicBezTo>
                <a:cubicBezTo>
                  <a:pt x="900340" y="242831"/>
                  <a:pt x="907931" y="271201"/>
                  <a:pt x="926275" y="296883"/>
                </a:cubicBezTo>
                <a:cubicBezTo>
                  <a:pt x="936037" y="310549"/>
                  <a:pt x="950026" y="320634"/>
                  <a:pt x="961901" y="332509"/>
                </a:cubicBezTo>
                <a:cubicBezTo>
                  <a:pt x="984532" y="400405"/>
                  <a:pt x="991252" y="404973"/>
                  <a:pt x="961901" y="510639"/>
                </a:cubicBezTo>
                <a:cubicBezTo>
                  <a:pt x="954261" y="538142"/>
                  <a:pt x="930234" y="558140"/>
                  <a:pt x="914400" y="581891"/>
                </a:cubicBezTo>
                <a:cubicBezTo>
                  <a:pt x="883706" y="627932"/>
                  <a:pt x="904189" y="613004"/>
                  <a:pt x="855023" y="629392"/>
                </a:cubicBezTo>
                <a:cubicBezTo>
                  <a:pt x="768225" y="687258"/>
                  <a:pt x="877363" y="616626"/>
                  <a:pt x="771896" y="676893"/>
                </a:cubicBezTo>
                <a:cubicBezTo>
                  <a:pt x="759504" y="683974"/>
                  <a:pt x="749810" y="696131"/>
                  <a:pt x="736270" y="700644"/>
                </a:cubicBezTo>
                <a:cubicBezTo>
                  <a:pt x="713427" y="708258"/>
                  <a:pt x="688769" y="708561"/>
                  <a:pt x="665018" y="712519"/>
                </a:cubicBezTo>
                <a:cubicBezTo>
                  <a:pt x="631060" y="723839"/>
                  <a:pt x="619173" y="728814"/>
                  <a:pt x="581891" y="736270"/>
                </a:cubicBezTo>
                <a:cubicBezTo>
                  <a:pt x="558280" y="740992"/>
                  <a:pt x="534676" y="746731"/>
                  <a:pt x="510639" y="748145"/>
                </a:cubicBezTo>
                <a:cubicBezTo>
                  <a:pt x="467171" y="750702"/>
                  <a:pt x="423553" y="748145"/>
                  <a:pt x="380010" y="74814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ihåndsform 34"/>
          <p:cNvSpPr/>
          <p:nvPr/>
        </p:nvSpPr>
        <p:spPr>
          <a:xfrm>
            <a:off x="627106" y="3610562"/>
            <a:ext cx="981475" cy="749281"/>
          </a:xfrm>
          <a:custGeom>
            <a:avLst/>
            <a:gdLst>
              <a:gd name="connsiteX0" fmla="*/ 427511 w 981475"/>
              <a:gd name="connsiteY0" fmla="*/ 712519 h 749281"/>
              <a:gd name="connsiteX1" fmla="*/ 320633 w 981475"/>
              <a:gd name="connsiteY1" fmla="*/ 676893 h 749281"/>
              <a:gd name="connsiteX2" fmla="*/ 285008 w 981475"/>
              <a:gd name="connsiteY2" fmla="*/ 653143 h 749281"/>
              <a:gd name="connsiteX3" fmla="*/ 190005 w 981475"/>
              <a:gd name="connsiteY3" fmla="*/ 605641 h 749281"/>
              <a:gd name="connsiteX4" fmla="*/ 154379 w 981475"/>
              <a:gd name="connsiteY4" fmla="*/ 570015 h 749281"/>
              <a:gd name="connsiteX5" fmla="*/ 118753 w 981475"/>
              <a:gd name="connsiteY5" fmla="*/ 546265 h 749281"/>
              <a:gd name="connsiteX6" fmla="*/ 35626 w 981475"/>
              <a:gd name="connsiteY6" fmla="*/ 463137 h 749281"/>
              <a:gd name="connsiteX7" fmla="*/ 11875 w 981475"/>
              <a:gd name="connsiteY7" fmla="*/ 380010 h 749281"/>
              <a:gd name="connsiteX8" fmla="*/ 0 w 981475"/>
              <a:gd name="connsiteY8" fmla="*/ 332509 h 749281"/>
              <a:gd name="connsiteX9" fmla="*/ 59376 w 981475"/>
              <a:gd name="connsiteY9" fmla="*/ 166254 h 749281"/>
              <a:gd name="connsiteX10" fmla="*/ 95002 w 981475"/>
              <a:gd name="connsiteY10" fmla="*/ 130628 h 749281"/>
              <a:gd name="connsiteX11" fmla="*/ 142504 w 981475"/>
              <a:gd name="connsiteY11" fmla="*/ 118753 h 749281"/>
              <a:gd name="connsiteX12" fmla="*/ 190005 w 981475"/>
              <a:gd name="connsiteY12" fmla="*/ 83127 h 749281"/>
              <a:gd name="connsiteX13" fmla="*/ 308758 w 981475"/>
              <a:gd name="connsiteY13" fmla="*/ 35626 h 749281"/>
              <a:gd name="connsiteX14" fmla="*/ 356259 w 981475"/>
              <a:gd name="connsiteY14" fmla="*/ 23750 h 749281"/>
              <a:gd name="connsiteX15" fmla="*/ 439387 w 981475"/>
              <a:gd name="connsiteY15" fmla="*/ 0 h 749281"/>
              <a:gd name="connsiteX16" fmla="*/ 534389 w 981475"/>
              <a:gd name="connsiteY16" fmla="*/ 23750 h 749281"/>
              <a:gd name="connsiteX17" fmla="*/ 605641 w 981475"/>
              <a:gd name="connsiteY17" fmla="*/ 47501 h 749281"/>
              <a:gd name="connsiteX18" fmla="*/ 736270 w 981475"/>
              <a:gd name="connsiteY18" fmla="*/ 71252 h 749281"/>
              <a:gd name="connsiteX19" fmla="*/ 771896 w 981475"/>
              <a:gd name="connsiteY19" fmla="*/ 106878 h 749281"/>
              <a:gd name="connsiteX20" fmla="*/ 807522 w 981475"/>
              <a:gd name="connsiteY20" fmla="*/ 130628 h 749281"/>
              <a:gd name="connsiteX21" fmla="*/ 890649 w 981475"/>
              <a:gd name="connsiteY21" fmla="*/ 213756 h 749281"/>
              <a:gd name="connsiteX22" fmla="*/ 926275 w 981475"/>
              <a:gd name="connsiteY22" fmla="*/ 296883 h 749281"/>
              <a:gd name="connsiteX23" fmla="*/ 961901 w 981475"/>
              <a:gd name="connsiteY23" fmla="*/ 332509 h 749281"/>
              <a:gd name="connsiteX24" fmla="*/ 961901 w 981475"/>
              <a:gd name="connsiteY24" fmla="*/ 510639 h 749281"/>
              <a:gd name="connsiteX25" fmla="*/ 914400 w 981475"/>
              <a:gd name="connsiteY25" fmla="*/ 581891 h 749281"/>
              <a:gd name="connsiteX26" fmla="*/ 855023 w 981475"/>
              <a:gd name="connsiteY26" fmla="*/ 629392 h 749281"/>
              <a:gd name="connsiteX27" fmla="*/ 771896 w 981475"/>
              <a:gd name="connsiteY27" fmla="*/ 676893 h 749281"/>
              <a:gd name="connsiteX28" fmla="*/ 736270 w 981475"/>
              <a:gd name="connsiteY28" fmla="*/ 700644 h 749281"/>
              <a:gd name="connsiteX29" fmla="*/ 665018 w 981475"/>
              <a:gd name="connsiteY29" fmla="*/ 712519 h 749281"/>
              <a:gd name="connsiteX30" fmla="*/ 581891 w 981475"/>
              <a:gd name="connsiteY30" fmla="*/ 736270 h 749281"/>
              <a:gd name="connsiteX31" fmla="*/ 510639 w 981475"/>
              <a:gd name="connsiteY31" fmla="*/ 748145 h 749281"/>
              <a:gd name="connsiteX32" fmla="*/ 380010 w 981475"/>
              <a:gd name="connsiteY32" fmla="*/ 748145 h 7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81475" h="749281">
                <a:moveTo>
                  <a:pt x="427511" y="712519"/>
                </a:moveTo>
                <a:cubicBezTo>
                  <a:pt x="391885" y="700644"/>
                  <a:pt x="351879" y="697724"/>
                  <a:pt x="320633" y="676893"/>
                </a:cubicBezTo>
                <a:cubicBezTo>
                  <a:pt x="308758" y="668976"/>
                  <a:pt x="297773" y="659526"/>
                  <a:pt x="285008" y="653143"/>
                </a:cubicBezTo>
                <a:cubicBezTo>
                  <a:pt x="230441" y="625859"/>
                  <a:pt x="231275" y="640033"/>
                  <a:pt x="190005" y="605641"/>
                </a:cubicBezTo>
                <a:cubicBezTo>
                  <a:pt x="177103" y="594890"/>
                  <a:pt x="167281" y="580766"/>
                  <a:pt x="154379" y="570015"/>
                </a:cubicBezTo>
                <a:cubicBezTo>
                  <a:pt x="143415" y="560878"/>
                  <a:pt x="129361" y="555813"/>
                  <a:pt x="118753" y="546265"/>
                </a:cubicBezTo>
                <a:cubicBezTo>
                  <a:pt x="89626" y="520050"/>
                  <a:pt x="35626" y="463137"/>
                  <a:pt x="35626" y="463137"/>
                </a:cubicBezTo>
                <a:cubicBezTo>
                  <a:pt x="-1513" y="314589"/>
                  <a:pt x="45959" y="499305"/>
                  <a:pt x="11875" y="380010"/>
                </a:cubicBezTo>
                <a:cubicBezTo>
                  <a:pt x="7391" y="364317"/>
                  <a:pt x="3958" y="348343"/>
                  <a:pt x="0" y="332509"/>
                </a:cubicBezTo>
                <a:cubicBezTo>
                  <a:pt x="22324" y="220885"/>
                  <a:pt x="2131" y="233040"/>
                  <a:pt x="59376" y="166254"/>
                </a:cubicBezTo>
                <a:cubicBezTo>
                  <a:pt x="70306" y="153503"/>
                  <a:pt x="80420" y="138960"/>
                  <a:pt x="95002" y="130628"/>
                </a:cubicBezTo>
                <a:cubicBezTo>
                  <a:pt x="109173" y="122530"/>
                  <a:pt x="126670" y="122711"/>
                  <a:pt x="142504" y="118753"/>
                </a:cubicBezTo>
                <a:cubicBezTo>
                  <a:pt x="158338" y="106878"/>
                  <a:pt x="172630" y="92605"/>
                  <a:pt x="190005" y="83127"/>
                </a:cubicBezTo>
                <a:cubicBezTo>
                  <a:pt x="213703" y="70201"/>
                  <a:pt x="273986" y="45561"/>
                  <a:pt x="308758" y="35626"/>
                </a:cubicBezTo>
                <a:cubicBezTo>
                  <a:pt x="324451" y="31142"/>
                  <a:pt x="340566" y="28234"/>
                  <a:pt x="356259" y="23750"/>
                </a:cubicBezTo>
                <a:cubicBezTo>
                  <a:pt x="475464" y="-10309"/>
                  <a:pt x="290954" y="37107"/>
                  <a:pt x="439387" y="0"/>
                </a:cubicBezTo>
                <a:cubicBezTo>
                  <a:pt x="471054" y="7917"/>
                  <a:pt x="503422" y="13428"/>
                  <a:pt x="534389" y="23750"/>
                </a:cubicBezTo>
                <a:cubicBezTo>
                  <a:pt x="558140" y="31667"/>
                  <a:pt x="580857" y="43961"/>
                  <a:pt x="605641" y="47501"/>
                </a:cubicBezTo>
                <a:cubicBezTo>
                  <a:pt x="704926" y="61684"/>
                  <a:pt x="661614" y="52587"/>
                  <a:pt x="736270" y="71252"/>
                </a:cubicBezTo>
                <a:cubicBezTo>
                  <a:pt x="748145" y="83127"/>
                  <a:pt x="758994" y="96127"/>
                  <a:pt x="771896" y="106878"/>
                </a:cubicBezTo>
                <a:cubicBezTo>
                  <a:pt x="782860" y="116015"/>
                  <a:pt x="796914" y="121080"/>
                  <a:pt x="807522" y="130628"/>
                </a:cubicBezTo>
                <a:cubicBezTo>
                  <a:pt x="836649" y="156843"/>
                  <a:pt x="890649" y="213756"/>
                  <a:pt x="890649" y="213756"/>
                </a:cubicBezTo>
                <a:cubicBezTo>
                  <a:pt x="900340" y="242831"/>
                  <a:pt x="907931" y="271201"/>
                  <a:pt x="926275" y="296883"/>
                </a:cubicBezTo>
                <a:cubicBezTo>
                  <a:pt x="936037" y="310549"/>
                  <a:pt x="950026" y="320634"/>
                  <a:pt x="961901" y="332509"/>
                </a:cubicBezTo>
                <a:cubicBezTo>
                  <a:pt x="984532" y="400405"/>
                  <a:pt x="991252" y="404973"/>
                  <a:pt x="961901" y="510639"/>
                </a:cubicBezTo>
                <a:cubicBezTo>
                  <a:pt x="954261" y="538142"/>
                  <a:pt x="930234" y="558140"/>
                  <a:pt x="914400" y="581891"/>
                </a:cubicBezTo>
                <a:cubicBezTo>
                  <a:pt x="883706" y="627932"/>
                  <a:pt x="904189" y="613004"/>
                  <a:pt x="855023" y="629392"/>
                </a:cubicBezTo>
                <a:cubicBezTo>
                  <a:pt x="768225" y="687258"/>
                  <a:pt x="877363" y="616626"/>
                  <a:pt x="771896" y="676893"/>
                </a:cubicBezTo>
                <a:cubicBezTo>
                  <a:pt x="759504" y="683974"/>
                  <a:pt x="749810" y="696131"/>
                  <a:pt x="736270" y="700644"/>
                </a:cubicBezTo>
                <a:cubicBezTo>
                  <a:pt x="713427" y="708258"/>
                  <a:pt x="688769" y="708561"/>
                  <a:pt x="665018" y="712519"/>
                </a:cubicBezTo>
                <a:cubicBezTo>
                  <a:pt x="631060" y="723839"/>
                  <a:pt x="619173" y="728814"/>
                  <a:pt x="581891" y="736270"/>
                </a:cubicBezTo>
                <a:cubicBezTo>
                  <a:pt x="558280" y="740992"/>
                  <a:pt x="534676" y="746731"/>
                  <a:pt x="510639" y="748145"/>
                </a:cubicBezTo>
                <a:cubicBezTo>
                  <a:pt x="467171" y="750702"/>
                  <a:pt x="423553" y="748145"/>
                  <a:pt x="380010" y="74814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ihåndsform 35"/>
          <p:cNvSpPr/>
          <p:nvPr/>
        </p:nvSpPr>
        <p:spPr>
          <a:xfrm>
            <a:off x="2514537" y="3256076"/>
            <a:ext cx="1295463" cy="506313"/>
          </a:xfrm>
          <a:custGeom>
            <a:avLst/>
            <a:gdLst>
              <a:gd name="connsiteX0" fmla="*/ 617517 w 1876301"/>
              <a:gd name="connsiteY0" fmla="*/ 617517 h 643711"/>
              <a:gd name="connsiteX1" fmla="*/ 546265 w 1876301"/>
              <a:gd name="connsiteY1" fmla="*/ 629393 h 643711"/>
              <a:gd name="connsiteX2" fmla="*/ 451262 w 1876301"/>
              <a:gd name="connsiteY2" fmla="*/ 593767 h 643711"/>
              <a:gd name="connsiteX3" fmla="*/ 356259 w 1876301"/>
              <a:gd name="connsiteY3" fmla="*/ 558141 h 643711"/>
              <a:gd name="connsiteX4" fmla="*/ 308758 w 1876301"/>
              <a:gd name="connsiteY4" fmla="*/ 546265 h 643711"/>
              <a:gd name="connsiteX5" fmla="*/ 273132 w 1876301"/>
              <a:gd name="connsiteY5" fmla="*/ 522515 h 643711"/>
              <a:gd name="connsiteX6" fmla="*/ 190005 w 1876301"/>
              <a:gd name="connsiteY6" fmla="*/ 475013 h 643711"/>
              <a:gd name="connsiteX7" fmla="*/ 83127 w 1876301"/>
              <a:gd name="connsiteY7" fmla="*/ 380011 h 643711"/>
              <a:gd name="connsiteX8" fmla="*/ 59376 w 1876301"/>
              <a:gd name="connsiteY8" fmla="*/ 344385 h 643711"/>
              <a:gd name="connsiteX9" fmla="*/ 23750 w 1876301"/>
              <a:gd name="connsiteY9" fmla="*/ 320634 h 643711"/>
              <a:gd name="connsiteX10" fmla="*/ 0 w 1876301"/>
              <a:gd name="connsiteY10" fmla="*/ 249382 h 643711"/>
              <a:gd name="connsiteX11" fmla="*/ 59376 w 1876301"/>
              <a:gd name="connsiteY11" fmla="*/ 71252 h 643711"/>
              <a:gd name="connsiteX12" fmla="*/ 95002 w 1876301"/>
              <a:gd name="connsiteY12" fmla="*/ 59377 h 643711"/>
              <a:gd name="connsiteX13" fmla="*/ 130628 w 1876301"/>
              <a:gd name="connsiteY13" fmla="*/ 35626 h 643711"/>
              <a:gd name="connsiteX14" fmla="*/ 178130 w 1876301"/>
              <a:gd name="connsiteY14" fmla="*/ 23751 h 643711"/>
              <a:gd name="connsiteX15" fmla="*/ 344384 w 1876301"/>
              <a:gd name="connsiteY15" fmla="*/ 0 h 643711"/>
              <a:gd name="connsiteX16" fmla="*/ 1199407 w 1876301"/>
              <a:gd name="connsiteY16" fmla="*/ 11876 h 643711"/>
              <a:gd name="connsiteX17" fmla="*/ 1246909 w 1876301"/>
              <a:gd name="connsiteY17" fmla="*/ 23751 h 643711"/>
              <a:gd name="connsiteX18" fmla="*/ 1472540 w 1876301"/>
              <a:gd name="connsiteY18" fmla="*/ 35626 h 643711"/>
              <a:gd name="connsiteX19" fmla="*/ 1662545 w 1876301"/>
              <a:gd name="connsiteY19" fmla="*/ 71252 h 643711"/>
              <a:gd name="connsiteX20" fmla="*/ 1698171 w 1876301"/>
              <a:gd name="connsiteY20" fmla="*/ 83128 h 643711"/>
              <a:gd name="connsiteX21" fmla="*/ 1769423 w 1876301"/>
              <a:gd name="connsiteY21" fmla="*/ 118754 h 643711"/>
              <a:gd name="connsiteX22" fmla="*/ 1805049 w 1876301"/>
              <a:gd name="connsiteY22" fmla="*/ 154380 h 643711"/>
              <a:gd name="connsiteX23" fmla="*/ 1852550 w 1876301"/>
              <a:gd name="connsiteY23" fmla="*/ 178130 h 643711"/>
              <a:gd name="connsiteX24" fmla="*/ 1876301 w 1876301"/>
              <a:gd name="connsiteY24" fmla="*/ 261257 h 643711"/>
              <a:gd name="connsiteX25" fmla="*/ 1864426 w 1876301"/>
              <a:gd name="connsiteY25" fmla="*/ 344385 h 643711"/>
              <a:gd name="connsiteX26" fmla="*/ 1852550 w 1876301"/>
              <a:gd name="connsiteY26" fmla="*/ 380011 h 643711"/>
              <a:gd name="connsiteX27" fmla="*/ 1816924 w 1876301"/>
              <a:gd name="connsiteY27" fmla="*/ 403761 h 643711"/>
              <a:gd name="connsiteX28" fmla="*/ 1769423 w 1876301"/>
              <a:gd name="connsiteY28" fmla="*/ 439387 h 643711"/>
              <a:gd name="connsiteX29" fmla="*/ 1733797 w 1876301"/>
              <a:gd name="connsiteY29" fmla="*/ 475013 h 643711"/>
              <a:gd name="connsiteX30" fmla="*/ 1686296 w 1876301"/>
              <a:gd name="connsiteY30" fmla="*/ 486889 h 643711"/>
              <a:gd name="connsiteX31" fmla="*/ 1650670 w 1876301"/>
              <a:gd name="connsiteY31" fmla="*/ 510639 h 643711"/>
              <a:gd name="connsiteX32" fmla="*/ 1615044 w 1876301"/>
              <a:gd name="connsiteY32" fmla="*/ 522515 h 643711"/>
              <a:gd name="connsiteX33" fmla="*/ 1508166 w 1876301"/>
              <a:gd name="connsiteY33" fmla="*/ 558141 h 643711"/>
              <a:gd name="connsiteX34" fmla="*/ 1425039 w 1876301"/>
              <a:gd name="connsiteY34" fmla="*/ 593767 h 643711"/>
              <a:gd name="connsiteX35" fmla="*/ 1235033 w 1876301"/>
              <a:gd name="connsiteY35" fmla="*/ 629393 h 643711"/>
              <a:gd name="connsiteX36" fmla="*/ 1021278 w 1876301"/>
              <a:gd name="connsiteY36" fmla="*/ 641268 h 643711"/>
              <a:gd name="connsiteX37" fmla="*/ 700644 w 1876301"/>
              <a:gd name="connsiteY37" fmla="*/ 617517 h 643711"/>
              <a:gd name="connsiteX38" fmla="*/ 653143 w 1876301"/>
              <a:gd name="connsiteY38" fmla="*/ 593767 h 643711"/>
              <a:gd name="connsiteX39" fmla="*/ 570015 w 1876301"/>
              <a:gd name="connsiteY39" fmla="*/ 558141 h 64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76301" h="643711">
                <a:moveTo>
                  <a:pt x="617517" y="617517"/>
                </a:moveTo>
                <a:cubicBezTo>
                  <a:pt x="593766" y="621476"/>
                  <a:pt x="570343" y="629393"/>
                  <a:pt x="546265" y="629393"/>
                </a:cubicBezTo>
                <a:cubicBezTo>
                  <a:pt x="510815" y="629393"/>
                  <a:pt x="481662" y="607278"/>
                  <a:pt x="451262" y="593767"/>
                </a:cubicBezTo>
                <a:cubicBezTo>
                  <a:pt x="428666" y="583724"/>
                  <a:pt x="383685" y="565977"/>
                  <a:pt x="356259" y="558141"/>
                </a:cubicBezTo>
                <a:cubicBezTo>
                  <a:pt x="340566" y="553657"/>
                  <a:pt x="324592" y="550224"/>
                  <a:pt x="308758" y="546265"/>
                </a:cubicBezTo>
                <a:cubicBezTo>
                  <a:pt x="296883" y="538348"/>
                  <a:pt x="285524" y="529596"/>
                  <a:pt x="273132" y="522515"/>
                </a:cubicBezTo>
                <a:cubicBezTo>
                  <a:pt x="243026" y="505312"/>
                  <a:pt x="216044" y="498159"/>
                  <a:pt x="190005" y="475013"/>
                </a:cubicBezTo>
                <a:cubicBezTo>
                  <a:pt x="67994" y="366559"/>
                  <a:pt x="163981" y="433912"/>
                  <a:pt x="83127" y="380011"/>
                </a:cubicBezTo>
                <a:cubicBezTo>
                  <a:pt x="75210" y="368136"/>
                  <a:pt x="69468" y="354477"/>
                  <a:pt x="59376" y="344385"/>
                </a:cubicBezTo>
                <a:cubicBezTo>
                  <a:pt x="49284" y="334293"/>
                  <a:pt x="31314" y="332737"/>
                  <a:pt x="23750" y="320634"/>
                </a:cubicBezTo>
                <a:cubicBezTo>
                  <a:pt x="10481" y="299404"/>
                  <a:pt x="0" y="249382"/>
                  <a:pt x="0" y="249382"/>
                </a:cubicBezTo>
                <a:cubicBezTo>
                  <a:pt x="3636" y="216654"/>
                  <a:pt x="1063" y="90689"/>
                  <a:pt x="59376" y="71252"/>
                </a:cubicBezTo>
                <a:lnTo>
                  <a:pt x="95002" y="59377"/>
                </a:lnTo>
                <a:cubicBezTo>
                  <a:pt x="106877" y="51460"/>
                  <a:pt x="117510" y="41248"/>
                  <a:pt x="130628" y="35626"/>
                </a:cubicBezTo>
                <a:cubicBezTo>
                  <a:pt x="145630" y="29197"/>
                  <a:pt x="162437" y="28235"/>
                  <a:pt x="178130" y="23751"/>
                </a:cubicBezTo>
                <a:cubicBezTo>
                  <a:pt x="274084" y="-3664"/>
                  <a:pt x="135451" y="18995"/>
                  <a:pt x="344384" y="0"/>
                </a:cubicBezTo>
                <a:lnTo>
                  <a:pt x="1199407" y="11876"/>
                </a:lnTo>
                <a:cubicBezTo>
                  <a:pt x="1215723" y="12305"/>
                  <a:pt x="1230649" y="22337"/>
                  <a:pt x="1246909" y="23751"/>
                </a:cubicBezTo>
                <a:cubicBezTo>
                  <a:pt x="1321940" y="30275"/>
                  <a:pt x="1397330" y="31668"/>
                  <a:pt x="1472540" y="35626"/>
                </a:cubicBezTo>
                <a:cubicBezTo>
                  <a:pt x="1515670" y="42815"/>
                  <a:pt x="1634086" y="61765"/>
                  <a:pt x="1662545" y="71252"/>
                </a:cubicBezTo>
                <a:cubicBezTo>
                  <a:pt x="1674420" y="75211"/>
                  <a:pt x="1686975" y="77530"/>
                  <a:pt x="1698171" y="83128"/>
                </a:cubicBezTo>
                <a:cubicBezTo>
                  <a:pt x="1790254" y="129170"/>
                  <a:pt x="1679876" y="88903"/>
                  <a:pt x="1769423" y="118754"/>
                </a:cubicBezTo>
                <a:cubicBezTo>
                  <a:pt x="1781298" y="130629"/>
                  <a:pt x="1791383" y="144619"/>
                  <a:pt x="1805049" y="154380"/>
                </a:cubicBezTo>
                <a:cubicBezTo>
                  <a:pt x="1819454" y="164669"/>
                  <a:pt x="1840032" y="165613"/>
                  <a:pt x="1852550" y="178130"/>
                </a:cubicBezTo>
                <a:cubicBezTo>
                  <a:pt x="1858230" y="183810"/>
                  <a:pt x="1876198" y="260843"/>
                  <a:pt x="1876301" y="261257"/>
                </a:cubicBezTo>
                <a:cubicBezTo>
                  <a:pt x="1872343" y="288966"/>
                  <a:pt x="1869915" y="316938"/>
                  <a:pt x="1864426" y="344385"/>
                </a:cubicBezTo>
                <a:cubicBezTo>
                  <a:pt x="1861971" y="356660"/>
                  <a:pt x="1860370" y="370236"/>
                  <a:pt x="1852550" y="380011"/>
                </a:cubicBezTo>
                <a:cubicBezTo>
                  <a:pt x="1843634" y="391156"/>
                  <a:pt x="1828538" y="395465"/>
                  <a:pt x="1816924" y="403761"/>
                </a:cubicBezTo>
                <a:cubicBezTo>
                  <a:pt x="1800818" y="415265"/>
                  <a:pt x="1784450" y="426506"/>
                  <a:pt x="1769423" y="439387"/>
                </a:cubicBezTo>
                <a:cubicBezTo>
                  <a:pt x="1756672" y="450317"/>
                  <a:pt x="1748378" y="466681"/>
                  <a:pt x="1733797" y="475013"/>
                </a:cubicBezTo>
                <a:cubicBezTo>
                  <a:pt x="1719626" y="483111"/>
                  <a:pt x="1702130" y="482930"/>
                  <a:pt x="1686296" y="486889"/>
                </a:cubicBezTo>
                <a:cubicBezTo>
                  <a:pt x="1674421" y="494806"/>
                  <a:pt x="1663435" y="504256"/>
                  <a:pt x="1650670" y="510639"/>
                </a:cubicBezTo>
                <a:cubicBezTo>
                  <a:pt x="1639474" y="516237"/>
                  <a:pt x="1626765" y="518120"/>
                  <a:pt x="1615044" y="522515"/>
                </a:cubicBezTo>
                <a:cubicBezTo>
                  <a:pt x="1525612" y="556052"/>
                  <a:pt x="1587756" y="538242"/>
                  <a:pt x="1508166" y="558141"/>
                </a:cubicBezTo>
                <a:cubicBezTo>
                  <a:pt x="1463197" y="588119"/>
                  <a:pt x="1481540" y="581660"/>
                  <a:pt x="1425039" y="593767"/>
                </a:cubicBezTo>
                <a:cubicBezTo>
                  <a:pt x="1416726" y="595548"/>
                  <a:pt x="1266147" y="626800"/>
                  <a:pt x="1235033" y="629393"/>
                </a:cubicBezTo>
                <a:cubicBezTo>
                  <a:pt x="1163918" y="635319"/>
                  <a:pt x="1092530" y="637310"/>
                  <a:pt x="1021278" y="641268"/>
                </a:cubicBezTo>
                <a:cubicBezTo>
                  <a:pt x="958997" y="638673"/>
                  <a:pt x="795507" y="658173"/>
                  <a:pt x="700644" y="617517"/>
                </a:cubicBezTo>
                <a:cubicBezTo>
                  <a:pt x="684373" y="610544"/>
                  <a:pt x="669579" y="600342"/>
                  <a:pt x="653143" y="593767"/>
                </a:cubicBezTo>
                <a:cubicBezTo>
                  <a:pt x="568073" y="559739"/>
                  <a:pt x="601497" y="589620"/>
                  <a:pt x="570015" y="55814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ihåndsform 36"/>
          <p:cNvSpPr/>
          <p:nvPr/>
        </p:nvSpPr>
        <p:spPr>
          <a:xfrm>
            <a:off x="4076108" y="4997831"/>
            <a:ext cx="3772492" cy="506313"/>
          </a:xfrm>
          <a:custGeom>
            <a:avLst/>
            <a:gdLst>
              <a:gd name="connsiteX0" fmla="*/ 617517 w 1876301"/>
              <a:gd name="connsiteY0" fmla="*/ 617517 h 643711"/>
              <a:gd name="connsiteX1" fmla="*/ 546265 w 1876301"/>
              <a:gd name="connsiteY1" fmla="*/ 629393 h 643711"/>
              <a:gd name="connsiteX2" fmla="*/ 451262 w 1876301"/>
              <a:gd name="connsiteY2" fmla="*/ 593767 h 643711"/>
              <a:gd name="connsiteX3" fmla="*/ 356259 w 1876301"/>
              <a:gd name="connsiteY3" fmla="*/ 558141 h 643711"/>
              <a:gd name="connsiteX4" fmla="*/ 308758 w 1876301"/>
              <a:gd name="connsiteY4" fmla="*/ 546265 h 643711"/>
              <a:gd name="connsiteX5" fmla="*/ 273132 w 1876301"/>
              <a:gd name="connsiteY5" fmla="*/ 522515 h 643711"/>
              <a:gd name="connsiteX6" fmla="*/ 190005 w 1876301"/>
              <a:gd name="connsiteY6" fmla="*/ 475013 h 643711"/>
              <a:gd name="connsiteX7" fmla="*/ 83127 w 1876301"/>
              <a:gd name="connsiteY7" fmla="*/ 380011 h 643711"/>
              <a:gd name="connsiteX8" fmla="*/ 59376 w 1876301"/>
              <a:gd name="connsiteY8" fmla="*/ 344385 h 643711"/>
              <a:gd name="connsiteX9" fmla="*/ 23750 w 1876301"/>
              <a:gd name="connsiteY9" fmla="*/ 320634 h 643711"/>
              <a:gd name="connsiteX10" fmla="*/ 0 w 1876301"/>
              <a:gd name="connsiteY10" fmla="*/ 249382 h 643711"/>
              <a:gd name="connsiteX11" fmla="*/ 59376 w 1876301"/>
              <a:gd name="connsiteY11" fmla="*/ 71252 h 643711"/>
              <a:gd name="connsiteX12" fmla="*/ 95002 w 1876301"/>
              <a:gd name="connsiteY12" fmla="*/ 59377 h 643711"/>
              <a:gd name="connsiteX13" fmla="*/ 130628 w 1876301"/>
              <a:gd name="connsiteY13" fmla="*/ 35626 h 643711"/>
              <a:gd name="connsiteX14" fmla="*/ 178130 w 1876301"/>
              <a:gd name="connsiteY14" fmla="*/ 23751 h 643711"/>
              <a:gd name="connsiteX15" fmla="*/ 344384 w 1876301"/>
              <a:gd name="connsiteY15" fmla="*/ 0 h 643711"/>
              <a:gd name="connsiteX16" fmla="*/ 1199407 w 1876301"/>
              <a:gd name="connsiteY16" fmla="*/ 11876 h 643711"/>
              <a:gd name="connsiteX17" fmla="*/ 1246909 w 1876301"/>
              <a:gd name="connsiteY17" fmla="*/ 23751 h 643711"/>
              <a:gd name="connsiteX18" fmla="*/ 1472540 w 1876301"/>
              <a:gd name="connsiteY18" fmla="*/ 35626 h 643711"/>
              <a:gd name="connsiteX19" fmla="*/ 1662545 w 1876301"/>
              <a:gd name="connsiteY19" fmla="*/ 71252 h 643711"/>
              <a:gd name="connsiteX20" fmla="*/ 1698171 w 1876301"/>
              <a:gd name="connsiteY20" fmla="*/ 83128 h 643711"/>
              <a:gd name="connsiteX21" fmla="*/ 1769423 w 1876301"/>
              <a:gd name="connsiteY21" fmla="*/ 118754 h 643711"/>
              <a:gd name="connsiteX22" fmla="*/ 1805049 w 1876301"/>
              <a:gd name="connsiteY22" fmla="*/ 154380 h 643711"/>
              <a:gd name="connsiteX23" fmla="*/ 1852550 w 1876301"/>
              <a:gd name="connsiteY23" fmla="*/ 178130 h 643711"/>
              <a:gd name="connsiteX24" fmla="*/ 1876301 w 1876301"/>
              <a:gd name="connsiteY24" fmla="*/ 261257 h 643711"/>
              <a:gd name="connsiteX25" fmla="*/ 1864426 w 1876301"/>
              <a:gd name="connsiteY25" fmla="*/ 344385 h 643711"/>
              <a:gd name="connsiteX26" fmla="*/ 1852550 w 1876301"/>
              <a:gd name="connsiteY26" fmla="*/ 380011 h 643711"/>
              <a:gd name="connsiteX27" fmla="*/ 1816924 w 1876301"/>
              <a:gd name="connsiteY27" fmla="*/ 403761 h 643711"/>
              <a:gd name="connsiteX28" fmla="*/ 1769423 w 1876301"/>
              <a:gd name="connsiteY28" fmla="*/ 439387 h 643711"/>
              <a:gd name="connsiteX29" fmla="*/ 1733797 w 1876301"/>
              <a:gd name="connsiteY29" fmla="*/ 475013 h 643711"/>
              <a:gd name="connsiteX30" fmla="*/ 1686296 w 1876301"/>
              <a:gd name="connsiteY30" fmla="*/ 486889 h 643711"/>
              <a:gd name="connsiteX31" fmla="*/ 1650670 w 1876301"/>
              <a:gd name="connsiteY31" fmla="*/ 510639 h 643711"/>
              <a:gd name="connsiteX32" fmla="*/ 1615044 w 1876301"/>
              <a:gd name="connsiteY32" fmla="*/ 522515 h 643711"/>
              <a:gd name="connsiteX33" fmla="*/ 1508166 w 1876301"/>
              <a:gd name="connsiteY33" fmla="*/ 558141 h 643711"/>
              <a:gd name="connsiteX34" fmla="*/ 1425039 w 1876301"/>
              <a:gd name="connsiteY34" fmla="*/ 593767 h 643711"/>
              <a:gd name="connsiteX35" fmla="*/ 1235033 w 1876301"/>
              <a:gd name="connsiteY35" fmla="*/ 629393 h 643711"/>
              <a:gd name="connsiteX36" fmla="*/ 1021278 w 1876301"/>
              <a:gd name="connsiteY36" fmla="*/ 641268 h 643711"/>
              <a:gd name="connsiteX37" fmla="*/ 700644 w 1876301"/>
              <a:gd name="connsiteY37" fmla="*/ 617517 h 643711"/>
              <a:gd name="connsiteX38" fmla="*/ 653143 w 1876301"/>
              <a:gd name="connsiteY38" fmla="*/ 593767 h 643711"/>
              <a:gd name="connsiteX39" fmla="*/ 570015 w 1876301"/>
              <a:gd name="connsiteY39" fmla="*/ 558141 h 64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76301" h="643711">
                <a:moveTo>
                  <a:pt x="617517" y="617517"/>
                </a:moveTo>
                <a:cubicBezTo>
                  <a:pt x="593766" y="621476"/>
                  <a:pt x="570343" y="629393"/>
                  <a:pt x="546265" y="629393"/>
                </a:cubicBezTo>
                <a:cubicBezTo>
                  <a:pt x="510815" y="629393"/>
                  <a:pt x="481662" y="607278"/>
                  <a:pt x="451262" y="593767"/>
                </a:cubicBezTo>
                <a:cubicBezTo>
                  <a:pt x="428666" y="583724"/>
                  <a:pt x="383685" y="565977"/>
                  <a:pt x="356259" y="558141"/>
                </a:cubicBezTo>
                <a:cubicBezTo>
                  <a:pt x="340566" y="553657"/>
                  <a:pt x="324592" y="550224"/>
                  <a:pt x="308758" y="546265"/>
                </a:cubicBezTo>
                <a:cubicBezTo>
                  <a:pt x="296883" y="538348"/>
                  <a:pt x="285524" y="529596"/>
                  <a:pt x="273132" y="522515"/>
                </a:cubicBezTo>
                <a:cubicBezTo>
                  <a:pt x="243026" y="505312"/>
                  <a:pt x="216044" y="498159"/>
                  <a:pt x="190005" y="475013"/>
                </a:cubicBezTo>
                <a:cubicBezTo>
                  <a:pt x="67994" y="366559"/>
                  <a:pt x="163981" y="433912"/>
                  <a:pt x="83127" y="380011"/>
                </a:cubicBezTo>
                <a:cubicBezTo>
                  <a:pt x="75210" y="368136"/>
                  <a:pt x="69468" y="354477"/>
                  <a:pt x="59376" y="344385"/>
                </a:cubicBezTo>
                <a:cubicBezTo>
                  <a:pt x="49284" y="334293"/>
                  <a:pt x="31314" y="332737"/>
                  <a:pt x="23750" y="320634"/>
                </a:cubicBezTo>
                <a:cubicBezTo>
                  <a:pt x="10481" y="299404"/>
                  <a:pt x="0" y="249382"/>
                  <a:pt x="0" y="249382"/>
                </a:cubicBezTo>
                <a:cubicBezTo>
                  <a:pt x="3636" y="216654"/>
                  <a:pt x="1063" y="90689"/>
                  <a:pt x="59376" y="71252"/>
                </a:cubicBezTo>
                <a:lnTo>
                  <a:pt x="95002" y="59377"/>
                </a:lnTo>
                <a:cubicBezTo>
                  <a:pt x="106877" y="51460"/>
                  <a:pt x="117510" y="41248"/>
                  <a:pt x="130628" y="35626"/>
                </a:cubicBezTo>
                <a:cubicBezTo>
                  <a:pt x="145630" y="29197"/>
                  <a:pt x="162437" y="28235"/>
                  <a:pt x="178130" y="23751"/>
                </a:cubicBezTo>
                <a:cubicBezTo>
                  <a:pt x="274084" y="-3664"/>
                  <a:pt x="135451" y="18995"/>
                  <a:pt x="344384" y="0"/>
                </a:cubicBezTo>
                <a:lnTo>
                  <a:pt x="1199407" y="11876"/>
                </a:lnTo>
                <a:cubicBezTo>
                  <a:pt x="1215723" y="12305"/>
                  <a:pt x="1230649" y="22337"/>
                  <a:pt x="1246909" y="23751"/>
                </a:cubicBezTo>
                <a:cubicBezTo>
                  <a:pt x="1321940" y="30275"/>
                  <a:pt x="1397330" y="31668"/>
                  <a:pt x="1472540" y="35626"/>
                </a:cubicBezTo>
                <a:cubicBezTo>
                  <a:pt x="1515670" y="42815"/>
                  <a:pt x="1634086" y="61765"/>
                  <a:pt x="1662545" y="71252"/>
                </a:cubicBezTo>
                <a:cubicBezTo>
                  <a:pt x="1674420" y="75211"/>
                  <a:pt x="1686975" y="77530"/>
                  <a:pt x="1698171" y="83128"/>
                </a:cubicBezTo>
                <a:cubicBezTo>
                  <a:pt x="1790254" y="129170"/>
                  <a:pt x="1679876" y="88903"/>
                  <a:pt x="1769423" y="118754"/>
                </a:cubicBezTo>
                <a:cubicBezTo>
                  <a:pt x="1781298" y="130629"/>
                  <a:pt x="1791383" y="144619"/>
                  <a:pt x="1805049" y="154380"/>
                </a:cubicBezTo>
                <a:cubicBezTo>
                  <a:pt x="1819454" y="164669"/>
                  <a:pt x="1840032" y="165613"/>
                  <a:pt x="1852550" y="178130"/>
                </a:cubicBezTo>
                <a:cubicBezTo>
                  <a:pt x="1858230" y="183810"/>
                  <a:pt x="1876198" y="260843"/>
                  <a:pt x="1876301" y="261257"/>
                </a:cubicBezTo>
                <a:cubicBezTo>
                  <a:pt x="1872343" y="288966"/>
                  <a:pt x="1869915" y="316938"/>
                  <a:pt x="1864426" y="344385"/>
                </a:cubicBezTo>
                <a:cubicBezTo>
                  <a:pt x="1861971" y="356660"/>
                  <a:pt x="1860370" y="370236"/>
                  <a:pt x="1852550" y="380011"/>
                </a:cubicBezTo>
                <a:cubicBezTo>
                  <a:pt x="1843634" y="391156"/>
                  <a:pt x="1828538" y="395465"/>
                  <a:pt x="1816924" y="403761"/>
                </a:cubicBezTo>
                <a:cubicBezTo>
                  <a:pt x="1800818" y="415265"/>
                  <a:pt x="1784450" y="426506"/>
                  <a:pt x="1769423" y="439387"/>
                </a:cubicBezTo>
                <a:cubicBezTo>
                  <a:pt x="1756672" y="450317"/>
                  <a:pt x="1748378" y="466681"/>
                  <a:pt x="1733797" y="475013"/>
                </a:cubicBezTo>
                <a:cubicBezTo>
                  <a:pt x="1719626" y="483111"/>
                  <a:pt x="1702130" y="482930"/>
                  <a:pt x="1686296" y="486889"/>
                </a:cubicBezTo>
                <a:cubicBezTo>
                  <a:pt x="1674421" y="494806"/>
                  <a:pt x="1663435" y="504256"/>
                  <a:pt x="1650670" y="510639"/>
                </a:cubicBezTo>
                <a:cubicBezTo>
                  <a:pt x="1639474" y="516237"/>
                  <a:pt x="1626765" y="518120"/>
                  <a:pt x="1615044" y="522515"/>
                </a:cubicBezTo>
                <a:cubicBezTo>
                  <a:pt x="1525612" y="556052"/>
                  <a:pt x="1587756" y="538242"/>
                  <a:pt x="1508166" y="558141"/>
                </a:cubicBezTo>
                <a:cubicBezTo>
                  <a:pt x="1463197" y="588119"/>
                  <a:pt x="1481540" y="581660"/>
                  <a:pt x="1425039" y="593767"/>
                </a:cubicBezTo>
                <a:cubicBezTo>
                  <a:pt x="1416726" y="595548"/>
                  <a:pt x="1266147" y="626800"/>
                  <a:pt x="1235033" y="629393"/>
                </a:cubicBezTo>
                <a:cubicBezTo>
                  <a:pt x="1163918" y="635319"/>
                  <a:pt x="1092530" y="637310"/>
                  <a:pt x="1021278" y="641268"/>
                </a:cubicBezTo>
                <a:cubicBezTo>
                  <a:pt x="958997" y="638673"/>
                  <a:pt x="795507" y="658173"/>
                  <a:pt x="700644" y="617517"/>
                </a:cubicBezTo>
                <a:cubicBezTo>
                  <a:pt x="684373" y="610544"/>
                  <a:pt x="669579" y="600342"/>
                  <a:pt x="653143" y="593767"/>
                </a:cubicBezTo>
                <a:cubicBezTo>
                  <a:pt x="568073" y="559739"/>
                  <a:pt x="601497" y="589620"/>
                  <a:pt x="570015" y="55814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ktangel 4"/>
          <p:cNvSpPr>
            <a:spLocks noChangeArrowheads="1"/>
          </p:cNvSpPr>
          <p:nvPr/>
        </p:nvSpPr>
        <p:spPr bwMode="auto">
          <a:xfrm>
            <a:off x="1930691" y="75770"/>
            <a:ext cx="5917909" cy="584775"/>
          </a:xfrm>
          <a:prstGeom prst="rect">
            <a:avLst/>
          </a:prstGeom>
          <a:noFill/>
          <a:ln>
            <a:noFill/>
          </a:ln>
          <a:extLst/>
        </p:spPr>
        <p:txBody>
          <a:bodyPr wrap="square">
            <a:spAutoFit/>
          </a:bodyPr>
          <a:lstStyle/>
          <a:p>
            <a:pPr algn="ctr" fontAlgn="auto">
              <a:spcBef>
                <a:spcPts val="0"/>
              </a:spcBef>
              <a:spcAft>
                <a:spcPts val="0"/>
              </a:spcAft>
              <a:defRPr/>
            </a:pPr>
            <a:r>
              <a:rPr lang="en-GB" sz="1600" b="1" dirty="0" smtClean="0">
                <a:solidFill>
                  <a:schemeClr val="accent1">
                    <a:lumMod val="75000"/>
                  </a:schemeClr>
                </a:solidFill>
                <a:latin typeface="+mj-lt"/>
                <a:cs typeface="Times New Roman" pitchFamily="18" charset="0"/>
              </a:rPr>
              <a:t>Policy models </a:t>
            </a:r>
          </a:p>
          <a:p>
            <a:pPr algn="ctr" fontAlgn="auto">
              <a:spcBef>
                <a:spcPts val="0"/>
              </a:spcBef>
              <a:spcAft>
                <a:spcPts val="0"/>
              </a:spcAft>
              <a:defRPr/>
            </a:pPr>
            <a:r>
              <a:rPr lang="en-GB" sz="1600" b="1" dirty="0" smtClean="0">
                <a:solidFill>
                  <a:schemeClr val="accent1">
                    <a:lumMod val="75000"/>
                  </a:schemeClr>
                </a:solidFill>
                <a:latin typeface="+mj-lt"/>
                <a:cs typeface="Times New Roman" pitchFamily="18" charset="0"/>
              </a:rPr>
              <a:t>(2) Data centres / service providers</a:t>
            </a:r>
            <a:endParaRPr lang="en-GB" sz="1600" b="1" dirty="0">
              <a:solidFill>
                <a:schemeClr val="accent1">
                  <a:lumMod val="75000"/>
                </a:schemeClr>
              </a:solidFill>
              <a:latin typeface="+mj-lt"/>
            </a:endParaRPr>
          </a:p>
        </p:txBody>
      </p:sp>
    </p:spTree>
    <p:extLst>
      <p:ext uri="{BB962C8B-B14F-4D97-AF65-F5344CB8AC3E}">
        <p14:creationId xmlns:p14="http://schemas.microsoft.com/office/powerpoint/2010/main" val="1519304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75"/>
                                        </p:tgtEl>
                                        <p:attrNameLst>
                                          <p:attrName>style.visibility</p:attrName>
                                        </p:attrNameLst>
                                      </p:cBhvr>
                                      <p:to>
                                        <p:strVal val="visible"/>
                                      </p:to>
                                    </p:set>
                                    <p:anim calcmode="lin" valueType="num">
                                      <p:cBhvr additive="base">
                                        <p:cTn id="43" dur="500" fill="hold"/>
                                        <p:tgtEl>
                                          <p:spTgt spid="3075"/>
                                        </p:tgtEl>
                                        <p:attrNameLst>
                                          <p:attrName>ppt_x</p:attrName>
                                        </p:attrNameLst>
                                      </p:cBhvr>
                                      <p:tavLst>
                                        <p:tav tm="0">
                                          <p:val>
                                            <p:strVal val="#ppt_x"/>
                                          </p:val>
                                        </p:tav>
                                        <p:tav tm="100000">
                                          <p:val>
                                            <p:strVal val="#ppt_x"/>
                                          </p:val>
                                        </p:tav>
                                      </p:tavLst>
                                    </p:anim>
                                    <p:anim calcmode="lin" valueType="num">
                                      <p:cBhvr additive="base">
                                        <p:cTn id="44" dur="500" fill="hold"/>
                                        <p:tgtEl>
                                          <p:spTgt spid="307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76"/>
                                        </p:tgtEl>
                                        <p:attrNameLst>
                                          <p:attrName>style.visibility</p:attrName>
                                        </p:attrNameLst>
                                      </p:cBhvr>
                                      <p:to>
                                        <p:strVal val="visible"/>
                                      </p:to>
                                    </p:set>
                                    <p:anim calcmode="lin" valueType="num">
                                      <p:cBhvr additive="base">
                                        <p:cTn id="47" dur="500" fill="hold"/>
                                        <p:tgtEl>
                                          <p:spTgt spid="3076"/>
                                        </p:tgtEl>
                                        <p:attrNameLst>
                                          <p:attrName>ppt_x</p:attrName>
                                        </p:attrNameLst>
                                      </p:cBhvr>
                                      <p:tavLst>
                                        <p:tav tm="0">
                                          <p:val>
                                            <p:strVal val="#ppt_x"/>
                                          </p:val>
                                        </p:tav>
                                        <p:tav tm="100000">
                                          <p:val>
                                            <p:strVal val="#ppt_x"/>
                                          </p:val>
                                        </p:tav>
                                      </p:tavLst>
                                    </p:anim>
                                    <p:anim calcmode="lin" valueType="num">
                                      <p:cBhvr additive="base">
                                        <p:cTn id="48" dur="500" fill="hold"/>
                                        <p:tgtEl>
                                          <p:spTgt spid="307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7"/>
                                        </p:tgtEl>
                                        <p:attrNameLst>
                                          <p:attrName>style.visibility</p:attrName>
                                        </p:attrNameLst>
                                      </p:cBhvr>
                                      <p:to>
                                        <p:strVal val="visible"/>
                                      </p:to>
                                    </p:set>
                                    <p:anim calcmode="lin" valueType="num">
                                      <p:cBhvr additive="base">
                                        <p:cTn id="51" dur="500" fill="hold"/>
                                        <p:tgtEl>
                                          <p:spTgt spid="3077"/>
                                        </p:tgtEl>
                                        <p:attrNameLst>
                                          <p:attrName>ppt_x</p:attrName>
                                        </p:attrNameLst>
                                      </p:cBhvr>
                                      <p:tavLst>
                                        <p:tav tm="0">
                                          <p:val>
                                            <p:strVal val="#ppt_x"/>
                                          </p:val>
                                        </p:tav>
                                        <p:tav tm="100000">
                                          <p:val>
                                            <p:strVal val="#ppt_x"/>
                                          </p:val>
                                        </p:tav>
                                      </p:tavLst>
                                    </p:anim>
                                    <p:anim calcmode="lin" valueType="num">
                                      <p:cBhvr additive="base">
                                        <p:cTn id="52" dur="500" fill="hold"/>
                                        <p:tgtEl>
                                          <p:spTgt spid="307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78"/>
                                        </p:tgtEl>
                                        <p:attrNameLst>
                                          <p:attrName>style.visibility</p:attrName>
                                        </p:attrNameLst>
                                      </p:cBhvr>
                                      <p:to>
                                        <p:strVal val="visible"/>
                                      </p:to>
                                    </p:set>
                                    <p:anim calcmode="lin" valueType="num">
                                      <p:cBhvr additive="base">
                                        <p:cTn id="55" dur="500" fill="hold"/>
                                        <p:tgtEl>
                                          <p:spTgt spid="3078"/>
                                        </p:tgtEl>
                                        <p:attrNameLst>
                                          <p:attrName>ppt_x</p:attrName>
                                        </p:attrNameLst>
                                      </p:cBhvr>
                                      <p:tavLst>
                                        <p:tav tm="0">
                                          <p:val>
                                            <p:strVal val="#ppt_x"/>
                                          </p:val>
                                        </p:tav>
                                        <p:tav tm="100000">
                                          <p:val>
                                            <p:strVal val="#ppt_x"/>
                                          </p:val>
                                        </p:tav>
                                      </p:tavLst>
                                    </p:anim>
                                    <p:anim calcmode="lin" valueType="num">
                                      <p:cBhvr additive="base">
                                        <p:cTn id="56" dur="500" fill="hold"/>
                                        <p:tgtEl>
                                          <p:spTgt spid="307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79"/>
                                        </p:tgtEl>
                                        <p:attrNameLst>
                                          <p:attrName>style.visibility</p:attrName>
                                        </p:attrNameLst>
                                      </p:cBhvr>
                                      <p:to>
                                        <p:strVal val="visible"/>
                                      </p:to>
                                    </p:set>
                                    <p:anim calcmode="lin" valueType="num">
                                      <p:cBhvr additive="base">
                                        <p:cTn id="59" dur="500" fill="hold"/>
                                        <p:tgtEl>
                                          <p:spTgt spid="3079"/>
                                        </p:tgtEl>
                                        <p:attrNameLst>
                                          <p:attrName>ppt_x</p:attrName>
                                        </p:attrNameLst>
                                      </p:cBhvr>
                                      <p:tavLst>
                                        <p:tav tm="0">
                                          <p:val>
                                            <p:strVal val="#ppt_x"/>
                                          </p:val>
                                        </p:tav>
                                        <p:tav tm="100000">
                                          <p:val>
                                            <p:strVal val="#ppt_x"/>
                                          </p:val>
                                        </p:tav>
                                      </p:tavLst>
                                    </p:anim>
                                    <p:anim calcmode="lin" valueType="num">
                                      <p:cBhvr additive="base">
                                        <p:cTn id="60" dur="500" fill="hold"/>
                                        <p:tgtEl>
                                          <p:spTgt spid="307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80"/>
                                        </p:tgtEl>
                                        <p:attrNameLst>
                                          <p:attrName>style.visibility</p:attrName>
                                        </p:attrNameLst>
                                      </p:cBhvr>
                                      <p:to>
                                        <p:strVal val="visible"/>
                                      </p:to>
                                    </p:set>
                                    <p:anim calcmode="lin" valueType="num">
                                      <p:cBhvr additive="base">
                                        <p:cTn id="63" dur="500" fill="hold"/>
                                        <p:tgtEl>
                                          <p:spTgt spid="3080"/>
                                        </p:tgtEl>
                                        <p:attrNameLst>
                                          <p:attrName>ppt_x</p:attrName>
                                        </p:attrNameLst>
                                      </p:cBhvr>
                                      <p:tavLst>
                                        <p:tav tm="0">
                                          <p:val>
                                            <p:strVal val="#ppt_x"/>
                                          </p:val>
                                        </p:tav>
                                        <p:tav tm="100000">
                                          <p:val>
                                            <p:strVal val="#ppt_x"/>
                                          </p:val>
                                        </p:tav>
                                      </p:tavLst>
                                    </p:anim>
                                    <p:anim calcmode="lin" valueType="num">
                                      <p:cBhvr additive="base">
                                        <p:cTn id="64" dur="500" fill="hold"/>
                                        <p:tgtEl>
                                          <p:spTgt spid="308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81"/>
                                        </p:tgtEl>
                                        <p:attrNameLst>
                                          <p:attrName>style.visibility</p:attrName>
                                        </p:attrNameLst>
                                      </p:cBhvr>
                                      <p:to>
                                        <p:strVal val="visible"/>
                                      </p:to>
                                    </p:set>
                                    <p:anim calcmode="lin" valueType="num">
                                      <p:cBhvr additive="base">
                                        <p:cTn id="67" dur="500" fill="hold"/>
                                        <p:tgtEl>
                                          <p:spTgt spid="3081"/>
                                        </p:tgtEl>
                                        <p:attrNameLst>
                                          <p:attrName>ppt_x</p:attrName>
                                        </p:attrNameLst>
                                      </p:cBhvr>
                                      <p:tavLst>
                                        <p:tav tm="0">
                                          <p:val>
                                            <p:strVal val="#ppt_x"/>
                                          </p:val>
                                        </p:tav>
                                        <p:tav tm="100000">
                                          <p:val>
                                            <p:strVal val="#ppt_x"/>
                                          </p:val>
                                        </p:tav>
                                      </p:tavLst>
                                    </p:anim>
                                    <p:anim calcmode="lin" valueType="num">
                                      <p:cBhvr additive="base">
                                        <p:cTn id="68" dur="500" fill="hold"/>
                                        <p:tgtEl>
                                          <p:spTgt spid="308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082"/>
                                        </p:tgtEl>
                                        <p:attrNameLst>
                                          <p:attrName>style.visibility</p:attrName>
                                        </p:attrNameLst>
                                      </p:cBhvr>
                                      <p:to>
                                        <p:strVal val="visible"/>
                                      </p:to>
                                    </p:set>
                                    <p:anim calcmode="lin" valueType="num">
                                      <p:cBhvr additive="base">
                                        <p:cTn id="71" dur="500" fill="hold"/>
                                        <p:tgtEl>
                                          <p:spTgt spid="3082"/>
                                        </p:tgtEl>
                                        <p:attrNameLst>
                                          <p:attrName>ppt_x</p:attrName>
                                        </p:attrNameLst>
                                      </p:cBhvr>
                                      <p:tavLst>
                                        <p:tav tm="0">
                                          <p:val>
                                            <p:strVal val="#ppt_x"/>
                                          </p:val>
                                        </p:tav>
                                        <p:tav tm="100000">
                                          <p:val>
                                            <p:strVal val="#ppt_x"/>
                                          </p:val>
                                        </p:tav>
                                      </p:tavLst>
                                    </p:anim>
                                    <p:anim calcmode="lin" valueType="num">
                                      <p:cBhvr additive="base">
                                        <p:cTn id="72" dur="500" fill="hold"/>
                                        <p:tgtEl>
                                          <p:spTgt spid="308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083"/>
                                        </p:tgtEl>
                                        <p:attrNameLst>
                                          <p:attrName>style.visibility</p:attrName>
                                        </p:attrNameLst>
                                      </p:cBhvr>
                                      <p:to>
                                        <p:strVal val="visible"/>
                                      </p:to>
                                    </p:set>
                                    <p:anim calcmode="lin" valueType="num">
                                      <p:cBhvr additive="base">
                                        <p:cTn id="75" dur="500" fill="hold"/>
                                        <p:tgtEl>
                                          <p:spTgt spid="3083"/>
                                        </p:tgtEl>
                                        <p:attrNameLst>
                                          <p:attrName>ppt_x</p:attrName>
                                        </p:attrNameLst>
                                      </p:cBhvr>
                                      <p:tavLst>
                                        <p:tav tm="0">
                                          <p:val>
                                            <p:strVal val="#ppt_x"/>
                                          </p:val>
                                        </p:tav>
                                        <p:tav tm="100000">
                                          <p:val>
                                            <p:strVal val="#ppt_x"/>
                                          </p:val>
                                        </p:tav>
                                      </p:tavLst>
                                    </p:anim>
                                    <p:anim calcmode="lin" valueType="num">
                                      <p:cBhvr additive="base">
                                        <p:cTn id="76" dur="500" fill="hold"/>
                                        <p:tgtEl>
                                          <p:spTgt spid="308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084"/>
                                        </p:tgtEl>
                                        <p:attrNameLst>
                                          <p:attrName>style.visibility</p:attrName>
                                        </p:attrNameLst>
                                      </p:cBhvr>
                                      <p:to>
                                        <p:strVal val="visible"/>
                                      </p:to>
                                    </p:set>
                                    <p:anim calcmode="lin" valueType="num">
                                      <p:cBhvr additive="base">
                                        <p:cTn id="79" dur="500" fill="hold"/>
                                        <p:tgtEl>
                                          <p:spTgt spid="3084"/>
                                        </p:tgtEl>
                                        <p:attrNameLst>
                                          <p:attrName>ppt_x</p:attrName>
                                        </p:attrNameLst>
                                      </p:cBhvr>
                                      <p:tavLst>
                                        <p:tav tm="0">
                                          <p:val>
                                            <p:strVal val="#ppt_x"/>
                                          </p:val>
                                        </p:tav>
                                        <p:tav tm="100000">
                                          <p:val>
                                            <p:strVal val="#ppt_x"/>
                                          </p:val>
                                        </p:tav>
                                      </p:tavLst>
                                    </p:anim>
                                    <p:anim calcmode="lin" valueType="num">
                                      <p:cBhvr additive="base">
                                        <p:cTn id="80" dur="500" fill="hold"/>
                                        <p:tgtEl>
                                          <p:spTgt spid="30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ppt_x"/>
                                          </p:val>
                                        </p:tav>
                                        <p:tav tm="100000">
                                          <p:val>
                                            <p:strVal val="#ppt_x"/>
                                          </p:val>
                                        </p:tav>
                                      </p:tavLst>
                                    </p:anim>
                                    <p:anim calcmode="lin" valueType="num">
                                      <p:cBhvr additive="base">
                                        <p:cTn id="84" dur="500" fill="hold"/>
                                        <p:tgtEl>
                                          <p:spTgt spid="4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085"/>
                                        </p:tgtEl>
                                        <p:attrNameLst>
                                          <p:attrName>style.visibility</p:attrName>
                                        </p:attrNameLst>
                                      </p:cBhvr>
                                      <p:to>
                                        <p:strVal val="visible"/>
                                      </p:to>
                                    </p:set>
                                    <p:anim calcmode="lin" valueType="num">
                                      <p:cBhvr additive="base">
                                        <p:cTn id="87" dur="500" fill="hold"/>
                                        <p:tgtEl>
                                          <p:spTgt spid="3085"/>
                                        </p:tgtEl>
                                        <p:attrNameLst>
                                          <p:attrName>ppt_x</p:attrName>
                                        </p:attrNameLst>
                                      </p:cBhvr>
                                      <p:tavLst>
                                        <p:tav tm="0">
                                          <p:val>
                                            <p:strVal val="#ppt_x"/>
                                          </p:val>
                                        </p:tav>
                                        <p:tav tm="100000">
                                          <p:val>
                                            <p:strVal val="#ppt_x"/>
                                          </p:val>
                                        </p:tav>
                                      </p:tavLst>
                                    </p:anim>
                                    <p:anim calcmode="lin" valueType="num">
                                      <p:cBhvr additive="base">
                                        <p:cTn id="88" dur="500" fill="hold"/>
                                        <p:tgtEl>
                                          <p:spTgt spid="308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086"/>
                                        </p:tgtEl>
                                        <p:attrNameLst>
                                          <p:attrName>style.visibility</p:attrName>
                                        </p:attrNameLst>
                                      </p:cBhvr>
                                      <p:to>
                                        <p:strVal val="visible"/>
                                      </p:to>
                                    </p:set>
                                    <p:anim calcmode="lin" valueType="num">
                                      <p:cBhvr additive="base">
                                        <p:cTn id="91" dur="500" fill="hold"/>
                                        <p:tgtEl>
                                          <p:spTgt spid="3086"/>
                                        </p:tgtEl>
                                        <p:attrNameLst>
                                          <p:attrName>ppt_x</p:attrName>
                                        </p:attrNameLst>
                                      </p:cBhvr>
                                      <p:tavLst>
                                        <p:tav tm="0">
                                          <p:val>
                                            <p:strVal val="#ppt_x"/>
                                          </p:val>
                                        </p:tav>
                                        <p:tav tm="100000">
                                          <p:val>
                                            <p:strVal val="#ppt_x"/>
                                          </p:val>
                                        </p:tav>
                                      </p:tavLst>
                                    </p:anim>
                                    <p:anim calcmode="lin" valueType="num">
                                      <p:cBhvr additive="base">
                                        <p:cTn id="92" dur="500" fill="hold"/>
                                        <p:tgtEl>
                                          <p:spTgt spid="30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additive="base">
                                        <p:cTn id="95" dur="500" fill="hold"/>
                                        <p:tgtEl>
                                          <p:spTgt spid="49"/>
                                        </p:tgtEl>
                                        <p:attrNameLst>
                                          <p:attrName>ppt_x</p:attrName>
                                        </p:attrNameLst>
                                      </p:cBhvr>
                                      <p:tavLst>
                                        <p:tav tm="0">
                                          <p:val>
                                            <p:strVal val="#ppt_x"/>
                                          </p:val>
                                        </p:tav>
                                        <p:tav tm="100000">
                                          <p:val>
                                            <p:strVal val="#ppt_x"/>
                                          </p:val>
                                        </p:tav>
                                      </p:tavLst>
                                    </p:anim>
                                    <p:anim calcmode="lin" valueType="num">
                                      <p:cBhvr additive="base">
                                        <p:cTn id="96" dur="500" fill="hold"/>
                                        <p:tgtEl>
                                          <p:spTgt spid="4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ppt_x"/>
                                          </p:val>
                                        </p:tav>
                                        <p:tav tm="100000">
                                          <p:val>
                                            <p:strVal val="#ppt_x"/>
                                          </p:val>
                                        </p:tav>
                                      </p:tavLst>
                                    </p:anim>
                                    <p:anim calcmode="lin" valueType="num">
                                      <p:cBhvr additive="base">
                                        <p:cTn id="100" dur="500" fill="hold"/>
                                        <p:tgtEl>
                                          <p:spTgt spid="50"/>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ppt_x"/>
                                          </p:val>
                                        </p:tav>
                                        <p:tav tm="100000">
                                          <p:val>
                                            <p:strVal val="#ppt_x"/>
                                          </p:val>
                                        </p:tav>
                                      </p:tavLst>
                                    </p:anim>
                                    <p:anim calcmode="lin" valueType="num">
                                      <p:cBhvr additive="base">
                                        <p:cTn id="104" dur="500" fill="hold"/>
                                        <p:tgtEl>
                                          <p:spTgt spid="5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additive="base">
                                        <p:cTn id="107" dur="500" fill="hold"/>
                                        <p:tgtEl>
                                          <p:spTgt spid="74"/>
                                        </p:tgtEl>
                                        <p:attrNameLst>
                                          <p:attrName>ppt_x</p:attrName>
                                        </p:attrNameLst>
                                      </p:cBhvr>
                                      <p:tavLst>
                                        <p:tav tm="0">
                                          <p:val>
                                            <p:strVal val="#ppt_x"/>
                                          </p:val>
                                        </p:tav>
                                        <p:tav tm="100000">
                                          <p:val>
                                            <p:strVal val="#ppt_x"/>
                                          </p:val>
                                        </p:tav>
                                      </p:tavLst>
                                    </p:anim>
                                    <p:anim calcmode="lin" valueType="num">
                                      <p:cBhvr additive="base">
                                        <p:cTn id="108" dur="500" fill="hold"/>
                                        <p:tgtEl>
                                          <p:spTgt spid="7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 calcmode="lin" valueType="num">
                                      <p:cBhvr additive="base">
                                        <p:cTn id="111" dur="500" fill="hold"/>
                                        <p:tgtEl>
                                          <p:spTgt spid="75"/>
                                        </p:tgtEl>
                                        <p:attrNameLst>
                                          <p:attrName>ppt_x</p:attrName>
                                        </p:attrNameLst>
                                      </p:cBhvr>
                                      <p:tavLst>
                                        <p:tav tm="0">
                                          <p:val>
                                            <p:strVal val="#ppt_x"/>
                                          </p:val>
                                        </p:tav>
                                        <p:tav tm="100000">
                                          <p:val>
                                            <p:strVal val="#ppt_x"/>
                                          </p:val>
                                        </p:tav>
                                      </p:tavLst>
                                    </p:anim>
                                    <p:anim calcmode="lin" valueType="num">
                                      <p:cBhvr additive="base">
                                        <p:cTn id="11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wipe(down)">
                                      <p:cBhvr>
                                        <p:cTn id="117" dur="500"/>
                                        <p:tgtEl>
                                          <p:spTgt spid="35"/>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wipe(down)">
                                      <p:cBhvr>
                                        <p:cTn id="120" dur="500"/>
                                        <p:tgtEl>
                                          <p:spTgt spid="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down)">
                                      <p:cBhvr>
                                        <p:cTn id="125" dur="500"/>
                                        <p:tgtEl>
                                          <p:spTgt spid="36"/>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down)">
                                      <p:cBhvr>
                                        <p:cTn id="1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14" grpId="0"/>
      <p:bldP spid="29" grpId="0"/>
      <p:bldP spid="30" grpId="0"/>
      <p:bldP spid="31" grpId="0"/>
      <p:bldP spid="32" grpId="0"/>
      <p:bldP spid="33" grpId="0"/>
      <p:bldP spid="34" grpId="0"/>
      <p:bldP spid="46" grpId="0"/>
      <p:bldP spid="49" grpId="0"/>
      <p:bldP spid="50" grpId="0"/>
      <p:bldP spid="74" grpId="0"/>
      <p:bldP spid="75" grpId="0"/>
      <p:bldP spid="2"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p:cNvGrpSpPr/>
          <p:nvPr/>
        </p:nvGrpSpPr>
        <p:grpSpPr>
          <a:xfrm>
            <a:off x="152401" y="1552748"/>
            <a:ext cx="2276756" cy="900000"/>
            <a:chOff x="1543" y="0"/>
            <a:chExt cx="1514251" cy="4183080"/>
          </a:xfrm>
        </p:grpSpPr>
        <p:sp>
          <p:nvSpPr>
            <p:cNvPr id="7" name="Avrundet rektangel 6"/>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Avrundet rektangel 4"/>
            <p:cNvSpPr/>
            <p:nvPr/>
          </p:nvSpPr>
          <p:spPr>
            <a:xfrm>
              <a:off x="1543" y="0"/>
              <a:ext cx="1514251" cy="41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Self-archiving</a:t>
              </a:r>
              <a:endParaRPr lang="nb-NO" sz="1400" kern="1200" dirty="0"/>
            </a:p>
          </p:txBody>
        </p:sp>
      </p:grpSp>
      <p:grpSp>
        <p:nvGrpSpPr>
          <p:cNvPr id="17" name="Gruppe 16"/>
          <p:cNvGrpSpPr/>
          <p:nvPr/>
        </p:nvGrpSpPr>
        <p:grpSpPr>
          <a:xfrm>
            <a:off x="152401" y="2619548"/>
            <a:ext cx="2285999" cy="914400"/>
            <a:chOff x="1543" y="0"/>
            <a:chExt cx="1514251" cy="4183080"/>
          </a:xfrm>
        </p:grpSpPr>
        <p:sp>
          <p:nvSpPr>
            <p:cNvPr id="18" name="Avrundet rektangel 17"/>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9" name="Avrundet rektangel 4"/>
            <p:cNvSpPr/>
            <p:nvPr/>
          </p:nvSpPr>
          <p:spPr>
            <a:xfrm>
              <a:off x="1543" y="0"/>
              <a:ext cx="1514251" cy="41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‘Data Server’ services</a:t>
              </a:r>
              <a:endParaRPr lang="nb-NO" sz="1400" kern="1200" dirty="0"/>
            </a:p>
          </p:txBody>
        </p:sp>
      </p:grpSp>
      <p:grpSp>
        <p:nvGrpSpPr>
          <p:cNvPr id="20" name="Gruppe 19"/>
          <p:cNvGrpSpPr/>
          <p:nvPr/>
        </p:nvGrpSpPr>
        <p:grpSpPr>
          <a:xfrm>
            <a:off x="181100" y="3742309"/>
            <a:ext cx="2267025" cy="914400"/>
            <a:chOff x="1543" y="0"/>
            <a:chExt cx="1514251" cy="4183080"/>
          </a:xfrm>
        </p:grpSpPr>
        <p:sp>
          <p:nvSpPr>
            <p:cNvPr id="21" name="Avrundet rektangel 20"/>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2" name="Avrundet rektangel 4"/>
            <p:cNvSpPr/>
            <p:nvPr/>
          </p:nvSpPr>
          <p:spPr>
            <a:xfrm>
              <a:off x="1543" y="0"/>
              <a:ext cx="1514251" cy="41332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Distributed</a:t>
              </a:r>
              <a:endParaRPr lang="nb-NO" sz="1400" kern="1200" dirty="0"/>
            </a:p>
          </p:txBody>
        </p:sp>
      </p:grpSp>
      <p:grpSp>
        <p:nvGrpSpPr>
          <p:cNvPr id="23" name="Gruppe 22"/>
          <p:cNvGrpSpPr/>
          <p:nvPr/>
        </p:nvGrpSpPr>
        <p:grpSpPr>
          <a:xfrm>
            <a:off x="152401" y="4813662"/>
            <a:ext cx="2285999" cy="914400"/>
            <a:chOff x="1543" y="0"/>
            <a:chExt cx="1514251" cy="4183080"/>
          </a:xfrm>
        </p:grpSpPr>
        <p:sp>
          <p:nvSpPr>
            <p:cNvPr id="24" name="Avrundet rektangel 23"/>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5" name="Avrundet rektangel 4"/>
            <p:cNvSpPr/>
            <p:nvPr/>
          </p:nvSpPr>
          <p:spPr>
            <a:xfrm>
              <a:off x="1543" y="0"/>
              <a:ext cx="1514251" cy="41332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Automated</a:t>
              </a:r>
              <a:endParaRPr lang="nb-NO" sz="1400" kern="1200" dirty="0"/>
            </a:p>
          </p:txBody>
        </p:sp>
      </p:grpSp>
      <p:grpSp>
        <p:nvGrpSpPr>
          <p:cNvPr id="47" name="Gruppe 46"/>
          <p:cNvGrpSpPr/>
          <p:nvPr/>
        </p:nvGrpSpPr>
        <p:grpSpPr>
          <a:xfrm>
            <a:off x="6685756" y="1552748"/>
            <a:ext cx="2218244" cy="900000"/>
            <a:chOff x="1543" y="0"/>
            <a:chExt cx="1514251" cy="4183080"/>
          </a:xfrm>
        </p:grpSpPr>
        <p:sp>
          <p:nvSpPr>
            <p:cNvPr id="48" name="Avrundet rektangel 47"/>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49" name="Avrundet rektangel 4"/>
            <p:cNvSpPr/>
            <p:nvPr/>
          </p:nvSpPr>
          <p:spPr>
            <a:xfrm>
              <a:off x="1543" y="0"/>
              <a:ext cx="1514251" cy="41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Mediated / Curated</a:t>
              </a:r>
              <a:endParaRPr lang="nb-NO" sz="1400" kern="1200" dirty="0"/>
            </a:p>
          </p:txBody>
        </p:sp>
      </p:grpSp>
      <p:grpSp>
        <p:nvGrpSpPr>
          <p:cNvPr id="50" name="Gruppe 49"/>
          <p:cNvGrpSpPr/>
          <p:nvPr/>
        </p:nvGrpSpPr>
        <p:grpSpPr>
          <a:xfrm>
            <a:off x="6685756" y="2619548"/>
            <a:ext cx="2218244" cy="900000"/>
            <a:chOff x="1543" y="0"/>
            <a:chExt cx="1514251" cy="4183080"/>
          </a:xfrm>
        </p:grpSpPr>
        <p:sp>
          <p:nvSpPr>
            <p:cNvPr id="51" name="Avrundet rektangel 50"/>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52" name="Avrundet rektangel 4"/>
            <p:cNvSpPr/>
            <p:nvPr/>
          </p:nvSpPr>
          <p:spPr>
            <a:xfrm>
              <a:off x="1543" y="0"/>
              <a:ext cx="1514251" cy="41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Long-term archive</a:t>
              </a:r>
              <a:endParaRPr lang="nb-NO" sz="1400" kern="1200" dirty="0"/>
            </a:p>
          </p:txBody>
        </p:sp>
      </p:grpSp>
      <p:grpSp>
        <p:nvGrpSpPr>
          <p:cNvPr id="53" name="Gruppe 52"/>
          <p:cNvGrpSpPr/>
          <p:nvPr/>
        </p:nvGrpSpPr>
        <p:grpSpPr>
          <a:xfrm>
            <a:off x="6705600" y="3742309"/>
            <a:ext cx="2218244" cy="900000"/>
            <a:chOff x="1543" y="0"/>
            <a:chExt cx="1514251" cy="4183080"/>
          </a:xfrm>
        </p:grpSpPr>
        <p:sp>
          <p:nvSpPr>
            <p:cNvPr id="54" name="Avrundet rektangel 53"/>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55" name="Avrundet rektangel 4"/>
            <p:cNvSpPr/>
            <p:nvPr/>
          </p:nvSpPr>
          <p:spPr>
            <a:xfrm>
              <a:off x="1543" y="0"/>
              <a:ext cx="1514251" cy="41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err="1" smtClean="0"/>
                <a:t>Centralised</a:t>
              </a:r>
              <a:endParaRPr lang="nb-NO" sz="1400" kern="1200" dirty="0"/>
            </a:p>
          </p:txBody>
        </p:sp>
      </p:grpSp>
      <p:grpSp>
        <p:nvGrpSpPr>
          <p:cNvPr id="56" name="Gruppe 55"/>
          <p:cNvGrpSpPr/>
          <p:nvPr/>
        </p:nvGrpSpPr>
        <p:grpSpPr>
          <a:xfrm>
            <a:off x="6685756" y="4813662"/>
            <a:ext cx="2218244" cy="900000"/>
            <a:chOff x="1543" y="0"/>
            <a:chExt cx="1514251" cy="4183080"/>
          </a:xfrm>
        </p:grpSpPr>
        <p:sp>
          <p:nvSpPr>
            <p:cNvPr id="57" name="Avrundet rektangel 56"/>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58" name="Avrundet rektangel 4"/>
            <p:cNvSpPr/>
            <p:nvPr/>
          </p:nvSpPr>
          <p:spPr>
            <a:xfrm>
              <a:off x="1543" y="0"/>
              <a:ext cx="1514251" cy="41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Human interaction</a:t>
              </a:r>
              <a:endParaRPr lang="nb-NO" sz="1400" kern="1200" dirty="0"/>
            </a:p>
          </p:txBody>
        </p:sp>
      </p:grpSp>
      <p:pic>
        <p:nvPicPr>
          <p:cNvPr id="60" name="Picture 3" descr="C:\Users\TK\AppData\Local\Temp\ScreenCli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857" y="2335001"/>
            <a:ext cx="807922" cy="32640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Users\TK\AppData\Local\Temp\ScreenCl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598" y="2404675"/>
            <a:ext cx="529669" cy="51345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TK\AppData\Local\Temp\ScreenCl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12" y="2918130"/>
            <a:ext cx="2024063" cy="33337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TK\AppData\Local\Temp\ScreenCli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6583" y="3519548"/>
            <a:ext cx="1064577" cy="35867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C:\Users\TK\AppData\Local\Temp\ScreenCli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6221" y="3346074"/>
            <a:ext cx="730224" cy="37574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Users\TK\AppData\Local\Temp\ScreenCli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1756" y="1812912"/>
            <a:ext cx="642162" cy="37967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 descr="C:\Users\TK\AppData\Local\Temp\ScreenCli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7661" y="4021597"/>
            <a:ext cx="642162" cy="46398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C:\Users\TK\AppData\Local\Temp\ScreenClip.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2961" y="4524487"/>
            <a:ext cx="800049" cy="37103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1" descr="C:\Users\TK\AppData\Local\Temp\ScreenCli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3616" y="4056634"/>
            <a:ext cx="1243012" cy="28575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C:\Users\TK\AppData\Local\Temp\ScreenCli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97907" y="4864541"/>
            <a:ext cx="1035983" cy="36044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TK\AppData\Local\Temp\ScreenClip.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9311" y="5137036"/>
            <a:ext cx="1200116" cy="26765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C:\Users\TK\AppData\Local\Temp\ScreenClip.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909" y="5636821"/>
            <a:ext cx="761923" cy="75597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TK\AppData\Local\Temp\ScreenCli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77877" y="1728158"/>
            <a:ext cx="822984" cy="3282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16"/>
          <a:srcRect/>
          <a:stretch>
            <a:fillRect/>
          </a:stretch>
        </p:blipFill>
        <p:spPr bwMode="auto">
          <a:xfrm>
            <a:off x="257175" y="304800"/>
            <a:ext cx="1571625" cy="523875"/>
          </a:xfrm>
          <a:prstGeom prst="rect">
            <a:avLst/>
          </a:prstGeom>
          <a:noFill/>
          <a:ln w="9525">
            <a:noFill/>
            <a:miter lim="800000"/>
            <a:headEnd/>
            <a:tailEnd/>
          </a:ln>
        </p:spPr>
      </p:pic>
      <p:sp>
        <p:nvSpPr>
          <p:cNvPr id="42" name="Rektangel 4"/>
          <p:cNvSpPr>
            <a:spLocks noChangeArrowheads="1"/>
          </p:cNvSpPr>
          <p:nvPr/>
        </p:nvSpPr>
        <p:spPr bwMode="auto">
          <a:xfrm>
            <a:off x="2286000" y="457200"/>
            <a:ext cx="4572000" cy="830997"/>
          </a:xfrm>
          <a:prstGeom prst="rect">
            <a:avLst/>
          </a:prstGeom>
          <a:noFill/>
          <a:ln>
            <a:noFill/>
          </a:ln>
          <a:extLst/>
        </p:spPr>
        <p:txBody>
          <a:bodyPr wrap="square">
            <a:spAutoFit/>
          </a:bodyPr>
          <a:lstStyle/>
          <a:p>
            <a:pPr algn="ctr" fontAlgn="auto">
              <a:spcBef>
                <a:spcPts val="0"/>
              </a:spcBef>
              <a:spcAft>
                <a:spcPts val="0"/>
              </a:spcAft>
              <a:defRPr/>
            </a:pPr>
            <a:r>
              <a:rPr lang="nb-NO" sz="2400" b="1" dirty="0" smtClean="0">
                <a:solidFill>
                  <a:schemeClr val="accent1">
                    <a:lumMod val="75000"/>
                  </a:schemeClr>
                </a:solidFill>
                <a:latin typeface="+mn-lt"/>
                <a:cs typeface="Times New Roman" pitchFamily="18" charset="0"/>
              </a:rPr>
              <a:t>Service provider and </a:t>
            </a:r>
            <a:r>
              <a:rPr lang="en-GB" sz="2400" b="1" dirty="0" smtClean="0">
                <a:solidFill>
                  <a:schemeClr val="accent1">
                    <a:lumMod val="75000"/>
                  </a:schemeClr>
                </a:solidFill>
                <a:latin typeface="+mn-lt"/>
                <a:cs typeface="Times New Roman" pitchFamily="18" charset="0"/>
              </a:rPr>
              <a:t>preservation</a:t>
            </a:r>
            <a:r>
              <a:rPr lang="nb-NO" sz="2400" b="1" dirty="0" smtClean="0">
                <a:solidFill>
                  <a:schemeClr val="accent1">
                    <a:lumMod val="75000"/>
                  </a:schemeClr>
                </a:solidFill>
                <a:latin typeface="+mn-lt"/>
                <a:cs typeface="Times New Roman" pitchFamily="18" charset="0"/>
              </a:rPr>
              <a:t> policy </a:t>
            </a:r>
            <a:r>
              <a:rPr lang="en-GB" sz="2400" b="1" dirty="0" smtClean="0">
                <a:solidFill>
                  <a:schemeClr val="accent1">
                    <a:lumMod val="75000"/>
                  </a:schemeClr>
                </a:solidFill>
                <a:latin typeface="+mn-lt"/>
                <a:cs typeface="Times New Roman" pitchFamily="18" charset="0"/>
              </a:rPr>
              <a:t>characteristics</a:t>
            </a:r>
            <a:endParaRPr lang="en-GB" sz="2400" b="1" dirty="0">
              <a:solidFill>
                <a:schemeClr val="accent1">
                  <a:lumMod val="75000"/>
                </a:schemeClr>
              </a:solidFill>
              <a:latin typeface="+mn-lt"/>
            </a:endParaRPr>
          </a:p>
        </p:txBody>
      </p:sp>
    </p:spTree>
    <p:extLst>
      <p:ext uri="{BB962C8B-B14F-4D97-AF65-F5344CB8AC3E}">
        <p14:creationId xmlns:p14="http://schemas.microsoft.com/office/powerpoint/2010/main" val="3809727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10"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par>
                                <p:cTn id="66" presetID="10" presetClass="entr" presetSubtype="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par>
                                <p:cTn id="69" presetID="10"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par>
                                <p:cTn id="72" presetID="10" presetClass="entr" presetSubtype="0" fill="hold"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par>
                                <p:cTn id="75" presetID="10" presetClass="entr" presetSubtype="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vrundet rektangel 28"/>
          <p:cNvSpPr/>
          <p:nvPr/>
        </p:nvSpPr>
        <p:spPr>
          <a:xfrm>
            <a:off x="957295" y="1276634"/>
            <a:ext cx="2283561" cy="544434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pPr algn="ctr"/>
            <a:r>
              <a:rPr lang="en-GB" dirty="0" smtClean="0"/>
              <a:t>ISO 16363</a:t>
            </a:r>
            <a:endParaRPr lang="en-GB" dirty="0"/>
          </a:p>
        </p:txBody>
      </p:sp>
      <p:sp>
        <p:nvSpPr>
          <p:cNvPr id="10" name="Avrundet rektangel 9"/>
          <p:cNvSpPr/>
          <p:nvPr/>
        </p:nvSpPr>
        <p:spPr>
          <a:xfrm>
            <a:off x="3318169" y="1271156"/>
            <a:ext cx="2283561" cy="544434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pPr algn="ctr"/>
            <a:endParaRPr lang="en-GB" dirty="0"/>
          </a:p>
        </p:txBody>
      </p:sp>
      <p:sp>
        <p:nvSpPr>
          <p:cNvPr id="17" name="Avrundet rektangel 16"/>
          <p:cNvSpPr/>
          <p:nvPr/>
        </p:nvSpPr>
        <p:spPr>
          <a:xfrm>
            <a:off x="5715000" y="1261260"/>
            <a:ext cx="3124200" cy="5444340"/>
          </a:xfrm>
          <a:prstGeom prst="roundRect">
            <a:avLst>
              <a:gd name="adj" fmla="val 10000"/>
            </a:avLst>
          </a:prstGeom>
          <a:ln>
            <a:beve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cxnSp>
        <p:nvCxnSpPr>
          <p:cNvPr id="4" name="Rett linje 3"/>
          <p:cNvCxnSpPr/>
          <p:nvPr/>
        </p:nvCxnSpPr>
        <p:spPr>
          <a:xfrm>
            <a:off x="744106" y="3124200"/>
            <a:ext cx="8247494" cy="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sp>
        <p:nvSpPr>
          <p:cNvPr id="21" name="Avrundet rektangel 20"/>
          <p:cNvSpPr/>
          <p:nvPr/>
        </p:nvSpPr>
        <p:spPr>
          <a:xfrm>
            <a:off x="1164468" y="1386974"/>
            <a:ext cx="1902030" cy="1600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Provides purpose</a:t>
            </a:r>
            <a:r>
              <a:rPr lang="en-GB" sz="1600" dirty="0">
                <a:solidFill>
                  <a:schemeClr val="tx1"/>
                </a:solidFill>
              </a:rPr>
              <a:t>, scope, applicability, definitions and clarification of concepts</a:t>
            </a:r>
          </a:p>
        </p:txBody>
      </p:sp>
      <p:sp>
        <p:nvSpPr>
          <p:cNvPr id="23" name="Avrundet rektangel 22"/>
          <p:cNvSpPr/>
          <p:nvPr/>
        </p:nvSpPr>
        <p:spPr>
          <a:xfrm>
            <a:off x="1164468" y="3291974"/>
            <a:ext cx="1902030" cy="1600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Responsibilities </a:t>
            </a:r>
            <a:r>
              <a:rPr lang="en-GB" sz="1600" dirty="0">
                <a:solidFill>
                  <a:schemeClr val="tx1"/>
                </a:solidFill>
              </a:rPr>
              <a:t>and details of the functional model</a:t>
            </a:r>
          </a:p>
        </p:txBody>
      </p:sp>
      <p:sp>
        <p:nvSpPr>
          <p:cNvPr id="25" name="Avrundet rektangel 24"/>
          <p:cNvSpPr/>
          <p:nvPr/>
        </p:nvSpPr>
        <p:spPr>
          <a:xfrm>
            <a:off x="1164468" y="5196974"/>
            <a:ext cx="1902030" cy="1219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Technical </a:t>
            </a:r>
            <a:r>
              <a:rPr lang="en-GB" sz="1600" dirty="0">
                <a:solidFill>
                  <a:schemeClr val="tx1"/>
                </a:solidFill>
              </a:rPr>
              <a:t>issues</a:t>
            </a:r>
          </a:p>
        </p:txBody>
      </p:sp>
      <p:sp>
        <p:nvSpPr>
          <p:cNvPr id="26" name="Avrundet rektangel 25"/>
          <p:cNvSpPr/>
          <p:nvPr/>
        </p:nvSpPr>
        <p:spPr>
          <a:xfrm>
            <a:off x="3508934" y="1371600"/>
            <a:ext cx="1902030" cy="1600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Organisational infrastructure</a:t>
            </a:r>
            <a:endParaRPr lang="en-GB" sz="1600" dirty="0">
              <a:solidFill>
                <a:schemeClr val="tx1"/>
              </a:solidFill>
            </a:endParaRPr>
          </a:p>
        </p:txBody>
      </p:sp>
      <p:sp>
        <p:nvSpPr>
          <p:cNvPr id="27" name="Avrundet rektangel 26"/>
          <p:cNvSpPr/>
          <p:nvPr/>
        </p:nvSpPr>
        <p:spPr>
          <a:xfrm>
            <a:off x="3525186" y="3286496"/>
            <a:ext cx="1902030" cy="1600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Digital Object Model</a:t>
            </a:r>
            <a:endParaRPr lang="en-GB" sz="1600" dirty="0">
              <a:solidFill>
                <a:schemeClr val="tx1"/>
              </a:solidFill>
            </a:endParaRPr>
          </a:p>
        </p:txBody>
      </p:sp>
      <p:sp>
        <p:nvSpPr>
          <p:cNvPr id="28" name="Avrundet rektangel 27"/>
          <p:cNvSpPr/>
          <p:nvPr/>
        </p:nvSpPr>
        <p:spPr>
          <a:xfrm>
            <a:off x="3525186" y="5191496"/>
            <a:ext cx="1902030" cy="1219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Infrastructure </a:t>
            </a:r>
            <a:r>
              <a:rPr lang="en-US" sz="1600" dirty="0">
                <a:solidFill>
                  <a:schemeClr val="tx1"/>
                </a:solidFill>
              </a:rPr>
              <a:t>and security risk management</a:t>
            </a:r>
            <a:endParaRPr lang="en-GB" sz="1600" dirty="0">
              <a:solidFill>
                <a:schemeClr val="tx1"/>
              </a:solidFill>
            </a:endParaRPr>
          </a:p>
        </p:txBody>
      </p:sp>
      <p:sp>
        <p:nvSpPr>
          <p:cNvPr id="30" name="Avrundet rektangel 29"/>
          <p:cNvSpPr/>
          <p:nvPr/>
        </p:nvSpPr>
        <p:spPr>
          <a:xfrm>
            <a:off x="6019802" y="1371600"/>
            <a:ext cx="967830"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Purpose</a:t>
            </a:r>
            <a:endParaRPr lang="en-GB" sz="1100" dirty="0">
              <a:solidFill>
                <a:schemeClr val="tx1"/>
              </a:solidFill>
            </a:endParaRPr>
          </a:p>
        </p:txBody>
      </p:sp>
      <p:sp>
        <p:nvSpPr>
          <p:cNvPr id="31" name="Avrundet rektangel 30"/>
          <p:cNvSpPr/>
          <p:nvPr/>
        </p:nvSpPr>
        <p:spPr>
          <a:xfrm>
            <a:off x="5916170" y="1721601"/>
            <a:ext cx="1010647"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Objective</a:t>
            </a:r>
            <a:endParaRPr lang="en-GB" sz="1100" dirty="0">
              <a:solidFill>
                <a:schemeClr val="tx1"/>
              </a:solidFill>
            </a:endParaRPr>
          </a:p>
        </p:txBody>
      </p:sp>
      <p:sp>
        <p:nvSpPr>
          <p:cNvPr id="32" name="Avrundet rektangel 31"/>
          <p:cNvSpPr/>
          <p:nvPr/>
        </p:nvSpPr>
        <p:spPr>
          <a:xfrm>
            <a:off x="7014232" y="2026552"/>
            <a:ext cx="874078"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Mission</a:t>
            </a:r>
            <a:endParaRPr lang="en-GB" sz="1100" dirty="0">
              <a:solidFill>
                <a:schemeClr val="tx1"/>
              </a:solidFill>
            </a:endParaRPr>
          </a:p>
        </p:txBody>
      </p:sp>
      <p:sp>
        <p:nvSpPr>
          <p:cNvPr id="33" name="Avrundet rektangel 32"/>
          <p:cNvSpPr/>
          <p:nvPr/>
        </p:nvSpPr>
        <p:spPr>
          <a:xfrm>
            <a:off x="7110738" y="1371600"/>
            <a:ext cx="795016"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Scope</a:t>
            </a:r>
            <a:endParaRPr lang="en-GB" sz="1100" dirty="0">
              <a:solidFill>
                <a:schemeClr val="tx1"/>
              </a:solidFill>
            </a:endParaRPr>
          </a:p>
        </p:txBody>
      </p:sp>
      <p:sp>
        <p:nvSpPr>
          <p:cNvPr id="34" name="Avrundet rektangel 33"/>
          <p:cNvSpPr/>
          <p:nvPr/>
        </p:nvSpPr>
        <p:spPr>
          <a:xfrm>
            <a:off x="5792845" y="3548923"/>
            <a:ext cx="1257299"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Ingest</a:t>
            </a:r>
            <a:endParaRPr lang="en-GB" sz="1100" dirty="0">
              <a:solidFill>
                <a:schemeClr val="tx1"/>
              </a:solidFill>
            </a:endParaRPr>
          </a:p>
        </p:txBody>
      </p:sp>
      <p:sp>
        <p:nvSpPr>
          <p:cNvPr id="35" name="Avrundet rektangel 34"/>
          <p:cNvSpPr/>
          <p:nvPr/>
        </p:nvSpPr>
        <p:spPr>
          <a:xfrm>
            <a:off x="5793176" y="3243977"/>
            <a:ext cx="1257299" cy="216000"/>
          </a:xfrm>
          <a:prstGeom prst="roundRect">
            <a:avLst/>
          </a:prstGeom>
          <a:solidFill>
            <a:schemeClr val="accent6">
              <a:lumMod val="40000"/>
              <a:lumOff val="60000"/>
            </a:schemeClr>
          </a:solidFill>
          <a:ln w="127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Pre-ingest</a:t>
            </a:r>
            <a:endParaRPr lang="en-GB" sz="1100" dirty="0">
              <a:solidFill>
                <a:schemeClr val="tx1"/>
              </a:solidFill>
            </a:endParaRPr>
          </a:p>
        </p:txBody>
      </p:sp>
      <p:sp>
        <p:nvSpPr>
          <p:cNvPr id="36" name="Avrundet rektangel 35"/>
          <p:cNvSpPr/>
          <p:nvPr/>
        </p:nvSpPr>
        <p:spPr>
          <a:xfrm>
            <a:off x="5793176" y="5470596"/>
            <a:ext cx="1515086"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IT architecture</a:t>
            </a:r>
            <a:endParaRPr lang="en-GB" sz="1100" dirty="0">
              <a:solidFill>
                <a:schemeClr val="tx1"/>
              </a:solidFill>
            </a:endParaRPr>
          </a:p>
        </p:txBody>
      </p:sp>
      <p:sp>
        <p:nvSpPr>
          <p:cNvPr id="37" name="Avrundet rektangel 36"/>
          <p:cNvSpPr/>
          <p:nvPr/>
        </p:nvSpPr>
        <p:spPr>
          <a:xfrm>
            <a:off x="5793176" y="3867326"/>
            <a:ext cx="1257299"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Preservation</a:t>
            </a:r>
            <a:endParaRPr lang="en-GB" sz="1100" dirty="0">
              <a:solidFill>
                <a:schemeClr val="tx1"/>
              </a:solidFill>
            </a:endParaRPr>
          </a:p>
        </p:txBody>
      </p:sp>
      <p:sp>
        <p:nvSpPr>
          <p:cNvPr id="39" name="Avrundet rektangel 38"/>
          <p:cNvSpPr/>
          <p:nvPr/>
        </p:nvSpPr>
        <p:spPr>
          <a:xfrm>
            <a:off x="5794318" y="4205147"/>
            <a:ext cx="1256728"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Archival storage</a:t>
            </a:r>
            <a:endParaRPr lang="en-GB" sz="1100" dirty="0">
              <a:solidFill>
                <a:schemeClr val="tx1"/>
              </a:solidFill>
            </a:endParaRPr>
          </a:p>
        </p:txBody>
      </p:sp>
      <p:sp>
        <p:nvSpPr>
          <p:cNvPr id="40" name="Avrundet rektangel 39"/>
          <p:cNvSpPr/>
          <p:nvPr/>
        </p:nvSpPr>
        <p:spPr>
          <a:xfrm>
            <a:off x="7503531" y="2503707"/>
            <a:ext cx="1257299"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Funding</a:t>
            </a:r>
            <a:endParaRPr lang="en-GB" sz="1100" dirty="0">
              <a:solidFill>
                <a:schemeClr val="tx1"/>
              </a:solidFill>
            </a:endParaRPr>
          </a:p>
        </p:txBody>
      </p:sp>
      <p:sp>
        <p:nvSpPr>
          <p:cNvPr id="41" name="Avrundet rektangel 40"/>
          <p:cNvSpPr/>
          <p:nvPr/>
        </p:nvSpPr>
        <p:spPr>
          <a:xfrm>
            <a:off x="7315820" y="1721601"/>
            <a:ext cx="1412908"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Requirements</a:t>
            </a:r>
            <a:endParaRPr lang="en-GB" sz="1100" dirty="0">
              <a:solidFill>
                <a:schemeClr val="tx1"/>
              </a:solidFill>
            </a:endParaRPr>
          </a:p>
        </p:txBody>
      </p:sp>
      <p:sp>
        <p:nvSpPr>
          <p:cNvPr id="42" name="Avrundet rektangel 41"/>
          <p:cNvSpPr/>
          <p:nvPr/>
        </p:nvSpPr>
        <p:spPr>
          <a:xfrm>
            <a:off x="7468217" y="5659583"/>
            <a:ext cx="1257299"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Security</a:t>
            </a:r>
            <a:endParaRPr lang="en-GB" sz="1100" dirty="0">
              <a:solidFill>
                <a:schemeClr val="tx1"/>
              </a:solidFill>
            </a:endParaRPr>
          </a:p>
        </p:txBody>
      </p:sp>
      <p:sp>
        <p:nvSpPr>
          <p:cNvPr id="43" name="Avrundet rektangel 42"/>
          <p:cNvSpPr/>
          <p:nvPr/>
        </p:nvSpPr>
        <p:spPr>
          <a:xfrm>
            <a:off x="5868385" y="5814952"/>
            <a:ext cx="1257299"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Risk</a:t>
            </a:r>
            <a:endParaRPr lang="en-GB" sz="1100" dirty="0">
              <a:solidFill>
                <a:schemeClr val="tx1"/>
              </a:solidFill>
            </a:endParaRPr>
          </a:p>
        </p:txBody>
      </p:sp>
      <p:sp>
        <p:nvSpPr>
          <p:cNvPr id="44" name="Avrundet rektangel 43"/>
          <p:cNvSpPr/>
          <p:nvPr/>
        </p:nvSpPr>
        <p:spPr>
          <a:xfrm>
            <a:off x="7616991" y="6101938"/>
            <a:ext cx="1070516"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Audit</a:t>
            </a:r>
            <a:endParaRPr lang="en-GB" sz="1100" dirty="0">
              <a:solidFill>
                <a:schemeClr val="tx1"/>
              </a:solidFill>
            </a:endParaRPr>
          </a:p>
        </p:txBody>
      </p:sp>
      <p:pic>
        <p:nvPicPr>
          <p:cNvPr id="45" name="Picture 2"/>
          <p:cNvPicPr>
            <a:picLocks noChangeAspect="1" noChangeArrowheads="1"/>
          </p:cNvPicPr>
          <p:nvPr/>
        </p:nvPicPr>
        <p:blipFill>
          <a:blip r:embed="rId3"/>
          <a:srcRect/>
          <a:stretch>
            <a:fillRect/>
          </a:stretch>
        </p:blipFill>
        <p:spPr bwMode="auto">
          <a:xfrm>
            <a:off x="165544" y="172062"/>
            <a:ext cx="1571625" cy="523875"/>
          </a:xfrm>
          <a:prstGeom prst="rect">
            <a:avLst/>
          </a:prstGeom>
          <a:noFill/>
          <a:ln w="9525">
            <a:noFill/>
            <a:miter lim="800000"/>
            <a:headEnd/>
            <a:tailEnd/>
          </a:ln>
        </p:spPr>
      </p:pic>
      <p:sp>
        <p:nvSpPr>
          <p:cNvPr id="46" name="Rektangel 4"/>
          <p:cNvSpPr>
            <a:spLocks noChangeArrowheads="1"/>
          </p:cNvSpPr>
          <p:nvPr/>
        </p:nvSpPr>
        <p:spPr bwMode="auto">
          <a:xfrm>
            <a:off x="2338387" y="298861"/>
            <a:ext cx="4572000" cy="400110"/>
          </a:xfrm>
          <a:prstGeom prst="rect">
            <a:avLst/>
          </a:prstGeom>
          <a:noFill/>
          <a:ln>
            <a:noFill/>
          </a:ln>
          <a:extLst/>
        </p:spPr>
        <p:txBody>
          <a:bodyPr wrap="square">
            <a:spAutoFit/>
          </a:bodyPr>
          <a:lstStyle/>
          <a:p>
            <a:pPr algn="ctr" fontAlgn="auto">
              <a:spcBef>
                <a:spcPts val="0"/>
              </a:spcBef>
              <a:spcAft>
                <a:spcPts val="0"/>
              </a:spcAft>
              <a:defRPr/>
            </a:pPr>
            <a:r>
              <a:rPr lang="nb-NO" sz="2000" b="1" dirty="0" err="1" smtClean="0">
                <a:solidFill>
                  <a:schemeClr val="accent1">
                    <a:lumMod val="75000"/>
                  </a:schemeClr>
                </a:solidFill>
                <a:latin typeface="+mn-lt"/>
                <a:cs typeface="Times New Roman" pitchFamily="18" charset="0"/>
              </a:rPr>
              <a:t>Preservation</a:t>
            </a:r>
            <a:r>
              <a:rPr lang="nb-NO" sz="2000" b="1" dirty="0" smtClean="0">
                <a:solidFill>
                  <a:schemeClr val="accent1">
                    <a:lumMod val="75000"/>
                  </a:schemeClr>
                </a:solidFill>
                <a:latin typeface="+mn-lt"/>
                <a:cs typeface="Times New Roman" pitchFamily="18" charset="0"/>
              </a:rPr>
              <a:t> policy </a:t>
            </a:r>
            <a:r>
              <a:rPr lang="nb-NO" sz="2000" b="1" dirty="0" err="1" smtClean="0">
                <a:solidFill>
                  <a:schemeClr val="accent1">
                    <a:lumMod val="75000"/>
                  </a:schemeClr>
                </a:solidFill>
                <a:latin typeface="+mn-lt"/>
                <a:cs typeface="Times New Roman" pitchFamily="18" charset="0"/>
              </a:rPr>
              <a:t>characteristics</a:t>
            </a:r>
            <a:endParaRPr lang="nb-NO" sz="2000" b="1" dirty="0">
              <a:solidFill>
                <a:schemeClr val="accent1">
                  <a:lumMod val="75000"/>
                </a:schemeClr>
              </a:solidFill>
              <a:latin typeface="+mn-lt"/>
            </a:endParaRPr>
          </a:p>
        </p:txBody>
      </p:sp>
      <p:sp>
        <p:nvSpPr>
          <p:cNvPr id="54" name="Avrundet rektangel 53"/>
          <p:cNvSpPr/>
          <p:nvPr/>
        </p:nvSpPr>
        <p:spPr>
          <a:xfrm>
            <a:off x="5985407" y="2051800"/>
            <a:ext cx="967830"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Mandate</a:t>
            </a:r>
            <a:endParaRPr lang="en-GB" sz="1100" dirty="0">
              <a:solidFill>
                <a:schemeClr val="tx1"/>
              </a:solidFill>
            </a:endParaRPr>
          </a:p>
        </p:txBody>
      </p:sp>
      <p:sp>
        <p:nvSpPr>
          <p:cNvPr id="55" name="Avrundet rektangel 54"/>
          <p:cNvSpPr/>
          <p:nvPr/>
        </p:nvSpPr>
        <p:spPr>
          <a:xfrm>
            <a:off x="7933596" y="2159812"/>
            <a:ext cx="646356"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Aim</a:t>
            </a:r>
            <a:endParaRPr lang="en-GB" sz="1100" dirty="0">
              <a:solidFill>
                <a:schemeClr val="tx1"/>
              </a:solidFill>
            </a:endParaRPr>
          </a:p>
        </p:txBody>
      </p:sp>
      <p:sp>
        <p:nvSpPr>
          <p:cNvPr id="56" name="Avrundet rektangel 55"/>
          <p:cNvSpPr/>
          <p:nvPr/>
        </p:nvSpPr>
        <p:spPr>
          <a:xfrm>
            <a:off x="5868385" y="2377707"/>
            <a:ext cx="1574153"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Content coverage</a:t>
            </a:r>
            <a:endParaRPr lang="en-GB" sz="1100" dirty="0">
              <a:solidFill>
                <a:schemeClr val="tx1"/>
              </a:solidFill>
            </a:endParaRPr>
          </a:p>
        </p:txBody>
      </p:sp>
      <p:sp>
        <p:nvSpPr>
          <p:cNvPr id="57" name="Avrundet rektangel 56"/>
          <p:cNvSpPr/>
          <p:nvPr/>
        </p:nvSpPr>
        <p:spPr>
          <a:xfrm>
            <a:off x="6157181" y="2745522"/>
            <a:ext cx="787076"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Roles</a:t>
            </a:r>
            <a:endParaRPr lang="en-GB" sz="1100" dirty="0">
              <a:solidFill>
                <a:schemeClr val="tx1"/>
              </a:solidFill>
            </a:endParaRPr>
          </a:p>
        </p:txBody>
      </p:sp>
      <p:sp>
        <p:nvSpPr>
          <p:cNvPr id="58" name="Avrundet rektangel 57"/>
          <p:cNvSpPr/>
          <p:nvPr/>
        </p:nvSpPr>
        <p:spPr>
          <a:xfrm>
            <a:off x="7110738" y="2813774"/>
            <a:ext cx="1362941" cy="25200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Responsibilities</a:t>
            </a:r>
            <a:endParaRPr lang="en-GB" sz="1100" dirty="0">
              <a:solidFill>
                <a:schemeClr val="tx1"/>
              </a:solidFill>
            </a:endParaRPr>
          </a:p>
        </p:txBody>
      </p:sp>
      <p:sp>
        <p:nvSpPr>
          <p:cNvPr id="60" name="Avrundet rektangel 59"/>
          <p:cNvSpPr/>
          <p:nvPr/>
        </p:nvSpPr>
        <p:spPr>
          <a:xfrm>
            <a:off x="5836045" y="5159539"/>
            <a:ext cx="1667486"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Technical infrastructure</a:t>
            </a:r>
            <a:endParaRPr lang="en-GB" sz="1100" dirty="0">
              <a:solidFill>
                <a:schemeClr val="tx1"/>
              </a:solidFill>
            </a:endParaRPr>
          </a:p>
        </p:txBody>
      </p:sp>
      <p:sp>
        <p:nvSpPr>
          <p:cNvPr id="62" name="Avrundet rektangel 61"/>
          <p:cNvSpPr/>
          <p:nvPr/>
        </p:nvSpPr>
        <p:spPr>
          <a:xfrm>
            <a:off x="5796985" y="4506610"/>
            <a:ext cx="1257299"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Access</a:t>
            </a:r>
            <a:endParaRPr lang="en-GB" sz="1100" dirty="0">
              <a:solidFill>
                <a:schemeClr val="tx1"/>
              </a:solidFill>
            </a:endParaRPr>
          </a:p>
        </p:txBody>
      </p:sp>
      <p:sp>
        <p:nvSpPr>
          <p:cNvPr id="63" name="Avrundet rektangel 62"/>
          <p:cNvSpPr/>
          <p:nvPr/>
        </p:nvSpPr>
        <p:spPr>
          <a:xfrm>
            <a:off x="5798694" y="4781881"/>
            <a:ext cx="1255590"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Dissemination</a:t>
            </a:r>
            <a:endParaRPr lang="en-GB" sz="1100" dirty="0">
              <a:solidFill>
                <a:schemeClr val="tx1"/>
              </a:solidFill>
            </a:endParaRPr>
          </a:p>
        </p:txBody>
      </p:sp>
      <p:sp>
        <p:nvSpPr>
          <p:cNvPr id="64" name="Avrundet rektangel 63"/>
          <p:cNvSpPr/>
          <p:nvPr/>
        </p:nvSpPr>
        <p:spPr>
          <a:xfrm>
            <a:off x="5896976" y="6158696"/>
            <a:ext cx="1498984"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Media monitoring</a:t>
            </a:r>
            <a:endParaRPr lang="en-GB" sz="1100" dirty="0">
              <a:solidFill>
                <a:schemeClr val="tx1"/>
              </a:solidFill>
            </a:endParaRPr>
          </a:p>
        </p:txBody>
      </p:sp>
      <p:sp>
        <p:nvSpPr>
          <p:cNvPr id="65" name="Avrundet rektangel 64"/>
          <p:cNvSpPr/>
          <p:nvPr/>
        </p:nvSpPr>
        <p:spPr>
          <a:xfrm>
            <a:off x="7110738" y="6463496"/>
            <a:ext cx="1070516"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Closure</a:t>
            </a:r>
            <a:endParaRPr lang="en-GB" sz="1100" dirty="0">
              <a:solidFill>
                <a:schemeClr val="tx1"/>
              </a:solidFill>
            </a:endParaRPr>
          </a:p>
        </p:txBody>
      </p:sp>
      <p:sp>
        <p:nvSpPr>
          <p:cNvPr id="66" name="Avrundet rektangel 65"/>
          <p:cNvSpPr/>
          <p:nvPr/>
        </p:nvSpPr>
        <p:spPr>
          <a:xfrm>
            <a:off x="7750060" y="5285539"/>
            <a:ext cx="700747" cy="252000"/>
          </a:xfrm>
          <a:prstGeom prst="round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IPR</a:t>
            </a:r>
            <a:endParaRPr lang="en-GB" sz="1100" dirty="0">
              <a:solidFill>
                <a:schemeClr val="tx1"/>
              </a:solidFill>
            </a:endParaRPr>
          </a:p>
        </p:txBody>
      </p:sp>
      <p:sp>
        <p:nvSpPr>
          <p:cNvPr id="67" name="Avrundet rektangel 66"/>
          <p:cNvSpPr/>
          <p:nvPr/>
        </p:nvSpPr>
        <p:spPr>
          <a:xfrm>
            <a:off x="7251452" y="4302554"/>
            <a:ext cx="1070516"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Licenses</a:t>
            </a:r>
            <a:endParaRPr lang="en-GB" sz="1100" dirty="0">
              <a:solidFill>
                <a:schemeClr val="tx1"/>
              </a:solidFill>
            </a:endParaRPr>
          </a:p>
        </p:txBody>
      </p:sp>
      <p:sp>
        <p:nvSpPr>
          <p:cNvPr id="68" name="Avrundet rektangel 67"/>
          <p:cNvSpPr/>
          <p:nvPr/>
        </p:nvSpPr>
        <p:spPr>
          <a:xfrm>
            <a:off x="7477031" y="4657031"/>
            <a:ext cx="1371600"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Use agreements</a:t>
            </a:r>
            <a:endParaRPr lang="en-GB" sz="1100" dirty="0">
              <a:solidFill>
                <a:schemeClr val="tx1"/>
              </a:solidFill>
            </a:endParaRPr>
          </a:p>
        </p:txBody>
      </p:sp>
      <p:sp>
        <p:nvSpPr>
          <p:cNvPr id="69" name="Avrundet rektangel 68"/>
          <p:cNvSpPr/>
          <p:nvPr/>
        </p:nvSpPr>
        <p:spPr>
          <a:xfrm>
            <a:off x="7706099" y="3968700"/>
            <a:ext cx="892301"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Standards</a:t>
            </a:r>
            <a:endParaRPr lang="en-GB" sz="1100" dirty="0">
              <a:solidFill>
                <a:schemeClr val="tx1"/>
              </a:solidFill>
            </a:endParaRPr>
          </a:p>
        </p:txBody>
      </p:sp>
      <p:sp>
        <p:nvSpPr>
          <p:cNvPr id="70" name="Avrundet rektangel 69"/>
          <p:cNvSpPr/>
          <p:nvPr/>
        </p:nvSpPr>
        <p:spPr>
          <a:xfrm>
            <a:off x="7880462" y="3248451"/>
            <a:ext cx="892301"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Formats</a:t>
            </a:r>
            <a:endParaRPr lang="en-GB" sz="1100" dirty="0">
              <a:solidFill>
                <a:schemeClr val="tx1"/>
              </a:solidFill>
            </a:endParaRPr>
          </a:p>
        </p:txBody>
      </p:sp>
      <p:sp>
        <p:nvSpPr>
          <p:cNvPr id="71" name="Avrundet rektangel 70"/>
          <p:cNvSpPr/>
          <p:nvPr/>
        </p:nvSpPr>
        <p:spPr>
          <a:xfrm>
            <a:off x="7340560" y="3548923"/>
            <a:ext cx="892301" cy="216000"/>
          </a:xfrm>
          <a:prstGeom prst="round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Metadata</a:t>
            </a:r>
            <a:endParaRPr lang="en-GB" sz="1100" dirty="0">
              <a:solidFill>
                <a:schemeClr val="tx1"/>
              </a:solidFill>
            </a:endParaRPr>
          </a:p>
        </p:txBody>
      </p:sp>
      <p:sp>
        <p:nvSpPr>
          <p:cNvPr id="2" name="Avrundet rektangel 1"/>
          <p:cNvSpPr/>
          <p:nvPr/>
        </p:nvSpPr>
        <p:spPr>
          <a:xfrm>
            <a:off x="791042" y="944135"/>
            <a:ext cx="2648882" cy="2657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OAIS Reference Model</a:t>
            </a:r>
            <a:endParaRPr lang="en-GB" sz="1600" dirty="0">
              <a:solidFill>
                <a:schemeClr val="tx1"/>
              </a:solidFill>
            </a:endParaRPr>
          </a:p>
        </p:txBody>
      </p:sp>
      <p:sp>
        <p:nvSpPr>
          <p:cNvPr id="72" name="Avrundet rektangel 71"/>
          <p:cNvSpPr/>
          <p:nvPr/>
        </p:nvSpPr>
        <p:spPr>
          <a:xfrm>
            <a:off x="3049295" y="928761"/>
            <a:ext cx="2648882" cy="2657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ISO 163163</a:t>
            </a:r>
            <a:endParaRPr lang="en-GB" sz="1600" dirty="0">
              <a:solidFill>
                <a:schemeClr val="tx1"/>
              </a:solidFill>
            </a:endParaRPr>
          </a:p>
        </p:txBody>
      </p:sp>
      <p:sp>
        <p:nvSpPr>
          <p:cNvPr id="73" name="Avrundet rektangel 72"/>
          <p:cNvSpPr/>
          <p:nvPr/>
        </p:nvSpPr>
        <p:spPr>
          <a:xfrm>
            <a:off x="5931070" y="917392"/>
            <a:ext cx="2648882" cy="2657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Preservation policy content</a:t>
            </a:r>
            <a:endParaRPr lang="en-GB" sz="1600" dirty="0">
              <a:solidFill>
                <a:schemeClr val="tx1"/>
              </a:solidFill>
            </a:endParaRPr>
          </a:p>
        </p:txBody>
      </p:sp>
      <p:sp>
        <p:nvSpPr>
          <p:cNvPr id="6" name="TekstSylinder 5"/>
          <p:cNvSpPr txBox="1"/>
          <p:nvPr/>
        </p:nvSpPr>
        <p:spPr>
          <a:xfrm rot="16200000">
            <a:off x="-388762" y="1854305"/>
            <a:ext cx="1804071" cy="461665"/>
          </a:xfrm>
          <a:prstGeom prst="rect">
            <a:avLst/>
          </a:prstGeom>
          <a:noFill/>
        </p:spPr>
        <p:txBody>
          <a:bodyPr wrap="square" rtlCol="0">
            <a:spAutoFit/>
          </a:bodyPr>
          <a:lstStyle/>
          <a:p>
            <a:r>
              <a:rPr lang="en-GB" sz="1200" dirty="0" smtClean="0">
                <a:latin typeface="+mn-lt"/>
              </a:rPr>
              <a:t>Purpose and  properties</a:t>
            </a:r>
          </a:p>
          <a:p>
            <a:pPr algn="ctr"/>
            <a:r>
              <a:rPr lang="en-GB" sz="1200" dirty="0" smtClean="0">
                <a:latin typeface="+mn-lt"/>
              </a:rPr>
              <a:t>(Context)</a:t>
            </a:r>
            <a:endParaRPr lang="en-GB" sz="1200" dirty="0">
              <a:latin typeface="+mn-lt"/>
            </a:endParaRPr>
          </a:p>
        </p:txBody>
      </p:sp>
      <p:sp>
        <p:nvSpPr>
          <p:cNvPr id="76" name="TekstSylinder 75"/>
          <p:cNvSpPr txBox="1"/>
          <p:nvPr/>
        </p:nvSpPr>
        <p:spPr>
          <a:xfrm rot="16200000">
            <a:off x="-969995" y="4497406"/>
            <a:ext cx="2928246" cy="646331"/>
          </a:xfrm>
          <a:prstGeom prst="rect">
            <a:avLst/>
          </a:prstGeom>
          <a:noFill/>
        </p:spPr>
        <p:txBody>
          <a:bodyPr wrap="square" rtlCol="0">
            <a:spAutoFit/>
          </a:bodyPr>
          <a:lstStyle/>
          <a:p>
            <a:r>
              <a:rPr lang="en-GB" sz="1200" dirty="0" smtClean="0">
                <a:latin typeface="+mn-lt"/>
              </a:rPr>
              <a:t>Procedures, Persistency and Verification</a:t>
            </a:r>
          </a:p>
          <a:p>
            <a:pPr algn="ctr"/>
            <a:r>
              <a:rPr lang="en-GB" sz="1200" dirty="0" smtClean="0">
                <a:latin typeface="+mn-lt"/>
              </a:rPr>
              <a:t>(Implementation clauses)</a:t>
            </a:r>
            <a:endParaRPr lang="en-GB" sz="1200" dirty="0">
              <a:latin typeface="+mn-lt"/>
            </a:endParaRPr>
          </a:p>
          <a:p>
            <a:endParaRPr lang="en-GB" sz="1200" dirty="0">
              <a:latin typeface="+mn-lt"/>
            </a:endParaRPr>
          </a:p>
        </p:txBody>
      </p:sp>
      <p:cxnSp>
        <p:nvCxnSpPr>
          <p:cNvPr id="77" name="Rett linje 76"/>
          <p:cNvCxnSpPr/>
          <p:nvPr/>
        </p:nvCxnSpPr>
        <p:spPr>
          <a:xfrm>
            <a:off x="744106" y="5023497"/>
            <a:ext cx="824749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427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500"/>
                                        <p:tgtEl>
                                          <p:spTgt spid="6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500"/>
                                        <p:tgtEl>
                                          <p:spTgt spid="7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500"/>
                                        <p:tgtEl>
                                          <p:spTgt spid="7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fade">
                                      <p:cBhvr>
                                        <p:cTn id="126" dur="500"/>
                                        <p:tgtEl>
                                          <p:spTgt spid="6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500"/>
                                        <p:tgtEl>
                                          <p:spTgt spid="6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500"/>
                                        <p:tgtEl>
                                          <p:spTgt spid="6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fade">
                                      <p:cBhvr>
                                        <p:cTn id="143" dur="500"/>
                                        <p:tgtEl>
                                          <p:spTgt spid="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fade">
                                      <p:cBhvr>
                                        <p:cTn id="146" dur="500"/>
                                        <p:tgtEl>
                                          <p:spTgt spid="76"/>
                                        </p:tgtEl>
                                      </p:cBhvr>
                                    </p:animEffect>
                                  </p:childTnLst>
                                </p:cTn>
                              </p:par>
                              <p:par>
                                <p:cTn id="147" presetID="10" presetClass="entr" presetSubtype="0" fill="hold" nodeType="with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fade">
                                      <p:cBhvr>
                                        <p:cTn id="149" dur="500"/>
                                        <p:tgtEl>
                                          <p:spTgt spid="4"/>
                                        </p:tgtEl>
                                      </p:cBhvr>
                                    </p:animEffect>
                                  </p:childTnLst>
                                </p:cTn>
                              </p:par>
                              <p:par>
                                <p:cTn id="150" presetID="10" presetClass="entr" presetSubtype="0" fill="hold" nodeType="withEffect">
                                  <p:stCondLst>
                                    <p:cond delay="0"/>
                                  </p:stCondLst>
                                  <p:childTnLst>
                                    <p:set>
                                      <p:cBhvr>
                                        <p:cTn id="151" dur="1" fill="hold">
                                          <p:stCondLst>
                                            <p:cond delay="0"/>
                                          </p:stCondLst>
                                        </p:cTn>
                                        <p:tgtEl>
                                          <p:spTgt spid="77"/>
                                        </p:tgtEl>
                                        <p:attrNameLst>
                                          <p:attrName>style.visibility</p:attrName>
                                        </p:attrNameLst>
                                      </p:cBhvr>
                                      <p:to>
                                        <p:strVal val="visible"/>
                                      </p:to>
                                    </p:set>
                                    <p:animEffect transition="in" filter="fade">
                                      <p:cBhvr>
                                        <p:cTn id="15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0" grpId="0" animBg="1"/>
      <p:bldP spid="21" grpId="0" animBg="1"/>
      <p:bldP spid="23"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54" grpId="0" animBg="1"/>
      <p:bldP spid="55" grpId="0" animBg="1"/>
      <p:bldP spid="56" grpId="0" animBg="1"/>
      <p:bldP spid="57" grpId="0" animBg="1"/>
      <p:bldP spid="58" grpId="0" animBg="1"/>
      <p:bldP spid="60"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2" grpId="0" animBg="1"/>
      <p:bldP spid="72" grpId="0" animBg="1"/>
      <p:bldP spid="73" grpId="0" animBg="1"/>
      <p:bldP spid="6" grpId="0"/>
      <p:bldP spid="7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vrundet rektangel 3"/>
          <p:cNvSpPr/>
          <p:nvPr/>
        </p:nvSpPr>
        <p:spPr>
          <a:xfrm>
            <a:off x="155575" y="901402"/>
            <a:ext cx="8839200" cy="565179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5" name="TekstSylinder 4"/>
          <p:cNvSpPr txBox="1"/>
          <p:nvPr/>
        </p:nvSpPr>
        <p:spPr>
          <a:xfrm>
            <a:off x="304800" y="1981200"/>
            <a:ext cx="8497578" cy="3139321"/>
          </a:xfrm>
          <a:prstGeom prst="rect">
            <a:avLst/>
          </a:prstGeom>
          <a:noFill/>
        </p:spPr>
        <p:txBody>
          <a:bodyPr wrap="square" rtlCol="0">
            <a:spAutoFit/>
          </a:bodyPr>
          <a:lstStyle/>
          <a:p>
            <a:pPr algn="ctr"/>
            <a:r>
              <a:rPr lang="en-US" sz="2400" dirty="0">
                <a:solidFill>
                  <a:schemeClr val="accent1">
                    <a:lumMod val="75000"/>
                  </a:schemeClr>
                </a:solidFill>
                <a:latin typeface="+mn-lt"/>
              </a:rPr>
              <a:t>Part one: Context and purpose of the </a:t>
            </a:r>
            <a:r>
              <a:rPr lang="en-GB" sz="2400" dirty="0" smtClean="0">
                <a:solidFill>
                  <a:schemeClr val="accent1">
                    <a:lumMod val="75000"/>
                  </a:schemeClr>
                </a:solidFill>
                <a:latin typeface="+mn-lt"/>
              </a:rPr>
              <a:t>organisation</a:t>
            </a:r>
          </a:p>
          <a:p>
            <a:endParaRPr lang="en-US" sz="2400" dirty="0">
              <a:solidFill>
                <a:schemeClr val="accent1">
                  <a:lumMod val="75000"/>
                </a:schemeClr>
              </a:solidFill>
              <a:latin typeface="+mn-lt"/>
            </a:endParaRPr>
          </a:p>
          <a:p>
            <a:endParaRPr lang="en-US" sz="2400" dirty="0" smtClean="0">
              <a:latin typeface="+mn-lt"/>
            </a:endParaRPr>
          </a:p>
          <a:p>
            <a:pPr marL="342900" indent="-342900">
              <a:buFont typeface="Arial" panose="020B0604020202020204" pitchFamily="34" charset="0"/>
              <a:buChar char="•"/>
            </a:pPr>
            <a:r>
              <a:rPr lang="en-GB" i="1" dirty="0">
                <a:solidFill>
                  <a:schemeClr val="accent1">
                    <a:lumMod val="75000"/>
                  </a:schemeClr>
                </a:solidFill>
                <a:latin typeface="+mn-lt"/>
              </a:rPr>
              <a:t>1.1</a:t>
            </a:r>
            <a:r>
              <a:rPr lang="en-GB" i="1" dirty="0">
                <a:latin typeface="+mn-lt"/>
              </a:rPr>
              <a:t> Purpose, objectives, </a:t>
            </a:r>
            <a:r>
              <a:rPr lang="en-GB" i="1" dirty="0" smtClean="0">
                <a:latin typeface="+mn-lt"/>
              </a:rPr>
              <a:t>scope</a:t>
            </a:r>
          </a:p>
          <a:p>
            <a:pPr marL="342900" indent="-342900">
              <a:buFont typeface="Arial" panose="020B0604020202020204" pitchFamily="34" charset="0"/>
              <a:buChar char="•"/>
            </a:pPr>
            <a:endParaRPr lang="nb-NO" dirty="0">
              <a:latin typeface="+mn-lt"/>
            </a:endParaRPr>
          </a:p>
          <a:p>
            <a:pPr marL="342900" indent="-342900">
              <a:buFont typeface="Arial" panose="020B0604020202020204" pitchFamily="34" charset="0"/>
              <a:buChar char="•"/>
            </a:pPr>
            <a:r>
              <a:rPr lang="en-GB" i="1" dirty="0" smtClean="0">
                <a:solidFill>
                  <a:schemeClr val="accent1">
                    <a:lumMod val="75000"/>
                  </a:schemeClr>
                </a:solidFill>
                <a:latin typeface="+mn-lt"/>
              </a:rPr>
              <a:t>1.2</a:t>
            </a:r>
            <a:r>
              <a:rPr lang="en-GB" i="1" dirty="0" smtClean="0">
                <a:latin typeface="+mn-lt"/>
              </a:rPr>
              <a:t> </a:t>
            </a:r>
            <a:r>
              <a:rPr lang="en-GB" i="1" dirty="0">
                <a:latin typeface="+mn-lt"/>
              </a:rPr>
              <a:t>Glossary, definition of </a:t>
            </a:r>
            <a:r>
              <a:rPr lang="en-GB" i="1" dirty="0" smtClean="0">
                <a:latin typeface="+mn-lt"/>
              </a:rPr>
              <a:t>terms</a:t>
            </a:r>
          </a:p>
          <a:p>
            <a:pPr marL="342900" indent="-342900">
              <a:buFont typeface="Arial" panose="020B0604020202020204" pitchFamily="34" charset="0"/>
              <a:buChar char="•"/>
            </a:pPr>
            <a:endParaRPr lang="en-GB" i="1" dirty="0" smtClean="0">
              <a:latin typeface="+mn-lt"/>
            </a:endParaRPr>
          </a:p>
          <a:p>
            <a:pPr marL="342900" indent="-342900">
              <a:buFont typeface="Arial" panose="020B0604020202020204" pitchFamily="34" charset="0"/>
              <a:buChar char="•"/>
            </a:pPr>
            <a:r>
              <a:rPr lang="en-GB" i="1" dirty="0">
                <a:solidFill>
                  <a:schemeClr val="accent1">
                    <a:lumMod val="75000"/>
                  </a:schemeClr>
                </a:solidFill>
                <a:latin typeface="+mn-lt"/>
              </a:rPr>
              <a:t>1.3</a:t>
            </a:r>
            <a:r>
              <a:rPr lang="en-GB" i="1" dirty="0">
                <a:latin typeface="+mn-lt"/>
              </a:rPr>
              <a:t> Preservation standards, requirements, legal and regulatory </a:t>
            </a:r>
            <a:r>
              <a:rPr lang="en-GB" i="1" dirty="0" smtClean="0">
                <a:latin typeface="+mn-lt"/>
              </a:rPr>
              <a:t>framework</a:t>
            </a:r>
          </a:p>
          <a:p>
            <a:pPr marL="342900" indent="-342900">
              <a:buFont typeface="Arial" panose="020B0604020202020204" pitchFamily="34" charset="0"/>
              <a:buChar char="•"/>
            </a:pPr>
            <a:endParaRPr lang="en-GB" i="1" dirty="0" smtClean="0">
              <a:latin typeface="+mn-lt"/>
            </a:endParaRPr>
          </a:p>
          <a:p>
            <a:pPr marL="342900" indent="-342900">
              <a:buFont typeface="Arial" panose="020B0604020202020204" pitchFamily="34" charset="0"/>
              <a:buChar char="•"/>
            </a:pPr>
            <a:r>
              <a:rPr lang="en-GB" i="1" dirty="0" smtClean="0">
                <a:solidFill>
                  <a:schemeClr val="accent1">
                    <a:lumMod val="75000"/>
                  </a:schemeClr>
                </a:solidFill>
                <a:latin typeface="+mn-lt"/>
              </a:rPr>
              <a:t>1.4</a:t>
            </a:r>
            <a:r>
              <a:rPr lang="en-GB" i="1" dirty="0" smtClean="0">
                <a:latin typeface="+mn-lt"/>
              </a:rPr>
              <a:t> Roles </a:t>
            </a:r>
            <a:r>
              <a:rPr lang="en-GB" i="1" dirty="0">
                <a:latin typeface="+mn-lt"/>
              </a:rPr>
              <a:t>and Responsibilities, financial responsibilities, </a:t>
            </a:r>
            <a:r>
              <a:rPr lang="en-GB" i="1" dirty="0" smtClean="0">
                <a:latin typeface="+mn-lt"/>
              </a:rPr>
              <a:t>cooperation</a:t>
            </a:r>
            <a:endParaRPr lang="nb-NO" dirty="0">
              <a:latin typeface="+mn-lt"/>
            </a:endParaRPr>
          </a:p>
        </p:txBody>
      </p:sp>
      <p:pic>
        <p:nvPicPr>
          <p:cNvPr id="7"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8" name="Rektangel 4"/>
          <p:cNvSpPr>
            <a:spLocks noChangeArrowheads="1"/>
          </p:cNvSpPr>
          <p:nvPr/>
        </p:nvSpPr>
        <p:spPr bwMode="auto">
          <a:xfrm>
            <a:off x="2286000" y="457200"/>
            <a:ext cx="5562600" cy="400110"/>
          </a:xfrm>
          <a:prstGeom prst="rect">
            <a:avLst/>
          </a:prstGeom>
          <a:noFill/>
          <a:ln>
            <a:noFill/>
          </a:ln>
          <a:extLst/>
        </p:spPr>
        <p:txBody>
          <a:bodyPr wrap="square">
            <a:spAutoFit/>
          </a:bodyPr>
          <a:lstStyle/>
          <a:p>
            <a:pPr fontAlgn="auto">
              <a:spcBef>
                <a:spcPts val="0"/>
              </a:spcBef>
              <a:spcAft>
                <a:spcPts val="0"/>
              </a:spcAft>
              <a:defRPr/>
            </a:pPr>
            <a:r>
              <a:rPr lang="en-GB" sz="2000" b="1" dirty="0">
                <a:solidFill>
                  <a:schemeClr val="accent1">
                    <a:lumMod val="75000"/>
                  </a:schemeClr>
                </a:solidFill>
                <a:latin typeface="Calibri"/>
                <a:cs typeface="Calibri"/>
              </a:rPr>
              <a:t>Preservation Policy – Recommended elements</a:t>
            </a:r>
          </a:p>
        </p:txBody>
      </p:sp>
    </p:spTree>
    <p:extLst>
      <p:ext uri="{BB962C8B-B14F-4D97-AF65-F5344CB8AC3E}">
        <p14:creationId xmlns:p14="http://schemas.microsoft.com/office/powerpoint/2010/main" val="3237797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257175" y="1196976"/>
            <a:ext cx="8686800" cy="55086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pic>
        <p:nvPicPr>
          <p:cNvPr id="8"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9" name="Rektangel 4"/>
          <p:cNvSpPr>
            <a:spLocks noChangeArrowheads="1"/>
          </p:cNvSpPr>
          <p:nvPr/>
        </p:nvSpPr>
        <p:spPr bwMode="auto">
          <a:xfrm>
            <a:off x="3000375" y="393865"/>
            <a:ext cx="3200400" cy="461665"/>
          </a:xfrm>
          <a:prstGeom prst="rect">
            <a:avLst/>
          </a:prstGeom>
          <a:noFill/>
          <a:ln>
            <a:noFill/>
          </a:ln>
          <a:extLst/>
        </p:spPr>
        <p:txBody>
          <a:bodyPr wrap="square">
            <a:spAutoFit/>
          </a:bodyPr>
          <a:lstStyle/>
          <a:p>
            <a:pPr algn="ctr" fontAlgn="auto">
              <a:spcBef>
                <a:spcPts val="0"/>
              </a:spcBef>
              <a:spcAft>
                <a:spcPts val="0"/>
              </a:spcAft>
              <a:defRPr/>
            </a:pPr>
            <a:r>
              <a:rPr lang="en-GB" sz="2400" b="1" dirty="0" smtClean="0">
                <a:solidFill>
                  <a:schemeClr val="accent1">
                    <a:lumMod val="75000"/>
                  </a:schemeClr>
                </a:solidFill>
                <a:latin typeface="+mn-lt"/>
                <a:cs typeface="Times New Roman" pitchFamily="18" charset="0"/>
              </a:rPr>
              <a:t>Outline</a:t>
            </a:r>
            <a:r>
              <a:rPr lang="nb-NO" sz="2400" b="1" dirty="0" smtClean="0">
                <a:solidFill>
                  <a:schemeClr val="accent1">
                    <a:lumMod val="75000"/>
                  </a:schemeClr>
                </a:solidFill>
                <a:latin typeface="+mn-lt"/>
                <a:cs typeface="Times New Roman" pitchFamily="18" charset="0"/>
              </a:rPr>
              <a:t> </a:t>
            </a:r>
            <a:r>
              <a:rPr lang="en-GB" sz="2400" b="1" dirty="0" smtClean="0">
                <a:solidFill>
                  <a:schemeClr val="accent1">
                    <a:lumMod val="75000"/>
                  </a:schemeClr>
                </a:solidFill>
                <a:latin typeface="+mn-lt"/>
                <a:cs typeface="Times New Roman" pitchFamily="18" charset="0"/>
              </a:rPr>
              <a:t>of presentation</a:t>
            </a:r>
            <a:endParaRPr lang="en-GB" sz="2400" b="1" dirty="0">
              <a:solidFill>
                <a:schemeClr val="accent1">
                  <a:lumMod val="75000"/>
                </a:schemeClr>
              </a:solidFill>
              <a:latin typeface="+mn-lt"/>
            </a:endParaRPr>
          </a:p>
        </p:txBody>
      </p:sp>
      <p:sp>
        <p:nvSpPr>
          <p:cNvPr id="3" name="TekstSylinder 2"/>
          <p:cNvSpPr txBox="1"/>
          <p:nvPr/>
        </p:nvSpPr>
        <p:spPr>
          <a:xfrm>
            <a:off x="1933574" y="1596797"/>
            <a:ext cx="5915025" cy="4708981"/>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latin typeface="+mn-lt"/>
              </a:rPr>
              <a:t>Objectives, Background and Rationale</a:t>
            </a:r>
          </a:p>
          <a:p>
            <a:pPr marL="285750" indent="-285750">
              <a:buFont typeface="Arial" panose="020B0604020202020204" pitchFamily="34" charset="0"/>
              <a:buChar char="•"/>
            </a:pPr>
            <a:endParaRPr lang="en-GB" sz="2000" dirty="0" smtClean="0">
              <a:latin typeface="+mn-lt"/>
            </a:endParaRPr>
          </a:p>
          <a:p>
            <a:pPr marL="742950" lvl="1" indent="-285750">
              <a:buFont typeface="Arial" panose="020B0604020202020204" pitchFamily="34" charset="0"/>
              <a:buChar char="•"/>
            </a:pPr>
            <a:r>
              <a:rPr lang="en-GB" sz="2000" i="1" dirty="0" smtClean="0">
                <a:latin typeface="+mn-lt"/>
              </a:rPr>
              <a:t>Sharing and Open Access is good…</a:t>
            </a:r>
          </a:p>
          <a:p>
            <a:pPr lvl="2"/>
            <a:r>
              <a:rPr lang="en-GB" sz="2000" i="1" dirty="0" smtClean="0">
                <a:latin typeface="+mn-lt"/>
              </a:rPr>
              <a:t>…but what about </a:t>
            </a:r>
            <a:r>
              <a:rPr lang="en-GB" sz="2000" i="1" dirty="0" smtClean="0">
                <a:latin typeface="+mn-lt"/>
              </a:rPr>
              <a:t>long-term preservation</a:t>
            </a:r>
            <a:r>
              <a:rPr lang="en-GB" sz="2000" i="1" dirty="0" smtClean="0">
                <a:latin typeface="+mn-lt"/>
              </a:rPr>
              <a:t>…?</a:t>
            </a:r>
          </a:p>
          <a:p>
            <a:pPr lvl="2"/>
            <a:r>
              <a:rPr lang="en-GB" sz="2000" i="1" dirty="0" smtClean="0">
                <a:latin typeface="+mn-lt"/>
              </a:rPr>
              <a:t>…and integrity…?</a:t>
            </a:r>
          </a:p>
          <a:p>
            <a:pPr marL="742950" lvl="1" indent="-285750">
              <a:buFont typeface="Arial" panose="020B0604020202020204" pitchFamily="34" charset="0"/>
              <a:buChar char="•"/>
            </a:pPr>
            <a:endParaRPr lang="en-GB" sz="2000" i="1" dirty="0" smtClean="0">
              <a:latin typeface="+mn-lt"/>
            </a:endParaRPr>
          </a:p>
          <a:p>
            <a:pPr marL="285750" indent="-285750">
              <a:buFont typeface="Arial" panose="020B0604020202020204" pitchFamily="34" charset="0"/>
              <a:buChar char="•"/>
            </a:pPr>
            <a:r>
              <a:rPr lang="en-GB" sz="2000" b="1" dirty="0" smtClean="0">
                <a:latin typeface="+mn-lt"/>
              </a:rPr>
              <a:t>Preservation policy: </a:t>
            </a:r>
          </a:p>
          <a:p>
            <a:pPr marL="742950" lvl="1" indent="-285750">
              <a:buFont typeface="Arial" panose="020B0604020202020204" pitchFamily="34" charset="0"/>
              <a:buChar char="•"/>
            </a:pPr>
            <a:r>
              <a:rPr lang="en-GB" sz="2000" i="1" dirty="0" smtClean="0">
                <a:latin typeface="+mn-lt"/>
              </a:rPr>
              <a:t>definition </a:t>
            </a:r>
          </a:p>
          <a:p>
            <a:pPr marL="742950" lvl="1" indent="-285750">
              <a:buFont typeface="Arial" panose="020B0604020202020204" pitchFamily="34" charset="0"/>
              <a:buChar char="•"/>
            </a:pPr>
            <a:r>
              <a:rPr lang="en-GB" sz="2000" i="1" dirty="0" smtClean="0">
                <a:latin typeface="+mn-lt"/>
              </a:rPr>
              <a:t>context</a:t>
            </a:r>
          </a:p>
          <a:p>
            <a:pPr lvl="1"/>
            <a:endParaRPr lang="en-GB" sz="2000" i="1" dirty="0" smtClean="0">
              <a:latin typeface="+mn-lt"/>
            </a:endParaRPr>
          </a:p>
          <a:p>
            <a:pPr marL="285750" indent="-285750">
              <a:buFont typeface="Arial" panose="020B0604020202020204" pitchFamily="34" charset="0"/>
              <a:buChar char="•"/>
            </a:pPr>
            <a:r>
              <a:rPr lang="en-GB" sz="2000" b="1" dirty="0" smtClean="0">
                <a:latin typeface="+mn-lt"/>
              </a:rPr>
              <a:t>Preservation policy models - characteristics</a:t>
            </a:r>
          </a:p>
          <a:p>
            <a:pPr marL="742950" lvl="1" indent="-285750">
              <a:buFont typeface="Arial" panose="020B0604020202020204" pitchFamily="34" charset="0"/>
              <a:buChar char="•"/>
            </a:pPr>
            <a:r>
              <a:rPr lang="en-GB" sz="2000" i="1" dirty="0" smtClean="0">
                <a:latin typeface="+mn-lt"/>
              </a:rPr>
              <a:t>guidelines and best practices</a:t>
            </a:r>
          </a:p>
          <a:p>
            <a:pPr marL="742950" lvl="1" indent="-285750">
              <a:buFont typeface="Arial" panose="020B0604020202020204" pitchFamily="34" charset="0"/>
              <a:buChar char="•"/>
            </a:pPr>
            <a:r>
              <a:rPr lang="en-GB" sz="2000" i="1" dirty="0">
                <a:latin typeface="+mn-lt"/>
              </a:rPr>
              <a:t>d</a:t>
            </a:r>
            <a:r>
              <a:rPr lang="en-GB" sz="2000" i="1" dirty="0" smtClean="0">
                <a:latin typeface="+mn-lt"/>
              </a:rPr>
              <a:t>ata centres / service providers</a:t>
            </a:r>
          </a:p>
          <a:p>
            <a:pPr marL="742950" lvl="1" indent="-285750">
              <a:buFont typeface="Arial" panose="020B0604020202020204" pitchFamily="34" charset="0"/>
              <a:buChar char="•"/>
            </a:pPr>
            <a:r>
              <a:rPr lang="en-GB" sz="2000" i="1" dirty="0" smtClean="0">
                <a:latin typeface="+mn-lt"/>
              </a:rPr>
              <a:t>recommended elements</a:t>
            </a:r>
          </a:p>
          <a:p>
            <a:endParaRPr lang="en-GB" sz="2000" dirty="0">
              <a:latin typeface="+mn-lt"/>
            </a:endParaRPr>
          </a:p>
        </p:txBody>
      </p:sp>
    </p:spTree>
    <p:extLst>
      <p:ext uri="{BB962C8B-B14F-4D97-AF65-F5344CB8AC3E}">
        <p14:creationId xmlns:p14="http://schemas.microsoft.com/office/powerpoint/2010/main" val="1109972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vrundet rektangel 3"/>
          <p:cNvSpPr/>
          <p:nvPr/>
        </p:nvSpPr>
        <p:spPr>
          <a:xfrm>
            <a:off x="170419" y="901402"/>
            <a:ext cx="8839200" cy="565179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7" name="TekstSylinder 6"/>
          <p:cNvSpPr txBox="1"/>
          <p:nvPr/>
        </p:nvSpPr>
        <p:spPr>
          <a:xfrm>
            <a:off x="304800" y="1600200"/>
            <a:ext cx="8497578" cy="4462760"/>
          </a:xfrm>
          <a:prstGeom prst="rect">
            <a:avLst/>
          </a:prstGeom>
          <a:noFill/>
        </p:spPr>
        <p:txBody>
          <a:bodyPr wrap="square" rtlCol="0">
            <a:spAutoFit/>
          </a:bodyPr>
          <a:lstStyle/>
          <a:p>
            <a:pPr algn="ctr"/>
            <a:r>
              <a:rPr lang="en-US" sz="2400" dirty="0">
                <a:solidFill>
                  <a:schemeClr val="accent1">
                    <a:lumMod val="75000"/>
                  </a:schemeClr>
                </a:solidFill>
                <a:latin typeface="+mn-lt"/>
              </a:rPr>
              <a:t>Part </a:t>
            </a:r>
            <a:r>
              <a:rPr lang="en-US" sz="2400" dirty="0" smtClean="0">
                <a:solidFill>
                  <a:schemeClr val="accent1">
                    <a:lumMod val="75000"/>
                  </a:schemeClr>
                </a:solidFill>
                <a:latin typeface="+mn-lt"/>
              </a:rPr>
              <a:t>two: </a:t>
            </a:r>
            <a:r>
              <a:rPr lang="en-GB" sz="2400" dirty="0" smtClean="0">
                <a:solidFill>
                  <a:schemeClr val="accent1">
                    <a:lumMod val="75000"/>
                  </a:schemeClr>
                </a:solidFill>
                <a:latin typeface="+mn-lt"/>
              </a:rPr>
              <a:t>Implementation</a:t>
            </a:r>
            <a:r>
              <a:rPr lang="nb-NO" sz="2400" dirty="0" smtClean="0">
                <a:solidFill>
                  <a:schemeClr val="accent1">
                    <a:lumMod val="75000"/>
                  </a:schemeClr>
                </a:solidFill>
                <a:latin typeface="+mn-lt"/>
              </a:rPr>
              <a:t> </a:t>
            </a:r>
            <a:r>
              <a:rPr lang="en-GB" sz="2400" dirty="0" smtClean="0">
                <a:solidFill>
                  <a:schemeClr val="accent1">
                    <a:lumMod val="75000"/>
                  </a:schemeClr>
                </a:solidFill>
                <a:latin typeface="+mn-lt"/>
              </a:rPr>
              <a:t>clauses</a:t>
            </a:r>
          </a:p>
          <a:p>
            <a:endParaRPr lang="en-GB" i="1" dirty="0" smtClean="0">
              <a:latin typeface="+mj-lt"/>
            </a:endParaRPr>
          </a:p>
          <a:p>
            <a:pPr marL="342900" indent="-342900">
              <a:spcAft>
                <a:spcPts val="1200"/>
              </a:spcAft>
              <a:buFont typeface="Arial" panose="020B0604020202020204" pitchFamily="34" charset="0"/>
              <a:buChar char="•"/>
            </a:pPr>
            <a:r>
              <a:rPr lang="en-GB" i="1" dirty="0" smtClean="0">
                <a:solidFill>
                  <a:schemeClr val="accent1">
                    <a:lumMod val="75000"/>
                  </a:schemeClr>
                </a:solidFill>
                <a:latin typeface="+mj-lt"/>
              </a:rPr>
              <a:t>2.1</a:t>
            </a:r>
            <a:r>
              <a:rPr lang="en-GB" i="1" dirty="0" smtClean="0">
                <a:latin typeface="+mj-lt"/>
              </a:rPr>
              <a:t> </a:t>
            </a:r>
            <a:r>
              <a:rPr lang="en-GB" i="1" dirty="0">
                <a:latin typeface="+mj-lt"/>
              </a:rPr>
              <a:t>Pre-ingest, selection and </a:t>
            </a:r>
            <a:r>
              <a:rPr lang="en-GB" i="1" dirty="0" smtClean="0">
                <a:latin typeface="+mj-lt"/>
              </a:rPr>
              <a:t>acquisition</a:t>
            </a: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2.2</a:t>
            </a:r>
            <a:r>
              <a:rPr lang="en-GB" i="1" dirty="0">
                <a:latin typeface="+mj-lt"/>
              </a:rPr>
              <a:t> Ingest, communication with the </a:t>
            </a:r>
            <a:r>
              <a:rPr lang="en-GB" i="1" dirty="0" smtClean="0">
                <a:latin typeface="+mj-lt"/>
              </a:rPr>
              <a:t>depositor</a:t>
            </a:r>
            <a:endParaRPr lang="nb-NO" dirty="0">
              <a:latin typeface="+mj-lt"/>
            </a:endParaRP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2.3</a:t>
            </a:r>
            <a:r>
              <a:rPr lang="en-GB" i="1" dirty="0">
                <a:latin typeface="+mj-lt"/>
              </a:rPr>
              <a:t> Preservation </a:t>
            </a:r>
            <a:r>
              <a:rPr lang="en-GB" i="1" dirty="0" smtClean="0">
                <a:latin typeface="+mj-lt"/>
              </a:rPr>
              <a:t>strategy</a:t>
            </a:r>
            <a:endParaRPr lang="nb-NO" dirty="0">
              <a:latin typeface="+mj-lt"/>
            </a:endParaRP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2.4</a:t>
            </a:r>
            <a:r>
              <a:rPr lang="en-GB" i="1" dirty="0">
                <a:latin typeface="+mj-lt"/>
              </a:rPr>
              <a:t> Archival storage, </a:t>
            </a:r>
            <a:r>
              <a:rPr lang="en-GB" i="1" dirty="0" smtClean="0">
                <a:latin typeface="+mj-lt"/>
              </a:rPr>
              <a:t>security</a:t>
            </a:r>
            <a:endParaRPr lang="nb-NO" dirty="0">
              <a:latin typeface="+mj-lt"/>
            </a:endParaRP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2.5</a:t>
            </a:r>
            <a:r>
              <a:rPr lang="en-GB" i="1" dirty="0">
                <a:latin typeface="+mj-lt"/>
              </a:rPr>
              <a:t> Risk </a:t>
            </a:r>
            <a:r>
              <a:rPr lang="en-GB" i="1" dirty="0" smtClean="0">
                <a:latin typeface="+mj-lt"/>
              </a:rPr>
              <a:t>management</a:t>
            </a:r>
            <a:endParaRPr lang="nb-NO" dirty="0">
              <a:latin typeface="+mj-lt"/>
            </a:endParaRP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2.6</a:t>
            </a:r>
            <a:r>
              <a:rPr lang="en-GB" i="1" dirty="0">
                <a:latin typeface="+mj-lt"/>
              </a:rPr>
              <a:t> Data management, curation, </a:t>
            </a:r>
            <a:r>
              <a:rPr lang="en-GB" i="1" dirty="0" smtClean="0">
                <a:latin typeface="+mj-lt"/>
              </a:rPr>
              <a:t>metadata</a:t>
            </a:r>
            <a:endParaRPr lang="nb-NO" dirty="0">
              <a:latin typeface="+mj-lt"/>
            </a:endParaRP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2.7</a:t>
            </a:r>
            <a:r>
              <a:rPr lang="en-GB" i="1" dirty="0">
                <a:latin typeface="+mj-lt"/>
              </a:rPr>
              <a:t> Access, use, </a:t>
            </a:r>
            <a:r>
              <a:rPr lang="en-GB" i="1" dirty="0" smtClean="0">
                <a:latin typeface="+mj-lt"/>
              </a:rPr>
              <a:t>re-use</a:t>
            </a:r>
            <a:endParaRPr lang="nb-NO" dirty="0">
              <a:latin typeface="+mj-lt"/>
            </a:endParaRP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2.8</a:t>
            </a:r>
            <a:r>
              <a:rPr lang="en-GB" i="1" dirty="0">
                <a:latin typeface="+mj-lt"/>
              </a:rPr>
              <a:t> Intellectual </a:t>
            </a:r>
            <a:r>
              <a:rPr lang="en-GB" i="1" dirty="0" smtClean="0">
                <a:latin typeface="+mj-lt"/>
              </a:rPr>
              <a:t>property</a:t>
            </a:r>
            <a:endParaRPr lang="nb-NO" dirty="0">
              <a:latin typeface="+mj-lt"/>
            </a:endParaRPr>
          </a:p>
          <a:p>
            <a:pPr marL="342900" indent="-342900">
              <a:spcAft>
                <a:spcPts val="1200"/>
              </a:spcAft>
              <a:buFont typeface="Arial" panose="020B0604020202020204" pitchFamily="34" charset="0"/>
              <a:buChar char="•"/>
            </a:pPr>
            <a:r>
              <a:rPr lang="en-GB" i="1" dirty="0">
                <a:solidFill>
                  <a:schemeClr val="accent1">
                    <a:lumMod val="75000"/>
                  </a:schemeClr>
                </a:solidFill>
                <a:latin typeface="+mj-lt"/>
              </a:rPr>
              <a:t>2.9</a:t>
            </a:r>
            <a:r>
              <a:rPr lang="en-GB" i="1" dirty="0">
                <a:latin typeface="+mj-lt"/>
              </a:rPr>
              <a:t> Policy review, </a:t>
            </a:r>
            <a:r>
              <a:rPr lang="en-GB" i="1" dirty="0" smtClean="0">
                <a:latin typeface="+mj-lt"/>
              </a:rPr>
              <a:t>certification</a:t>
            </a:r>
            <a:endParaRPr lang="nb-NO" dirty="0">
              <a:latin typeface="+mj-lt"/>
            </a:endParaRPr>
          </a:p>
        </p:txBody>
      </p:sp>
      <p:pic>
        <p:nvPicPr>
          <p:cNvPr id="6"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9" name="Rektangel 4"/>
          <p:cNvSpPr>
            <a:spLocks noChangeArrowheads="1"/>
          </p:cNvSpPr>
          <p:nvPr/>
        </p:nvSpPr>
        <p:spPr bwMode="auto">
          <a:xfrm>
            <a:off x="2286000" y="457200"/>
            <a:ext cx="5562600" cy="400110"/>
          </a:xfrm>
          <a:prstGeom prst="rect">
            <a:avLst/>
          </a:prstGeom>
          <a:noFill/>
          <a:ln>
            <a:noFill/>
          </a:ln>
          <a:extLst/>
        </p:spPr>
        <p:txBody>
          <a:bodyPr wrap="square">
            <a:spAutoFit/>
          </a:bodyPr>
          <a:lstStyle/>
          <a:p>
            <a:pPr fontAlgn="auto">
              <a:spcBef>
                <a:spcPts val="0"/>
              </a:spcBef>
              <a:spcAft>
                <a:spcPts val="0"/>
              </a:spcAft>
              <a:defRPr/>
            </a:pPr>
            <a:r>
              <a:rPr lang="en-GB" sz="2000" b="1" dirty="0">
                <a:solidFill>
                  <a:schemeClr val="accent1">
                    <a:lumMod val="75000"/>
                  </a:schemeClr>
                </a:solidFill>
                <a:latin typeface="Calibri"/>
                <a:cs typeface="Calibri"/>
              </a:rPr>
              <a:t>Preservation Policy – Recommended elements</a:t>
            </a:r>
          </a:p>
        </p:txBody>
      </p:sp>
    </p:spTree>
    <p:extLst>
      <p:ext uri="{BB962C8B-B14F-4D97-AF65-F5344CB8AC3E}">
        <p14:creationId xmlns:p14="http://schemas.microsoft.com/office/powerpoint/2010/main" val="551087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170419" y="901402"/>
            <a:ext cx="8839200" cy="565179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graphicFrame>
        <p:nvGraphicFramePr>
          <p:cNvPr id="2" name="Tabell 1"/>
          <p:cNvGraphicFramePr>
            <a:graphicFrameLocks noGrp="1"/>
          </p:cNvGraphicFramePr>
          <p:nvPr>
            <p:extLst>
              <p:ext uri="{D42A27DB-BD31-4B8C-83A1-F6EECF244321}">
                <p14:modId xmlns:p14="http://schemas.microsoft.com/office/powerpoint/2010/main" val="2388309121"/>
              </p:ext>
            </p:extLst>
          </p:nvPr>
        </p:nvGraphicFramePr>
        <p:xfrm>
          <a:off x="665719" y="1600200"/>
          <a:ext cx="7848600" cy="3925824"/>
        </p:xfrm>
        <a:graphic>
          <a:graphicData uri="http://schemas.openxmlformats.org/drawingml/2006/table">
            <a:tbl>
              <a:tblPr firstRow="1" firstCol="1" bandRow="1">
                <a:tableStyleId>{5C22544A-7EE6-4342-B048-85BDC9FD1C3A}</a:tableStyleId>
              </a:tblPr>
              <a:tblGrid>
                <a:gridCol w="3146406"/>
                <a:gridCol w="4702194"/>
              </a:tblGrid>
              <a:tr h="161260">
                <a:tc>
                  <a:txBody>
                    <a:bodyPr/>
                    <a:lstStyle/>
                    <a:p>
                      <a:pPr algn="l">
                        <a:lnSpc>
                          <a:spcPct val="115000"/>
                        </a:lnSpc>
                        <a:spcAft>
                          <a:spcPts val="1000"/>
                        </a:spcAft>
                      </a:pPr>
                      <a:r>
                        <a:rPr lang="en-GB" sz="1400" dirty="0">
                          <a:effectLst/>
                        </a:rPr>
                        <a:t>Policy Element</a:t>
                      </a:r>
                      <a:endParaRPr lang="nb-NO" sz="1400" dirty="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400" dirty="0">
                          <a:effectLst/>
                        </a:rPr>
                        <a:t>Description</a:t>
                      </a:r>
                      <a:endParaRPr lang="nb-NO" sz="1400" dirty="0">
                        <a:effectLst/>
                        <a:latin typeface="Calibri"/>
                        <a:ea typeface="Times New Roman"/>
                        <a:cs typeface="Times New Roman"/>
                      </a:endParaRPr>
                    </a:p>
                  </a:txBody>
                  <a:tcPr marL="52664" marR="52664" marT="0" marB="0"/>
                </a:tc>
              </a:tr>
              <a:tr h="564185">
                <a:tc>
                  <a:txBody>
                    <a:bodyPr/>
                    <a:lstStyle/>
                    <a:p>
                      <a:pPr algn="l">
                        <a:lnSpc>
                          <a:spcPct val="115000"/>
                        </a:lnSpc>
                        <a:spcAft>
                          <a:spcPts val="1000"/>
                        </a:spcAft>
                      </a:pPr>
                      <a:r>
                        <a:rPr lang="en-GB" sz="1400">
                          <a:effectLst/>
                        </a:rPr>
                        <a:t>Purpose, objectives, scope</a:t>
                      </a:r>
                      <a:endParaRPr lang="nb-NO" sz="14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400">
                          <a:effectLst/>
                        </a:rPr>
                        <a:t>Should describe the purpose and function of the organisation, state the rationale for the preservation policy and clearly show how the policy is grounded in the organisational context by establishing clear connections between goals and implementation.</a:t>
                      </a:r>
                      <a:endParaRPr lang="nb-NO" sz="1400">
                        <a:effectLst/>
                        <a:latin typeface="Calibri"/>
                        <a:ea typeface="Times New Roman"/>
                        <a:cs typeface="Times New Roman"/>
                      </a:endParaRPr>
                    </a:p>
                  </a:txBody>
                  <a:tcPr marL="52664" marR="52664" marT="0" marB="0"/>
                </a:tc>
              </a:tr>
              <a:tr h="564185">
                <a:tc>
                  <a:txBody>
                    <a:bodyPr/>
                    <a:lstStyle/>
                    <a:p>
                      <a:pPr algn="l">
                        <a:lnSpc>
                          <a:spcPct val="115000"/>
                        </a:lnSpc>
                        <a:spcAft>
                          <a:spcPts val="1000"/>
                        </a:spcAft>
                      </a:pPr>
                      <a:r>
                        <a:rPr lang="en-GB" sz="1400">
                          <a:effectLst/>
                        </a:rPr>
                        <a:t>Glossary, definition of terms</a:t>
                      </a:r>
                      <a:endParaRPr lang="nb-NO" sz="14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400">
                          <a:effectLst/>
                        </a:rPr>
                        <a:t>As the audience for a preservation policy may be diverse, it can be useful to define key terms at the outset to ensure common understanding, especially if the policy applies many technical terms or terms specific to the organisation</a:t>
                      </a:r>
                      <a:endParaRPr lang="nb-NO" sz="1400">
                        <a:effectLst/>
                        <a:latin typeface="Calibri"/>
                        <a:ea typeface="Times New Roman"/>
                        <a:cs typeface="Times New Roman"/>
                      </a:endParaRPr>
                    </a:p>
                  </a:txBody>
                  <a:tcPr marL="52664" marR="52664" marT="0" marB="0"/>
                </a:tc>
              </a:tr>
              <a:tr h="282092">
                <a:tc>
                  <a:txBody>
                    <a:bodyPr/>
                    <a:lstStyle/>
                    <a:p>
                      <a:pPr algn="l">
                        <a:lnSpc>
                          <a:spcPct val="115000"/>
                        </a:lnSpc>
                        <a:spcAft>
                          <a:spcPts val="1000"/>
                        </a:spcAft>
                      </a:pPr>
                      <a:r>
                        <a:rPr lang="en-GB" sz="1400">
                          <a:effectLst/>
                        </a:rPr>
                        <a:t>Preservation standards, requirements, legal and regulatory framework</a:t>
                      </a:r>
                      <a:endParaRPr lang="nb-NO" sz="14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400" dirty="0">
                          <a:effectLst/>
                        </a:rPr>
                        <a:t>This segment should list and specify how and under which requirements and legal and regulatory frameworks the policy works.</a:t>
                      </a:r>
                      <a:endParaRPr lang="nb-NO" sz="1400" dirty="0">
                        <a:effectLst/>
                        <a:latin typeface="Calibri"/>
                        <a:ea typeface="Times New Roman"/>
                        <a:cs typeface="Times New Roman"/>
                      </a:endParaRPr>
                    </a:p>
                  </a:txBody>
                  <a:tcPr marL="52664" marR="52664" marT="0" marB="0"/>
                </a:tc>
              </a:tr>
              <a:tr h="423138">
                <a:tc>
                  <a:txBody>
                    <a:bodyPr/>
                    <a:lstStyle/>
                    <a:p>
                      <a:pPr algn="l">
                        <a:lnSpc>
                          <a:spcPct val="115000"/>
                        </a:lnSpc>
                        <a:spcAft>
                          <a:spcPts val="1000"/>
                        </a:spcAft>
                      </a:pPr>
                      <a:r>
                        <a:rPr lang="en-GB" sz="1400">
                          <a:effectLst/>
                        </a:rPr>
                        <a:t>Roles and Responsibilities, financial responsibilities, cooperation</a:t>
                      </a:r>
                      <a:endParaRPr lang="nb-NO" sz="14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400" dirty="0">
                          <a:effectLst/>
                        </a:rPr>
                        <a:t>This segment should clarify and define the different key roles and responsibilities for participants involved in the long-term preservation of data. </a:t>
                      </a:r>
                      <a:endParaRPr lang="nb-NO" sz="1400" dirty="0">
                        <a:effectLst/>
                        <a:latin typeface="Calibri"/>
                        <a:ea typeface="Times New Roman"/>
                        <a:cs typeface="Times New Roman"/>
                      </a:endParaRPr>
                    </a:p>
                  </a:txBody>
                  <a:tcPr marL="52664" marR="52664" marT="0" marB="0"/>
                </a:tc>
              </a:tr>
            </a:tbl>
          </a:graphicData>
        </a:graphic>
      </p:graphicFrame>
      <p:pic>
        <p:nvPicPr>
          <p:cNvPr id="5"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6" name="Rektangel 4"/>
          <p:cNvSpPr>
            <a:spLocks noChangeArrowheads="1"/>
          </p:cNvSpPr>
          <p:nvPr/>
        </p:nvSpPr>
        <p:spPr bwMode="auto">
          <a:xfrm>
            <a:off x="2286000" y="457200"/>
            <a:ext cx="5562600" cy="400110"/>
          </a:xfrm>
          <a:prstGeom prst="rect">
            <a:avLst/>
          </a:prstGeom>
          <a:noFill/>
          <a:ln>
            <a:noFill/>
          </a:ln>
          <a:extLst/>
        </p:spPr>
        <p:txBody>
          <a:bodyPr wrap="square">
            <a:spAutoFit/>
          </a:bodyPr>
          <a:lstStyle/>
          <a:p>
            <a:pPr fontAlgn="auto">
              <a:spcBef>
                <a:spcPts val="0"/>
              </a:spcBef>
              <a:spcAft>
                <a:spcPts val="0"/>
              </a:spcAft>
              <a:defRPr/>
            </a:pPr>
            <a:r>
              <a:rPr lang="en-GB" sz="2000" b="1" dirty="0">
                <a:solidFill>
                  <a:schemeClr val="accent1">
                    <a:lumMod val="75000"/>
                  </a:schemeClr>
                </a:solidFill>
                <a:latin typeface="Calibri"/>
                <a:cs typeface="Calibri"/>
              </a:rPr>
              <a:t>Preservation Policy – Recommended elements</a:t>
            </a:r>
          </a:p>
        </p:txBody>
      </p:sp>
      <p:sp>
        <p:nvSpPr>
          <p:cNvPr id="3" name="Rectangle 2"/>
          <p:cNvSpPr/>
          <p:nvPr/>
        </p:nvSpPr>
        <p:spPr>
          <a:xfrm>
            <a:off x="1981200" y="1066800"/>
            <a:ext cx="5257800" cy="369332"/>
          </a:xfrm>
          <a:prstGeom prst="rect">
            <a:avLst/>
          </a:prstGeom>
        </p:spPr>
        <p:txBody>
          <a:bodyPr wrap="square">
            <a:spAutoFit/>
          </a:bodyPr>
          <a:lstStyle/>
          <a:p>
            <a:pPr algn="ctr"/>
            <a:r>
              <a:rPr lang="en-US" dirty="0">
                <a:solidFill>
                  <a:schemeClr val="accent1">
                    <a:lumMod val="75000"/>
                  </a:schemeClr>
                </a:solidFill>
              </a:rPr>
              <a:t>Part one: Context and purpose of the </a:t>
            </a:r>
            <a:r>
              <a:rPr lang="en-GB" dirty="0">
                <a:solidFill>
                  <a:schemeClr val="accent1">
                    <a:lumMod val="75000"/>
                  </a:schemeClr>
                </a:solidFill>
              </a:rPr>
              <a:t>organisation</a:t>
            </a:r>
          </a:p>
        </p:txBody>
      </p:sp>
    </p:spTree>
    <p:extLst>
      <p:ext uri="{BB962C8B-B14F-4D97-AF65-F5344CB8AC3E}">
        <p14:creationId xmlns:p14="http://schemas.microsoft.com/office/powerpoint/2010/main" val="3219265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170419" y="901402"/>
            <a:ext cx="8839200" cy="565179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graphicFrame>
        <p:nvGraphicFramePr>
          <p:cNvPr id="3" name="Tabell 2"/>
          <p:cNvGraphicFramePr>
            <a:graphicFrameLocks noGrp="1"/>
          </p:cNvGraphicFramePr>
          <p:nvPr>
            <p:extLst>
              <p:ext uri="{D42A27DB-BD31-4B8C-83A1-F6EECF244321}">
                <p14:modId xmlns:p14="http://schemas.microsoft.com/office/powerpoint/2010/main" val="2381867644"/>
              </p:ext>
            </p:extLst>
          </p:nvPr>
        </p:nvGraphicFramePr>
        <p:xfrm>
          <a:off x="665719" y="1143000"/>
          <a:ext cx="7848600" cy="5329579"/>
        </p:xfrm>
        <a:graphic>
          <a:graphicData uri="http://schemas.openxmlformats.org/drawingml/2006/table">
            <a:tbl>
              <a:tblPr firstRow="1" firstCol="1" bandRow="1">
                <a:tableStyleId>{5C22544A-7EE6-4342-B048-85BDC9FD1C3A}</a:tableStyleId>
              </a:tblPr>
              <a:tblGrid>
                <a:gridCol w="3146406"/>
                <a:gridCol w="4702194"/>
              </a:tblGrid>
              <a:tr h="282092">
                <a:tc>
                  <a:txBody>
                    <a:bodyPr/>
                    <a:lstStyle/>
                    <a:p>
                      <a:pPr algn="l">
                        <a:lnSpc>
                          <a:spcPct val="115000"/>
                        </a:lnSpc>
                        <a:spcAft>
                          <a:spcPts val="1000"/>
                        </a:spcAft>
                      </a:pPr>
                      <a:r>
                        <a:rPr lang="en-GB" sz="1400" dirty="0">
                          <a:effectLst/>
                        </a:rPr>
                        <a:t>Policy Element</a:t>
                      </a:r>
                      <a:endParaRPr lang="nb-NO" sz="1400" dirty="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400" dirty="0">
                          <a:effectLst/>
                        </a:rPr>
                        <a:t>Description</a:t>
                      </a:r>
                      <a:endParaRPr lang="nb-NO" sz="1400" dirty="0">
                        <a:effectLst/>
                        <a:latin typeface="Calibri"/>
                        <a:ea typeface="Times New Roman"/>
                        <a:cs typeface="Times New Roman"/>
                      </a:endParaRPr>
                    </a:p>
                  </a:txBody>
                  <a:tcPr marL="52664" marR="52664" marT="0" marB="0"/>
                </a:tc>
              </a:tr>
              <a:tr h="282092">
                <a:tc>
                  <a:txBody>
                    <a:bodyPr/>
                    <a:lstStyle/>
                    <a:p>
                      <a:pPr algn="l">
                        <a:lnSpc>
                          <a:spcPct val="115000"/>
                        </a:lnSpc>
                        <a:spcAft>
                          <a:spcPts val="1000"/>
                        </a:spcAft>
                      </a:pPr>
                      <a:r>
                        <a:rPr lang="en-GB" sz="1200" dirty="0">
                          <a:effectLst/>
                        </a:rPr>
                        <a:t>Pre-ingest, selection and acquisition</a:t>
                      </a:r>
                      <a:endParaRPr lang="nb-NO" sz="1200" dirty="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This segment provides the rationale and processes for developing and retaining collections based on specific parameters.</a:t>
                      </a:r>
                      <a:endParaRPr lang="nb-NO" sz="1200" dirty="0">
                        <a:effectLst/>
                        <a:latin typeface="Calibri"/>
                        <a:ea typeface="Times New Roman"/>
                        <a:cs typeface="Times New Roman"/>
                      </a:endParaRPr>
                    </a:p>
                  </a:txBody>
                  <a:tcPr marL="52664" marR="52664" marT="0" marB="0"/>
                </a:tc>
              </a:tr>
              <a:tr h="282092">
                <a:tc>
                  <a:txBody>
                    <a:bodyPr/>
                    <a:lstStyle/>
                    <a:p>
                      <a:pPr algn="l">
                        <a:lnSpc>
                          <a:spcPct val="115000"/>
                        </a:lnSpc>
                        <a:spcAft>
                          <a:spcPts val="1000"/>
                        </a:spcAft>
                      </a:pPr>
                      <a:r>
                        <a:rPr lang="en-GB" sz="1200" dirty="0">
                          <a:effectLst/>
                        </a:rPr>
                        <a:t>Ingest, communication with the depositor</a:t>
                      </a:r>
                      <a:endParaRPr lang="nb-NO" sz="1200" dirty="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Describes the processing of the data object before it is entered into the archive.</a:t>
                      </a:r>
                      <a:endParaRPr lang="nb-NO" sz="1200" dirty="0">
                        <a:effectLst/>
                        <a:latin typeface="Calibri"/>
                        <a:ea typeface="Times New Roman"/>
                        <a:cs typeface="Times New Roman"/>
                      </a:endParaRPr>
                    </a:p>
                  </a:txBody>
                  <a:tcPr marL="52664" marR="52664" marT="0" marB="0"/>
                </a:tc>
              </a:tr>
              <a:tr h="454482">
                <a:tc>
                  <a:txBody>
                    <a:bodyPr/>
                    <a:lstStyle/>
                    <a:p>
                      <a:pPr algn="l">
                        <a:lnSpc>
                          <a:spcPct val="115000"/>
                        </a:lnSpc>
                        <a:spcAft>
                          <a:spcPts val="1000"/>
                        </a:spcAft>
                      </a:pPr>
                      <a:r>
                        <a:rPr lang="en-GB" sz="1200" dirty="0">
                          <a:effectLst/>
                        </a:rPr>
                        <a:t>Preservation strategy</a:t>
                      </a:r>
                      <a:endParaRPr lang="nb-NO" sz="1200" dirty="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Outlines how the organisation approaches the storage of its data collections (e.g. bit stream preservation, transformation to an open format, rendering, emulation, migration, etc.).</a:t>
                      </a:r>
                      <a:endParaRPr lang="nb-NO" sz="1200" dirty="0">
                        <a:effectLst/>
                        <a:latin typeface="Calibri"/>
                        <a:ea typeface="Times New Roman"/>
                        <a:cs typeface="Times New Roman"/>
                      </a:endParaRPr>
                    </a:p>
                  </a:txBody>
                  <a:tcPr marL="52664" marR="52664" marT="0" marB="0"/>
                </a:tc>
              </a:tr>
              <a:tr h="423138">
                <a:tc>
                  <a:txBody>
                    <a:bodyPr/>
                    <a:lstStyle/>
                    <a:p>
                      <a:pPr algn="l">
                        <a:lnSpc>
                          <a:spcPct val="115000"/>
                        </a:lnSpc>
                        <a:spcAft>
                          <a:spcPts val="1000"/>
                        </a:spcAft>
                      </a:pPr>
                      <a:r>
                        <a:rPr lang="en-GB" sz="1200" dirty="0">
                          <a:effectLst/>
                        </a:rPr>
                        <a:t>Archival storage, security</a:t>
                      </a:r>
                      <a:endParaRPr lang="nb-NO" sz="1200" dirty="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Specifies the organization’s commitment and approach to ensuring the accuracy, completeness, authenticity, integrity, and long-term protection of the organization’s data assets.</a:t>
                      </a:r>
                      <a:endParaRPr lang="nb-NO" sz="1200" dirty="0">
                        <a:effectLst/>
                        <a:latin typeface="Calibri"/>
                        <a:ea typeface="Times New Roman"/>
                        <a:cs typeface="Times New Roman"/>
                      </a:endParaRPr>
                    </a:p>
                  </a:txBody>
                  <a:tcPr marL="52664" marR="52664" marT="0" marB="0"/>
                </a:tc>
              </a:tr>
              <a:tr h="282092">
                <a:tc>
                  <a:txBody>
                    <a:bodyPr/>
                    <a:lstStyle/>
                    <a:p>
                      <a:pPr algn="l">
                        <a:lnSpc>
                          <a:spcPct val="115000"/>
                        </a:lnSpc>
                        <a:spcAft>
                          <a:spcPts val="1000"/>
                        </a:spcAft>
                      </a:pPr>
                      <a:r>
                        <a:rPr lang="en-GB" sz="1200">
                          <a:effectLst/>
                        </a:rPr>
                        <a:t>Risk management</a:t>
                      </a:r>
                      <a:endParaRPr lang="nb-NO" sz="12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Describes measures on how the organisation achieves a secure and trustworthy technical infrastructure.</a:t>
                      </a:r>
                      <a:endParaRPr lang="nb-NO" sz="1200" dirty="0">
                        <a:effectLst/>
                        <a:latin typeface="Calibri"/>
                        <a:ea typeface="Times New Roman"/>
                        <a:cs typeface="Times New Roman"/>
                      </a:endParaRPr>
                    </a:p>
                  </a:txBody>
                  <a:tcPr marL="52664" marR="52664" marT="0" marB="0"/>
                </a:tc>
              </a:tr>
              <a:tr h="563074">
                <a:tc>
                  <a:txBody>
                    <a:bodyPr/>
                    <a:lstStyle/>
                    <a:p>
                      <a:pPr algn="l">
                        <a:lnSpc>
                          <a:spcPct val="115000"/>
                        </a:lnSpc>
                        <a:spcAft>
                          <a:spcPts val="1000"/>
                        </a:spcAft>
                      </a:pPr>
                      <a:r>
                        <a:rPr lang="en-GB" sz="1200">
                          <a:effectLst/>
                        </a:rPr>
                        <a:t>Data management, curation, metadata</a:t>
                      </a:r>
                      <a:endParaRPr lang="nb-NO" sz="12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Outline of the metadata schema in use. Specifies how the different sections of the schema are structured (e.g. descriptive metadata, structural metadata, administrative metadata, preservation metadata, etc.).</a:t>
                      </a:r>
                      <a:endParaRPr lang="nb-NO" sz="1200" dirty="0">
                        <a:effectLst/>
                        <a:latin typeface="Calibri"/>
                        <a:ea typeface="Times New Roman"/>
                        <a:cs typeface="Times New Roman"/>
                      </a:endParaRPr>
                    </a:p>
                  </a:txBody>
                  <a:tcPr marL="52664" marR="52664" marT="0" marB="0"/>
                </a:tc>
              </a:tr>
              <a:tr h="282092">
                <a:tc>
                  <a:txBody>
                    <a:bodyPr/>
                    <a:lstStyle/>
                    <a:p>
                      <a:pPr algn="l">
                        <a:lnSpc>
                          <a:spcPct val="115000"/>
                        </a:lnSpc>
                        <a:spcAft>
                          <a:spcPts val="1000"/>
                        </a:spcAft>
                      </a:pPr>
                      <a:r>
                        <a:rPr lang="en-GB" sz="1200">
                          <a:effectLst/>
                        </a:rPr>
                        <a:t>Access, use, re-use</a:t>
                      </a:r>
                      <a:endParaRPr lang="nb-NO" sz="12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Identifies how end users interact with the archive to find, request and receive data and metadata.</a:t>
                      </a:r>
                      <a:endParaRPr lang="nb-NO" sz="1200" dirty="0">
                        <a:effectLst/>
                        <a:latin typeface="Calibri"/>
                        <a:ea typeface="Times New Roman"/>
                        <a:cs typeface="Times New Roman"/>
                      </a:endParaRPr>
                    </a:p>
                  </a:txBody>
                  <a:tcPr marL="52664" marR="52664" marT="0" marB="0"/>
                </a:tc>
              </a:tr>
              <a:tr h="282092">
                <a:tc>
                  <a:txBody>
                    <a:bodyPr/>
                    <a:lstStyle/>
                    <a:p>
                      <a:pPr algn="l">
                        <a:lnSpc>
                          <a:spcPct val="115000"/>
                        </a:lnSpc>
                        <a:spcAft>
                          <a:spcPts val="1000"/>
                        </a:spcAft>
                      </a:pPr>
                      <a:r>
                        <a:rPr lang="en-GB" sz="1200">
                          <a:effectLst/>
                        </a:rPr>
                        <a:t>Intellectual property</a:t>
                      </a:r>
                      <a:endParaRPr lang="nb-NO" sz="12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This element describes how the organisation plans to recognise and deals with copyright issues.</a:t>
                      </a:r>
                      <a:endParaRPr lang="nb-NO" sz="1200" dirty="0">
                        <a:effectLst/>
                        <a:latin typeface="Calibri"/>
                        <a:ea typeface="Times New Roman"/>
                        <a:cs typeface="Times New Roman"/>
                      </a:endParaRPr>
                    </a:p>
                  </a:txBody>
                  <a:tcPr marL="52664" marR="52664" marT="0" marB="0"/>
                </a:tc>
              </a:tr>
              <a:tr h="564185">
                <a:tc>
                  <a:txBody>
                    <a:bodyPr/>
                    <a:lstStyle/>
                    <a:p>
                      <a:pPr algn="l">
                        <a:lnSpc>
                          <a:spcPct val="115000"/>
                        </a:lnSpc>
                        <a:spcAft>
                          <a:spcPts val="1000"/>
                        </a:spcAft>
                      </a:pPr>
                      <a:r>
                        <a:rPr lang="en-GB" sz="1200">
                          <a:effectLst/>
                        </a:rPr>
                        <a:t>Policy review, certification</a:t>
                      </a:r>
                      <a:endParaRPr lang="nb-NO" sz="1200">
                        <a:effectLst/>
                        <a:latin typeface="Calibri"/>
                        <a:ea typeface="Times New Roman"/>
                        <a:cs typeface="Times New Roman"/>
                      </a:endParaRPr>
                    </a:p>
                  </a:txBody>
                  <a:tcPr marL="52664" marR="52664" marT="0" marB="0"/>
                </a:tc>
                <a:tc>
                  <a:txBody>
                    <a:bodyPr/>
                    <a:lstStyle/>
                    <a:p>
                      <a:pPr algn="l">
                        <a:lnSpc>
                          <a:spcPct val="115000"/>
                        </a:lnSpc>
                        <a:spcAft>
                          <a:spcPts val="1000"/>
                        </a:spcAft>
                      </a:pPr>
                      <a:r>
                        <a:rPr lang="en-GB" sz="1200" dirty="0">
                          <a:effectLst/>
                        </a:rPr>
                        <a:t>Statement on how often a review of the policy is carried out (e.g. annually, biannually). Additionally it should include a section on how the data centre is, or aims to become, formally a trustworthy long-term preservation service</a:t>
                      </a:r>
                      <a:endParaRPr lang="nb-NO" sz="1200" dirty="0">
                        <a:effectLst/>
                        <a:latin typeface="Calibri"/>
                        <a:ea typeface="Times New Roman"/>
                        <a:cs typeface="Times New Roman"/>
                      </a:endParaRPr>
                    </a:p>
                  </a:txBody>
                  <a:tcPr marL="52664" marR="52664" marT="0" marB="0"/>
                </a:tc>
              </a:tr>
            </a:tbl>
          </a:graphicData>
        </a:graphic>
      </p:graphicFrame>
      <p:pic>
        <p:nvPicPr>
          <p:cNvPr id="5"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6" name="Rektangel 4"/>
          <p:cNvSpPr>
            <a:spLocks noChangeArrowheads="1"/>
          </p:cNvSpPr>
          <p:nvPr/>
        </p:nvSpPr>
        <p:spPr bwMode="auto">
          <a:xfrm>
            <a:off x="2286000" y="152400"/>
            <a:ext cx="5562600" cy="400110"/>
          </a:xfrm>
          <a:prstGeom prst="rect">
            <a:avLst/>
          </a:prstGeom>
          <a:noFill/>
          <a:ln>
            <a:noFill/>
          </a:ln>
          <a:extLst/>
        </p:spPr>
        <p:txBody>
          <a:bodyPr wrap="square">
            <a:spAutoFit/>
          </a:bodyPr>
          <a:lstStyle/>
          <a:p>
            <a:pPr fontAlgn="auto">
              <a:spcBef>
                <a:spcPts val="0"/>
              </a:spcBef>
              <a:spcAft>
                <a:spcPts val="0"/>
              </a:spcAft>
              <a:defRPr/>
            </a:pPr>
            <a:r>
              <a:rPr lang="en-GB" sz="2000" b="1" dirty="0">
                <a:solidFill>
                  <a:schemeClr val="accent1">
                    <a:lumMod val="75000"/>
                  </a:schemeClr>
                </a:solidFill>
                <a:latin typeface="Calibri"/>
                <a:cs typeface="Calibri"/>
              </a:rPr>
              <a:t>Preservation Policy – Recommended elements</a:t>
            </a:r>
          </a:p>
        </p:txBody>
      </p:sp>
      <p:sp>
        <p:nvSpPr>
          <p:cNvPr id="2" name="Rectangle 1"/>
          <p:cNvSpPr/>
          <p:nvPr/>
        </p:nvSpPr>
        <p:spPr>
          <a:xfrm>
            <a:off x="2971800" y="533400"/>
            <a:ext cx="3584598" cy="369332"/>
          </a:xfrm>
          <a:prstGeom prst="rect">
            <a:avLst/>
          </a:prstGeom>
        </p:spPr>
        <p:txBody>
          <a:bodyPr wrap="none">
            <a:spAutoFit/>
          </a:bodyPr>
          <a:lstStyle/>
          <a:p>
            <a:pPr algn="ctr"/>
            <a:r>
              <a:rPr lang="en-US" dirty="0">
                <a:solidFill>
                  <a:schemeClr val="accent1">
                    <a:lumMod val="75000"/>
                  </a:schemeClr>
                </a:solidFill>
              </a:rPr>
              <a:t>Part two: </a:t>
            </a:r>
            <a:r>
              <a:rPr lang="en-GB" dirty="0">
                <a:solidFill>
                  <a:schemeClr val="accent1">
                    <a:lumMod val="75000"/>
                  </a:schemeClr>
                </a:solidFill>
              </a:rPr>
              <a:t>Implementation</a:t>
            </a:r>
            <a:r>
              <a:rPr lang="nb-NO" dirty="0">
                <a:solidFill>
                  <a:schemeClr val="accent1">
                    <a:lumMod val="75000"/>
                  </a:schemeClr>
                </a:solidFill>
              </a:rPr>
              <a:t> </a:t>
            </a:r>
            <a:r>
              <a:rPr lang="en-GB" dirty="0">
                <a:solidFill>
                  <a:schemeClr val="accent1">
                    <a:lumMod val="75000"/>
                  </a:schemeClr>
                </a:solidFill>
              </a:rPr>
              <a:t>clauses</a:t>
            </a:r>
          </a:p>
        </p:txBody>
      </p:sp>
    </p:spTree>
    <p:extLst>
      <p:ext uri="{BB962C8B-B14F-4D97-AF65-F5344CB8AC3E}">
        <p14:creationId xmlns:p14="http://schemas.microsoft.com/office/powerpoint/2010/main" val="315009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170419" y="901402"/>
            <a:ext cx="8839200" cy="565179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sz="2800" b="1" smtClean="0"/>
          </a:p>
          <a:p>
            <a:pPr algn="ctr"/>
            <a:r>
              <a:rPr lang="en-US" sz="2800" b="1" smtClean="0"/>
              <a:t>Thanks </a:t>
            </a:r>
            <a:r>
              <a:rPr lang="en-US" sz="2800" b="1" dirty="0" smtClean="0"/>
              <a:t>for </a:t>
            </a:r>
            <a:r>
              <a:rPr lang="en-US" sz="2800" b="1" smtClean="0"/>
              <a:t>listening!</a:t>
            </a:r>
            <a:endParaRPr lang="en-US" sz="2800" b="1" dirty="0" smtClean="0"/>
          </a:p>
        </p:txBody>
      </p:sp>
      <p:pic>
        <p:nvPicPr>
          <p:cNvPr id="5"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Tree>
    <p:extLst>
      <p:ext uri="{BB962C8B-B14F-4D97-AF65-F5344CB8AC3E}">
        <p14:creationId xmlns:p14="http://schemas.microsoft.com/office/powerpoint/2010/main" val="985192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257175" y="1196976"/>
            <a:ext cx="8686800" cy="55086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 name="Rektangel 1"/>
          <p:cNvSpPr/>
          <p:nvPr/>
        </p:nvSpPr>
        <p:spPr>
          <a:xfrm>
            <a:off x="533400" y="2075096"/>
            <a:ext cx="8229600" cy="3477875"/>
          </a:xfrm>
          <a:prstGeom prst="rect">
            <a:avLst/>
          </a:prstGeom>
        </p:spPr>
        <p:txBody>
          <a:bodyPr wrap="square">
            <a:spAutoFit/>
          </a:bodyPr>
          <a:lstStyle/>
          <a:p>
            <a:pPr lvl="0"/>
            <a:r>
              <a:rPr lang="en-GB" sz="2000" b="1" dirty="0" smtClean="0">
                <a:latin typeface="+mn-lt"/>
                <a:ea typeface="Verdana" panose="020B0604030504040204" pitchFamily="34" charset="0"/>
                <a:cs typeface="Verdana" panose="020B0604030504040204" pitchFamily="34" charset="0"/>
              </a:rPr>
              <a:t>Responsible</a:t>
            </a:r>
            <a:r>
              <a:rPr lang="en-GB" sz="2000" dirty="0">
                <a:latin typeface="+mn-lt"/>
                <a:ea typeface="Verdana" panose="020B0604030504040204" pitchFamily="34" charset="0"/>
                <a:cs typeface="Verdana" panose="020B0604030504040204" pitchFamily="34" charset="0"/>
              </a:rPr>
              <a:t>: Norwegian Social Science Data Services (NSD)</a:t>
            </a:r>
          </a:p>
          <a:p>
            <a:pPr marL="285750" lvl="0" indent="-285750">
              <a:buFont typeface="Arial" panose="020B0604020202020204" pitchFamily="34" charset="0"/>
              <a:buChar char="•"/>
            </a:pPr>
            <a:endParaRPr lang="en-GB" sz="2000" dirty="0">
              <a:latin typeface="+mn-lt"/>
              <a:ea typeface="Verdana" panose="020B0604030504040204" pitchFamily="34" charset="0"/>
              <a:cs typeface="Verdana" panose="020B0604030504040204" pitchFamily="34" charset="0"/>
            </a:endParaRPr>
          </a:p>
          <a:p>
            <a:pPr lvl="0"/>
            <a:r>
              <a:rPr lang="en-GB" sz="2000" b="1" dirty="0">
                <a:latin typeface="+mn-lt"/>
                <a:ea typeface="Verdana" panose="020B0604030504040204" pitchFamily="34" charset="0"/>
                <a:cs typeface="Verdana" panose="020B0604030504040204" pitchFamily="34" charset="0"/>
              </a:rPr>
              <a:t>Contributing Partners and Editors</a:t>
            </a:r>
            <a:r>
              <a:rPr lang="en-GB" sz="2000" dirty="0">
                <a:latin typeface="+mn-lt"/>
                <a:ea typeface="Verdana" panose="020B0604030504040204" pitchFamily="34" charset="0"/>
                <a:cs typeface="Verdana" panose="020B0604030504040204" pitchFamily="34" charset="0"/>
              </a:rPr>
              <a:t>: </a:t>
            </a:r>
            <a:endParaRPr lang="en-GB" sz="2000" dirty="0" smtClean="0">
              <a:latin typeface="+mn-lt"/>
              <a:ea typeface="Verdana" panose="020B0604030504040204" pitchFamily="34" charset="0"/>
              <a:cs typeface="Verdana" panose="020B0604030504040204" pitchFamily="34" charset="0"/>
            </a:endParaRPr>
          </a:p>
          <a:p>
            <a:pPr lvl="0"/>
            <a:endParaRPr lang="en-GB" sz="2000" dirty="0" smtClean="0">
              <a:latin typeface="+mn-lt"/>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sz="2000" dirty="0" smtClean="0">
                <a:latin typeface="+mn-lt"/>
                <a:ea typeface="Verdana" panose="020B0604030504040204" pitchFamily="34" charset="0"/>
                <a:cs typeface="Verdana" panose="020B0604030504040204" pitchFamily="34" charset="0"/>
              </a:rPr>
              <a:t>University of Bergen (</a:t>
            </a:r>
            <a:r>
              <a:rPr lang="en-GB" sz="2000" dirty="0" err="1">
                <a:latin typeface="+mn-lt"/>
                <a:ea typeface="Verdana" panose="020B0604030504040204" pitchFamily="34" charset="0"/>
                <a:cs typeface="Verdana" panose="020B0604030504040204" pitchFamily="34" charset="0"/>
              </a:rPr>
              <a:t>UiB</a:t>
            </a:r>
            <a:r>
              <a:rPr lang="en-GB" sz="2000" dirty="0" smtClean="0">
                <a:latin typeface="+mn-lt"/>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n-GB" sz="2000" dirty="0" smtClean="0">
              <a:latin typeface="+mn-lt"/>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sz="2000" dirty="0" smtClean="0">
                <a:latin typeface="+mn-lt"/>
                <a:ea typeface="Verdana" panose="020B0604030504040204" pitchFamily="34" charset="0"/>
                <a:cs typeface="Verdana" panose="020B0604030504040204" pitchFamily="34" charset="0"/>
              </a:rPr>
              <a:t>GESIS</a:t>
            </a:r>
          </a:p>
          <a:p>
            <a:pPr marL="342900" lvl="0" indent="-342900">
              <a:buFont typeface="Arial" panose="020B0604020202020204" pitchFamily="34" charset="0"/>
              <a:buChar char="•"/>
            </a:pPr>
            <a:endParaRPr lang="en-GB" sz="2000" dirty="0" smtClean="0">
              <a:latin typeface="+mn-lt"/>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sz="2000" dirty="0">
                <a:latin typeface="+mn-lt"/>
                <a:ea typeface="Verdana" panose="020B0604030504040204" pitchFamily="34" charset="0"/>
                <a:cs typeface="Verdana" panose="020B0604030504040204" pitchFamily="34" charset="0"/>
              </a:rPr>
              <a:t>University of </a:t>
            </a:r>
            <a:r>
              <a:rPr lang="en-GB" sz="2000" dirty="0" err="1" smtClean="0">
                <a:latin typeface="+mn-lt"/>
                <a:ea typeface="Verdana" panose="020B0604030504040204" pitchFamily="34" charset="0"/>
                <a:cs typeface="Verdana" panose="020B0604030504040204" pitchFamily="34" charset="0"/>
              </a:rPr>
              <a:t>Göttingen</a:t>
            </a:r>
            <a:r>
              <a:rPr lang="en-GB" sz="2000" dirty="0" smtClean="0">
                <a:latin typeface="+mn-lt"/>
                <a:ea typeface="Verdana" panose="020B0604030504040204" pitchFamily="34" charset="0"/>
                <a:cs typeface="Verdana" panose="020B0604030504040204" pitchFamily="34" charset="0"/>
              </a:rPr>
              <a:t> (UGOE)</a:t>
            </a:r>
          </a:p>
          <a:p>
            <a:pPr marL="342900" lvl="0" indent="-342900">
              <a:buFont typeface="Arial" panose="020B0604020202020204" pitchFamily="34" charset="0"/>
              <a:buChar char="•"/>
            </a:pPr>
            <a:endParaRPr lang="en-GB" sz="2000" dirty="0" smtClean="0">
              <a:latin typeface="+mn-lt"/>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sz="2000" dirty="0" smtClean="0">
                <a:latin typeface="+mn-lt"/>
                <a:ea typeface="Verdana" panose="020B0604030504040204" pitchFamily="34" charset="0"/>
                <a:cs typeface="Verdana" panose="020B0604030504040204" pitchFamily="34" charset="0"/>
              </a:rPr>
              <a:t>Finnish Social Science Data Archive </a:t>
            </a:r>
            <a:r>
              <a:rPr lang="en-GB" sz="2000" dirty="0">
                <a:latin typeface="+mn-lt"/>
                <a:ea typeface="Verdana" panose="020B0604030504040204" pitchFamily="34" charset="0"/>
                <a:cs typeface="Verdana" panose="020B0604030504040204" pitchFamily="34" charset="0"/>
              </a:rPr>
              <a:t>(FSD</a:t>
            </a:r>
            <a:r>
              <a:rPr lang="en-GB" sz="2000" dirty="0" smtClean="0">
                <a:latin typeface="+mn-lt"/>
                <a:ea typeface="Verdana" panose="020B0604030504040204" pitchFamily="34" charset="0"/>
                <a:cs typeface="Verdana" panose="020B0604030504040204" pitchFamily="34" charset="0"/>
              </a:rPr>
              <a:t>) </a:t>
            </a:r>
            <a:endParaRPr lang="en-GB" sz="2000" dirty="0">
              <a:latin typeface="+mn-lt"/>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9" name="Rektangel 4"/>
          <p:cNvSpPr>
            <a:spLocks noChangeArrowheads="1"/>
          </p:cNvSpPr>
          <p:nvPr/>
        </p:nvSpPr>
        <p:spPr bwMode="auto">
          <a:xfrm>
            <a:off x="3276600" y="381000"/>
            <a:ext cx="25908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smtClean="0">
                <a:solidFill>
                  <a:schemeClr val="accent1">
                    <a:lumMod val="75000"/>
                  </a:schemeClr>
                </a:solidFill>
                <a:latin typeface="+mn-lt"/>
                <a:cs typeface="Times New Roman" pitchFamily="18" charset="0"/>
              </a:rPr>
              <a:t>Partners</a:t>
            </a:r>
            <a:endParaRPr lang="nb-NO" sz="2400" b="1" dirty="0">
              <a:solidFill>
                <a:schemeClr val="accent1">
                  <a:lumMod val="7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257175" y="1196976"/>
            <a:ext cx="8686800" cy="55086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 name="Rektangel 1"/>
          <p:cNvSpPr/>
          <p:nvPr/>
        </p:nvSpPr>
        <p:spPr>
          <a:xfrm>
            <a:off x="533400" y="2075096"/>
            <a:ext cx="8229600" cy="3785652"/>
          </a:xfrm>
          <a:prstGeom prst="rect">
            <a:avLst/>
          </a:prstGeom>
        </p:spPr>
        <p:txBody>
          <a:bodyPr wrap="square">
            <a:spAutoFit/>
          </a:bodyPr>
          <a:lstStyle/>
          <a:p>
            <a:pPr marL="285750" lvl="0" indent="-285750">
              <a:buFont typeface="Arial" panose="020B0604020202020204" pitchFamily="34" charset="0"/>
              <a:buChar char="•"/>
            </a:pPr>
            <a:r>
              <a:rPr lang="en-GB" sz="2000" dirty="0" smtClean="0">
                <a:latin typeface="+mn-lt"/>
                <a:ea typeface="Verdana" panose="020B0604030504040204" pitchFamily="34" charset="0"/>
                <a:cs typeface="Verdana" panose="020B0604030504040204" pitchFamily="34" charset="0"/>
              </a:rPr>
              <a:t>Map</a:t>
            </a:r>
            <a:r>
              <a:rPr lang="en-GB" sz="2000" dirty="0">
                <a:latin typeface="+mn-lt"/>
                <a:ea typeface="Verdana" panose="020B0604030504040204" pitchFamily="34" charset="0"/>
                <a:cs typeface="Verdana" panose="020B0604030504040204" pitchFamily="34" charset="0"/>
              </a:rPr>
              <a:t> </a:t>
            </a:r>
            <a:r>
              <a:rPr lang="en-GB" sz="2000" dirty="0" smtClean="0">
                <a:latin typeface="+mn-lt"/>
                <a:ea typeface="Verdana" panose="020B0604030504040204" pitchFamily="34" charset="0"/>
                <a:cs typeface="Verdana" panose="020B0604030504040204" pitchFamily="34" charset="0"/>
              </a:rPr>
              <a:t>the </a:t>
            </a:r>
            <a:r>
              <a:rPr lang="en-GB" sz="2000" dirty="0">
                <a:latin typeface="+mn-lt"/>
                <a:ea typeface="Verdana" panose="020B0604030504040204" pitchFamily="34" charset="0"/>
                <a:cs typeface="Verdana" panose="020B0604030504040204" pitchFamily="34" charset="0"/>
              </a:rPr>
              <a:t>scope of </a:t>
            </a:r>
            <a:r>
              <a:rPr lang="en-GB" sz="2000" dirty="0" smtClean="0">
                <a:latin typeface="+mn-lt"/>
                <a:ea typeface="Verdana" panose="020B0604030504040204" pitchFamily="34" charset="0"/>
                <a:cs typeface="Verdana" panose="020B0604030504040204" pitchFamily="34" charset="0"/>
              </a:rPr>
              <a:t>preservation policy</a:t>
            </a:r>
            <a:r>
              <a:rPr lang="en-GB" sz="2000" dirty="0">
                <a:latin typeface="+mn-lt"/>
                <a:ea typeface="Verdana" panose="020B0604030504040204" pitchFamily="34" charset="0"/>
                <a:cs typeface="Verdana" panose="020B0604030504040204" pitchFamily="34" charset="0"/>
              </a:rPr>
              <a:t>-rules and their requirements for the SSH domain, </a:t>
            </a:r>
            <a:r>
              <a:rPr lang="en-GB" sz="2000" dirty="0" smtClean="0">
                <a:latin typeface="+mn-lt"/>
                <a:ea typeface="Verdana" panose="020B0604030504040204" pitchFamily="34" charset="0"/>
                <a:cs typeface="Verdana" panose="020B0604030504040204" pitchFamily="34" charset="0"/>
              </a:rPr>
              <a:t>by </a:t>
            </a:r>
            <a:r>
              <a:rPr lang="en-GB" sz="2000" dirty="0">
                <a:latin typeface="+mn-lt"/>
                <a:ea typeface="Verdana" panose="020B0604030504040204" pitchFamily="34" charset="0"/>
                <a:cs typeface="Verdana" panose="020B0604030504040204" pitchFamily="34" charset="0"/>
              </a:rPr>
              <a:t>looking at infrastructure projects, initiatives and service provider polices</a:t>
            </a:r>
            <a:r>
              <a:rPr lang="en-GB" sz="2000" dirty="0" smtClean="0">
                <a:latin typeface="+mn-lt"/>
                <a:ea typeface="Verdana" panose="020B0604030504040204" pitchFamily="34" charset="0"/>
                <a:cs typeface="Verdana" panose="020B0604030504040204" pitchFamily="34" charset="0"/>
              </a:rPr>
              <a:t>.</a:t>
            </a:r>
          </a:p>
          <a:p>
            <a:pPr lvl="0"/>
            <a:endParaRPr lang="nb-NO" sz="2000" dirty="0">
              <a:latin typeface="+mn-lt"/>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sz="2000" dirty="0" smtClean="0">
                <a:latin typeface="+mn-lt"/>
                <a:ea typeface="Verdana" panose="020B0604030504040204" pitchFamily="34" charset="0"/>
                <a:cs typeface="Verdana" panose="020B0604030504040204" pitchFamily="34" charset="0"/>
              </a:rPr>
              <a:t>To provide </a:t>
            </a:r>
            <a:r>
              <a:rPr lang="en-GB" sz="2000" dirty="0">
                <a:latin typeface="+mn-lt"/>
                <a:ea typeface="Verdana" panose="020B0604030504040204" pitchFamily="34" charset="0"/>
                <a:cs typeface="Verdana" panose="020B0604030504040204" pitchFamily="34" charset="0"/>
              </a:rPr>
              <a:t>a snapshot of the current situation in the area of preservation policy </a:t>
            </a:r>
            <a:r>
              <a:rPr lang="en-GB" sz="2000" dirty="0" smtClean="0">
                <a:latin typeface="+mn-lt"/>
                <a:ea typeface="Verdana" panose="020B0604030504040204" pitchFamily="34" charset="0"/>
                <a:cs typeface="Verdana" panose="020B0604030504040204" pitchFamily="34" charset="0"/>
              </a:rPr>
              <a:t>development </a:t>
            </a:r>
            <a:r>
              <a:rPr lang="en-GB" sz="2000" dirty="0">
                <a:latin typeface="+mn-lt"/>
                <a:ea typeface="Verdana" panose="020B0604030504040204" pitchFamily="34" charset="0"/>
                <a:cs typeface="Verdana" panose="020B0604030504040204" pitchFamily="34" charset="0"/>
              </a:rPr>
              <a:t>by bringing these different models, guidelines and policy examples into one source for easy comparison for potential users</a:t>
            </a:r>
            <a:r>
              <a:rPr lang="en-GB" sz="2000" dirty="0" smtClean="0">
                <a:latin typeface="+mn-lt"/>
                <a:ea typeface="Verdana" panose="020B0604030504040204" pitchFamily="34" charset="0"/>
                <a:cs typeface="Verdana" panose="020B0604030504040204" pitchFamily="34" charset="0"/>
              </a:rPr>
              <a:t>.</a:t>
            </a:r>
            <a:r>
              <a:rPr lang="en-GB" sz="2000" dirty="0">
                <a:ea typeface="Verdana" panose="020B0604030504040204" pitchFamily="34" charset="0"/>
                <a:cs typeface="Verdana" panose="020B0604030504040204" pitchFamily="34" charset="0"/>
              </a:rPr>
              <a:t> </a:t>
            </a:r>
            <a:r>
              <a:rPr lang="en-GB" sz="2000" dirty="0">
                <a:latin typeface="+mn-lt"/>
                <a:ea typeface="Verdana" panose="020B0604030504040204" pitchFamily="34" charset="0"/>
                <a:cs typeface="Verdana" panose="020B0604030504040204" pitchFamily="34" charset="0"/>
              </a:rPr>
              <a:t>Describe, compare and </a:t>
            </a:r>
            <a:r>
              <a:rPr lang="en-GB" sz="2000" dirty="0" smtClean="0">
                <a:latin typeface="+mn-lt"/>
                <a:ea typeface="Verdana" panose="020B0604030504040204" pitchFamily="34" charset="0"/>
                <a:cs typeface="Verdana" panose="020B0604030504040204" pitchFamily="34" charset="0"/>
              </a:rPr>
              <a:t>analyse…</a:t>
            </a:r>
          </a:p>
          <a:p>
            <a:pPr marL="285750" lvl="0" indent="-285750">
              <a:buFont typeface="Arial" panose="020B0604020202020204" pitchFamily="34" charset="0"/>
              <a:buChar char="•"/>
            </a:pPr>
            <a:endParaRPr lang="nb-NO" sz="2000" dirty="0">
              <a:latin typeface="+mn-lt"/>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sz="2000" dirty="0" smtClean="0">
                <a:latin typeface="+mn-lt"/>
                <a:ea typeface="Verdana" panose="020B0604030504040204" pitchFamily="34" charset="0"/>
                <a:cs typeface="Verdana" panose="020B0604030504040204" pitchFamily="34" charset="0"/>
              </a:rPr>
              <a:t>Provide </a:t>
            </a:r>
            <a:r>
              <a:rPr lang="en-GB" sz="2000" dirty="0">
                <a:latin typeface="+mn-lt"/>
                <a:ea typeface="Verdana" panose="020B0604030504040204" pitchFamily="34" charset="0"/>
                <a:cs typeface="Verdana" panose="020B0604030504040204" pitchFamily="34" charset="0"/>
              </a:rPr>
              <a:t>a general policy model and specific policy-rules that may provide a foundation for existing and emerging data preservation initiatives that </a:t>
            </a:r>
            <a:r>
              <a:rPr lang="en-GB" sz="2000" dirty="0" smtClean="0">
                <a:latin typeface="+mn-lt"/>
                <a:ea typeface="Verdana" panose="020B0604030504040204" pitchFamily="34" charset="0"/>
                <a:cs typeface="Verdana" panose="020B0604030504040204" pitchFamily="34" charset="0"/>
              </a:rPr>
              <a:t>want to build or improve preservation policies.</a:t>
            </a:r>
            <a:endParaRPr lang="nb-NO" sz="2000" dirty="0">
              <a:latin typeface="+mn-lt"/>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9" name="Rektangel 4"/>
          <p:cNvSpPr>
            <a:spLocks noChangeArrowheads="1"/>
          </p:cNvSpPr>
          <p:nvPr/>
        </p:nvSpPr>
        <p:spPr bwMode="auto">
          <a:xfrm>
            <a:off x="3276600" y="381000"/>
            <a:ext cx="25908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err="1">
                <a:solidFill>
                  <a:schemeClr val="accent1">
                    <a:lumMod val="75000"/>
                  </a:schemeClr>
                </a:solidFill>
                <a:cs typeface="Times New Roman" pitchFamily="18" charset="0"/>
              </a:rPr>
              <a:t>Objectives</a:t>
            </a:r>
            <a:endParaRPr lang="nb-NO" sz="2400" b="1" dirty="0">
              <a:solidFill>
                <a:schemeClr val="accent1">
                  <a:lumMod val="75000"/>
                </a:schemeClr>
              </a:solidFill>
            </a:endParaRPr>
          </a:p>
        </p:txBody>
      </p:sp>
    </p:spTree>
    <p:extLst>
      <p:ext uri="{BB962C8B-B14F-4D97-AF65-F5344CB8AC3E}">
        <p14:creationId xmlns:p14="http://schemas.microsoft.com/office/powerpoint/2010/main" val="2439738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257175" y="1167288"/>
            <a:ext cx="8686800" cy="55086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pic>
        <p:nvPicPr>
          <p:cNvPr id="9"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10" name="Rektangel 4"/>
          <p:cNvSpPr>
            <a:spLocks noChangeArrowheads="1"/>
          </p:cNvSpPr>
          <p:nvPr/>
        </p:nvSpPr>
        <p:spPr bwMode="auto">
          <a:xfrm>
            <a:off x="2286000" y="457200"/>
            <a:ext cx="45720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err="1" smtClean="0">
                <a:solidFill>
                  <a:schemeClr val="accent1">
                    <a:lumMod val="75000"/>
                  </a:schemeClr>
                </a:solidFill>
                <a:latin typeface="+mn-lt"/>
                <a:cs typeface="Times New Roman" pitchFamily="18" charset="0"/>
              </a:rPr>
              <a:t>Background</a:t>
            </a:r>
            <a:r>
              <a:rPr lang="nb-NO" sz="2400" b="1" dirty="0" smtClean="0">
                <a:solidFill>
                  <a:schemeClr val="accent1">
                    <a:lumMod val="75000"/>
                  </a:schemeClr>
                </a:solidFill>
                <a:latin typeface="+mn-lt"/>
                <a:cs typeface="Times New Roman" pitchFamily="18" charset="0"/>
              </a:rPr>
              <a:t> and </a:t>
            </a:r>
            <a:r>
              <a:rPr lang="nb-NO" sz="2400" b="1" dirty="0" err="1" smtClean="0">
                <a:solidFill>
                  <a:schemeClr val="accent1">
                    <a:lumMod val="75000"/>
                  </a:schemeClr>
                </a:solidFill>
                <a:latin typeface="+mn-lt"/>
                <a:cs typeface="Times New Roman" pitchFamily="18" charset="0"/>
              </a:rPr>
              <a:t>rationale</a:t>
            </a:r>
            <a:endParaRPr lang="nb-NO" sz="2400" b="1" dirty="0">
              <a:solidFill>
                <a:schemeClr val="accent1">
                  <a:lumMod val="75000"/>
                </a:schemeClr>
              </a:solidFill>
              <a:latin typeface="+mn-lt"/>
            </a:endParaRPr>
          </a:p>
        </p:txBody>
      </p:sp>
      <p:sp>
        <p:nvSpPr>
          <p:cNvPr id="11" name="Rektangel 4"/>
          <p:cNvSpPr>
            <a:spLocks noChangeArrowheads="1"/>
          </p:cNvSpPr>
          <p:nvPr/>
        </p:nvSpPr>
        <p:spPr bwMode="auto">
          <a:xfrm>
            <a:off x="1828800" y="1369367"/>
            <a:ext cx="55626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err="1" smtClean="0">
                <a:solidFill>
                  <a:schemeClr val="accent1">
                    <a:lumMod val="75000"/>
                  </a:schemeClr>
                </a:solidFill>
                <a:latin typeface="+mn-lt"/>
                <a:cs typeface="Arial"/>
              </a:rPr>
              <a:t>Sharing</a:t>
            </a:r>
            <a:r>
              <a:rPr lang="nb-NO" sz="2400" b="1" dirty="0" smtClean="0">
                <a:solidFill>
                  <a:schemeClr val="accent1">
                    <a:lumMod val="75000"/>
                  </a:schemeClr>
                </a:solidFill>
                <a:latin typeface="+mn-lt"/>
                <a:cs typeface="Arial"/>
              </a:rPr>
              <a:t> and </a:t>
            </a:r>
            <a:r>
              <a:rPr lang="nb-NO" sz="2400" b="1" dirty="0" err="1" smtClean="0">
                <a:solidFill>
                  <a:schemeClr val="accent1">
                    <a:lumMod val="75000"/>
                  </a:schemeClr>
                </a:solidFill>
                <a:latin typeface="+mn-lt"/>
                <a:cs typeface="Arial"/>
              </a:rPr>
              <a:t>open</a:t>
            </a:r>
            <a:r>
              <a:rPr lang="nb-NO" sz="2400" b="1" dirty="0" smtClean="0">
                <a:solidFill>
                  <a:schemeClr val="accent1">
                    <a:lumMod val="75000"/>
                  </a:schemeClr>
                </a:solidFill>
                <a:latin typeface="+mn-lt"/>
                <a:cs typeface="Arial"/>
              </a:rPr>
              <a:t> </a:t>
            </a:r>
            <a:r>
              <a:rPr lang="nb-NO" sz="2400" b="1" dirty="0" err="1" smtClean="0">
                <a:solidFill>
                  <a:schemeClr val="accent1">
                    <a:lumMod val="75000"/>
                  </a:schemeClr>
                </a:solidFill>
                <a:latin typeface="+mn-lt"/>
                <a:cs typeface="Arial"/>
              </a:rPr>
              <a:t>access</a:t>
            </a:r>
            <a:r>
              <a:rPr lang="nb-NO" sz="2400" b="1" dirty="0" smtClean="0">
                <a:solidFill>
                  <a:schemeClr val="accent1">
                    <a:lumMod val="75000"/>
                  </a:schemeClr>
                </a:solidFill>
                <a:latin typeface="+mn-lt"/>
                <a:cs typeface="Arial"/>
              </a:rPr>
              <a:t> is </a:t>
            </a:r>
            <a:r>
              <a:rPr lang="nb-NO" sz="2400" b="1" dirty="0" err="1" smtClean="0">
                <a:solidFill>
                  <a:schemeClr val="accent1">
                    <a:lumMod val="75000"/>
                  </a:schemeClr>
                </a:solidFill>
                <a:latin typeface="+mn-lt"/>
                <a:cs typeface="Arial"/>
              </a:rPr>
              <a:t>good</a:t>
            </a:r>
            <a:r>
              <a:rPr lang="nb-NO" sz="2400" b="1" dirty="0" smtClean="0">
                <a:solidFill>
                  <a:schemeClr val="accent1">
                    <a:lumMod val="75000"/>
                  </a:schemeClr>
                </a:solidFill>
                <a:latin typeface="+mn-lt"/>
                <a:cs typeface="Arial"/>
              </a:rPr>
              <a:t>…</a:t>
            </a:r>
            <a:endParaRPr lang="nb-NO" sz="2400" b="1" dirty="0">
              <a:solidFill>
                <a:schemeClr val="accent1">
                  <a:lumMod val="75000"/>
                </a:schemeClr>
              </a:solidFill>
              <a:latin typeface="+mn-lt"/>
              <a:cs typeface="Arial"/>
            </a:endParaRPr>
          </a:p>
        </p:txBody>
      </p:sp>
      <p:pic>
        <p:nvPicPr>
          <p:cNvPr id="1029" name="Picture 5" descr="C:\Users\TK\AppData\Local\Temp\ScreenCli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919" y="3052000"/>
            <a:ext cx="1894974"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1156919" y="2665166"/>
            <a:ext cx="1894974" cy="353943"/>
          </a:xfrm>
          <a:prstGeom prst="rect">
            <a:avLst/>
          </a:prstGeom>
          <a:noFill/>
        </p:spPr>
        <p:txBody>
          <a:bodyPr wrap="square" rtlCol="0">
            <a:spAutoFit/>
          </a:bodyPr>
          <a:lstStyle/>
          <a:p>
            <a:r>
              <a:rPr lang="en-GB" sz="1700" b="1" dirty="0" smtClean="0">
                <a:latin typeface="+mn-lt"/>
              </a:rPr>
              <a:t>Berlin Declaration</a:t>
            </a:r>
            <a:endParaRPr lang="en-GB" sz="1700" b="1" dirty="0">
              <a:latin typeface="+mn-lt"/>
            </a:endParaRPr>
          </a:p>
        </p:txBody>
      </p:sp>
      <p:pic>
        <p:nvPicPr>
          <p:cNvPr id="1030" name="Picture 6" descr="C:\Users\TK\AppData\Local\Temp\ScreenCl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7721" y="3228211"/>
            <a:ext cx="4067175" cy="3333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2057400" y="4038600"/>
            <a:ext cx="5105400" cy="1477328"/>
          </a:xfrm>
          <a:prstGeom prst="rect">
            <a:avLst/>
          </a:prstGeom>
          <a:noFill/>
        </p:spPr>
        <p:txBody>
          <a:bodyPr wrap="square" rtlCol="0">
            <a:spAutoFit/>
          </a:bodyPr>
          <a:lstStyle/>
          <a:p>
            <a:pPr defTabSz="917509">
              <a:defRPr/>
            </a:pPr>
            <a:endParaRPr lang="en-US" dirty="0">
              <a:latin typeface="+mn-lt"/>
            </a:endParaRPr>
          </a:p>
          <a:p>
            <a:pPr defTabSz="917509">
              <a:defRPr/>
            </a:pPr>
            <a:r>
              <a:rPr lang="en-US" dirty="0" smtClean="0">
                <a:latin typeface="+mn-lt"/>
              </a:rPr>
              <a:t>“…</a:t>
            </a:r>
            <a:r>
              <a:rPr lang="en-US" i="1" dirty="0" smtClean="0">
                <a:latin typeface="+mn-lt"/>
              </a:rPr>
              <a:t>unrestricted </a:t>
            </a:r>
            <a:r>
              <a:rPr lang="en-US" i="1" dirty="0">
                <a:latin typeface="+mn-lt"/>
              </a:rPr>
              <a:t>online </a:t>
            </a:r>
            <a:r>
              <a:rPr lang="en-US" i="1" dirty="0" smtClean="0">
                <a:latin typeface="+mn-lt"/>
              </a:rPr>
              <a:t>access to scholarly research</a:t>
            </a:r>
            <a:r>
              <a:rPr lang="en-US" dirty="0" smtClean="0">
                <a:latin typeface="+mn-lt"/>
              </a:rPr>
              <a:t>.”</a:t>
            </a:r>
          </a:p>
          <a:p>
            <a:pPr defTabSz="917509">
              <a:defRPr/>
            </a:pPr>
            <a:endParaRPr lang="en-US" dirty="0" smtClean="0">
              <a:latin typeface="+mn-lt"/>
            </a:endParaRPr>
          </a:p>
          <a:p>
            <a:pPr defTabSz="917509">
              <a:defRPr/>
            </a:pPr>
            <a:r>
              <a:rPr lang="en-US" i="1" dirty="0" smtClean="0">
                <a:latin typeface="+mn-lt"/>
              </a:rPr>
              <a:t>“…for </a:t>
            </a:r>
            <a:r>
              <a:rPr lang="en-US" i="1" dirty="0">
                <a:latin typeface="+mn-lt"/>
              </a:rPr>
              <a:t>any </a:t>
            </a:r>
            <a:r>
              <a:rPr lang="en-US" i="1" dirty="0" smtClean="0">
                <a:latin typeface="+mn-lt"/>
              </a:rPr>
              <a:t>lawful </a:t>
            </a:r>
            <a:r>
              <a:rPr lang="en-US" i="1" dirty="0">
                <a:latin typeface="+mn-lt"/>
              </a:rPr>
              <a:t>purpose, without financial, legal, or technical </a:t>
            </a:r>
            <a:r>
              <a:rPr lang="en-US" i="1" dirty="0" smtClean="0">
                <a:latin typeface="+mn-lt"/>
              </a:rPr>
              <a:t>barriers.”</a:t>
            </a:r>
            <a:endParaRPr lang="en-GB" i="1" dirty="0">
              <a:latin typeface="+mn-lt"/>
            </a:endParaRPr>
          </a:p>
        </p:txBody>
      </p:sp>
    </p:spTree>
    <p:extLst>
      <p:ext uri="{BB962C8B-B14F-4D97-AF65-F5344CB8AC3E}">
        <p14:creationId xmlns:p14="http://schemas.microsoft.com/office/powerpoint/2010/main" val="2332170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257175" y="1167288"/>
            <a:ext cx="8686800" cy="55086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Rektangel 7"/>
          <p:cNvSpPr/>
          <p:nvPr/>
        </p:nvSpPr>
        <p:spPr>
          <a:xfrm>
            <a:off x="3200400" y="2186507"/>
            <a:ext cx="5410199" cy="1323439"/>
          </a:xfrm>
          <a:prstGeom prst="rect">
            <a:avLst/>
          </a:prstGeom>
        </p:spPr>
        <p:txBody>
          <a:bodyPr wrap="square">
            <a:spAutoFit/>
          </a:bodyPr>
          <a:lstStyle/>
          <a:p>
            <a:pPr lvl="0"/>
            <a:r>
              <a:rPr lang="en-US" sz="1600" i="1" dirty="0" smtClean="0">
                <a:latin typeface="+mn-lt"/>
                <a:ea typeface="Verdana" panose="020B0604030504040204" pitchFamily="34" charset="0"/>
                <a:cs typeface="Verdana" panose="020B0604030504040204" pitchFamily="34" charset="0"/>
              </a:rPr>
              <a:t>“…access </a:t>
            </a:r>
            <a:r>
              <a:rPr lang="en-US" sz="1600" i="1" dirty="0">
                <a:latin typeface="+mn-lt"/>
                <a:ea typeface="Verdana" panose="020B0604030504040204" pitchFamily="34" charset="0"/>
                <a:cs typeface="Verdana" panose="020B0604030504040204" pitchFamily="34" charset="0"/>
              </a:rPr>
              <a:t>on equal terms for the international </a:t>
            </a:r>
            <a:r>
              <a:rPr lang="en-US" sz="1600" i="1" dirty="0" smtClean="0">
                <a:latin typeface="+mn-lt"/>
                <a:ea typeface="Verdana" panose="020B0604030504040204" pitchFamily="34" charset="0"/>
                <a:cs typeface="Verdana" panose="020B0604030504040204" pitchFamily="34" charset="0"/>
              </a:rPr>
              <a:t>research community </a:t>
            </a:r>
            <a:r>
              <a:rPr lang="en-US" sz="1600" i="1" dirty="0">
                <a:latin typeface="+mn-lt"/>
                <a:ea typeface="Verdana" panose="020B0604030504040204" pitchFamily="34" charset="0"/>
                <a:cs typeface="Verdana" panose="020B0604030504040204" pitchFamily="34" charset="0"/>
              </a:rPr>
              <a:t>at the lowest possible cost, preferably at no more than </a:t>
            </a:r>
            <a:r>
              <a:rPr lang="en-US" sz="1600" i="1" dirty="0" smtClean="0">
                <a:latin typeface="+mn-lt"/>
                <a:ea typeface="Verdana" panose="020B0604030504040204" pitchFamily="34" charset="0"/>
                <a:cs typeface="Verdana" panose="020B0604030504040204" pitchFamily="34" charset="0"/>
              </a:rPr>
              <a:t>the marginal </a:t>
            </a:r>
            <a:r>
              <a:rPr lang="en-US" sz="1600" i="1" dirty="0">
                <a:latin typeface="+mn-lt"/>
                <a:ea typeface="Verdana" panose="020B0604030504040204" pitchFamily="34" charset="0"/>
                <a:cs typeface="Verdana" panose="020B0604030504040204" pitchFamily="34" charset="0"/>
              </a:rPr>
              <a:t>cost of dissemination. Open access to research data from </a:t>
            </a:r>
            <a:r>
              <a:rPr lang="en-US" sz="1600" i="1" dirty="0" smtClean="0">
                <a:latin typeface="+mn-lt"/>
                <a:ea typeface="Verdana" panose="020B0604030504040204" pitchFamily="34" charset="0"/>
                <a:cs typeface="Verdana" panose="020B0604030504040204" pitchFamily="34" charset="0"/>
              </a:rPr>
              <a:t>public funding </a:t>
            </a:r>
            <a:r>
              <a:rPr lang="en-US" sz="1600" i="1" dirty="0">
                <a:latin typeface="+mn-lt"/>
                <a:ea typeface="Verdana" panose="020B0604030504040204" pitchFamily="34" charset="0"/>
                <a:cs typeface="Verdana" panose="020B0604030504040204" pitchFamily="34" charset="0"/>
              </a:rPr>
              <a:t>should be easy, timely, user-friendly and preferably </a:t>
            </a:r>
            <a:r>
              <a:rPr lang="en-US" sz="1600" i="1" dirty="0" smtClean="0">
                <a:latin typeface="+mn-lt"/>
                <a:ea typeface="Verdana" panose="020B0604030504040204" pitchFamily="34" charset="0"/>
                <a:cs typeface="Verdana" panose="020B0604030504040204" pitchFamily="34" charset="0"/>
              </a:rPr>
              <a:t>Internet-based.”</a:t>
            </a:r>
            <a:endParaRPr lang="nb-NO" sz="1600" i="1" dirty="0">
              <a:latin typeface="+mn-lt"/>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11" name="Rektangel 4"/>
          <p:cNvSpPr>
            <a:spLocks noChangeArrowheads="1"/>
          </p:cNvSpPr>
          <p:nvPr/>
        </p:nvSpPr>
        <p:spPr bwMode="auto">
          <a:xfrm>
            <a:off x="1828800" y="1369367"/>
            <a:ext cx="55626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smtClean="0">
                <a:solidFill>
                  <a:schemeClr val="accent1">
                    <a:lumMod val="75000"/>
                  </a:schemeClr>
                </a:solidFill>
                <a:latin typeface="+mn-lt"/>
                <a:cs typeface="Arial"/>
              </a:rPr>
              <a:t>…</a:t>
            </a:r>
            <a:r>
              <a:rPr lang="nb-NO" sz="2400" b="1" dirty="0" err="1" smtClean="0">
                <a:solidFill>
                  <a:schemeClr val="accent1">
                    <a:lumMod val="75000"/>
                  </a:schemeClr>
                </a:solidFill>
                <a:latin typeface="+mn-lt"/>
                <a:cs typeface="Arial"/>
              </a:rPr>
              <a:t>even</a:t>
            </a:r>
            <a:r>
              <a:rPr lang="nb-NO" sz="2400" b="1" dirty="0" smtClean="0">
                <a:solidFill>
                  <a:schemeClr val="accent1">
                    <a:lumMod val="75000"/>
                  </a:schemeClr>
                </a:solidFill>
                <a:latin typeface="+mn-lt"/>
                <a:cs typeface="Arial"/>
              </a:rPr>
              <a:t> for data…</a:t>
            </a:r>
            <a:endParaRPr lang="nb-NO" sz="2400" b="1" dirty="0">
              <a:solidFill>
                <a:schemeClr val="accent1">
                  <a:lumMod val="75000"/>
                </a:schemeClr>
              </a:solidFill>
              <a:latin typeface="+mn-lt"/>
              <a:cs typeface="Arial"/>
            </a:endParaRPr>
          </a:p>
        </p:txBody>
      </p:sp>
      <p:pic>
        <p:nvPicPr>
          <p:cNvPr id="1026" name="Picture 2" descr="C:\Users\TK\AppData\Local\Temp\ScreenCl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7" y="2446278"/>
            <a:ext cx="1996960" cy="568167"/>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3200400" y="4648200"/>
            <a:ext cx="5410199" cy="830997"/>
          </a:xfrm>
          <a:prstGeom prst="rect">
            <a:avLst/>
          </a:prstGeom>
          <a:noFill/>
        </p:spPr>
        <p:txBody>
          <a:bodyPr wrap="square" rtlCol="0">
            <a:spAutoFit/>
          </a:bodyPr>
          <a:lstStyle/>
          <a:p>
            <a:r>
              <a:rPr lang="en-US" sz="1600" dirty="0" smtClean="0">
                <a:latin typeface="+mn-lt"/>
              </a:rPr>
              <a:t>“…</a:t>
            </a:r>
            <a:r>
              <a:rPr lang="en-US" sz="1600" i="1" dirty="0" smtClean="0">
                <a:latin typeface="+mn-lt"/>
              </a:rPr>
              <a:t>Developing </a:t>
            </a:r>
            <a:r>
              <a:rPr lang="en-US" sz="1600" i="1" dirty="0">
                <a:latin typeface="+mn-lt"/>
              </a:rPr>
              <a:t>and wording Open Data policies is </a:t>
            </a:r>
            <a:r>
              <a:rPr lang="en-US" sz="1600" i="1" dirty="0" smtClean="0">
                <a:latin typeface="+mn-lt"/>
              </a:rPr>
              <a:t>[…] </a:t>
            </a:r>
            <a:r>
              <a:rPr lang="en-US" sz="1600" i="1" dirty="0">
                <a:latin typeface="+mn-lt"/>
              </a:rPr>
              <a:t>a </a:t>
            </a:r>
            <a:r>
              <a:rPr lang="en-US" sz="1600" i="1" dirty="0" err="1">
                <a:latin typeface="+mn-lt"/>
              </a:rPr>
              <a:t>specialised</a:t>
            </a:r>
            <a:r>
              <a:rPr lang="en-US" sz="1600" i="1" dirty="0">
                <a:latin typeface="+mn-lt"/>
              </a:rPr>
              <a:t> issue that is not as straightforward as developing policies for Open Access to the literature</a:t>
            </a:r>
            <a:r>
              <a:rPr lang="en-US" sz="1600" dirty="0">
                <a:latin typeface="+mn-lt"/>
              </a:rPr>
              <a:t>”.</a:t>
            </a:r>
          </a:p>
        </p:txBody>
      </p:sp>
      <p:pic>
        <p:nvPicPr>
          <p:cNvPr id="2050" name="Picture 2" descr="C:\Users\TK\AppData\Local\Temp\ScreenCl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4267200"/>
            <a:ext cx="24955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75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257175" y="1196976"/>
            <a:ext cx="8686800" cy="55086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Rektangel 7"/>
          <p:cNvSpPr/>
          <p:nvPr/>
        </p:nvSpPr>
        <p:spPr>
          <a:xfrm>
            <a:off x="2162299" y="2086132"/>
            <a:ext cx="6524501" cy="1477328"/>
          </a:xfrm>
          <a:prstGeom prst="rect">
            <a:avLst/>
          </a:prstGeom>
        </p:spPr>
        <p:txBody>
          <a:bodyPr wrap="square">
            <a:spAutoFit/>
          </a:bodyPr>
          <a:lstStyle/>
          <a:p>
            <a:pPr lvl="0"/>
            <a:r>
              <a:rPr lang="en-US" i="1" dirty="0">
                <a:latin typeface="+mn-lt"/>
                <a:ea typeface="Verdana" panose="020B0604030504040204" pitchFamily="34" charset="0"/>
                <a:cs typeface="Verdana" panose="020B0604030504040204" pitchFamily="34" charset="0"/>
              </a:rPr>
              <a:t>“….data sets are an important resource, which enable later verification of scientific interpretation and conclusions. They may also be the starting point for further studies. It is vital, therefore, that all primary and secondary data are </a:t>
            </a:r>
            <a:r>
              <a:rPr lang="en-US" b="1" i="1" dirty="0">
                <a:latin typeface="+mn-lt"/>
                <a:ea typeface="Verdana" panose="020B0604030504040204" pitchFamily="34" charset="0"/>
                <a:cs typeface="Verdana" panose="020B0604030504040204" pitchFamily="34" charset="0"/>
              </a:rPr>
              <a:t>stored in a secure and accessible </a:t>
            </a:r>
            <a:r>
              <a:rPr lang="en-US" b="1" i="1" dirty="0" smtClean="0">
                <a:latin typeface="+mn-lt"/>
                <a:ea typeface="Verdana" panose="020B0604030504040204" pitchFamily="34" charset="0"/>
                <a:cs typeface="Verdana" panose="020B0604030504040204" pitchFamily="34" charset="0"/>
              </a:rPr>
              <a:t>form.</a:t>
            </a:r>
            <a:r>
              <a:rPr lang="en-US" i="1" dirty="0" smtClean="0">
                <a:latin typeface="+mn-lt"/>
                <a:ea typeface="Verdana" panose="020B0604030504040204" pitchFamily="34" charset="0"/>
                <a:cs typeface="Verdana" panose="020B0604030504040204" pitchFamily="34" charset="0"/>
              </a:rPr>
              <a:t>” </a:t>
            </a:r>
            <a:endParaRPr lang="nb-NO" i="1" dirty="0">
              <a:latin typeface="+mn-lt"/>
              <a:ea typeface="Verdana" panose="020B0604030504040204" pitchFamily="34" charset="0"/>
              <a:cs typeface="Verdana" panose="020B0604030504040204" pitchFamily="34" charset="0"/>
            </a:endParaRPr>
          </a:p>
        </p:txBody>
      </p:sp>
      <p:pic>
        <p:nvPicPr>
          <p:cNvPr id="41986" name="Picture 2" descr="http://www.esf.org/nc/media-centre/logos-and-downloads/cid/85113.html?did=37620&amp;sechash=ab98b2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05" y="1981200"/>
            <a:ext cx="1410195" cy="141019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2" name="Picture 2"/>
          <p:cNvPicPr>
            <a:picLocks noChangeAspect="1" noChangeArrowheads="1"/>
          </p:cNvPicPr>
          <p:nvPr/>
        </p:nvPicPr>
        <p:blipFill>
          <a:blip r:embed="rId4"/>
          <a:srcRect/>
          <a:stretch>
            <a:fillRect/>
          </a:stretch>
        </p:blipFill>
        <p:spPr bwMode="auto">
          <a:xfrm>
            <a:off x="257175" y="304800"/>
            <a:ext cx="1571625" cy="523875"/>
          </a:xfrm>
          <a:prstGeom prst="rect">
            <a:avLst/>
          </a:prstGeom>
          <a:noFill/>
          <a:ln w="9525">
            <a:noFill/>
            <a:miter lim="800000"/>
            <a:headEnd/>
            <a:tailEnd/>
          </a:ln>
        </p:spPr>
      </p:pic>
      <p:sp>
        <p:nvSpPr>
          <p:cNvPr id="14" name="Rektangel 4"/>
          <p:cNvSpPr>
            <a:spLocks noChangeArrowheads="1"/>
          </p:cNvSpPr>
          <p:nvPr/>
        </p:nvSpPr>
        <p:spPr bwMode="auto">
          <a:xfrm>
            <a:off x="2314575" y="1366398"/>
            <a:ext cx="45720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smtClean="0">
                <a:solidFill>
                  <a:schemeClr val="accent1">
                    <a:lumMod val="75000"/>
                  </a:schemeClr>
                </a:solidFill>
                <a:latin typeface="+mn-lt"/>
                <a:cs typeface="Arial"/>
              </a:rPr>
              <a:t>…</a:t>
            </a:r>
            <a:r>
              <a:rPr lang="nb-NO" sz="2400" b="1" dirty="0" err="1" smtClean="0">
                <a:solidFill>
                  <a:schemeClr val="accent1">
                    <a:lumMod val="75000"/>
                  </a:schemeClr>
                </a:solidFill>
                <a:latin typeface="+mn-lt"/>
                <a:cs typeface="Arial"/>
              </a:rPr>
              <a:t>but</a:t>
            </a:r>
            <a:r>
              <a:rPr lang="nb-NO" sz="2400" b="1" dirty="0" smtClean="0">
                <a:solidFill>
                  <a:schemeClr val="accent1">
                    <a:lumMod val="75000"/>
                  </a:schemeClr>
                </a:solidFill>
                <a:latin typeface="+mn-lt"/>
                <a:cs typeface="Arial"/>
              </a:rPr>
              <a:t> </a:t>
            </a:r>
            <a:r>
              <a:rPr lang="nb-NO" sz="2400" b="1" dirty="0" err="1" smtClean="0">
                <a:solidFill>
                  <a:schemeClr val="accent1">
                    <a:lumMod val="75000"/>
                  </a:schemeClr>
                </a:solidFill>
                <a:latin typeface="+mn-lt"/>
                <a:cs typeface="Arial"/>
              </a:rPr>
              <a:t>what</a:t>
            </a:r>
            <a:r>
              <a:rPr lang="nb-NO" sz="2400" b="1" dirty="0" smtClean="0">
                <a:solidFill>
                  <a:schemeClr val="accent1">
                    <a:lumMod val="75000"/>
                  </a:schemeClr>
                </a:solidFill>
                <a:latin typeface="+mn-lt"/>
                <a:cs typeface="Arial"/>
              </a:rPr>
              <a:t> </a:t>
            </a:r>
            <a:r>
              <a:rPr lang="nb-NO" sz="2400" b="1" dirty="0" err="1" smtClean="0">
                <a:solidFill>
                  <a:schemeClr val="accent1">
                    <a:lumMod val="75000"/>
                  </a:schemeClr>
                </a:solidFill>
                <a:latin typeface="+mn-lt"/>
                <a:cs typeface="Arial"/>
              </a:rPr>
              <a:t>about</a:t>
            </a:r>
            <a:r>
              <a:rPr lang="nb-NO" sz="2400" b="1" dirty="0" smtClean="0">
                <a:solidFill>
                  <a:schemeClr val="accent1">
                    <a:lumMod val="75000"/>
                  </a:schemeClr>
                </a:solidFill>
                <a:latin typeface="+mn-lt"/>
                <a:cs typeface="Arial"/>
              </a:rPr>
              <a:t> </a:t>
            </a:r>
            <a:r>
              <a:rPr lang="nb-NO" sz="2400" b="1" dirty="0" err="1" smtClean="0">
                <a:solidFill>
                  <a:schemeClr val="accent1">
                    <a:lumMod val="75000"/>
                  </a:schemeClr>
                </a:solidFill>
                <a:latin typeface="+mn-lt"/>
                <a:cs typeface="Arial"/>
              </a:rPr>
              <a:t>preservation</a:t>
            </a:r>
            <a:r>
              <a:rPr lang="nb-NO" sz="2400" b="1" dirty="0" smtClean="0">
                <a:solidFill>
                  <a:schemeClr val="accent1">
                    <a:lumMod val="75000"/>
                  </a:schemeClr>
                </a:solidFill>
                <a:latin typeface="+mn-lt"/>
                <a:cs typeface="Arial"/>
              </a:rPr>
              <a:t>…?</a:t>
            </a:r>
            <a:endParaRPr lang="nb-NO" sz="2400" b="1" dirty="0">
              <a:solidFill>
                <a:schemeClr val="accent1">
                  <a:lumMod val="75000"/>
                </a:schemeClr>
              </a:solidFill>
              <a:latin typeface="+mn-lt"/>
              <a:cs typeface="Arial"/>
            </a:endParaRPr>
          </a:p>
        </p:txBody>
      </p:sp>
      <p:sp>
        <p:nvSpPr>
          <p:cNvPr id="15" name="Rektangel 14"/>
          <p:cNvSpPr/>
          <p:nvPr/>
        </p:nvSpPr>
        <p:spPr>
          <a:xfrm>
            <a:off x="2314575" y="4663542"/>
            <a:ext cx="6067425" cy="646331"/>
          </a:xfrm>
          <a:prstGeom prst="rect">
            <a:avLst/>
          </a:prstGeom>
        </p:spPr>
        <p:txBody>
          <a:bodyPr wrap="square">
            <a:spAutoFit/>
          </a:bodyPr>
          <a:lstStyle/>
          <a:p>
            <a:pPr lvl="0"/>
            <a:r>
              <a:rPr lang="en-US" i="1" dirty="0" smtClean="0">
                <a:latin typeface="+mn-lt"/>
                <a:ea typeface="Verdana" panose="020B0604030504040204" pitchFamily="34" charset="0"/>
                <a:cs typeface="Verdana" panose="020B0604030504040204" pitchFamily="34" charset="0"/>
              </a:rPr>
              <a:t>“Open </a:t>
            </a:r>
            <a:r>
              <a:rPr lang="en-US" i="1" dirty="0">
                <a:latin typeface="+mn-lt"/>
                <a:ea typeface="Verdana" panose="020B0604030504040204" pitchFamily="34" charset="0"/>
                <a:cs typeface="Verdana" panose="020B0604030504040204" pitchFamily="34" charset="0"/>
              </a:rPr>
              <a:t>access is like any other form of access: </a:t>
            </a:r>
            <a:r>
              <a:rPr lang="en-US" b="1" i="1" dirty="0">
                <a:latin typeface="+mn-lt"/>
                <a:ea typeface="Verdana" panose="020B0604030504040204" pitchFamily="34" charset="0"/>
                <a:cs typeface="Verdana" panose="020B0604030504040204" pitchFamily="34" charset="0"/>
              </a:rPr>
              <a:t>without preservation, there will be no access, open or </a:t>
            </a:r>
            <a:r>
              <a:rPr lang="en-US" b="1" i="1" dirty="0" smtClean="0">
                <a:latin typeface="+mn-lt"/>
                <a:ea typeface="Verdana" panose="020B0604030504040204" pitchFamily="34" charset="0"/>
                <a:cs typeface="Verdana" panose="020B0604030504040204" pitchFamily="34" charset="0"/>
              </a:rPr>
              <a:t>otherwise</a:t>
            </a:r>
            <a:r>
              <a:rPr lang="en-US" i="1" dirty="0" smtClean="0">
                <a:latin typeface="+mn-lt"/>
                <a:ea typeface="Verdana" panose="020B0604030504040204" pitchFamily="34" charset="0"/>
                <a:cs typeface="Verdana" panose="020B0604030504040204" pitchFamily="34" charset="0"/>
              </a:rPr>
              <a:t>.”</a:t>
            </a:r>
            <a:endParaRPr lang="en-US" i="1" dirty="0">
              <a:latin typeface="+mn-lt"/>
              <a:ea typeface="Verdana" panose="020B0604030504040204" pitchFamily="34" charset="0"/>
              <a:cs typeface="Verdana" panose="020B0604030504040204" pitchFamily="34" charset="0"/>
            </a:endParaRPr>
          </a:p>
        </p:txBody>
      </p:sp>
      <p:pic>
        <p:nvPicPr>
          <p:cNvPr id="17" name="Picture 3" descr="C:\Users\TK\AppData\Local\Temp\ScreenCl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4114798"/>
            <a:ext cx="1397124" cy="18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06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Effect transition="in" filter="fade">
                                      <p:cBhvr>
                                        <p:cTn id="10" dur="500"/>
                                        <p:tgtEl>
                                          <p:spTgt spid="419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257175" y="1196976"/>
            <a:ext cx="8686800" cy="55086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Rektangel 7"/>
          <p:cNvSpPr/>
          <p:nvPr/>
        </p:nvSpPr>
        <p:spPr>
          <a:xfrm>
            <a:off x="531421" y="3657600"/>
            <a:ext cx="8229600" cy="2800767"/>
          </a:xfrm>
          <a:prstGeom prst="rect">
            <a:avLst/>
          </a:prstGeom>
        </p:spPr>
        <p:txBody>
          <a:bodyPr wrap="square">
            <a:spAutoFit/>
          </a:bodyPr>
          <a:lstStyle/>
          <a:p>
            <a:pPr marL="285750" lvl="0" indent="-285750">
              <a:buFont typeface="Arial" panose="020B0604020202020204" pitchFamily="34" charset="0"/>
              <a:buChar char="•"/>
            </a:pPr>
            <a:r>
              <a:rPr lang="en-US" sz="1600" i="1" dirty="0">
                <a:latin typeface="+mn-lt"/>
                <a:ea typeface="Verdana" panose="020B0604030504040204" pitchFamily="34" charset="0"/>
                <a:cs typeface="Verdana" panose="020B0604030504040204" pitchFamily="34" charset="0"/>
              </a:rPr>
              <a:t>How will we </a:t>
            </a:r>
            <a:r>
              <a:rPr lang="en-US" sz="1600" b="1" i="1" dirty="0">
                <a:latin typeface="+mn-lt"/>
                <a:ea typeface="Verdana" panose="020B0604030504040204" pitchFamily="34" charset="0"/>
                <a:cs typeface="Verdana" panose="020B0604030504040204" pitchFamily="34" charset="0"/>
              </a:rPr>
              <a:t>preserve</a:t>
            </a:r>
            <a:r>
              <a:rPr lang="en-US" sz="1600" i="1" dirty="0">
                <a:latin typeface="+mn-lt"/>
                <a:ea typeface="Verdana" panose="020B0604030504040204" pitchFamily="34" charset="0"/>
                <a:cs typeface="Verdana" panose="020B0604030504040204" pitchFamily="34" charset="0"/>
              </a:rPr>
              <a:t> the data? </a:t>
            </a:r>
            <a:endParaRPr lang="en-US" sz="1600" i="1" dirty="0" smtClean="0">
              <a:latin typeface="+mn-lt"/>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i="1" dirty="0">
              <a:latin typeface="+mn-lt"/>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i="1" dirty="0">
                <a:latin typeface="+mn-lt"/>
                <a:ea typeface="Verdana" panose="020B0604030504040204" pitchFamily="34" charset="0"/>
                <a:cs typeface="Verdana" panose="020B0604030504040204" pitchFamily="34" charset="0"/>
              </a:rPr>
              <a:t>How will we protect the </a:t>
            </a:r>
            <a:r>
              <a:rPr lang="en-US" sz="1600" b="1" i="1" dirty="0">
                <a:latin typeface="+mn-lt"/>
                <a:ea typeface="Verdana" panose="020B0604030504040204" pitchFamily="34" charset="0"/>
                <a:cs typeface="Verdana" panose="020B0604030504040204" pitchFamily="34" charset="0"/>
              </a:rPr>
              <a:t>integrity</a:t>
            </a:r>
            <a:r>
              <a:rPr lang="en-US" sz="1600" i="1" dirty="0">
                <a:latin typeface="+mn-lt"/>
                <a:ea typeface="Verdana" panose="020B0604030504040204" pitchFamily="34" charset="0"/>
                <a:cs typeface="Verdana" panose="020B0604030504040204" pitchFamily="34" charset="0"/>
              </a:rPr>
              <a:t> of the </a:t>
            </a:r>
            <a:r>
              <a:rPr lang="en-US" sz="1600" i="1" dirty="0" smtClean="0">
                <a:latin typeface="+mn-lt"/>
                <a:ea typeface="Verdana" panose="020B0604030504040204" pitchFamily="34" charset="0"/>
                <a:cs typeface="Verdana" panose="020B0604030504040204" pitchFamily="34" charset="0"/>
              </a:rPr>
              <a:t>data?</a:t>
            </a:r>
          </a:p>
          <a:p>
            <a:pPr lvl="0"/>
            <a:endParaRPr lang="en-US" sz="1600" i="1" dirty="0">
              <a:latin typeface="+mn-lt"/>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i="1" dirty="0" smtClean="0">
                <a:latin typeface="+mn-lt"/>
                <a:ea typeface="Verdana" panose="020B0604030504040204" pitchFamily="34" charset="0"/>
                <a:cs typeface="Verdana" panose="020B0604030504040204" pitchFamily="34" charset="0"/>
              </a:rPr>
              <a:t>How </a:t>
            </a:r>
            <a:r>
              <a:rPr lang="en-US" sz="1600" i="1" dirty="0">
                <a:latin typeface="+mn-lt"/>
                <a:ea typeface="Verdana" panose="020B0604030504040204" pitchFamily="34" charset="0"/>
                <a:cs typeface="Verdana" panose="020B0604030504040204" pitchFamily="34" charset="0"/>
              </a:rPr>
              <a:t>will we convey the </a:t>
            </a:r>
            <a:r>
              <a:rPr lang="en-US" sz="1600" b="1" i="1" dirty="0">
                <a:latin typeface="+mn-lt"/>
                <a:ea typeface="Verdana" panose="020B0604030504040204" pitchFamily="34" charset="0"/>
                <a:cs typeface="Verdana" panose="020B0604030504040204" pitchFamily="34" charset="0"/>
              </a:rPr>
              <a:t>context</a:t>
            </a:r>
            <a:r>
              <a:rPr lang="en-US" sz="1600" i="1" dirty="0">
                <a:latin typeface="+mn-lt"/>
                <a:ea typeface="Verdana" panose="020B0604030504040204" pitchFamily="34" charset="0"/>
                <a:cs typeface="Verdana" panose="020B0604030504040204" pitchFamily="34" charset="0"/>
              </a:rPr>
              <a:t> and </a:t>
            </a:r>
            <a:r>
              <a:rPr lang="en-US" sz="1600" b="1" i="1" dirty="0">
                <a:latin typeface="+mn-lt"/>
                <a:ea typeface="Verdana" panose="020B0604030504040204" pitchFamily="34" charset="0"/>
                <a:cs typeface="Verdana" panose="020B0604030504040204" pitchFamily="34" charset="0"/>
              </a:rPr>
              <a:t>provenance</a:t>
            </a:r>
            <a:r>
              <a:rPr lang="en-US" sz="1600" i="1" dirty="0">
                <a:latin typeface="+mn-lt"/>
                <a:ea typeface="Verdana" panose="020B0604030504040204" pitchFamily="34" charset="0"/>
                <a:cs typeface="Verdana" panose="020B0604030504040204" pitchFamily="34" charset="0"/>
              </a:rPr>
              <a:t> of the data?  </a:t>
            </a:r>
            <a:endParaRPr lang="en-US" sz="1600" i="1" dirty="0" smtClean="0">
              <a:latin typeface="+mn-lt"/>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i="1" dirty="0">
              <a:latin typeface="+mn-lt"/>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i="1" dirty="0" smtClean="0">
                <a:latin typeface="+mn-lt"/>
                <a:ea typeface="Verdana" panose="020B0604030504040204" pitchFamily="34" charset="0"/>
                <a:cs typeface="Verdana" panose="020B0604030504040204" pitchFamily="34" charset="0"/>
              </a:rPr>
              <a:t>What </a:t>
            </a:r>
            <a:r>
              <a:rPr lang="en-US" sz="1600" i="1" dirty="0">
                <a:latin typeface="+mn-lt"/>
                <a:ea typeface="Verdana" panose="020B0604030504040204" pitchFamily="34" charset="0"/>
                <a:cs typeface="Verdana" panose="020B0604030504040204" pitchFamily="34" charset="0"/>
              </a:rPr>
              <a:t>new </a:t>
            </a:r>
            <a:r>
              <a:rPr lang="en-US" sz="1600" b="1" i="1" dirty="0">
                <a:latin typeface="+mn-lt"/>
                <a:ea typeface="Verdana" panose="020B0604030504040204" pitchFamily="34" charset="0"/>
                <a:cs typeface="Verdana" panose="020B0604030504040204" pitchFamily="34" charset="0"/>
              </a:rPr>
              <a:t>funding</a:t>
            </a:r>
            <a:r>
              <a:rPr lang="en-US" sz="1600" i="1" dirty="0">
                <a:latin typeface="+mn-lt"/>
                <a:ea typeface="Verdana" panose="020B0604030504040204" pitchFamily="34" charset="0"/>
                <a:cs typeface="Verdana" panose="020B0604030504040204" pitchFamily="34" charset="0"/>
              </a:rPr>
              <a:t> and </a:t>
            </a:r>
            <a:r>
              <a:rPr lang="en-US" sz="1600" b="1" i="1" dirty="0">
                <a:latin typeface="+mn-lt"/>
                <a:ea typeface="Verdana" panose="020B0604030504040204" pitchFamily="34" charset="0"/>
                <a:cs typeface="Verdana" panose="020B0604030504040204" pitchFamily="34" charset="0"/>
              </a:rPr>
              <a:t>business models</a:t>
            </a:r>
            <a:r>
              <a:rPr lang="en-US" sz="1600" i="1" dirty="0">
                <a:latin typeface="+mn-lt"/>
                <a:ea typeface="Verdana" panose="020B0604030504040204" pitchFamily="34" charset="0"/>
                <a:cs typeface="Verdana" panose="020B0604030504040204" pitchFamily="34" charset="0"/>
              </a:rPr>
              <a:t> will we need, so that </a:t>
            </a:r>
            <a:r>
              <a:rPr lang="en-US" sz="1600" i="1" dirty="0" smtClean="0">
                <a:latin typeface="+mn-lt"/>
                <a:ea typeface="Verdana" panose="020B0604030504040204" pitchFamily="34" charset="0"/>
                <a:cs typeface="Verdana" panose="020B0604030504040204" pitchFamily="34" charset="0"/>
              </a:rPr>
              <a:t>everyone </a:t>
            </a:r>
            <a:r>
              <a:rPr lang="en-US" sz="1600" i="1" dirty="0">
                <a:latin typeface="+mn-lt"/>
                <a:ea typeface="Verdana" panose="020B0604030504040204" pitchFamily="34" charset="0"/>
                <a:cs typeface="Verdana" panose="020B0604030504040204" pitchFamily="34" charset="0"/>
              </a:rPr>
              <a:t>has adequate incentive to contribute to the data infrastructure? </a:t>
            </a:r>
            <a:endParaRPr lang="en-US" sz="1600" i="1" dirty="0" smtClean="0">
              <a:latin typeface="+mn-lt"/>
              <a:ea typeface="Verdana" panose="020B0604030504040204" pitchFamily="34" charset="0"/>
              <a:cs typeface="Verdana" panose="020B0604030504040204" pitchFamily="34" charset="0"/>
            </a:endParaRPr>
          </a:p>
          <a:p>
            <a:pPr lvl="0"/>
            <a:r>
              <a:rPr lang="en-US" sz="1600" i="1" dirty="0">
                <a:latin typeface="+mn-lt"/>
                <a:ea typeface="Verdana" panose="020B0604030504040204" pitchFamily="34" charset="0"/>
                <a:cs typeface="Verdana" panose="020B0604030504040204" pitchFamily="34" charset="0"/>
              </a:rPr>
              <a:t> </a:t>
            </a:r>
          </a:p>
          <a:p>
            <a:pPr marL="285750" lvl="0" indent="-285750">
              <a:buFont typeface="Arial" panose="020B0604020202020204" pitchFamily="34" charset="0"/>
              <a:buChar char="•"/>
            </a:pPr>
            <a:r>
              <a:rPr lang="en-US" sz="1600" i="1" dirty="0">
                <a:latin typeface="+mn-lt"/>
                <a:ea typeface="Verdana" panose="020B0604030504040204" pitchFamily="34" charset="0"/>
                <a:cs typeface="Verdana" panose="020B0604030504040204" pitchFamily="34" charset="0"/>
              </a:rPr>
              <a:t>How will we protect the </a:t>
            </a:r>
            <a:r>
              <a:rPr lang="en-US" sz="1600" b="1" i="1" dirty="0">
                <a:latin typeface="+mn-lt"/>
                <a:ea typeface="Verdana" panose="020B0604030504040204" pitchFamily="34" charset="0"/>
                <a:cs typeface="Verdana" panose="020B0604030504040204" pitchFamily="34" charset="0"/>
              </a:rPr>
              <a:t>privacy</a:t>
            </a:r>
            <a:r>
              <a:rPr lang="en-US" sz="1600" i="1" dirty="0">
                <a:latin typeface="+mn-lt"/>
                <a:ea typeface="Verdana" panose="020B0604030504040204" pitchFamily="34" charset="0"/>
                <a:cs typeface="Verdana" panose="020B0604030504040204" pitchFamily="34" charset="0"/>
              </a:rPr>
              <a:t> of individuals linked to the data on the one hand, while providing researchers access to vital data on the other hand?</a:t>
            </a:r>
          </a:p>
        </p:txBody>
      </p:sp>
      <p:sp>
        <p:nvSpPr>
          <p:cNvPr id="3" name="TekstSylinder 2"/>
          <p:cNvSpPr txBox="1"/>
          <p:nvPr/>
        </p:nvSpPr>
        <p:spPr>
          <a:xfrm>
            <a:off x="2514600" y="2133600"/>
            <a:ext cx="6248400" cy="830997"/>
          </a:xfrm>
          <a:prstGeom prst="rect">
            <a:avLst/>
          </a:prstGeom>
          <a:noFill/>
        </p:spPr>
        <p:txBody>
          <a:bodyPr wrap="square" rtlCol="0">
            <a:spAutoFit/>
          </a:bodyPr>
          <a:lstStyle/>
          <a:p>
            <a:r>
              <a:rPr lang="en-US" sz="1600" dirty="0" smtClean="0">
                <a:latin typeface="+mn-lt"/>
              </a:rPr>
              <a:t>From the final report of the High level Expert Group on Scientific Data: </a:t>
            </a:r>
          </a:p>
          <a:p>
            <a:r>
              <a:rPr lang="en-US" sz="1600" i="1" dirty="0" smtClean="0">
                <a:latin typeface="+mn-lt"/>
                <a:hlinkClick r:id="rId3"/>
              </a:rPr>
              <a:t>Riding the wave – How Europe can gain from the rising tide of scientific data</a:t>
            </a:r>
            <a:r>
              <a:rPr lang="en-US" sz="1600" dirty="0" smtClean="0">
                <a:latin typeface="+mn-lt"/>
              </a:rPr>
              <a:t>” </a:t>
            </a:r>
            <a:endParaRPr lang="nb-NO" sz="1600" i="1" dirty="0">
              <a:latin typeface="+mn-lt"/>
            </a:endParaRPr>
          </a:p>
        </p:txBody>
      </p:sp>
      <p:sp>
        <p:nvSpPr>
          <p:cNvPr id="2" name="AutoShape 4"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png;base64,iVBORw0KGgoAAAANSUhEUgAAAOEAAADhCAMAAAAJbSJIAAAAwFBMVEX///8AAABpWFoAjUVmVVdgTVBaRklcSUv5+Pj9/PzJxMReS0708/PTz8+Pg4TY1NQAij4ZkEoAhzeCdHbOycrn5OR7bW6IfH2UiYrExMSkyrF8fHwAhTOakJG+uLifn5+ysrK31L9AQECdxqltroPr6enc6t/y9vJvX2E7ml6up6iMjIxNTU0rKys1NTUYGBhwcHBlZWV0dHSlnJ1ROz4AgSero6Tj7ubK39BNNThLoGkvlldlq32KvZpXpHJ5tIztXWbGAAAOV0lEQVR4nO2dCXubOBCGMUWAjR3S+ErqxqHpunXtpm1iJ91em///r3YkLoEOxA1uvme3TWRB9VowGo1GoA1OXVrbDahdL4T91wth//VCWJFu71f7m523vsJae7ub/er+tpl/umbCu/u95240kTaut7+/q7cJ9RHerTxXiJaU663qw6yH8Mv+ylakC2Vf7b/U0pYaCL+txznpQo3X36pvTtWEq0lBulCTVcUtqpTwoSxeAPlQZaOqI7z1KsHz5VU3lFRFuJpXyIc1r+pqrYbwZlgxH9bwppK2VUD41asBz5f3tQOEX9e18WGtSzOWJfRq5cPyWiW8qZ0Pq9z9WIbwIa9nVlR2mQGyOOEXVb+6CrnFfdbChLsG+bB2DRN+LupcF9f4c5OEXuN8WMWsahHC2+Y70Ne4iLdagHDfEh/WvgnCamZIRTWpnfC2qTFQJDvvlZqTcNUyH1bOaVU+Qq9tOqJ8NjUXYZNejExuXYTiyG7T2tRCeNe2jaFlq0eQlQlv24ZKSdmkqhJ+bpuIkaqbqkjYPUBlRDXCLgKqIioRdhNQEVGFsGtGJpaKuVEgvGubQyKFQUOBsEvjYFp2FYTd8WR4yvZuMgm74ouKlOmjZhF6bRNkKmumkUHYhflgljLmi3LC7o4TtORjhpywy2Y0ltygSgnbDTqpSxqekhG2GTbMJ1mQUULYj5vQl+RWlBC2FdkuonERQq/tVueSeFQUEnZ1xiSScCYlJOzTNYolvE5FhE0vgJaXaAlVQPil7fYWkGAhXEDY9RkFT4JZBp/woe3WFhI/Y4NP2A9/NC2+f8olbCYRqHpxU4u4hG23tLBUCb22G1pYPM+GQ/i17XaWECeTkUNYbzplvVqrEPa5C3mdyBJ6bTeylNg7kSVsu40llU3Y17EwFDMmMoR1ZN03qWEWYR9CwHKlA8Rpwqo3hjSvuZywT/E1kW6lhF7bzatAnpSw7dZVIhlhP2e+aT1ICPuyUCHXRELYdtsqkpiw/4Ohr5WQ8DQu0tRlmiCUHPT9/T9p/f63sSbnlYjwm/iQP48X52m9fddck3Pqm4BQPLl/fvuK1UV3CdcCQuFizIdHAOpTH475hOK1iudz6LH/nlP6p7v3Ib2GQRGKl+1/QQ8+N9i+8tpzCa+E9V9DF75psH3ldcUlFC9W9I/Q5hFK0kj7R0glnsaEEpeth4QrDqEnrt5DQo9DKFn2BcJXvz6l9eudNt8uFmGl0XZx0LQFpWt/gN1Nw4Iz/G/MtnGNqe9kjJZx0XYEBfPL6PcnEvxzl4uDHwUcbxdbBUKXQyip/prj0bx6BSP+3DRQROigS01DRixk4vziBVVkjnA9qooFh2gHkypxAHpypE6CeVwoQP53OTYNU4FQYwll+ep8QvDa5pZuRITIgOYauo4cX4ZuLMGBcnQjKEC6buF6dIHpwtcUH+M45jp1EuRp2hLOpTukw8cWPkm27hjC+wzC84u0HvmEaOT6OkCjNO3aMKZBAbBZc1wvLHC3OlpjZH3iRtpoGxOKg9+WhnGmabpuTOHMeQjvGUJZIiIQnv9+z+gDl9AKU9+hLQgTosij3+oOITwLCw4G9NAaGdeJf25j6dG1P0M+oTNHOtrlINwzhJ6ckG9LpYRzx+9DCeGlMqG1WSPdHKsTegyhLIMmF6GxmPqCH7dJQt0n1LdBjQX0ywgIowJcNsKERvSrHhDO8aV6rU7oMoSybRW5CPXQCuq4+VzCuIph2phQT9hSIIwLYsKRo4NxViXcMISy2vkIEUIO/I8M8p3zCA0UyEJzDRMGBfgw0ycMa6CYUFsYYJxVCbX6CNF6QhTZUoYQbOkkqINL4T5chgWgDbkPgwL3CcWErgmDS2FC6ZLMz/NX559UCaW21EpaGi0gFFuaEUUIw6KxsFUJb1OEsuFQe3+BXZi0Ht9gQodqqE8YLtBtQsIok9NI29LwwKUa4RwPlEiR8D5FKA0GfzwX+DRjE+zl0hcitx1DCNcqCmosDGwqGMIZeD3TZajpSEwIX5eOb3QlwlWKUL7z4KeAkLhTkekED4wlnB9p07nQWEINGYwtFRDCNwqAl0qE+xShNEHhHQ4msl4bGB97YYZGj3iUmukcI8Ijwj7yyHQi07m18e9W8qLU5iiq4dtS/0CfkNRG4VknpkNOoqCbFKE06/k3XKXnb96l9R1/5s5CkbnSbDYKG2CPZjPy9ySsQUznJvibVlQDNI8OjGvDWYNQ55g9WKBditCTVcaxtveKJ+6MvBShNJmth3P8OO4dEopDiVpPCa9eCGmdPiF4ba9+ff9IifpwTIn8RiJGQ6qUGFc7NLFDUo85EFehCsonn+UiZL22x0/BssyTaZqWaVnwv2nC2GyaP2Dkss/8UvyHeQQrZi9Nc+m3enQ08Xg4M/Dnpv/fEQo2C1Kb/GEdy2/4SBNKbenwgnFozh//4E8OMNGJFPulMLWNhT1v8OnAefMJiZfiHqka2Lm1LYMuKE+YtqWetPaHt6xn+hbuzCF4UVYk3IeE0IUpR1wMfWhDPXBKJzEhDixRVWCARoljyhOmx8OMnVwffz8mrlIMfEFmT04yOEAIYbawSNxIeE57bRjbmNAPAFCCj5NzqLJK+zSZibPDD7T+AOLbfxPzQ18hITvjg350MFTSl450oOaRlSjtl+bd1XzBRIR9hYSXYDxDDTGhg+dRuPIoig8mDsSBxWF8TCk4ovTcIm+y0LmcUDfMSMe1TwizczwZFvahjuJjfpTPc03PD6VzfI6yCJO2lBBiY2LZEkLalpYnTM/x86bOFuhDEkw9NNaH6ThN3qS97PtwGEkLCXHEcyyzNPQxZTXIS2gnbOlzbltKIlZbw7icNGRLGUL5o4S+/ycZD+lvPh4POX2IXQF0HawmpbqMjIcV9iEb85Y6ER8eOT7Nu8CniW+4JeXT8O5D4sqQm5H4NNRtBy5I4t79UdqnYdctPEltsV/6pOaXRoQ48qZjl4z1S51q/VJ27Uk25HPmFj+DucUu7kIytzgSMzi8pEpxH/7A3YQ1MUzi2WgTnaqCP9xM6YLShOz6oWxAlM4PbZv2RCJ3xKZ9Go3yUmz+gaBh8phyYteAM9bxezfHZ9fxM3Ixekc4YAnl+TR9I+Tl03ji6j0k5OVEnX5emzw38fyZWbYI1i1Ggfx1C/ghTKa24Wf893wU+mfkw80o1iwwmcmTuFSNzTA4iz0Li4LbaTwKN0/MRyPGUeflJsrzS/kZQ5q9tehVI00zUXrt6dJEZrAeZuAlpJEZLzQ5eEFOG8YLWOi4I0dE55zZR4QjcdRRlo6/htkx+IHE+55SLebml8pzhAXrh9PM9cMJXvKzfKeazcUgKTJniC6YaJeI/IQLrRk4hib+tuhVSBzvwac1puS0O4TSYSZ+jrDYqxES4jXgxZkvQ7gGHC3bRvk0wSFLRPxvvJAcn+RM28EP8NXpuIZrE0KYPKOlXwWvJIPr6+DonTXxCY00IT/PW5yrTwh5uxGU1vGNNRA+UYTxGvA1zonC2RWhC4MTNcgPc0f3kyx9wgNC0YW4xV4rnoOF0TsOIT9XX7zfIl/WF5OpMAoStljCQ0AYfU2TkNB1jBShF9ZZGD7hdBxE79irVLDfQhz3Lkm4DhK2xIQoWP+dPIV5GS7ThxFERBhG73ZGmlC0Z0a476k04YwkbIkJ6RSosA+ThAaPMIjesX0o2vckdE1LE/oJWxJCKo0tB2EQvWMJByJC0f7D8oQkYUtMaCyjlBsBIfcqDaJ3DKF4/6HIcStPSBK2BBm0Akuj0od+9I4hFO8hFV2mxTJoE3ltG7B7kxKEPFuKf8HRu3V6tBiICQWXqZCQZGQHWYTQS34G7bXLy028NvRFmLkX5SaSPG+l0QIugeAY8BgoQhy9m6ZsqWwvt2A/vnhugWIz6CfTXxpR9qifqx8SkoQt3bQT+aXE00sRckeLmZU4aBh/FSR65yRW6mT78QWX6WtwYPiEzM6IsUNvr4AL9hr5uwi0tQlu5gGuZiu134LeQTGzUNCHZtSH5NMptUsDu/gTKyDcwGmRnmjUQEbocTl+/vz5SbBhdH4ZZWj7V8r4EBUcsB/zhDO3iUZLskVmtoiTupe4YLyYRhtv3MXUj5bPF1O/M+3g0/UyPIjsvIGKwYRlczk9JKZF8udinP6zTU7/+TQn8FiFrGcMnf5zov6CZ331/fkmLA9T4rXdxlJSeebe6T838fSffdnrTlR7funAa7udhaX4DNoem1MuDK+wr2Oi+rOgT/953j19Ml2eZ7Kf/nP1/4J3I5z++y3+gneU/AXvmRl4bbc5l3jeTBZhr67TQu976lXcrdg7u07/vWv9edpn4Xfn9cU/LfH+w57cimXeYdmLAHGp95D2YVQUj4RqhJ2fZZR+H/Bf8E7nbhvUSt7L/Re8W73DY4Z8nFAn7OxMSjhjyk3YUUQlQEXCTiKqAaoSdhBREVCZsHPmRsXI5CMc3HVpXLQVhonchF3ybrI9mWKEnfFRM33RwoQDr202oqzZRBnCTswXM+aDJQkHt23bG1vZiBYkbDs8JQ06VUTYapBRFjasjnBw21Y0fJz3Ci1K2JZNzWdDyxEOPjffjWNVR7QawuaXUEULoPURDr406eG4giXsWgkHg4emxkabn2VRP2FTqUXcRKCGCJuwqsUsaHWEg6/1JmuuOdmGDRMCo1cbn1earxJC0E0dGf7DcvdfqGoIYVpV9VaUec5JklBVEYK36lXI5xXxQPmqjhD0UM3MalJm+GNUKSFoVRZyUtXVGapqQtC3dVG3fLz+ln36vKqBEPRlf5XXo7Ov9sV9T5nqIcS6W3mqvrnrrdQjvHlVHyHR3f3ec8WR5I3r7e/rgyOqmTDU7f1qf7Pz1ldYa293s1/dVzcgSNUQYYt6Iey/Xgj7rxfC/ut/oNNsvBYq56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descr="data:image/jpeg;base64,/9j/4AAQSkZJRgABAQAAAQABAAD/2wCEAAkGBxITEhIUEhIUFhUWGB4XGBgYGBUTGBcYGxchFxcWFRcYHDQgGBoxHBUULTEhJSkrLy4uFyIzOTMsNygtLisBCgoKDg0OGxAQGy0kHyUvLCw0NDIsLCwsLCwsLCwsLCwsLywsLCwsLCwsLCwsLCwsLCwsLCwsLCwsLCwsLCwsLP/AABEIAKAAoAMBEQACEQEDEQH/xAAbAAEAAgMBAQAAAAAAAAAAAAAABAYCAwcFAf/EAEMQAAEDAgMEBgQMBAYDAAAAAAEAAgMEERIhMQUGUWETIkFxgZEyobHBBxQjQlJicoKS0eHwNFOy0mSiwtPi8TNVY//EABkBAQADAQEAAAAAAAAAAAAAAAACAwQBBf/EAC8RAAICAQMDAwMEAQUBAAAAAAABAhEDEiExBBMiQVFSFDJhM0JxgfBicpGhsSP/2gAMAwEAAhEDEQA/AO4oAgCAIAgMZHhoJcQANSTYDvKC6K1tPfemjuI7yu+rk38R911TLMlwZp9VCPG5Wazfupf6AZGOQxHzP5Kp5pGeXVzfGx49Rtyqf6U8ng4t/pUHOT9Sl5ZvlkN87zq9x73ErlshbPjZ3jR7h3EhLFsmU+26lnozyeLi71OXVOS9SayzXDPYo9+apnphkg5jCfMfkprNJFseqmudyy7M35p5LCQGJ3PrN/EPeArY5ovk0w6qEudizRStcA5pDgdCDcHxCuNCafBmh0IAgCAIAgCAIAgK3vFvdFT3Yy0kvAHqt+0fcPUqp5VHgz5eojDZbs55tbbE1QbyvJHY0ZNHcPes0pOXJ588kp8kFRIBAEAQBAEAQBATNl7Vmp3YonlvEatPe3RSjJx4JwySg/E6Fu9vjHPZkoEcmgz6rvsnsPI+taYZVLZm/F1Kns9mWdWmkIAgCAIAgBKA5/vXvgXXipnWbo6QankzgOazZMvpEwZ+pvxgUlUGM+oAgCAIAgCAIAgCAID4UBct1N7zGRFUElmjXnMt5O4t59ivx5a2ZrwdTXjI6G0gi4zBWk9A+oAgCAIDn+/O8uIup4T1RlI4dp+gOXHyWbLk/ajB1Of9kSlKgxhAEAQBAEAQBAEAQBAEAQBAXDcjeXoyIJj1Dkxx+Yfon6p9SvxZK2Zr6bPXjLg6KtJ6AQBAVvfXbvxeLAw/KyZD6re135foqss9KM/UZdEaXLOWrIeYfUAQBAEAQBAEAQBAEAQBAEAQHwoDp2423enjMbz8pGNT85ugPeND4cVrxTtUz0umy61T5RaFaaTGR4aCSbAC5PADUoDje3NpmomfKdCbNHBo9EfvisM5anZ4+SeuVkBRIBAEAQBAEAQBAEAQBAEAQBAEAQEzZG0XU8zJW/NOY4t+cPJSjLS7J45uEtSOzQyh7WuabhwBB4g5hbk7PXTtWiufCBtDo6bAD1pTh+6M3e4eKqzSqJn6qemFe5zBZDzQgMcY4hDgxjiPNBZkh0IAgCAIAgCAIAgCAIAgCAIDpXwd7Qx07ozrEbfddm31h3ktWGVqj0elncK9ivfCLVYqlrOyNnrdmfUG+SrzPyKOrlc69irKkynp7s0bJaqJjxdpNyONhex5ZKeNXJJluGKlNJlm2tveIJpIW0sREZwg4rdnANyVssul1Ron1OiTiorYhu38/wALF+L/AIqPe/BH6v8A0oqLQqTIEAugCAXQC6AIBdALoBdAEAQH1AEBZfg+qsFVh7JGlviOsPYVbhdSNPSyqde55e8k+Oqnd9cj8PV9yjN3JlWZ3Ns85QKz29yv42Hx/pKsxfci7p/1EWDbG9scU8sZo43lrrYi4Au5nqe9WSypOqNGTqFGTWn/AD/ghu31jt/Axfib/tqPeXsQ+qXxX+f0V2sYBFB3G/PTVcmvGJDKkscP7JFIwdHDkP8Ay8O9SgvFfyW4ktEP9xNe1+I2bDa/brb81Y9V+hoanq2UaI7mtY6ocGjq4bAjIX1yUaUXJpFTUYSnJLijXT1PSiQOYwWYSLCxuFGMtaaaIwyd1STS4JTWuwR4GxeiL4rA3U6dKqLkpaY6UuPUwdE0yQhwZizxBunK6UnJWRcYucVJK9+DIiT6MCeX4O1k9omukjOGQhsePHbP0fBcitm9rsjii6k0ld/0KuMmKQvbHcC7Sz3pJPS7oZIt45akv6FdTtcHMa0BzAHC3aLZhJxT2XKGbHGScYrdbkHaQGGGwGbFVk4X8GbOlUK9iEqzOEBN2JPgqIHcJG+RNj6iVKDqSJ43U0yPWOvJIeL3HzcSuPkjLlmpcOHsbnsJrILG2ZPk05KeP7kXdP8AqIse2t56eOeVjqJjy11i4ll3G2ubSrZZEnVGjJnipNOJCO9tN/6+PzZ/Yo92PxIfUQ+BXoq1uBrXx4sOQN7e5cU1STRCOeOlRlG6MnbQHUDY8LWuxWve58sk7i2pHX1C2UY0k7Ik0mJ5dbU3t43VbduyiUtU3L8k07TBdISy7X2uL8OdlZ3d3a5NH1KcpNx2Zj8fYA4MiwlwtfFfLyTuJLZHO/BJ6Y1f5I9XUY8GVsLcPG/NQlLVRVkya624VGNHP0bw4C9uzRIy0uzmLJ25akSTVQ/yP836KeuHxLu7i+H/AGan1QwOYG2BdiGd7DhoouS01RB5VocEvWzGCowskbb07Z6Wt7dVyMqTXuRhk0wlGuTbLtAmUSNFrAC1738VJ5PLUiyXUN5NaRhX1fSEWbhAFgNVyc9RHNl7jW1URlApCAyiNiDwIPrQLkzrG2kkHB7h5OIXXydlyzUuHCRs2tdDKyVlsTTfPQ9hB8F2Lp2ShJxlaLRNvXSPJc+hBcdTdhue+2au7sXyjS+oxvdxJezRR1zZmMphC5rcQcMN7m9jlzGi7HTO1ROHbyppRoqweyOKI9G1xeCST++ajajFOuSFxx44vSnZhHUNe+NvRMb1he3byK4pKTSo5HJGcorSluTIaUfKFsbXHGQAcgAOCsUVvS9S+GNeTUU3ZqrYXBjrwRt5g5juUZp19qIZYSUHcEjPaFGwhwY0BzAD3tIXZwVUuUdzYoNNRW6/8EdOzFHdot0WIjieaKKtfwdjjhqjt+2yINoN/kR/vwUO4viij6iPwRKooLxhzYmvcXG9zaw5KcI+NpWXYoXj1KKbbNe0InBhvCxoyzBuVyadcURzRkobwSPLVBiCAIAgCAyjFyBxI9qBE/eODBVVDf8A6E/i63vUpqpMszKptHnKJWehu/QCeoijcSGuOdtbAXsPJShG5UWYoa5pMs20NobNhkfEaMuLDhJAbnlzddXOUE6o0ynhi9Ok0O3rpo2SClpeje8YcRwgDgcib6nJc7kUvFEfqIRT0Rplejq4yxjZGOODIWNslFTjSUlwRWXG4KM1wPjEIcwsY4EOubm+XDVNUE00jncxJpxT2Zm2uYQ8PY4tc7ELGx8V3uLdNElng7Uls3ZqnlhLThY8HsJNx7VFuFbIhOWFrxTszk2j8sJGg2tYg9o7V15PPUiUuo/+utGZ2m3pAQw4Q3Ba+diu91arrYl9THWmltVGAlp/5b/P9Vy8fsR14Piz5DVx4MD2OIBJFjbXiinGqaEcsNGmSNdRJCW9RjgeJNx7VyThWyIzlia8U7IqrKAgCAIAgJmxYMdRA3jI3yBufUCpRVyRPGrmke78ItLhqQ/skYD4tyP+nzVmZeRf1canfuVZUmU9vcr+Nh8f6SrMX3Iu6f8AURYdsbS2a2eUS0znSB3WcAMzx9JWSlC90aMk8Kk01uQnbV2VY2pX+Q/vXNWP2IdzB8TwQI44oi6PGXgkm9tP+1zxjFNq7HhjxxbjbZsEUbxE4Mw3fhIve4Xai6aXqS0Y5qMkq3og1LAJHADLFa3K6qkqlRmyJLI0vc9M0sQfKXN6rcItwvqVfpim7Nnaxqcm1sqNEdCGvla4XAYXN9xUFBJtMrjhUZyi/a0fZnRRtjvEHFzQb3suvTFLYTePGo3G7RkKaN5hIbhDybi99E0xlTrkl2oTcGlV2bm0wvb4tYXtfF2cbKWnf7Saxq67e38mmmjj6UxGO/WPWJ7NbWUYqOrTRDHHH3O24+vJjCI3ueBGG4Wu7b3PYf3xXFpk3sRj25t1GqTMX9HGyO8eIubiJvZHpiltZx9vHGNxu1ZsFNG8wuDcIeSCL30H6LumLp1yT7cJ6GlVmuqpWYo3MHVc7CRwINlyUFaa4IZMUdUZR4boi7QjDZHgCwBUJqpNIpzxUcjSPc+D+lx1Yd2RtLvE9Ue0qWFXIs6WNzv2LT8IOz+kpsYHWiOL7pyd7j4K7NG42aeqhqhfscyWQ809LdyuZBURyPvhbe9hc5i2ilB1K2WYpqM02att1TZZ5ZGXwvdcXyNrdqSduzmSSlNtEJRIHoMqInMY2QOuy4Fuat1RaSl6GpZMUoKM72Pr62NojbGHENdiN/YF1ziqSOvNCKioXs7PsklOXFx6S5N/FG8bd7hywOWp2fJq9rhNkRjtbw4o8id/kSzxlr/NH2LaLejs4EvDS0HiDxRZFpp8iPULRT5qg+eB7WY8d2tDckcoNKw54Zpar2VGTa6Nrog0Owsvrrmu9yKarhElnxxlFK6VkOOpIeCXOtivqdL8FWpPVZnjkandurN0VW0TmTPDcnnopKa16iyOWKza/QwoqlrTITfrNIHiuQkk2RxZFFyb9Uzd8Yhe1gkxgtGHLRS1QaVk+5inFKd2tjMV0YMQaHYWEkk65hd1xTVcIl38acVG6Rqoq1rXPDgSxxxdxvcFRhNJu+CGLMotqXD3ItXNje51rXKhJ27Kcs9c3I6J8HWz8EDpTrKcvstyHrLvNaMMaVm7pYVG/ctUkYcC1wuCLEcQciFcamrONbb2a6nmfEdAeqeLT6JWGUdLo8fJDRKiCokAgCAIAgCAIAgCAIAgCAIAgCAICXsnZ7p5WRN1cczwHafJSjHU6Jwg5y0o7NBC1jWtaLNaAAOQyC3JUeulSpGxDpWd99hdPEJGD5SMZD6Te1vf2j9VVlhqVozdRi1xtco5eFkPNPqAIAgCAIAgCAIAgCAIAgCAID4gOmbibD6GMyvHykgyB+azUDvOp8FqxQpWz0emxaVqfLLUrjUEAQHPN+N2sBdUQjqHORo+afpDlx4LNlx1ujB1OCvKJTVQYwgCAIAgCAIAgCAIAgCAIAgLduTu10rhPKPk2m7Afnnj9ketXYsd7s19Pg1eUuDo61HoBAEAQHwi+RQHPd690CwmWnbdmrmDMt5t4jl2LNkxVujBn6avKJTAVQYz6gCAIAgCAIAgCAIAgPiAt+6m6LpbS1ALY9Qw5F/fwb7VdjxXuzXg6fV5S4OjNaAAALAZADIAclqPQPqAIAgCAIAgKxvFufHPd8REcmpy6rvtDsPMetVTxKW6M2XplPdbM57tTZc1O7DKwt4HVp7joVmlFx5ME8coOpENRIBAEAQBAEAQBAS9m7NlndhiYXHtPYPtHQKUYuXBKEJTdROgbvbmRw2fMRJJqBbqN7gfSPMrRDEluzfi6ZR3luy1K41BAEAQBAEAQBAEBhNE14LXNDgdQRcHwKcnGk9mVfae4tPJcxExO5dZv4SfYVTLCnwZp9LB8bFarNx6pno4JB9U2Pk5VPDJGeXSzXG549RsioZ6cEg+6SPMZKDjJehS8c1yiI6MjUEeBCiQpgRk6AnwKCiVT7JqH+hBIfuuA8zkpKMn6E1jm+Ez2KPciqf6QbGPrG58mqawyZdHpZvnYsuzNxIGZyuMp4eg3yBufEq2OFLk0Q6SK+7ctEEDWNDWNDWjQAAD1K5KjSklsjYh0IAgCA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2" name="Picture 2"/>
          <p:cNvPicPr>
            <a:picLocks noChangeAspect="1" noChangeArrowheads="1"/>
          </p:cNvPicPr>
          <p:nvPr/>
        </p:nvPicPr>
        <p:blipFill>
          <a:blip r:embed="rId4"/>
          <a:srcRect/>
          <a:stretch>
            <a:fillRect/>
          </a:stretch>
        </p:blipFill>
        <p:spPr bwMode="auto">
          <a:xfrm>
            <a:off x="257175" y="304800"/>
            <a:ext cx="1571625" cy="523875"/>
          </a:xfrm>
          <a:prstGeom prst="rect">
            <a:avLst/>
          </a:prstGeom>
          <a:noFill/>
          <a:ln w="9525">
            <a:noFill/>
            <a:miter lim="800000"/>
            <a:headEnd/>
            <a:tailEnd/>
          </a:ln>
        </p:spPr>
      </p:pic>
      <p:sp>
        <p:nvSpPr>
          <p:cNvPr id="14" name="Rektangel 4"/>
          <p:cNvSpPr>
            <a:spLocks noChangeArrowheads="1"/>
          </p:cNvSpPr>
          <p:nvPr/>
        </p:nvSpPr>
        <p:spPr bwMode="auto">
          <a:xfrm>
            <a:off x="2314575" y="1366398"/>
            <a:ext cx="45720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smtClean="0">
                <a:solidFill>
                  <a:schemeClr val="accent1">
                    <a:lumMod val="75000"/>
                  </a:schemeClr>
                </a:solidFill>
                <a:latin typeface="+mn-lt"/>
                <a:cs typeface="Arial"/>
              </a:rPr>
              <a:t>…and </a:t>
            </a:r>
            <a:r>
              <a:rPr lang="nb-NO" sz="2400" b="1" dirty="0" err="1" smtClean="0">
                <a:solidFill>
                  <a:schemeClr val="accent1">
                    <a:lumMod val="75000"/>
                  </a:schemeClr>
                </a:solidFill>
                <a:latin typeface="+mn-lt"/>
                <a:cs typeface="Arial"/>
              </a:rPr>
              <a:t>integrity</a:t>
            </a:r>
            <a:r>
              <a:rPr lang="nb-NO" sz="2400" b="1" dirty="0" smtClean="0">
                <a:solidFill>
                  <a:schemeClr val="accent1">
                    <a:lumMod val="75000"/>
                  </a:schemeClr>
                </a:solidFill>
                <a:latin typeface="+mn-lt"/>
                <a:cs typeface="Arial"/>
              </a:rPr>
              <a:t>?</a:t>
            </a:r>
            <a:endParaRPr lang="nb-NO" sz="2400" b="1" dirty="0">
              <a:solidFill>
                <a:schemeClr val="accent1">
                  <a:lumMod val="75000"/>
                </a:schemeClr>
              </a:solidFill>
              <a:latin typeface="+mn-lt"/>
              <a:cs typeface="Arial"/>
            </a:endParaRPr>
          </a:p>
        </p:txBody>
      </p:sp>
      <p:pic>
        <p:nvPicPr>
          <p:cNvPr id="1026" name="Picture 2" descr="C:\Users\TK\AppData\Local\Temp\ScreenCli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75" y="1828063"/>
            <a:ext cx="1567791" cy="144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97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p:cNvGrpSpPr/>
          <p:nvPr/>
        </p:nvGrpSpPr>
        <p:grpSpPr>
          <a:xfrm>
            <a:off x="1219200" y="1828800"/>
            <a:ext cx="1514251" cy="4183080"/>
            <a:chOff x="1543" y="0"/>
            <a:chExt cx="1514251" cy="4183080"/>
          </a:xfrm>
        </p:grpSpPr>
        <p:sp>
          <p:nvSpPr>
            <p:cNvPr id="7" name="Avrundet rektangel 6"/>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Avrundet rektangel 4"/>
            <p:cNvSpPr/>
            <p:nvPr/>
          </p:nvSpPr>
          <p:spPr>
            <a:xfrm>
              <a:off x="1543" y="0"/>
              <a:ext cx="1514251" cy="1254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Openness</a:t>
              </a:r>
              <a:endParaRPr lang="nb-NO" sz="1400" kern="1200" dirty="0"/>
            </a:p>
          </p:txBody>
        </p:sp>
      </p:grpSp>
      <p:grpSp>
        <p:nvGrpSpPr>
          <p:cNvPr id="9" name="Gruppe 8"/>
          <p:cNvGrpSpPr/>
          <p:nvPr/>
        </p:nvGrpSpPr>
        <p:grpSpPr>
          <a:xfrm>
            <a:off x="6400800" y="1828800"/>
            <a:ext cx="1514251" cy="4183080"/>
            <a:chOff x="1543" y="0"/>
            <a:chExt cx="1514251" cy="4183080"/>
          </a:xfrm>
        </p:grpSpPr>
        <p:sp>
          <p:nvSpPr>
            <p:cNvPr id="10" name="Avrundet rektangel 9"/>
            <p:cNvSpPr/>
            <p:nvPr/>
          </p:nvSpPr>
          <p:spPr>
            <a:xfrm>
              <a:off x="1543" y="0"/>
              <a:ext cx="1514251" cy="418308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1" name="Avrundet rektangel 4"/>
            <p:cNvSpPr/>
            <p:nvPr/>
          </p:nvSpPr>
          <p:spPr>
            <a:xfrm>
              <a:off x="1543" y="0"/>
              <a:ext cx="1514251" cy="1254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Integrity</a:t>
              </a:r>
              <a:endParaRPr lang="nb-NO" sz="1400" kern="1200" dirty="0"/>
            </a:p>
          </p:txBody>
        </p:sp>
      </p:grpSp>
      <p:sp>
        <p:nvSpPr>
          <p:cNvPr id="12" name="Avrundet rektangel 4"/>
          <p:cNvSpPr/>
          <p:nvPr/>
        </p:nvSpPr>
        <p:spPr>
          <a:xfrm>
            <a:off x="1219200" y="3276600"/>
            <a:ext cx="1514251" cy="1635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en-GB" sz="1400" dirty="0" smtClean="0"/>
              <a:t>Accessibility</a:t>
            </a:r>
          </a:p>
          <a:p>
            <a:pPr lvl="0" algn="ctr" defTabSz="622300">
              <a:lnSpc>
                <a:spcPct val="90000"/>
              </a:lnSpc>
              <a:spcAft>
                <a:spcPct val="35000"/>
              </a:spcAft>
            </a:pPr>
            <a:r>
              <a:rPr lang="en-GB" sz="1400" kern="1200" dirty="0" smtClean="0"/>
              <a:t>Low/no cost</a:t>
            </a:r>
          </a:p>
          <a:p>
            <a:pPr lvl="0" algn="ctr" defTabSz="622300">
              <a:lnSpc>
                <a:spcPct val="90000"/>
              </a:lnSpc>
              <a:spcAft>
                <a:spcPct val="35000"/>
              </a:spcAft>
            </a:pPr>
            <a:r>
              <a:rPr lang="en-GB" sz="1400" dirty="0" smtClean="0"/>
              <a:t>Low/no barriers</a:t>
            </a:r>
            <a:endParaRPr lang="nb-NO" sz="1400" kern="1200" dirty="0"/>
          </a:p>
        </p:txBody>
      </p:sp>
      <p:sp>
        <p:nvSpPr>
          <p:cNvPr id="13" name="Avrundet rektangel 4"/>
          <p:cNvSpPr/>
          <p:nvPr/>
        </p:nvSpPr>
        <p:spPr>
          <a:xfrm>
            <a:off x="6400800" y="3276600"/>
            <a:ext cx="1514251" cy="1635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en-GB" sz="1400" dirty="0" smtClean="0"/>
              <a:t>Quality</a:t>
            </a:r>
          </a:p>
          <a:p>
            <a:pPr lvl="0" algn="ctr" defTabSz="622300">
              <a:lnSpc>
                <a:spcPct val="90000"/>
              </a:lnSpc>
              <a:spcAft>
                <a:spcPct val="35000"/>
              </a:spcAft>
            </a:pPr>
            <a:r>
              <a:rPr lang="en-GB" sz="1400" dirty="0" smtClean="0"/>
              <a:t>Security</a:t>
            </a:r>
          </a:p>
          <a:p>
            <a:pPr lvl="0" algn="ctr" defTabSz="622300">
              <a:lnSpc>
                <a:spcPct val="90000"/>
              </a:lnSpc>
              <a:spcAft>
                <a:spcPct val="35000"/>
              </a:spcAft>
            </a:pPr>
            <a:r>
              <a:rPr lang="en-GB" sz="1400" dirty="0" smtClean="0"/>
              <a:t>Fixity</a:t>
            </a:r>
          </a:p>
          <a:p>
            <a:pPr lvl="0" algn="ctr" defTabSz="622300">
              <a:lnSpc>
                <a:spcPct val="90000"/>
              </a:lnSpc>
              <a:spcAft>
                <a:spcPct val="35000"/>
              </a:spcAft>
            </a:pPr>
            <a:r>
              <a:rPr lang="en-GB" sz="1400" dirty="0" smtClean="0"/>
              <a:t>Viability </a:t>
            </a:r>
          </a:p>
          <a:p>
            <a:pPr lvl="0" algn="ctr" defTabSz="622300">
              <a:lnSpc>
                <a:spcPct val="90000"/>
              </a:lnSpc>
              <a:spcAft>
                <a:spcPct val="35000"/>
              </a:spcAft>
            </a:pPr>
            <a:r>
              <a:rPr lang="en-GB" sz="1400" dirty="0" err="1" smtClean="0"/>
              <a:t>Renderability</a:t>
            </a:r>
            <a:r>
              <a:rPr lang="en-GB" sz="1400" dirty="0" smtClean="0"/>
              <a:t> </a:t>
            </a:r>
          </a:p>
          <a:p>
            <a:pPr lvl="0" algn="ctr" defTabSz="622300">
              <a:lnSpc>
                <a:spcPct val="90000"/>
              </a:lnSpc>
              <a:spcAft>
                <a:spcPct val="35000"/>
              </a:spcAft>
            </a:pPr>
            <a:r>
              <a:rPr lang="en-GB" sz="1400" dirty="0" err="1" smtClean="0"/>
              <a:t>Understandability</a:t>
            </a:r>
            <a:r>
              <a:rPr lang="en-GB" sz="1400" dirty="0" smtClean="0"/>
              <a:t> </a:t>
            </a:r>
          </a:p>
          <a:p>
            <a:pPr lvl="0" algn="ctr" defTabSz="622300">
              <a:lnSpc>
                <a:spcPct val="90000"/>
              </a:lnSpc>
              <a:spcAft>
                <a:spcPct val="35000"/>
              </a:spcAft>
            </a:pPr>
            <a:r>
              <a:rPr lang="en-GB" sz="1400" dirty="0" smtClean="0"/>
              <a:t>Authenticity</a:t>
            </a:r>
            <a:endParaRPr lang="nb-NO" sz="1400" kern="1200" dirty="0"/>
          </a:p>
        </p:txBody>
      </p:sp>
      <p:grpSp>
        <p:nvGrpSpPr>
          <p:cNvPr id="14" name="Gruppe 13"/>
          <p:cNvGrpSpPr/>
          <p:nvPr/>
        </p:nvGrpSpPr>
        <p:grpSpPr>
          <a:xfrm>
            <a:off x="3565566" y="2795202"/>
            <a:ext cx="2012868" cy="2250276"/>
            <a:chOff x="1543" y="0"/>
            <a:chExt cx="1538455" cy="4183080"/>
          </a:xfrm>
        </p:grpSpPr>
        <p:sp>
          <p:nvSpPr>
            <p:cNvPr id="15" name="Avrundet rektangel 14"/>
            <p:cNvSpPr/>
            <p:nvPr/>
          </p:nvSpPr>
          <p:spPr>
            <a:xfrm>
              <a:off x="1543" y="0"/>
              <a:ext cx="1514251" cy="4183080"/>
            </a:xfrm>
            <a:prstGeom prst="roundRect">
              <a:avLst>
                <a:gd name="adj" fmla="val 10000"/>
              </a:avLst>
            </a:prstGeom>
            <a:solidFill>
              <a:schemeClr val="tx2">
                <a:lumMod val="20000"/>
                <a:lumOff val="80000"/>
              </a:schemeClr>
            </a:solidFill>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6" name="Avrundet rektangel 4"/>
            <p:cNvSpPr/>
            <p:nvPr/>
          </p:nvSpPr>
          <p:spPr>
            <a:xfrm>
              <a:off x="25747" y="1464078"/>
              <a:ext cx="1514251" cy="1254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Preservation Policy</a:t>
              </a:r>
              <a:endParaRPr lang="nb-NO" sz="1400" kern="1200" dirty="0"/>
            </a:p>
          </p:txBody>
        </p:sp>
      </p:grpSp>
      <p:cxnSp>
        <p:nvCxnSpPr>
          <p:cNvPr id="3" name="Rett pil 2"/>
          <p:cNvCxnSpPr>
            <a:stCxn id="7" idx="3"/>
            <a:endCxn id="15" idx="1"/>
          </p:cNvCxnSpPr>
          <p:nvPr/>
        </p:nvCxnSpPr>
        <p:spPr>
          <a:xfrm>
            <a:off x="2733451" y="3920340"/>
            <a:ext cx="8321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Rett pil 5"/>
          <p:cNvCxnSpPr>
            <a:stCxn id="10" idx="1"/>
            <a:endCxn id="15" idx="3"/>
          </p:cNvCxnSpPr>
          <p:nvPr/>
        </p:nvCxnSpPr>
        <p:spPr>
          <a:xfrm flipH="1">
            <a:off x="5546766" y="3920340"/>
            <a:ext cx="8540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srcRect/>
          <a:stretch>
            <a:fillRect/>
          </a:stretch>
        </p:blipFill>
        <p:spPr bwMode="auto">
          <a:xfrm>
            <a:off x="257175" y="304800"/>
            <a:ext cx="1571625" cy="523875"/>
          </a:xfrm>
          <a:prstGeom prst="rect">
            <a:avLst/>
          </a:prstGeom>
          <a:noFill/>
          <a:ln w="9525">
            <a:noFill/>
            <a:miter lim="800000"/>
            <a:headEnd/>
            <a:tailEnd/>
          </a:ln>
        </p:spPr>
      </p:pic>
      <p:sp>
        <p:nvSpPr>
          <p:cNvPr id="18" name="Rektangel 4"/>
          <p:cNvSpPr>
            <a:spLocks noChangeArrowheads="1"/>
          </p:cNvSpPr>
          <p:nvPr/>
        </p:nvSpPr>
        <p:spPr bwMode="auto">
          <a:xfrm>
            <a:off x="2286000" y="457200"/>
            <a:ext cx="4572000" cy="461665"/>
          </a:xfrm>
          <a:prstGeom prst="rect">
            <a:avLst/>
          </a:prstGeom>
          <a:noFill/>
          <a:ln>
            <a:noFill/>
          </a:ln>
          <a:extLst/>
        </p:spPr>
        <p:txBody>
          <a:bodyPr wrap="square">
            <a:spAutoFit/>
          </a:bodyPr>
          <a:lstStyle/>
          <a:p>
            <a:pPr algn="ctr" fontAlgn="auto">
              <a:spcBef>
                <a:spcPts val="0"/>
              </a:spcBef>
              <a:spcAft>
                <a:spcPts val="0"/>
              </a:spcAft>
              <a:defRPr/>
            </a:pPr>
            <a:r>
              <a:rPr lang="nb-NO" sz="2400" b="1" dirty="0" err="1" smtClean="0">
                <a:solidFill>
                  <a:schemeClr val="accent1">
                    <a:lumMod val="75000"/>
                  </a:schemeClr>
                </a:solidFill>
                <a:latin typeface="+mn-lt"/>
                <a:cs typeface="Times New Roman" pitchFamily="18" charset="0"/>
              </a:rPr>
              <a:t>Openness</a:t>
            </a:r>
            <a:r>
              <a:rPr lang="nb-NO" sz="2400" b="1" dirty="0" smtClean="0">
                <a:solidFill>
                  <a:schemeClr val="accent1">
                    <a:lumMod val="75000"/>
                  </a:schemeClr>
                </a:solidFill>
                <a:latin typeface="+mn-lt"/>
                <a:cs typeface="Times New Roman" pitchFamily="18" charset="0"/>
              </a:rPr>
              <a:t> vs. </a:t>
            </a:r>
            <a:r>
              <a:rPr lang="nb-NO" sz="2400" b="1" dirty="0" err="1" smtClean="0">
                <a:solidFill>
                  <a:schemeClr val="accent1">
                    <a:lumMod val="75000"/>
                  </a:schemeClr>
                </a:solidFill>
                <a:latin typeface="+mn-lt"/>
                <a:cs typeface="Times New Roman" pitchFamily="18" charset="0"/>
              </a:rPr>
              <a:t>Integrity</a:t>
            </a:r>
            <a:r>
              <a:rPr lang="nb-NO" sz="2400" b="1" dirty="0" smtClean="0">
                <a:solidFill>
                  <a:schemeClr val="accent1">
                    <a:lumMod val="75000"/>
                  </a:schemeClr>
                </a:solidFill>
                <a:latin typeface="+mn-lt"/>
                <a:cs typeface="Times New Roman" pitchFamily="18" charset="0"/>
              </a:rPr>
              <a:t> </a:t>
            </a:r>
            <a:endParaRPr lang="nb-NO" sz="2400" b="1" dirty="0">
              <a:solidFill>
                <a:schemeClr val="accent1">
                  <a:lumMod val="75000"/>
                </a:schemeClr>
              </a:solidFill>
              <a:latin typeface="+mn-lt"/>
            </a:endParaRPr>
          </a:p>
        </p:txBody>
      </p:sp>
    </p:spTree>
    <p:extLst>
      <p:ext uri="{BB962C8B-B14F-4D97-AF65-F5344CB8AC3E}">
        <p14:creationId xmlns:p14="http://schemas.microsoft.com/office/powerpoint/2010/main" val="73481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5046</TotalTime>
  <Words>3249</Words>
  <Application>Microsoft Macintosh PowerPoint</Application>
  <PresentationFormat>On-screen Show (4:3)</PresentationFormat>
  <Paragraphs>370</Paragraphs>
  <Slides>23</Slides>
  <Notes>23</Notes>
  <HiddenSlides>3</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Norsk Samfunnsvitenskapelig Datatjeneste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Kiberg; Trond Kvamme</dc:creator>
  <cp:lastModifiedBy>Trond Kvamme</cp:lastModifiedBy>
  <cp:revision>191</cp:revision>
  <cp:lastPrinted>2014-11-26T09:46:47Z</cp:lastPrinted>
  <dcterms:created xsi:type="dcterms:W3CDTF">2012-05-02T06:41:48Z</dcterms:created>
  <dcterms:modified xsi:type="dcterms:W3CDTF">2014-11-27T11:17:18Z</dcterms:modified>
</cp:coreProperties>
</file>