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297" r:id="rId3"/>
    <p:sldId id="311" r:id="rId4"/>
    <p:sldId id="318" r:id="rId5"/>
    <p:sldId id="315" r:id="rId6"/>
    <p:sldId id="320" r:id="rId7"/>
    <p:sldId id="310" r:id="rId8"/>
    <p:sldId id="312" r:id="rId9"/>
    <p:sldId id="321" r:id="rId10"/>
    <p:sldId id="316" r:id="rId11"/>
    <p:sldId id="313" r:id="rId12"/>
    <p:sldId id="314" r:id="rId13"/>
    <p:sldId id="317" r:id="rId14"/>
    <p:sldId id="319" r:id="rId1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0" autoAdjust="0"/>
    <p:restoredTop sz="89165" autoAdjust="0"/>
  </p:normalViewPr>
  <p:slideViewPr>
    <p:cSldViewPr snapToGrid="0">
      <p:cViewPr>
        <p:scale>
          <a:sx n="70" d="100"/>
          <a:sy n="70" d="100"/>
        </p:scale>
        <p:origin x="-12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330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fld id="{2080D016-856B-4AFE-BE84-2C12102F371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23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pPr>
              <a:defRPr/>
            </a:pPr>
            <a:fld id="{0AD48170-02DA-48F5-908E-2AFFA5BE83B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864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45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94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42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92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964A320-2473-47F3-9FF9-70091B9EDFC7}" type="slidenum">
              <a:rPr lang="en-GB" altLang="en-US" smtClean="0"/>
              <a:pPr/>
              <a:t>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10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11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12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BD90C2E-C304-45FA-8690-A23B874ECED1}" type="slidenum">
              <a:rPr lang="en-GB" altLang="en-US" smtClean="0"/>
              <a:pPr/>
              <a:t>13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4F0B793-0779-4CAE-883B-AFEAE465BCCA}" type="slidenum">
              <a:rPr lang="en-GB" altLang="en-US" smtClean="0"/>
              <a:pPr/>
              <a:t>2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4F6A7C-7D43-474C-A4AB-7959A559CCEB}" type="slidenum">
              <a:rPr lang="en-GB" altLang="en-US" smtClean="0"/>
              <a:pPr/>
              <a:t>3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4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4F6A7C-7D43-474C-A4AB-7959A559CCEB}" type="slidenum">
              <a:rPr lang="en-GB" altLang="en-US" smtClean="0"/>
              <a:pPr/>
              <a:t>5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6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7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4F6A7C-7D43-474C-A4AB-7959A559CCEB}" type="slidenum">
              <a:rPr lang="en-GB" altLang="en-US" smtClean="0"/>
              <a:pPr/>
              <a:t>8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 smtClean="0"/>
              <a:t>Integrate TRAPD approach – which was on of the findings identified from the meeting between GESIS and CentERdata in Dec 2013. </a:t>
            </a:r>
          </a:p>
          <a:p>
            <a:endParaRPr lang="en-GB" altLang="en-US" dirty="0" smtClean="0"/>
          </a:p>
          <a:p>
            <a:r>
              <a:rPr lang="en-GB" altLang="en-US" b="1" dirty="0" smtClean="0"/>
              <a:t>T</a:t>
            </a:r>
            <a:r>
              <a:rPr lang="en-GB" altLang="en-US" dirty="0" smtClean="0"/>
              <a:t>ranslation</a:t>
            </a:r>
          </a:p>
          <a:p>
            <a:r>
              <a:rPr lang="en-GB" altLang="en-US" b="1" dirty="0" smtClean="0"/>
              <a:t>R</a:t>
            </a:r>
            <a:r>
              <a:rPr lang="en-GB" altLang="en-US" dirty="0" smtClean="0"/>
              <a:t>eview</a:t>
            </a:r>
          </a:p>
          <a:p>
            <a:r>
              <a:rPr lang="en-GB" altLang="en-US" b="1" dirty="0" smtClean="0"/>
              <a:t>A</a:t>
            </a:r>
            <a:r>
              <a:rPr lang="en-GB" altLang="en-US" dirty="0" smtClean="0"/>
              <a:t>djudication</a:t>
            </a:r>
          </a:p>
          <a:p>
            <a:r>
              <a:rPr lang="en-GB" altLang="en-US" b="1" dirty="0" smtClean="0"/>
              <a:t>P</a:t>
            </a:r>
            <a:r>
              <a:rPr lang="en-GB" altLang="en-US" dirty="0" smtClean="0"/>
              <a:t>re-testing</a:t>
            </a:r>
          </a:p>
          <a:p>
            <a:r>
              <a:rPr lang="en-GB" altLang="en-US" b="1" dirty="0" smtClean="0"/>
              <a:t>D</a:t>
            </a:r>
            <a:r>
              <a:rPr lang="en-GB" altLang="en-US" dirty="0" smtClean="0"/>
              <a:t>ocumentation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The DDI structure of the tool to ensure compatibility with the other WP3.2 tools needs to be implemented. 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A module to set up the coding of occupations will also be integrated into the tool. </a:t>
            </a:r>
          </a:p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B52C762-58D5-447E-BEEE-2101C856407F}" type="slidenum">
              <a:rPr lang="en-GB" altLang="en-US" smtClean="0"/>
              <a:pPr/>
              <a:t>9</a:t>
            </a:fld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85FC96F9-4CBA-4F26-A42F-B818FF656783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06DD0385-9CA9-4633-9CDA-CEED43F0D26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51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37C06061-E862-4DA3-B704-95FD94D8E25E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5835A2B7-BFD6-4A6B-9AAA-FA9E731B7BE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27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8548AB60-0100-48A5-BCEA-5E0762BDAF74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7D9B88EA-714C-4AA9-91A7-58A077F89AB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35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AF529E10-C7B2-4987-89C4-9D9DFDE1FCCB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4FD3565C-012C-4142-890D-55A31B4387B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1440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51813025-1B34-4410-95E5-05E60A738018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410782E8-0C60-4134-9B72-8B66D1ACDA4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3463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0E9215BF-4FA4-4913-9677-40754AA75959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D776E257-B0FD-44DF-9E06-E51AB5F6118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9034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ACDFC4CE-1278-4777-8E06-499E03874735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349ACD50-744E-4AD5-81ED-69680692CF8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2849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391507"/>
            <a:ext cx="4040188" cy="3734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391507"/>
            <a:ext cx="4041775" cy="3734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495502EB-8476-4A3C-95EA-5103EA2D9036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F05CECDF-FC2E-4F40-8EB1-E612B31E22A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275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3"/>
          </p:nvPr>
        </p:nvSpPr>
        <p:spPr>
          <a:xfrm>
            <a:off x="457200" y="2063750"/>
            <a:ext cx="8229600" cy="2192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E769B633-D6D4-4CE3-A30B-2AEF3AACB8EE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E8FF3A3D-0D08-454C-AD72-89B06CB44C1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0892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12" name="Pladsholder til indhold 11"/>
          <p:cNvSpPr>
            <a:spLocks noGrp="1"/>
          </p:cNvSpPr>
          <p:nvPr>
            <p:ph sz="quarter" idx="13"/>
          </p:nvPr>
        </p:nvSpPr>
        <p:spPr>
          <a:xfrm>
            <a:off x="457200" y="2403230"/>
            <a:ext cx="8229600" cy="3681657"/>
          </a:xfrm>
        </p:spPr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5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B3873835-60F8-4E3B-A8FF-04B2FDCE2B9E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86620D1D-3D80-4704-A598-ABA95A6DBF9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64720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6926BA5B-70E0-42E7-81FB-3BD9069EF7CA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1B6E90B7-B0AB-4D6B-AB27-B7335492C78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632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2FB00A34-125A-4051-9B71-D030E6CB31D8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73D16AF9-758F-489B-AF3D-28FAF27DDAE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556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B45357E4-9842-429D-BD78-CAB9D3EC8A4F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1C22CD4E-652F-4D69-A9FD-2FFC5A918BA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4392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F2CF8E98-F8DB-4D96-8BD2-A32F8F5A2B86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9FC2AAE0-E041-4761-A80E-39C7EB5F065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994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7CB527D8-52E0-48A3-AD98-9DE7265F9B2A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6BFE4B87-FEB8-4B04-B60D-365849C008F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91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9786A7A8-FD26-497F-ABCB-2E4F9C25A2A1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E36E9EBA-1BAF-45D8-A6D3-BBFA245A0C2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999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379785"/>
            <a:ext cx="4038600" cy="3746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85AA934C-55B3-4595-8015-703E4037B0C8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AF1C8764-C48D-4D4D-9015-BDA9971E86D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38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391507"/>
            <a:ext cx="4040188" cy="37346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391507"/>
            <a:ext cx="4041775" cy="37346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08D4528B-3DA1-410E-9672-DF4D3B1983FC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C60BD2B3-6AFB-47A0-B893-58FC053D5CF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07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3"/>
          </p:nvPr>
        </p:nvSpPr>
        <p:spPr>
          <a:xfrm>
            <a:off x="457200" y="2063750"/>
            <a:ext cx="8229600" cy="2192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6BB840C0-88D1-4171-9941-90AD329925A6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8FB15F7F-336F-49C0-8089-3C9835A1B5F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2115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 descr="Logo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12" name="Pladsholder til indhold 11"/>
          <p:cNvSpPr>
            <a:spLocks noGrp="1"/>
          </p:cNvSpPr>
          <p:nvPr>
            <p:ph sz="quarter" idx="13"/>
          </p:nvPr>
        </p:nvSpPr>
        <p:spPr>
          <a:xfrm>
            <a:off x="457200" y="2403230"/>
            <a:ext cx="8229600" cy="3681657"/>
          </a:xfrm>
        </p:spPr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5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1452E87D-50CF-4D71-B76C-7EAADEB44599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DE3A92AE-17DA-4922-8982-0A9D4A72BE6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6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435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646FA2F6-C288-45A5-A158-213DEB08EB2F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C66513DE-343C-487D-9604-96F50F1EA6D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68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3A10DF9D-6C22-4AEE-BD51-C01B7162B733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 u="sng">
                <a:latin typeface="Arial" charset="0"/>
              </a:defRPr>
            </a:lvl1pPr>
          </a:lstStyle>
          <a:p>
            <a:pPr>
              <a:defRPr/>
            </a:pPr>
            <a:fld id="{90207D0D-4BDF-44D0-BBBE-393D29E145D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88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11382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2427288"/>
            <a:ext cx="8229600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 på bakgrundstexten</a:t>
            </a:r>
          </a:p>
          <a:p>
            <a:pPr lvl="1"/>
            <a:r>
              <a:rPr lang="sv-SE" altLang="en-US" smtClean="0"/>
              <a:t>Nivå två</a:t>
            </a:r>
          </a:p>
          <a:p>
            <a:pPr lvl="2"/>
            <a:r>
              <a:rPr lang="sv-SE" altLang="en-US" smtClean="0"/>
              <a:t>Nivå tre</a:t>
            </a:r>
          </a:p>
          <a:p>
            <a:pPr lvl="3"/>
            <a:r>
              <a:rPr lang="sv-SE" altLang="en-US" smtClean="0"/>
              <a:t>Nivå fyra</a:t>
            </a:r>
          </a:p>
          <a:p>
            <a:pPr lvl="4"/>
            <a:r>
              <a:rPr lang="sv-SE" altLang="en-US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94B41F2-8AB2-40F0-A971-C66DBCA75EF6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6B99DC-7DD5-4541-B6CC-90D2F0AC9F2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1031" name="Bildobjekt 4" descr="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0" y="6002338"/>
            <a:ext cx="9810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11382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</a:t>
            </a:r>
          </a:p>
        </p:txBody>
      </p:sp>
      <p:sp>
        <p:nvSpPr>
          <p:cNvPr id="2051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2427288"/>
            <a:ext cx="8229600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 på bakgrundstexten</a:t>
            </a:r>
          </a:p>
          <a:p>
            <a:pPr lvl="1"/>
            <a:r>
              <a:rPr lang="sv-SE" altLang="en-US" smtClean="0"/>
              <a:t>Nivå två</a:t>
            </a:r>
          </a:p>
          <a:p>
            <a:pPr lvl="2"/>
            <a:r>
              <a:rPr lang="sv-SE" altLang="en-US" smtClean="0"/>
              <a:t>Nivå tre</a:t>
            </a:r>
          </a:p>
          <a:p>
            <a:pPr lvl="3"/>
            <a:r>
              <a:rPr lang="sv-SE" altLang="en-US" smtClean="0"/>
              <a:t>Nivå fyra</a:t>
            </a:r>
          </a:p>
          <a:p>
            <a:pPr lvl="4"/>
            <a:r>
              <a:rPr lang="sv-SE" altLang="en-US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7D529C6-99A1-4BFD-B89E-94474D8B200E}" type="datetime1">
              <a:rPr lang="sv-SE"/>
              <a:pPr>
                <a:defRPr/>
              </a:pPr>
              <a:t>2014-11-27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DASISH Executive Board - September 19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200" u="none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A7E4B25-0F62-4CC7-8FCB-6CCA6478B92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2055" name="Bildobjekt 4" descr="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73063"/>
            <a:ext cx="7110413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0" y="6002338"/>
            <a:ext cx="9810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4999038"/>
            <a:ext cx="6400800" cy="8604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a-DK" sz="2800" dirty="0" smtClean="0"/>
              <a:t>Eric Balster, Maurice Martens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da-DK" sz="2800" dirty="0" smtClean="0"/>
              <a:t>CentERdata, </a:t>
            </a:r>
            <a:r>
              <a:rPr lang="da-DK" sz="2800" dirty="0" err="1" smtClean="0"/>
              <a:t>Tilburg</a:t>
            </a:r>
            <a:endParaRPr lang="da-DK" sz="2800" dirty="0"/>
          </a:p>
        </p:txBody>
      </p:sp>
      <p:sp>
        <p:nvSpPr>
          <p:cNvPr id="25603" name="Titel 1"/>
          <p:cNvSpPr txBox="1">
            <a:spLocks/>
          </p:cNvSpPr>
          <p:nvPr/>
        </p:nvSpPr>
        <p:spPr bwMode="auto">
          <a:xfrm>
            <a:off x="676275" y="14128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en-US" sz="4400" u="none" dirty="0"/>
              <a:t>Translation Management Tool</a:t>
            </a:r>
          </a:p>
        </p:txBody>
      </p:sp>
      <p:sp>
        <p:nvSpPr>
          <p:cNvPr id="25604" name="Undertitel 2"/>
          <p:cNvSpPr txBox="1">
            <a:spLocks/>
          </p:cNvSpPr>
          <p:nvPr/>
        </p:nvSpPr>
        <p:spPr bwMode="auto">
          <a:xfrm>
            <a:off x="1371600" y="3133725"/>
            <a:ext cx="64008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457200" indent="-285750" defTabSz="4572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defTabSz="4572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371600" indent="-228600" defTabSz="4572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828800" indent="-228600" defTabSz="4572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da-DK" altLang="en-US" u="none" dirty="0" err="1">
                <a:solidFill>
                  <a:srgbClr val="898989"/>
                </a:solidFill>
              </a:rPr>
              <a:t>Ensuring</a:t>
            </a:r>
            <a:r>
              <a:rPr lang="da-DK" altLang="en-US" u="none" dirty="0">
                <a:solidFill>
                  <a:srgbClr val="898989"/>
                </a:solidFill>
              </a:rPr>
              <a:t> </a:t>
            </a:r>
            <a:r>
              <a:rPr lang="da-DK" altLang="en-US" u="none" dirty="0" err="1" smtClean="0">
                <a:solidFill>
                  <a:srgbClr val="898989"/>
                </a:solidFill>
              </a:rPr>
              <a:t>cross</a:t>
            </a:r>
            <a:r>
              <a:rPr lang="da-DK" altLang="en-US" u="none" dirty="0" smtClean="0">
                <a:solidFill>
                  <a:srgbClr val="898989"/>
                </a:solidFill>
              </a:rPr>
              <a:t> </a:t>
            </a:r>
            <a:r>
              <a:rPr lang="da-DK" altLang="en-US" u="none" dirty="0" err="1" smtClean="0">
                <a:solidFill>
                  <a:srgbClr val="898989"/>
                </a:solidFill>
              </a:rPr>
              <a:t>cultural</a:t>
            </a:r>
            <a:r>
              <a:rPr lang="da-DK" altLang="en-US" u="none" dirty="0" smtClean="0">
                <a:solidFill>
                  <a:srgbClr val="898989"/>
                </a:solidFill>
              </a:rPr>
              <a:t> </a:t>
            </a:r>
            <a:r>
              <a:rPr lang="da-DK" altLang="en-US" u="none" dirty="0" err="1">
                <a:solidFill>
                  <a:srgbClr val="898989"/>
                </a:solidFill>
              </a:rPr>
              <a:t>equivalence</a:t>
            </a:r>
            <a:endParaRPr lang="da-DK" altLang="en-US" u="none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44093" y="1411596"/>
            <a:ext cx="8882603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3600" u="none" dirty="0" smtClean="0"/>
              <a:t>Improved comparison of </a:t>
            </a:r>
            <a:r>
              <a:rPr lang="en-GB" altLang="en-US" sz="3600" u="none" dirty="0" smtClean="0"/>
              <a:t>different languages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93" y="2510627"/>
            <a:ext cx="8882603" cy="420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7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Customizable workflow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00" y="2142130"/>
            <a:ext cx="8186200" cy="3757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7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TMT available for other projects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45" y="2207197"/>
            <a:ext cx="7294728" cy="446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6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384300"/>
            <a:ext cx="8229600" cy="635000"/>
          </a:xfrm>
        </p:spPr>
        <p:txBody>
          <a:bodyPr/>
          <a:lstStyle/>
          <a:p>
            <a:pPr algn="l"/>
            <a:r>
              <a:rPr lang="en-GB" altLang="en-US" sz="4000" dirty="0" smtClean="0"/>
              <a:t>Concluding </a:t>
            </a:r>
            <a:r>
              <a:rPr lang="en-GB" altLang="en-US" sz="4000" dirty="0" smtClean="0"/>
              <a:t>remarks</a:t>
            </a:r>
            <a:endParaRPr lang="en-GB" altLang="en-US" sz="4000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172626"/>
            <a:ext cx="8229600" cy="4255470"/>
          </a:xfrm>
        </p:spPr>
        <p:txBody>
          <a:bodyPr/>
          <a:lstStyle/>
          <a:p>
            <a:r>
              <a:rPr lang="en-GB" altLang="en-US" sz="2800" dirty="0" smtClean="0"/>
              <a:t>Prepare the TMT to support the ESS wave 8 process</a:t>
            </a:r>
          </a:p>
          <a:p>
            <a:r>
              <a:rPr lang="en-GB" altLang="en-US" sz="2800" dirty="0" smtClean="0"/>
              <a:t>Finalize importing WageIndicator into the TMT</a:t>
            </a:r>
          </a:p>
          <a:p>
            <a:r>
              <a:rPr lang="en-GB" altLang="en-US" sz="2800" dirty="0" smtClean="0"/>
              <a:t>Keep hosting the TMT web system and attract other studies and projects to use the TMT</a:t>
            </a:r>
          </a:p>
          <a:p>
            <a:r>
              <a:rPr lang="en-GB" altLang="en-US" sz="2800" dirty="0" smtClean="0"/>
              <a:t>Connect to the other three systems using DDI 3.2 </a:t>
            </a:r>
          </a:p>
        </p:txBody>
      </p:sp>
    </p:spTree>
    <p:extLst>
      <p:ext uri="{BB962C8B-B14F-4D97-AF65-F5344CB8AC3E}">
        <p14:creationId xmlns:p14="http://schemas.microsoft.com/office/powerpoint/2010/main" val="125491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384300"/>
            <a:ext cx="8229600" cy="635000"/>
          </a:xfrm>
        </p:spPr>
        <p:txBody>
          <a:bodyPr/>
          <a:lstStyle/>
          <a:p>
            <a:pPr algn="l"/>
            <a:r>
              <a:rPr lang="en-GB" altLang="en-US" sz="4000" dirty="0" smtClean="0"/>
              <a:t>Background on WP and task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2227263"/>
            <a:ext cx="8229600" cy="4090987"/>
          </a:xfrm>
        </p:spPr>
        <p:txBody>
          <a:bodyPr/>
          <a:lstStyle/>
          <a:p>
            <a:r>
              <a:rPr lang="en-GB" altLang="en-US" sz="2800" dirty="0" smtClean="0"/>
              <a:t>ESS and SHARE aim for integrating their translation procedures to achieve optimal translations</a:t>
            </a:r>
          </a:p>
          <a:p>
            <a:r>
              <a:rPr lang="en-GB" altLang="en-US" sz="2800" dirty="0" smtClean="0"/>
              <a:t>The basis for this task was found in SHARE’s Language Management Utility (LMU)  </a:t>
            </a:r>
          </a:p>
          <a:p>
            <a:r>
              <a:rPr lang="en-GB" altLang="en-US" sz="2800" dirty="0" smtClean="0"/>
              <a:t>The challenge was to incorporate the ESS procedures and way of working and </a:t>
            </a:r>
            <a:r>
              <a:rPr lang="en-GB" altLang="en-US" sz="2800" dirty="0" smtClean="0"/>
              <a:t>to </a:t>
            </a:r>
            <a:r>
              <a:rPr lang="en-GB" altLang="en-US" sz="2800" dirty="0" smtClean="0"/>
              <a:t>achieve a system that could also be used by other survey projects</a:t>
            </a:r>
          </a:p>
          <a:p>
            <a:endParaRPr lang="en-GB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370652"/>
            <a:ext cx="8229600" cy="1154184"/>
          </a:xfrm>
        </p:spPr>
        <p:txBody>
          <a:bodyPr/>
          <a:lstStyle/>
          <a:p>
            <a:pPr algn="l"/>
            <a:r>
              <a:rPr lang="en-GB" altLang="en-US" sz="4000" dirty="0" smtClean="0"/>
              <a:t>Aim: a multi-language questionnaire development and dissemination tool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525439" y="3084398"/>
            <a:ext cx="8229600" cy="2756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GB" sz="3000" u="none" dirty="0" smtClean="0"/>
              <a:t>Three databanks/databases</a:t>
            </a:r>
            <a:r>
              <a:rPr lang="en-GB" u="none" dirty="0" smtClean="0"/>
              <a:t>: </a:t>
            </a:r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a) Questionnaire Design Documentation Tool (QDDT)</a:t>
            </a:r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b) Translation Management Tool (TMT)</a:t>
            </a:r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c) Question Variable Data Base (QVDB) </a:t>
            </a:r>
            <a:endParaRPr lang="en-GB" sz="2800" u="none" dirty="0" smtClean="0"/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GB" sz="2800" u="none" dirty="0"/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SQP: system for prediction of survey quality</a:t>
            </a:r>
            <a:endParaRPr lang="en-GB" sz="2800" u="none" dirty="0" smtClean="0"/>
          </a:p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GB" sz="2800" u="none" dirty="0"/>
          </a:p>
        </p:txBody>
      </p:sp>
    </p:spTree>
    <p:extLst>
      <p:ext uri="{BB962C8B-B14F-4D97-AF65-F5344CB8AC3E}">
        <p14:creationId xmlns:p14="http://schemas.microsoft.com/office/powerpoint/2010/main" val="78201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Interaction between systems</a:t>
            </a:r>
          </a:p>
        </p:txBody>
      </p:sp>
      <p:pic>
        <p:nvPicPr>
          <p:cNvPr id="6" name="Picture 2" descr="C:\Users\MMartens\Desktop\transfer_fig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888" y="2194376"/>
            <a:ext cx="11078237" cy="442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87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479836"/>
            <a:ext cx="8229600" cy="635000"/>
          </a:xfrm>
        </p:spPr>
        <p:txBody>
          <a:bodyPr/>
          <a:lstStyle/>
          <a:p>
            <a:pPr algn="l"/>
            <a:r>
              <a:rPr lang="en-GB" altLang="en-US" sz="4000" dirty="0" smtClean="0"/>
              <a:t>Solution: separate systems connected by DDI 3.2 based imports and exports </a:t>
            </a:r>
            <a:endParaRPr lang="en-GB" altLang="en-US" sz="4000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162586" y="2825088"/>
            <a:ext cx="2115403" cy="559559"/>
          </a:xfrm>
        </p:spPr>
        <p:txBody>
          <a:bodyPr/>
          <a:lstStyle/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dirty="0" smtClean="0"/>
              <a:t>QDDT (NSD)</a:t>
            </a:r>
            <a:endParaRPr lang="en-GB" sz="2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50541" y="3919180"/>
            <a:ext cx="2147249" cy="943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TMT (CentERdata)</a:t>
            </a:r>
            <a:endParaRPr lang="en-GB" sz="2800" u="none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185313" y="5417024"/>
            <a:ext cx="2133600" cy="533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QVDB (NSD)</a:t>
            </a:r>
            <a:endParaRPr lang="en-GB" sz="2800" u="none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029803" y="3248167"/>
            <a:ext cx="1155510" cy="6710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043451" y="3384643"/>
            <a:ext cx="1155510" cy="682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595582" y="3534771"/>
            <a:ext cx="0" cy="18686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734334" y="3493856"/>
            <a:ext cx="0" cy="18685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879677" y="4863151"/>
            <a:ext cx="1264692" cy="5959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893344" y="5042304"/>
            <a:ext cx="1230573" cy="5874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3755418" y="4192160"/>
            <a:ext cx="2115403" cy="55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u="none" dirty="0" smtClean="0"/>
              <a:t>SQP (UPF)</a:t>
            </a:r>
            <a:endParaRPr lang="en-GB" sz="2800" u="none" dirty="0" smtClean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697104" y="3396041"/>
            <a:ext cx="0" cy="7961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849504" y="3343713"/>
            <a:ext cx="0" cy="873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697104" y="4749465"/>
            <a:ext cx="2272" cy="6129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851776" y="4742033"/>
            <a:ext cx="0" cy="5939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3043452" y="4404813"/>
            <a:ext cx="6050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098052" y="4543565"/>
            <a:ext cx="6437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02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>
          <a:xfrm>
            <a:off x="457200" y="2427289"/>
            <a:ext cx="8468436" cy="4000808"/>
          </a:xfrm>
        </p:spPr>
        <p:txBody>
          <a:bodyPr/>
          <a:lstStyle/>
          <a:p>
            <a:r>
              <a:rPr lang="nl-NL" dirty="0"/>
              <a:t>LMU </a:t>
            </a:r>
            <a:r>
              <a:rPr lang="nl-NL" dirty="0" err="1"/>
              <a:t>developed</a:t>
            </a:r>
            <a:r>
              <a:rPr lang="nl-NL" dirty="0"/>
              <a:t> </a:t>
            </a:r>
            <a:r>
              <a:rPr lang="nl-NL" dirty="0" err="1"/>
              <a:t>since</a:t>
            </a:r>
            <a:r>
              <a:rPr lang="nl-NL" dirty="0"/>
              <a:t> 2004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smtClean="0"/>
              <a:t>SHARE</a:t>
            </a:r>
          </a:p>
          <a:p>
            <a:r>
              <a:rPr lang="nl-NL" dirty="0" err="1"/>
              <a:t>Webapplication</a:t>
            </a:r>
            <a:r>
              <a:rPr lang="nl-NL" dirty="0"/>
              <a:t> tailormade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centralized</a:t>
            </a:r>
            <a:r>
              <a:rPr lang="nl-NL" dirty="0"/>
              <a:t> management of </a:t>
            </a:r>
            <a:r>
              <a:rPr lang="nl-NL" dirty="0" err="1"/>
              <a:t>translation</a:t>
            </a:r>
            <a:r>
              <a:rPr lang="nl-NL" dirty="0"/>
              <a:t> </a:t>
            </a:r>
            <a:r>
              <a:rPr lang="nl-NL" dirty="0" err="1"/>
              <a:t>processes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smtClean="0"/>
              <a:t>cross </a:t>
            </a:r>
            <a:r>
              <a:rPr lang="nl-NL" dirty="0" err="1" smtClean="0"/>
              <a:t>national</a:t>
            </a:r>
            <a:r>
              <a:rPr lang="nl-NL" dirty="0" smtClean="0"/>
              <a:t> </a:t>
            </a:r>
            <a:r>
              <a:rPr lang="nl-NL" dirty="0" err="1" smtClean="0"/>
              <a:t>surveys</a:t>
            </a:r>
            <a:r>
              <a:rPr lang="nl-NL" dirty="0"/>
              <a:t>.</a:t>
            </a:r>
          </a:p>
          <a:p>
            <a:r>
              <a:rPr lang="nl-NL" dirty="0"/>
              <a:t>1 time </a:t>
            </a:r>
            <a:r>
              <a:rPr lang="nl-NL" dirty="0" err="1"/>
              <a:t>programming</a:t>
            </a:r>
            <a:r>
              <a:rPr lang="nl-NL" dirty="0"/>
              <a:t>, ex ante </a:t>
            </a:r>
            <a:r>
              <a:rPr lang="nl-NL" dirty="0" err="1"/>
              <a:t>harmonized</a:t>
            </a:r>
            <a:r>
              <a:rPr lang="nl-NL" dirty="0"/>
              <a:t> </a:t>
            </a:r>
            <a:endParaRPr lang="nl-NL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Functionality </a:t>
            </a:r>
            <a:r>
              <a:rPr lang="en-GB" altLang="en-US" sz="4000" u="none" dirty="0" smtClean="0"/>
              <a:t>of TMT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491" y="1274833"/>
            <a:ext cx="3508736" cy="85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Functionality </a:t>
            </a:r>
            <a:r>
              <a:rPr lang="en-GB" altLang="en-US" sz="4000" u="none" dirty="0" smtClean="0"/>
              <a:t>of TMT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Cuts </a:t>
            </a:r>
            <a:r>
              <a:rPr lang="nl-NL" dirty="0"/>
              <a:t>questionnaire up in </a:t>
            </a:r>
            <a:r>
              <a:rPr lang="nl-NL" dirty="0" err="1"/>
              <a:t>translatable</a:t>
            </a:r>
            <a:r>
              <a:rPr lang="nl-NL" dirty="0"/>
              <a:t> </a:t>
            </a:r>
            <a:r>
              <a:rPr lang="nl-NL" dirty="0" err="1"/>
              <a:t>elements</a:t>
            </a:r>
            <a:endParaRPr lang="nl-NL" dirty="0"/>
          </a:p>
          <a:p>
            <a:r>
              <a:rPr lang="nl-NL" dirty="0"/>
              <a:t>Question </a:t>
            </a:r>
            <a:r>
              <a:rPr lang="nl-NL" dirty="0" err="1"/>
              <a:t>texts</a:t>
            </a:r>
            <a:r>
              <a:rPr lang="nl-NL" dirty="0"/>
              <a:t>, interviewer </a:t>
            </a:r>
            <a:r>
              <a:rPr lang="nl-NL" dirty="0" err="1"/>
              <a:t>instructions</a:t>
            </a:r>
            <a:r>
              <a:rPr lang="nl-NL" dirty="0"/>
              <a:t>, </a:t>
            </a:r>
            <a:r>
              <a:rPr lang="nl-NL" dirty="0" err="1"/>
              <a:t>answers</a:t>
            </a:r>
            <a:r>
              <a:rPr lang="nl-NL" dirty="0"/>
              <a:t>, </a:t>
            </a:r>
            <a:r>
              <a:rPr lang="nl-NL" dirty="0" err="1"/>
              <a:t>fills</a:t>
            </a:r>
            <a:r>
              <a:rPr lang="nl-NL" dirty="0"/>
              <a:t>, error </a:t>
            </a:r>
            <a:r>
              <a:rPr lang="nl-NL" dirty="0" err="1"/>
              <a:t>messages</a:t>
            </a:r>
            <a:endParaRPr lang="nl-NL" dirty="0"/>
          </a:p>
          <a:p>
            <a:r>
              <a:rPr lang="nl-NL" dirty="0"/>
              <a:t>Buttons, sms </a:t>
            </a:r>
            <a:r>
              <a:rPr lang="nl-NL" dirty="0" err="1"/>
              <a:t>texts</a:t>
            </a:r>
            <a:r>
              <a:rPr lang="nl-NL" dirty="0"/>
              <a:t>, </a:t>
            </a:r>
            <a:r>
              <a:rPr lang="nl-NL" dirty="0" err="1"/>
              <a:t>labels</a:t>
            </a:r>
            <a:r>
              <a:rPr lang="nl-NL" dirty="0"/>
              <a:t>, help files, </a:t>
            </a:r>
            <a:r>
              <a:rPr lang="nl-NL" dirty="0" err="1" smtClean="0"/>
              <a:t>coding</a:t>
            </a:r>
            <a:endParaRPr lang="nl-NL" dirty="0" smtClean="0"/>
          </a:p>
          <a:p>
            <a:r>
              <a:rPr lang="nl-NL" dirty="0" err="1" smtClean="0"/>
              <a:t>Ensuring</a:t>
            </a:r>
            <a:r>
              <a:rPr lang="nl-NL" dirty="0" smtClean="0"/>
              <a:t> cross </a:t>
            </a:r>
            <a:r>
              <a:rPr lang="nl-NL" dirty="0" err="1" smtClean="0"/>
              <a:t>cultural</a:t>
            </a:r>
            <a:r>
              <a:rPr lang="nl-NL" dirty="0" smtClean="0"/>
              <a:t> </a:t>
            </a:r>
            <a:r>
              <a:rPr lang="nl-NL" dirty="0" err="1" smtClean="0"/>
              <a:t>equivalence</a:t>
            </a:r>
            <a:endParaRPr lang="nl-NL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491" y="1274833"/>
            <a:ext cx="3508736" cy="85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384300"/>
            <a:ext cx="8229600" cy="1113240"/>
          </a:xfrm>
        </p:spPr>
        <p:txBody>
          <a:bodyPr/>
          <a:lstStyle/>
          <a:p>
            <a:pPr algn="l"/>
            <a:r>
              <a:rPr lang="en-GB" altLang="en-US" sz="4000" dirty="0" smtClean="0"/>
              <a:t>Goal: make TMT suitable for ESS and available for other studies/projects</a:t>
            </a:r>
            <a:endParaRPr lang="en-GB" altLang="en-US" sz="4000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3029803"/>
            <a:ext cx="8229600" cy="323381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4000" dirty="0" smtClean="0">
                <a:latin typeface="+mj-lt"/>
              </a:rPr>
              <a:t>Approach</a:t>
            </a:r>
            <a:r>
              <a:rPr lang="en-GB" altLang="en-US" dirty="0" smtClean="0"/>
              <a:t> </a:t>
            </a:r>
            <a:endParaRPr lang="en-GB" altLang="en-US" dirty="0" smtClean="0"/>
          </a:p>
          <a:p>
            <a:pPr marL="514350" indent="-514350">
              <a:buAutoNum type="arabicPeriod"/>
            </a:pPr>
            <a:r>
              <a:rPr lang="en-GB" altLang="en-US" dirty="0" smtClean="0"/>
              <a:t>Specify requirements</a:t>
            </a:r>
          </a:p>
          <a:p>
            <a:pPr marL="514350" indent="-514350">
              <a:buAutoNum type="arabicPeriod"/>
            </a:pPr>
            <a:r>
              <a:rPr lang="en-GB" altLang="en-US" dirty="0" smtClean="0"/>
              <a:t>Adjust the system </a:t>
            </a:r>
          </a:p>
          <a:p>
            <a:pPr marL="514350" indent="-514350">
              <a:buAutoNum type="arabicPeriod"/>
            </a:pPr>
            <a:r>
              <a:rPr lang="en-GB" altLang="en-US" dirty="0" smtClean="0"/>
              <a:t>Implement system for ESS and others</a:t>
            </a:r>
          </a:p>
        </p:txBody>
      </p:sp>
    </p:spTree>
    <p:extLst>
      <p:ext uri="{BB962C8B-B14F-4D97-AF65-F5344CB8AC3E}">
        <p14:creationId xmlns:p14="http://schemas.microsoft.com/office/powerpoint/2010/main" val="195457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384300"/>
            <a:ext cx="8229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altLang="en-US" sz="4000" u="none" dirty="0" smtClean="0"/>
              <a:t>Main r</a:t>
            </a:r>
            <a:r>
              <a:rPr lang="en-GB" altLang="en-US" sz="4000" u="none" dirty="0" smtClean="0"/>
              <a:t>equirements</a:t>
            </a:r>
            <a:endParaRPr lang="en-GB" altLang="en-US" sz="4000" u="none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2236216"/>
            <a:ext cx="8413845" cy="401445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Better comparison of languages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Integrate </a:t>
            </a:r>
            <a:r>
              <a:rPr lang="en-GB" dirty="0"/>
              <a:t>the TRAPD approach into the </a:t>
            </a:r>
            <a:r>
              <a:rPr lang="en-GB" dirty="0" smtClean="0"/>
              <a:t>TMT</a:t>
            </a:r>
            <a:endParaRPr lang="en-GB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dirty="0"/>
              <a:t>Implement a DDI structure compatible with the other WP3.2 </a:t>
            </a:r>
            <a:r>
              <a:rPr lang="en-GB" dirty="0" smtClean="0"/>
              <a:t>tools</a:t>
            </a:r>
            <a:endParaRPr lang="en-GB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dirty="0"/>
              <a:t>Integrate </a:t>
            </a:r>
            <a:r>
              <a:rPr lang="en-GB" dirty="0" smtClean="0"/>
              <a:t>coding </a:t>
            </a:r>
            <a:r>
              <a:rPr lang="en-GB" dirty="0"/>
              <a:t>of occupation into the </a:t>
            </a:r>
            <a:r>
              <a:rPr lang="en-GB" dirty="0" smtClean="0"/>
              <a:t>TMT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Develop a </a:t>
            </a:r>
            <a:r>
              <a:rPr lang="en-GB" dirty="0"/>
              <a:t>DDI export of the </a:t>
            </a:r>
            <a:r>
              <a:rPr lang="en-GB" dirty="0" smtClean="0"/>
              <a:t>data </a:t>
            </a:r>
            <a:endParaRPr lang="en-GB" dirty="0" smtClean="0"/>
          </a:p>
          <a:p>
            <a:r>
              <a:rPr lang="nl-NL" dirty="0" smtClean="0"/>
              <a:t>Log </a:t>
            </a:r>
            <a:r>
              <a:rPr lang="nl-NL" dirty="0"/>
              <a:t>complete </a:t>
            </a:r>
            <a:r>
              <a:rPr lang="nl-NL" dirty="0" err="1"/>
              <a:t>translation</a:t>
            </a:r>
            <a:r>
              <a:rPr lang="nl-NL" dirty="0"/>
              <a:t> </a:t>
            </a:r>
            <a:r>
              <a:rPr lang="nl-NL" dirty="0" err="1"/>
              <a:t>process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56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Presentation template - final</Template>
  <TotalTime>5254</TotalTime>
  <Words>412</Words>
  <Application>Microsoft Office PowerPoint</Application>
  <PresentationFormat>On-screen Show (4:3)</PresentationFormat>
  <Paragraphs>74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Office-tema</vt:lpstr>
      <vt:lpstr>1_Office-tema</vt:lpstr>
      <vt:lpstr>PowerPoint Presentation</vt:lpstr>
      <vt:lpstr>Background on WP and task</vt:lpstr>
      <vt:lpstr>Aim: a multi-language questionnaire development and dissemination tool</vt:lpstr>
      <vt:lpstr>PowerPoint Presentation</vt:lpstr>
      <vt:lpstr>Solution: separate systems connected by DDI 3.2 based imports and exports </vt:lpstr>
      <vt:lpstr>PowerPoint Presentation</vt:lpstr>
      <vt:lpstr>PowerPoint Presentation</vt:lpstr>
      <vt:lpstr>Goal: make TMT suitable for ESS and available for other studies/projects</vt:lpstr>
      <vt:lpstr>PowerPoint Presentation</vt:lpstr>
      <vt:lpstr>PowerPoint Presentation</vt:lpstr>
      <vt:lpstr>PowerPoint Presentation</vt:lpstr>
      <vt:lpstr>PowerPoint Presentation</vt:lpstr>
      <vt:lpstr>Concluding remarks</vt:lpstr>
    </vt:vector>
  </TitlesOfParts>
  <Company>City University (LONDON)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TMT</dc:title>
  <dc:creator>E.Balster@uvt.nl</dc:creator>
  <cp:lastModifiedBy>Eric Balster</cp:lastModifiedBy>
  <cp:revision>366</cp:revision>
  <cp:lastPrinted>2014-11-11T11:21:18Z</cp:lastPrinted>
  <dcterms:created xsi:type="dcterms:W3CDTF">2009-05-29T14:08:40Z</dcterms:created>
  <dcterms:modified xsi:type="dcterms:W3CDTF">2014-11-27T22:10:01Z</dcterms:modified>
</cp:coreProperties>
</file>