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86" r:id="rId4"/>
    <p:sldId id="260" r:id="rId5"/>
    <p:sldId id="264" r:id="rId6"/>
    <p:sldId id="283" r:id="rId7"/>
    <p:sldId id="284" r:id="rId8"/>
    <p:sldId id="282" r:id="rId9"/>
    <p:sldId id="285" r:id="rId10"/>
    <p:sldId id="269" r:id="rId1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mnlöst avsnitt" id="{010FB2AA-E534-3C43-BC24-C9E79430D03F}">
          <p14:sldIdLst>
            <p14:sldId id="257"/>
            <p14:sldId id="258"/>
            <p14:sldId id="286"/>
            <p14:sldId id="260"/>
            <p14:sldId id="264"/>
            <p14:sldId id="283"/>
            <p14:sldId id="284"/>
            <p14:sldId id="282"/>
            <p14:sldId id="285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0198" autoAdjust="0"/>
  </p:normalViewPr>
  <p:slideViewPr>
    <p:cSldViewPr snapToGrid="0" snapToObjects="1">
      <p:cViewPr>
        <p:scale>
          <a:sx n="81" d="100"/>
          <a:sy n="81" d="100"/>
        </p:scale>
        <p:origin x="-984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013FF-D771-478E-B276-4509FD3AECE2}" type="datetimeFigureOut">
              <a:rPr lang="da-DK" smtClean="0"/>
              <a:t>27-11-2014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B2BEF-84C4-4D4F-B363-149A80F96E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171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AAI: Distributed Authorization and Authentication Infrastructure</a:t>
            </a:r>
            <a:endParaRPr lang="da-DK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B2BEF-84C4-4D4F-B363-149A80F96EA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706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15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  <p:pic>
        <p:nvPicPr>
          <p:cNvPr id="7" name="Bildobjekt 4" descr="Logo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6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45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96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02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79785"/>
            <a:ext cx="4038600" cy="3746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79785"/>
            <a:ext cx="4038600" cy="3746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19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391507"/>
            <a:ext cx="4040188" cy="3734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91507"/>
            <a:ext cx="4041775" cy="37346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51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  <p:pic>
        <p:nvPicPr>
          <p:cNvPr id="6" name="Bildobjekt 4" descr="Logo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57200" y="2063750"/>
            <a:ext cx="8229600" cy="2192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807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pic>
        <p:nvPicPr>
          <p:cNvPr id="10" name="Bildobjekt 4" descr="Logo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sp>
        <p:nvSpPr>
          <p:cNvPr id="12" name="Pladsholder til indhold 11"/>
          <p:cNvSpPr>
            <a:spLocks noGrp="1"/>
          </p:cNvSpPr>
          <p:nvPr>
            <p:ph sz="quarter" idx="13"/>
          </p:nvPr>
        </p:nvSpPr>
        <p:spPr>
          <a:xfrm>
            <a:off x="457200" y="2403230"/>
            <a:ext cx="8229600" cy="368165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281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88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78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26677"/>
            <a:ext cx="8229600" cy="3699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Final Conference, Gothenburg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  <p:pic>
        <p:nvPicPr>
          <p:cNvPr id="7" name="Bildobjekt 4" descr="Logo.tif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12" y="6001788"/>
            <a:ext cx="981428" cy="70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27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da-DK" dirty="0" smtClean="0"/>
              <a:t>DASISH Final Conference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880091"/>
            <a:ext cx="6400800" cy="1075593"/>
          </a:xfrm>
        </p:spPr>
        <p:txBody>
          <a:bodyPr/>
          <a:lstStyle/>
          <a:p>
            <a:r>
              <a:rPr lang="da-DK" dirty="0" smtClean="0"/>
              <a:t>Common Solutions to Common Problems</a:t>
            </a:r>
            <a:endParaRPr lang="da-DK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4" y="3955684"/>
            <a:ext cx="4722568" cy="235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8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69" y="1315548"/>
            <a:ext cx="6150585" cy="463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4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DASISH – Data Service Infrastructure for the Social Sciences and Humanities</a:t>
            </a:r>
            <a:endParaRPr lang="da-DK" sz="2800" dirty="0">
              <a:solidFill>
                <a:schemeClr val="accent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426677"/>
            <a:ext cx="6107723" cy="3699486"/>
          </a:xfrm>
        </p:spPr>
        <p:txBody>
          <a:bodyPr>
            <a:normAutofit fontScale="55000" lnSpcReduction="20000"/>
          </a:bodyPr>
          <a:lstStyle/>
          <a:p>
            <a:pPr marL="285750" indent="-285750"/>
            <a:r>
              <a:rPr lang="en-GB" dirty="0"/>
              <a:t>DASISH </a:t>
            </a:r>
            <a:r>
              <a:rPr lang="en-GB" dirty="0" smtClean="0"/>
              <a:t>brought </a:t>
            </a:r>
            <a:r>
              <a:rPr lang="en-GB" dirty="0"/>
              <a:t>together 5 ESFRI infrastructures by focusing on common activities across disciplines and </a:t>
            </a:r>
            <a:r>
              <a:rPr lang="en-GB" dirty="0" smtClean="0"/>
              <a:t>infrastructures</a:t>
            </a:r>
          </a:p>
          <a:p>
            <a:pPr marL="285750" indent="-285750"/>
            <a:r>
              <a:rPr lang="en-GB" dirty="0" smtClean="0"/>
              <a:t>DASISH should prove that cooperation across Social Sciences and humanities is possible and fruitful</a:t>
            </a:r>
            <a:endParaRPr lang="en-GB" dirty="0"/>
          </a:p>
          <a:p>
            <a:pPr marL="285750" indent="-285750"/>
            <a:r>
              <a:rPr lang="en-GB" dirty="0" smtClean="0"/>
              <a:t>DASISH aimed </a:t>
            </a:r>
            <a:r>
              <a:rPr lang="en-GB" dirty="0"/>
              <a:t>to provide solutions to common problems</a:t>
            </a:r>
          </a:p>
          <a:p>
            <a:pPr marL="285750" indent="-285750"/>
            <a:r>
              <a:rPr lang="en-GB" dirty="0" smtClean="0"/>
              <a:t>Common </a:t>
            </a:r>
            <a:r>
              <a:rPr lang="en-GB" dirty="0"/>
              <a:t>solutions </a:t>
            </a:r>
            <a:r>
              <a:rPr lang="en-GB" dirty="0" smtClean="0"/>
              <a:t>has strengthened </a:t>
            </a:r>
            <a:r>
              <a:rPr lang="en-GB" dirty="0"/>
              <a:t>international collaboration</a:t>
            </a:r>
          </a:p>
          <a:p>
            <a:pPr marL="285750" indent="-285750"/>
            <a:r>
              <a:rPr lang="en-GB" dirty="0" smtClean="0"/>
              <a:t>The project </a:t>
            </a:r>
            <a:r>
              <a:rPr lang="en-GB" dirty="0"/>
              <a:t>received the financial support of the European Union’s Seventh Framework </a:t>
            </a:r>
            <a:r>
              <a:rPr lang="en-GB" dirty="0" smtClean="0"/>
              <a:t>Programme</a:t>
            </a:r>
          </a:p>
          <a:p>
            <a:pPr marL="285750" indent="-285750"/>
            <a:r>
              <a:rPr lang="en-GB" dirty="0" smtClean="0"/>
              <a:t>DASISH was meant to strengthen the participating infrastructures</a:t>
            </a:r>
            <a:endParaRPr lang="en-GB" dirty="0"/>
          </a:p>
          <a:p>
            <a:pPr marL="285750" indent="-285750"/>
            <a:r>
              <a:rPr lang="en-GB" dirty="0"/>
              <a:t>18 partners in 13 European countries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57" y="2209876"/>
            <a:ext cx="853952" cy="8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jm\Pictures\img-collabo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33" y="4163523"/>
            <a:ext cx="25717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And then some of us met on July 14th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47662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0" y="2527786"/>
            <a:ext cx="3525466" cy="2911721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2426677" y="5791200"/>
            <a:ext cx="415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2010 in London though – but nevertheless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6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8229600" cy="212187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800" b="1" dirty="0">
                <a:solidFill>
                  <a:schemeClr val="accent1"/>
                </a:solidFill>
              </a:rPr>
              <a:t>DASISH is a cluster project for 5 ESFRI infrastructures in SSH – Social Sciences and Humanities:</a:t>
            </a:r>
          </a:p>
          <a:p>
            <a:endParaRPr lang="en-GB" sz="3400" dirty="0"/>
          </a:p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CESSDA 	Council of European Social Science Data Archives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CLARIN 	Common Language Resources and Technology Infrastructure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DARIAH 	Digital Research Infrastructure for the Arts and Humanities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ESS 		European Social Survey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SHARE 	Survey of Health, Ageing and Retirement in Europe</a:t>
            </a:r>
          </a:p>
          <a:p>
            <a:endParaRPr lang="en-GB" sz="3400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6" y="3376246"/>
            <a:ext cx="4210783" cy="290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9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8077200" cy="3141785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558ED5"/>
                </a:solidFill>
              </a:rPr>
              <a:t>COMMON CHALLENGES</a:t>
            </a:r>
          </a:p>
          <a:p>
            <a:endParaRPr lang="en-GB" sz="4000" b="1" dirty="0">
              <a:solidFill>
                <a:srgbClr val="558ED5"/>
              </a:solidFill>
            </a:endParaRPr>
          </a:p>
          <a:p>
            <a:pPr marL="285750" indent="-285750"/>
            <a:r>
              <a:rPr lang="en-US" sz="4000" dirty="0"/>
              <a:t>How to achieve integration and interoperability beyond the borders of the individual projects given different data organizations?</a:t>
            </a:r>
          </a:p>
          <a:p>
            <a:endParaRPr lang="en-US" sz="4000" dirty="0"/>
          </a:p>
          <a:p>
            <a:pPr marL="285750" indent="-285750"/>
            <a:r>
              <a:rPr lang="en-US" sz="4000" dirty="0"/>
              <a:t>How can we manage to preserve our cultural and scientific memory and keep the records of science accessible? </a:t>
            </a:r>
          </a:p>
          <a:p>
            <a:endParaRPr lang="en-US" sz="4000" dirty="0"/>
          </a:p>
          <a:p>
            <a:pPr marL="285750" indent="-285750"/>
            <a:r>
              <a:rPr lang="en-US" sz="4000" dirty="0"/>
              <a:t>How to come from a down-load first scenario to a truly web-based usage scenario to optimally access and enrich the stored data to tackle the many big and small research challenges? </a:t>
            </a:r>
          </a:p>
          <a:p>
            <a:endParaRPr lang="en-US" sz="4000" dirty="0"/>
          </a:p>
          <a:p>
            <a:pPr marL="285750" indent="-285750"/>
            <a:r>
              <a:rPr lang="en-US" sz="4000" dirty="0"/>
              <a:t>How can we improve the quality of our data to enable advanced and cross-disciplinary access and enrichment operations? </a:t>
            </a:r>
          </a:p>
          <a:p>
            <a:endParaRPr lang="en-US" sz="4000" dirty="0"/>
          </a:p>
          <a:p>
            <a:pPr marL="285750" indent="-285750"/>
            <a:r>
              <a:rPr lang="en-US" sz="4000" dirty="0"/>
              <a:t>How to simplify access conditions for researchers?</a:t>
            </a:r>
          </a:p>
          <a:p>
            <a:endParaRPr lang="en-US" sz="4000" dirty="0"/>
          </a:p>
          <a:p>
            <a:pPr marL="285750" indent="-285750"/>
            <a:r>
              <a:rPr lang="en-US" sz="4000" dirty="0"/>
              <a:t>How to establish trust of SSH researchers in the infrastructure services?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06913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9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09446" y="1371600"/>
            <a:ext cx="6834554" cy="48717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800" b="1" dirty="0" smtClean="0">
                <a:solidFill>
                  <a:srgbClr val="558ED5"/>
                </a:solidFill>
              </a:rPr>
              <a:t>COMMON </a:t>
            </a:r>
            <a:r>
              <a:rPr lang="en-GB" sz="1800" b="1" dirty="0">
                <a:solidFill>
                  <a:srgbClr val="558ED5"/>
                </a:solidFill>
              </a:rPr>
              <a:t>SOLUTIONS</a:t>
            </a:r>
          </a:p>
          <a:p>
            <a:endParaRPr lang="en-GB" sz="1800" b="1" dirty="0">
              <a:solidFill>
                <a:srgbClr val="558ED5"/>
              </a:solidFill>
            </a:endParaRPr>
          </a:p>
          <a:p>
            <a:pPr marL="285750" indent="-285750"/>
            <a:r>
              <a:rPr lang="en-US" sz="1800" dirty="0"/>
              <a:t>Understand the different usage scenarios and architectural solutions to identify ways to come to common SSH solutions for data and service integration and interoperability (WP2).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Identify major quality issues and take serious efforts and measures to improve quality with foci on survey quality enhancements (WP3) and the quality of metadata and data access (WP5).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Establish criteria for long term persistency and </a:t>
            </a:r>
            <a:r>
              <a:rPr lang="en-US" sz="1800" dirty="0" err="1"/>
              <a:t>curation</a:t>
            </a:r>
            <a:r>
              <a:rPr lang="en-US" sz="1800" dirty="0"/>
              <a:t> of data and interact, preferably with the emerging data infrastructure, to push the quick deployment of first generally available services (WP4).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Work on all aspects that will foster shared data access and enrichment, starting with basic layers such as AAI based trust domain up to cross-disciplinary data enrichment frameworks (WP5).</a:t>
            </a:r>
          </a:p>
          <a:p>
            <a:pPr marL="285750" indent="-285750"/>
            <a:endParaRPr lang="en-US" sz="4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2854570"/>
            <a:ext cx="1876173" cy="124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5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194431" cy="4871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dirty="0" smtClean="0">
                <a:solidFill>
                  <a:srgbClr val="558ED5"/>
                </a:solidFill>
              </a:rPr>
              <a:t>MORE COMMON </a:t>
            </a:r>
            <a:r>
              <a:rPr lang="en-GB" sz="1800" b="1" dirty="0">
                <a:solidFill>
                  <a:srgbClr val="558ED5"/>
                </a:solidFill>
              </a:rPr>
              <a:t>SOLUTIONS</a:t>
            </a:r>
          </a:p>
          <a:p>
            <a:endParaRPr lang="en-GB" sz="1800" b="1" dirty="0">
              <a:solidFill>
                <a:srgbClr val="558ED5"/>
              </a:solidFill>
            </a:endParaRPr>
          </a:p>
          <a:p>
            <a:pPr marL="285750" indent="-285750"/>
            <a:r>
              <a:rPr lang="en-US" sz="1800" dirty="0"/>
              <a:t>Take care of legal &amp; ethical issues that are of relevance for all SSH domains in a cross-disciplinary activity and work on simplified solutions (WP6</a:t>
            </a:r>
            <a:r>
              <a:rPr lang="en-US" sz="1800" dirty="0" smtClean="0"/>
              <a:t>).</a:t>
            </a:r>
            <a:endParaRPr lang="en-US" sz="1800" dirty="0"/>
          </a:p>
          <a:p>
            <a:pPr marL="285750" indent="-285750"/>
            <a:r>
              <a:rPr lang="en-US" sz="1800" dirty="0"/>
              <a:t>Take a variety of measures in trust building and to engage the communities – in particular the young generation of researchers and perhaps even the public – in making use of advanced features of the infrastructures by education and training programs (WP7</a:t>
            </a:r>
            <a:r>
              <a:rPr lang="en-US" sz="1800" dirty="0" smtClean="0"/>
              <a:t>).</a:t>
            </a:r>
            <a:endParaRPr lang="en-US" sz="1800" dirty="0"/>
          </a:p>
          <a:p>
            <a:pPr marL="285750" indent="-285750"/>
            <a:r>
              <a:rPr lang="en-US" sz="1800" dirty="0"/>
              <a:t> Disseminate the results according to proven channels (WP8). </a:t>
            </a:r>
            <a:endParaRPr lang="en-GB" sz="1800" dirty="0"/>
          </a:p>
          <a:p>
            <a:pPr marL="285750" indent="-285750"/>
            <a:endParaRPr lang="en-US" sz="4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99" y="4135437"/>
            <a:ext cx="6410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6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03327"/>
            <a:ext cx="8229600" cy="1143000"/>
          </a:xfrm>
        </p:spPr>
        <p:txBody>
          <a:bodyPr/>
          <a:lstStyle/>
          <a:p>
            <a:r>
              <a:rPr lang="en-GB" dirty="0" smtClean="0"/>
              <a:t>Sustainability issues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919046" y="2426677"/>
            <a:ext cx="6002214" cy="36994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Issues identified at the Gothenburg meeting autumn 2013:</a:t>
            </a:r>
          </a:p>
          <a:p>
            <a:r>
              <a:rPr lang="en-GB" dirty="0" smtClean="0"/>
              <a:t>The established infrastructures</a:t>
            </a:r>
          </a:p>
          <a:p>
            <a:r>
              <a:rPr lang="en-GB" dirty="0" smtClean="0"/>
              <a:t>Lack of permanent funding</a:t>
            </a:r>
          </a:p>
          <a:p>
            <a:r>
              <a:rPr lang="en-GB" dirty="0" smtClean="0"/>
              <a:t>Sustainability of data collections</a:t>
            </a:r>
          </a:p>
          <a:p>
            <a:r>
              <a:rPr lang="en-GB" dirty="0" smtClean="0"/>
              <a:t>Broad coverage of languages</a:t>
            </a:r>
            <a:endParaRPr lang="en-GB" dirty="0"/>
          </a:p>
          <a:p>
            <a:r>
              <a:rPr lang="en-GB" dirty="0"/>
              <a:t>Outcome of projects</a:t>
            </a:r>
          </a:p>
          <a:p>
            <a:r>
              <a:rPr lang="en-GB" dirty="0" smtClean="0"/>
              <a:t>Software tools and services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8" y="305924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5562600" cy="1143000"/>
          </a:xfrm>
        </p:spPr>
        <p:txBody>
          <a:bodyPr/>
          <a:lstStyle/>
          <a:p>
            <a:r>
              <a:rPr lang="en-GB" dirty="0" smtClean="0"/>
              <a:t>What have we learned?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1" y="2426676"/>
            <a:ext cx="8065476" cy="2544139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In all the work packages we have proved that cooperation is both possible and useful</a:t>
            </a:r>
          </a:p>
          <a:p>
            <a:r>
              <a:rPr lang="en-GB" dirty="0" smtClean="0"/>
              <a:t>The five infrastructures has consolidated themselves during the DASISH period</a:t>
            </a:r>
          </a:p>
          <a:p>
            <a:r>
              <a:rPr lang="en-GB" dirty="0" smtClean="0"/>
              <a:t>Infrastructure is a word with multiple meanings</a:t>
            </a:r>
          </a:p>
          <a:p>
            <a:r>
              <a:rPr lang="en-GB" dirty="0" smtClean="0"/>
              <a:t>Have we succeeded in bringing the DASISH spirit forward?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2014-11-27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Final Conference, Gothenburg</a:t>
            </a:r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09" y="1039610"/>
            <a:ext cx="2111083" cy="13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94" y="4758513"/>
            <a:ext cx="1514108" cy="159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750788"/>
      </p:ext>
    </p:extLst>
  </p:cSld>
  <p:clrMapOvr>
    <a:masterClrMapping/>
  </p:clrMapOvr>
</p:sld>
</file>

<file path=ppt/theme/theme1.xml><?xml version="1.0" encoding="utf-8"?>
<a:theme xmlns:a="http://schemas.openxmlformats.org/drawingml/2006/main" name="DASISH Presenta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DASISH Presentation master</Template>
  <TotalTime>893</TotalTime>
  <Words>577</Words>
  <Application>Microsoft Office PowerPoint</Application>
  <PresentationFormat>Skærmshow (4:3)</PresentationFormat>
  <Paragraphs>79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DASISH Presentation master</vt:lpstr>
      <vt:lpstr>DASISH Final Conference</vt:lpstr>
      <vt:lpstr>DASISH – Data Service Infrastructure for the Social Sciences and Humanities</vt:lpstr>
      <vt:lpstr>And then some of us met on July 14th</vt:lpstr>
      <vt:lpstr>PowerPoint-præsentation</vt:lpstr>
      <vt:lpstr>PowerPoint-præsentation</vt:lpstr>
      <vt:lpstr>PowerPoint-præsentation</vt:lpstr>
      <vt:lpstr>PowerPoint-præsentation</vt:lpstr>
      <vt:lpstr>Sustainability issues</vt:lpstr>
      <vt:lpstr>What have we learned?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hjm</dc:creator>
  <cp:lastModifiedBy>Hans Jørgen Marker</cp:lastModifiedBy>
  <cp:revision>43</cp:revision>
  <dcterms:created xsi:type="dcterms:W3CDTF">2012-04-29T18:20:19Z</dcterms:created>
  <dcterms:modified xsi:type="dcterms:W3CDTF">2014-11-27T04:57:05Z</dcterms:modified>
</cp:coreProperties>
</file>