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9" r:id="rId11"/>
    <p:sldId id="270" r:id="rId12"/>
    <p:sldId id="271" r:id="rId13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90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75B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6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-384" y="0"/>
      </p:cViewPr>
      <p:guideLst>
        <p:guide orient="horz" pos="2160"/>
        <p:guide pos="290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E7EE79-D121-284C-A1A1-34D68ACCBA50}" type="datetimeFigureOut">
              <a:rPr lang="sv-SE" smtClean="0"/>
              <a:pPr/>
              <a:t>2014-11-27</a:t>
            </a:fld>
            <a:endParaRPr lang="en-GB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5BC326-B543-894A-83A9-FC2D4E49906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347584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783BD-CA73-9744-BB05-CFAF093D31ED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88671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783BD-CA73-9744-BB05-CFAF093D31ED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886712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783BD-CA73-9744-BB05-CFAF093D31ED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88671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783BD-CA73-9744-BB05-CFAF093D31ED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886712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783BD-CA73-9744-BB05-CFAF093D31ED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88671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28497-AD2E-44B6-A069-3A8FB2830B4D}" type="datetimeFigureOut">
              <a:rPr lang="sv-SE" smtClean="0"/>
              <a:pPr/>
              <a:t>2014-11-27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93EC0-F17A-48A5-A776-81962379873D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90639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254250"/>
            <a:ext cx="7886700" cy="4351338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28497-AD2E-44B6-A069-3A8FB2830B4D}" type="datetimeFigureOut">
              <a:rPr lang="sv-SE" smtClean="0"/>
              <a:pPr/>
              <a:t>2014-11-27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93EC0-F17A-48A5-A776-81962379873D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8650" y="983455"/>
            <a:ext cx="7886700" cy="1188245"/>
          </a:xfrm>
        </p:spPr>
        <p:txBody>
          <a:bodyPr/>
          <a:lstStyle/>
          <a:p>
            <a:r>
              <a:rPr lang="sv-SE" dirty="0" smtClean="0"/>
              <a:t>Klicka här för att ändra 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44178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sv-SE" dirty="0" smtClean="0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28497-AD2E-44B6-A069-3A8FB2830B4D}" type="datetimeFigureOut">
              <a:rPr lang="sv-SE" smtClean="0"/>
              <a:pPr/>
              <a:t>2014-11-27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93EC0-F17A-48A5-A776-81962379873D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3541935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3455"/>
            <a:ext cx="7886700" cy="1188245"/>
          </a:xfrm>
        </p:spPr>
        <p:txBody>
          <a:bodyPr/>
          <a:lstStyle/>
          <a:p>
            <a:r>
              <a:rPr lang="sv-SE" dirty="0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76475"/>
            <a:ext cx="7886700" cy="3900487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28497-AD2E-44B6-A069-3A8FB2830B4D}" type="datetimeFigureOut">
              <a:rPr lang="sv-SE" smtClean="0"/>
              <a:pPr/>
              <a:t>2014-11-27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93EC0-F17A-48A5-A776-81962379873D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2151093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28497-AD2E-44B6-A069-3A8FB2830B4D}" type="datetimeFigureOut">
              <a:rPr lang="sv-SE" smtClean="0"/>
              <a:pPr/>
              <a:t>2014-11-27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93EC0-F17A-48A5-A776-81962379873D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27993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257424"/>
            <a:ext cx="3886200" cy="4095751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257424"/>
            <a:ext cx="3886200" cy="3919538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28497-AD2E-44B6-A069-3A8FB2830B4D}" type="datetimeFigureOut">
              <a:rPr lang="sv-SE" smtClean="0"/>
              <a:pPr/>
              <a:t>2014-11-27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93EC0-F17A-48A5-A776-81962379873D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8650" y="983455"/>
            <a:ext cx="7886700" cy="1188245"/>
          </a:xfrm>
        </p:spPr>
        <p:txBody>
          <a:bodyPr/>
          <a:lstStyle/>
          <a:p>
            <a:r>
              <a:rPr lang="sv-SE" dirty="0" smtClean="0"/>
              <a:t>Klicka här för att ändra 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39918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224088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3100388"/>
            <a:ext cx="3868340" cy="3089275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7959" y="2224088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100387"/>
            <a:ext cx="3887391" cy="3089275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28497-AD2E-44B6-A069-3A8FB2830B4D}" type="datetimeFigureOut">
              <a:rPr lang="sv-SE" smtClean="0"/>
              <a:pPr/>
              <a:t>2014-11-27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93EC0-F17A-48A5-A776-81962379873D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8650" y="983455"/>
            <a:ext cx="7886700" cy="1188245"/>
          </a:xfrm>
        </p:spPr>
        <p:txBody>
          <a:bodyPr/>
          <a:lstStyle/>
          <a:p>
            <a:r>
              <a:rPr lang="sv-SE" dirty="0" smtClean="0"/>
              <a:t>Klicka här för att ändra 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36085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28497-AD2E-44B6-A069-3A8FB2830B4D}" type="datetimeFigureOut">
              <a:rPr lang="sv-SE" smtClean="0"/>
              <a:pPr/>
              <a:t>2014-11-27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93EC0-F17A-48A5-A776-81962379873D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628650" y="983455"/>
            <a:ext cx="7886700" cy="11882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12922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28497-AD2E-44B6-A069-3A8FB2830B4D}" type="datetimeFigureOut">
              <a:rPr lang="sv-SE" smtClean="0"/>
              <a:pPr/>
              <a:t>2014-11-27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93EC0-F17A-48A5-A776-81962379873D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2866464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7426"/>
            <a:ext cx="2949178" cy="14287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dirty="0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466974"/>
            <a:ext cx="2949178" cy="340201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28497-AD2E-44B6-A069-3A8FB2830B4D}" type="datetimeFigureOut">
              <a:rPr lang="sv-SE" smtClean="0"/>
              <a:pPr/>
              <a:t>2014-11-27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93EC0-F17A-48A5-A776-81962379873D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3866428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047750"/>
            <a:ext cx="2949178" cy="1257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047750"/>
            <a:ext cx="4629150" cy="481330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 smtClean="0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05050"/>
            <a:ext cx="2949178" cy="356393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28497-AD2E-44B6-A069-3A8FB2830B4D}" type="datetimeFigureOut">
              <a:rPr lang="sv-SE" smtClean="0"/>
              <a:pPr/>
              <a:t>2014-11-27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93EC0-F17A-48A5-A776-81962379873D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2782189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D28497-AD2E-44B6-A069-3A8FB2830B4D}" type="datetimeFigureOut">
              <a:rPr lang="sv-SE" smtClean="0"/>
              <a:pPr/>
              <a:t>2014-11-27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93EC0-F17A-48A5-A776-81962379873D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1150" y="5923625"/>
            <a:ext cx="1054100" cy="857460"/>
          </a:xfrm>
          <a:prstGeom prst="rect">
            <a:avLst/>
          </a:prstGeom>
          <a:noFill/>
        </p:spPr>
      </p:pic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698500" y="-1981200"/>
            <a:ext cx="10439400" cy="9829800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30162"/>
            <a:ext cx="2766220" cy="11064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Rubrik 1"/>
          <p:cNvSpPr txBox="1">
            <a:spLocks/>
          </p:cNvSpPr>
          <p:nvPr userDrawn="1"/>
        </p:nvSpPr>
        <p:spPr>
          <a:xfrm>
            <a:off x="2766220" y="698300"/>
            <a:ext cx="4895850" cy="2673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1600" dirty="0" smtClean="0">
                <a:solidFill>
                  <a:srgbClr val="0F75BC"/>
                </a:solidFill>
                <a:latin typeface="+mn-lt"/>
              </a:rPr>
              <a:t>DATA SERVICE INFRASTRUCTURE FOR THE SOCIAL SCIENCES AND HUMANITIES</a:t>
            </a:r>
            <a:endParaRPr lang="sv-SE" sz="1600" dirty="0">
              <a:solidFill>
                <a:srgbClr val="0F75BC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2813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package" Target="../embeddings/Microsoft_Office_Word_Document3.docx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977452" y="1828152"/>
            <a:ext cx="3768908" cy="1654636"/>
          </a:xfrm>
        </p:spPr>
        <p:txBody>
          <a:bodyPr>
            <a:noAutofit/>
          </a:bodyPr>
          <a:lstStyle/>
          <a:p>
            <a:r>
              <a:rPr lang="da-DK" sz="4400" dirty="0" smtClean="0"/>
              <a:t>PERSISTENT IDENTIFIERS</a:t>
            </a:r>
            <a:endParaRPr lang="da-DK" sz="4400" dirty="0"/>
          </a:p>
        </p:txBody>
      </p:sp>
      <p:pic>
        <p:nvPicPr>
          <p:cNvPr id="4" name="Bildobjekt 3" descr="Rökstenen_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4710" y="1068092"/>
            <a:ext cx="4303490" cy="5737985"/>
          </a:xfrm>
          <a:prstGeom prst="rect">
            <a:avLst/>
          </a:prstGeom>
        </p:spPr>
      </p:pic>
      <p:sp>
        <p:nvSpPr>
          <p:cNvPr id="5" name="textruta 4"/>
          <p:cNvSpPr txBox="1"/>
          <p:nvPr/>
        </p:nvSpPr>
        <p:spPr>
          <a:xfrm>
            <a:off x="4783161" y="5756888"/>
            <a:ext cx="26971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err="1" smtClean="0">
                <a:latin typeface="Adobe Garamond Pro"/>
                <a:cs typeface="Adobe Garamond Pro"/>
              </a:rPr>
              <a:t>Rökstenen</a:t>
            </a:r>
            <a:r>
              <a:rPr lang="en-GB" sz="1200" dirty="0" smtClean="0">
                <a:latin typeface="Adobe Garamond Pro"/>
                <a:cs typeface="Adobe Garamond Pro"/>
              </a:rPr>
              <a:t> </a:t>
            </a:r>
          </a:p>
          <a:p>
            <a:r>
              <a:rPr lang="en-GB" sz="1200" b="1" dirty="0" smtClean="0">
                <a:latin typeface="Adobe Garamond Pro"/>
                <a:cs typeface="Adobe Garamond Pro"/>
              </a:rPr>
              <a:t>Photo:</a:t>
            </a:r>
            <a:r>
              <a:rPr lang="en-GB" sz="1200" dirty="0" smtClean="0">
                <a:latin typeface="Adobe Garamond Pro"/>
                <a:cs typeface="Adobe Garamond Pro"/>
              </a:rPr>
              <a:t> </a:t>
            </a:r>
            <a:r>
              <a:rPr lang="en-GB" sz="1200" dirty="0" err="1">
                <a:latin typeface="Adobe Garamond Pro"/>
                <a:cs typeface="Adobe Garamond Pro"/>
              </a:rPr>
              <a:t>Bengt</a:t>
            </a:r>
            <a:r>
              <a:rPr lang="en-GB" sz="1200" dirty="0">
                <a:latin typeface="Adobe Garamond Pro"/>
                <a:cs typeface="Adobe Garamond Pro"/>
              </a:rPr>
              <a:t> </a:t>
            </a:r>
            <a:r>
              <a:rPr lang="en-GB" sz="1200" dirty="0" err="1">
                <a:latin typeface="Adobe Garamond Pro"/>
                <a:cs typeface="Adobe Garamond Pro"/>
              </a:rPr>
              <a:t>Olof</a:t>
            </a:r>
            <a:r>
              <a:rPr lang="en-GB" sz="1200" dirty="0">
                <a:latin typeface="Adobe Garamond Pro"/>
                <a:cs typeface="Adobe Garamond Pro"/>
              </a:rPr>
              <a:t> </a:t>
            </a:r>
            <a:r>
              <a:rPr lang="en-GB" sz="1200" dirty="0" err="1" smtClean="0">
                <a:latin typeface="Adobe Garamond Pro"/>
                <a:cs typeface="Adobe Garamond Pro"/>
              </a:rPr>
              <a:t>Åradsson</a:t>
            </a:r>
            <a:endParaRPr lang="en-GB" sz="1200" dirty="0" smtClean="0">
              <a:latin typeface="Adobe Garamond Pro"/>
              <a:cs typeface="Adobe Garamond Pro"/>
            </a:endParaRPr>
          </a:p>
          <a:p>
            <a:endParaRPr lang="en-GB" dirty="0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3871" y="6309204"/>
            <a:ext cx="830111" cy="292425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5778500" y="4178300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dirty="0" smtClean="0"/>
              <a:t>Birger Jerlehag</a:t>
            </a:r>
          </a:p>
          <a:p>
            <a:pPr algn="ctr"/>
            <a:r>
              <a:rPr lang="sv-SE" sz="2400" dirty="0" smtClean="0"/>
              <a:t>SND-UGOT</a:t>
            </a: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xmlns="" val="262586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 smtClean="0"/>
              <a:t>WP 5.2</a:t>
            </a:r>
            <a:br>
              <a:rPr lang="en-GB" dirty="0" smtClean="0"/>
            </a:br>
            <a:r>
              <a:rPr lang="en-GB" dirty="0" smtClean="0"/>
              <a:t>Robust PID services</a:t>
            </a:r>
            <a:endParaRPr lang="en-GB" dirty="0"/>
          </a:p>
        </p:txBody>
      </p:sp>
      <p:sp>
        <p:nvSpPr>
          <p:cNvPr id="5" name="Content Placeholder 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Recommendations to the communities</a:t>
            </a:r>
          </a:p>
          <a:p>
            <a:pPr lvl="1" algn="l"/>
            <a:endParaRPr lang="en-US" sz="2400" dirty="0" smtClean="0"/>
          </a:p>
          <a:p>
            <a:pPr lvl="1" algn="l"/>
            <a:r>
              <a:rPr lang="en-US" sz="2400" dirty="0" smtClean="0"/>
              <a:t>The communities are reviewing existing or creating new PID guidelines.</a:t>
            </a:r>
          </a:p>
          <a:p>
            <a:pPr lvl="1" algn="l"/>
            <a:r>
              <a:rPr lang="en-US" sz="2400" dirty="0"/>
              <a:t>A</a:t>
            </a:r>
            <a:r>
              <a:rPr lang="en-US" sz="2400" dirty="0" smtClean="0"/>
              <a:t>wareness of the importance of data provenience is increasing.</a:t>
            </a:r>
          </a:p>
          <a:p>
            <a:pPr lvl="1" algn="l"/>
            <a:r>
              <a:rPr lang="en-US" sz="2400" dirty="0" smtClean="0"/>
              <a:t>Funders and Publishers demands persistent links to underlying data.</a:t>
            </a:r>
          </a:p>
          <a:p>
            <a:pPr lvl="1" algn="l"/>
            <a:r>
              <a:rPr lang="en-US" sz="2400" dirty="0" smtClean="0"/>
              <a:t>Certification of Data Repositories includes PIDs</a:t>
            </a:r>
          </a:p>
        </p:txBody>
      </p:sp>
    </p:spTree>
    <p:extLst>
      <p:ext uri="{BB962C8B-B14F-4D97-AF65-F5344CB8AC3E}">
        <p14:creationId xmlns:p14="http://schemas.microsoft.com/office/powerpoint/2010/main" xmlns="" val="88498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/>
          <p:cNvSpPr>
            <a:spLocks noGrp="1"/>
          </p:cNvSpPr>
          <p:nvPr>
            <p:ph type="title"/>
          </p:nvPr>
        </p:nvSpPr>
        <p:spPr>
          <a:xfrm>
            <a:off x="628650" y="983455"/>
            <a:ext cx="7886700" cy="1086645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WP 5.2</a:t>
            </a:r>
            <a:br>
              <a:rPr lang="en-GB" dirty="0" smtClean="0"/>
            </a:br>
            <a:r>
              <a:rPr lang="en-GB" dirty="0" smtClean="0"/>
              <a:t>Robust PID services</a:t>
            </a:r>
            <a:endParaRPr lang="en-GB" dirty="0"/>
          </a:p>
        </p:txBody>
      </p:sp>
      <p:sp>
        <p:nvSpPr>
          <p:cNvPr id="5" name="Content Placeholder 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PR, education and training for use of PIDs</a:t>
            </a:r>
          </a:p>
          <a:p>
            <a:pPr lvl="1" algn="l"/>
            <a:endParaRPr lang="en-US" sz="2400" dirty="0" smtClean="0"/>
          </a:p>
          <a:p>
            <a:pPr lvl="1" algn="l"/>
            <a:r>
              <a:rPr lang="en-US" sz="2400" dirty="0" smtClean="0"/>
              <a:t>There are several educational modules in preparation by WP7</a:t>
            </a:r>
          </a:p>
          <a:p>
            <a:pPr lvl="1" algn="l"/>
            <a:r>
              <a:rPr lang="en-US" sz="2400" dirty="0" smtClean="0"/>
              <a:t>There is a DASISH PID workshop in Cologne 8-9 December</a:t>
            </a:r>
          </a:p>
          <a:p>
            <a:pPr lvl="1" algn="l"/>
            <a:r>
              <a:rPr lang="en-US" sz="2400" dirty="0" smtClean="0"/>
              <a:t>Registration open until Wednesday</a:t>
            </a:r>
          </a:p>
          <a:p>
            <a:pPr lvl="1" algn="l"/>
            <a:endParaRPr lang="en-US" sz="24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1"/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132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550033182_1074721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93900" y="1854200"/>
            <a:ext cx="5080000" cy="4826000"/>
          </a:xfrm>
          <a:prstGeom prst="rect">
            <a:avLst/>
          </a:prstGeom>
        </p:spPr>
      </p:pic>
      <p:sp>
        <p:nvSpPr>
          <p:cNvPr id="7" name="textruta 6"/>
          <p:cNvSpPr txBox="1"/>
          <p:nvPr/>
        </p:nvSpPr>
        <p:spPr>
          <a:xfrm>
            <a:off x="2120900" y="1219200"/>
            <a:ext cx="4889500" cy="58477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v-SE" sz="3200" b="1" spc="50" dirty="0" err="1" smtClean="0">
                <a:ln w="11430"/>
                <a:solidFill>
                  <a:srgbClr val="66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That’s</a:t>
            </a:r>
            <a:r>
              <a:rPr lang="sv-SE" sz="3200" b="1" spc="50" dirty="0" smtClean="0">
                <a:ln w="11430"/>
                <a:solidFill>
                  <a:srgbClr val="66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all folks</a:t>
            </a:r>
            <a:endParaRPr lang="sv-SE" sz="3200" b="1" spc="50" dirty="0">
              <a:ln w="11430"/>
              <a:solidFill>
                <a:srgbClr val="6600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902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521920" y="1210741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WP 5.2</a:t>
            </a:r>
            <a:br>
              <a:rPr lang="en-GB" dirty="0" smtClean="0"/>
            </a:br>
            <a:r>
              <a:rPr lang="en-GB" dirty="0" smtClean="0"/>
              <a:t>Robust PID services</a:t>
            </a:r>
            <a:endParaRPr lang="en-GB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2591865"/>
            <a:ext cx="8229600" cy="42661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To enable persistent identification and sustainable access to resources DASISH will promote using PID services by</a:t>
            </a:r>
          </a:p>
          <a:p>
            <a:r>
              <a:rPr lang="en-US" sz="2400" dirty="0" smtClean="0">
                <a:solidFill>
                  <a:srgbClr val="548235"/>
                </a:solidFill>
              </a:rPr>
              <a:t>Gather requirements from the participating communities</a:t>
            </a:r>
          </a:p>
          <a:p>
            <a:r>
              <a:rPr lang="en-US" sz="2400" dirty="0" err="1" smtClean="0">
                <a:solidFill>
                  <a:srgbClr val="548235"/>
                </a:solidFill>
              </a:rPr>
              <a:t>Analyse</a:t>
            </a:r>
            <a:r>
              <a:rPr lang="en-US" sz="2400" dirty="0" smtClean="0">
                <a:solidFill>
                  <a:srgbClr val="548235"/>
                </a:solidFill>
              </a:rPr>
              <a:t> the current PID framework and service offerings</a:t>
            </a:r>
            <a:r>
              <a:rPr lang="en-US" sz="2400" dirty="0" smtClean="0"/>
              <a:t>: DataCite, EPIC, </a:t>
            </a:r>
            <a:r>
              <a:rPr lang="en-US" sz="2400" dirty="0" err="1" smtClean="0"/>
              <a:t>PersID</a:t>
            </a:r>
            <a:endParaRPr lang="en-US" sz="2400" dirty="0" smtClean="0"/>
          </a:p>
          <a:p>
            <a:r>
              <a:rPr lang="en-US" sz="2400" dirty="0" smtClean="0"/>
              <a:t>Results should lead to:</a:t>
            </a:r>
          </a:p>
          <a:p>
            <a:pPr lvl="1"/>
            <a:r>
              <a:rPr lang="en-US" sz="2400" dirty="0" smtClean="0">
                <a:solidFill>
                  <a:srgbClr val="548235"/>
                </a:solidFill>
              </a:rPr>
              <a:t>Feedback to the PID service organizations</a:t>
            </a:r>
          </a:p>
          <a:p>
            <a:pPr lvl="1"/>
            <a:r>
              <a:rPr lang="en-US" sz="2400" dirty="0" smtClean="0">
                <a:solidFill>
                  <a:srgbClr val="548235"/>
                </a:solidFill>
              </a:rPr>
              <a:t>Upgraded PID services fulfilling DASISH requirements</a:t>
            </a:r>
          </a:p>
          <a:p>
            <a:pPr lvl="1"/>
            <a:r>
              <a:rPr lang="en-US" sz="2400" dirty="0" smtClean="0">
                <a:solidFill>
                  <a:srgbClr val="548235"/>
                </a:solidFill>
              </a:rPr>
              <a:t>Recommendations to the communities</a:t>
            </a:r>
          </a:p>
          <a:p>
            <a:pPr lvl="1"/>
            <a:r>
              <a:rPr lang="en-US" sz="2400" dirty="0" smtClean="0">
                <a:solidFill>
                  <a:srgbClr val="548235"/>
                </a:solidFill>
              </a:rPr>
              <a:t>PR, education and training for use of PIDs</a:t>
            </a:r>
            <a:endParaRPr lang="en-US" sz="2400" dirty="0">
              <a:solidFill>
                <a:srgbClr val="5482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93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521920" y="1210741"/>
            <a:ext cx="7772400" cy="1265759"/>
          </a:xfrm>
        </p:spPr>
        <p:txBody>
          <a:bodyPr>
            <a:normAutofit/>
          </a:bodyPr>
          <a:lstStyle/>
          <a:p>
            <a:r>
              <a:rPr lang="en-GB" sz="4000" dirty="0" smtClean="0"/>
              <a:t>WP 5.2</a:t>
            </a:r>
            <a:br>
              <a:rPr lang="en-GB" sz="4000" dirty="0" smtClean="0"/>
            </a:br>
            <a:r>
              <a:rPr lang="en-GB" sz="4000" dirty="0" smtClean="0"/>
              <a:t>Robust PID services</a:t>
            </a:r>
            <a:endParaRPr lang="en-GB" sz="40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2680765"/>
            <a:ext cx="8229600" cy="36753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Gather requirements from the participating communities</a:t>
            </a:r>
          </a:p>
          <a:p>
            <a:endParaRPr lang="en-US" sz="24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2400" dirty="0" smtClean="0"/>
              <a:t>Two questionnaires were constructed</a:t>
            </a:r>
          </a:p>
          <a:p>
            <a:r>
              <a:rPr lang="en-US" sz="2400" dirty="0" smtClean="0"/>
              <a:t>One for the five communities</a:t>
            </a:r>
          </a:p>
          <a:p>
            <a:r>
              <a:rPr lang="en-US" sz="2400" dirty="0" smtClean="0"/>
              <a:t>One for the datacenters</a:t>
            </a:r>
          </a:p>
        </p:txBody>
      </p:sp>
      <p:sp>
        <p:nvSpPr>
          <p:cNvPr id="3" name="textruta 2"/>
          <p:cNvSpPr txBox="1"/>
          <p:nvPr/>
        </p:nvSpPr>
        <p:spPr>
          <a:xfrm>
            <a:off x="1014008" y="288811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36449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521920" y="1210741"/>
            <a:ext cx="7772400" cy="1227659"/>
          </a:xfrm>
        </p:spPr>
        <p:txBody>
          <a:bodyPr>
            <a:normAutofit/>
          </a:bodyPr>
          <a:lstStyle/>
          <a:p>
            <a:r>
              <a:rPr lang="en-GB" sz="4000" dirty="0" smtClean="0"/>
              <a:t>WP 5.2</a:t>
            </a:r>
            <a:br>
              <a:rPr lang="en-GB" sz="4000" dirty="0" smtClean="0"/>
            </a:br>
            <a:r>
              <a:rPr lang="en-GB" sz="4000" dirty="0" smtClean="0"/>
              <a:t>Robust PID services</a:t>
            </a:r>
            <a:endParaRPr lang="en-GB" sz="40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22910" y="2680765"/>
            <a:ext cx="9021090" cy="36753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Analyze the current PID framework and service offerings:</a:t>
            </a:r>
            <a:r>
              <a:rPr lang="en-US" sz="2400" dirty="0" smtClean="0"/>
              <a:t> </a:t>
            </a:r>
          </a:p>
          <a:p>
            <a:pPr algn="l"/>
            <a:r>
              <a:rPr lang="en-US" sz="2400" dirty="0" smtClean="0"/>
              <a:t>Three PID service providers used by the SSH communities were investigated</a:t>
            </a:r>
            <a:endParaRPr lang="en-US" sz="2400" dirty="0"/>
          </a:p>
          <a:p>
            <a:pPr marL="342900" indent="-342900" algn="l">
              <a:buFont typeface="Arial"/>
              <a:buChar char="•"/>
            </a:pPr>
            <a:r>
              <a:rPr lang="en-US" sz="2400" dirty="0" smtClean="0"/>
              <a:t>DataCite with DOIs, Digital Object Identifiers, based on Handles</a:t>
            </a:r>
          </a:p>
          <a:p>
            <a:pPr marL="342900" indent="-342900" algn="l">
              <a:buFont typeface="Arial"/>
              <a:buChar char="•"/>
            </a:pPr>
            <a:r>
              <a:rPr lang="en-US" sz="2400" dirty="0" smtClean="0"/>
              <a:t>EPIC, European Persistent Identifier Consortium, based on Handles </a:t>
            </a:r>
          </a:p>
          <a:p>
            <a:pPr marL="342900" indent="-342900" algn="l">
              <a:buFont typeface="Arial"/>
              <a:buChar char="•"/>
            </a:pPr>
            <a:r>
              <a:rPr lang="en-US" sz="2400" dirty="0" smtClean="0"/>
              <a:t>URN:NBN, Universal Resource </a:t>
            </a:r>
            <a:r>
              <a:rPr lang="en-US" sz="2400" dirty="0" err="1" smtClean="0"/>
              <a:t>Name:National</a:t>
            </a:r>
            <a:r>
              <a:rPr lang="en-US" sz="2400" dirty="0" smtClean="0"/>
              <a:t> Bibliographic Number,  a service managed by the German National Library</a:t>
            </a:r>
          </a:p>
        </p:txBody>
      </p:sp>
    </p:spTree>
    <p:extLst>
      <p:ext uri="{BB962C8B-B14F-4D97-AF65-F5344CB8AC3E}">
        <p14:creationId xmlns:p14="http://schemas.microsoft.com/office/powerpoint/2010/main" xmlns="" val="120531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377457867"/>
              </p:ext>
            </p:extLst>
          </p:nvPr>
        </p:nvGraphicFramePr>
        <p:xfrm>
          <a:off x="2582409" y="1102132"/>
          <a:ext cx="3900614" cy="5507763"/>
        </p:xfrm>
        <a:graphic>
          <a:graphicData uri="http://schemas.openxmlformats.org/presentationml/2006/ole">
            <p:oleObj spid="_x0000_s4115" name="Dokument" r:id="rId3" imgW="6159273" imgH="8699180" progId="Word.Documen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74429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521920" y="1210741"/>
            <a:ext cx="7772400" cy="1202259"/>
          </a:xfrm>
        </p:spPr>
        <p:txBody>
          <a:bodyPr>
            <a:normAutofit/>
          </a:bodyPr>
          <a:lstStyle/>
          <a:p>
            <a:r>
              <a:rPr lang="en-GB" sz="4000" dirty="0" smtClean="0"/>
              <a:t>WP 5.2</a:t>
            </a:r>
            <a:br>
              <a:rPr lang="en-GB" sz="4000" dirty="0" smtClean="0"/>
            </a:br>
            <a:r>
              <a:rPr lang="en-GB" sz="4000" dirty="0" smtClean="0"/>
              <a:t>Robust PID services</a:t>
            </a:r>
            <a:endParaRPr lang="en-GB" sz="40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2680765"/>
            <a:ext cx="8229600" cy="36753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Feedback to the PID service organizations</a:t>
            </a:r>
          </a:p>
          <a:p>
            <a:pPr lvl="1"/>
            <a:endParaRPr lang="en-US" sz="2000" dirty="0" smtClean="0"/>
          </a:p>
          <a:p>
            <a:pPr lvl="1" algn="l"/>
            <a:r>
              <a:rPr lang="en-US" sz="2400" dirty="0" smtClean="0"/>
              <a:t>The results of the questionnaires and the description of the services was sent to service providers for comments. The feedback were mostly about updates of their services.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1179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521920" y="1210741"/>
            <a:ext cx="7772400" cy="1037159"/>
          </a:xfrm>
        </p:spPr>
        <p:txBody>
          <a:bodyPr>
            <a:normAutofit fontScale="90000"/>
          </a:bodyPr>
          <a:lstStyle/>
          <a:p>
            <a:r>
              <a:rPr lang="en-GB" sz="4000" dirty="0" smtClean="0"/>
              <a:t>WP 5.2</a:t>
            </a:r>
            <a:br>
              <a:rPr lang="en-GB" sz="4000" dirty="0" smtClean="0"/>
            </a:br>
            <a:r>
              <a:rPr lang="en-GB" sz="4000" dirty="0" smtClean="0"/>
              <a:t>Robust PID services</a:t>
            </a:r>
            <a:endParaRPr lang="en-GB" sz="40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2680765"/>
            <a:ext cx="8229600" cy="36753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Upgraded PID services fulfilling DASISH requirements</a:t>
            </a:r>
          </a:p>
          <a:p>
            <a:pPr lvl="1"/>
            <a:endParaRPr lang="en-US" sz="2000" i="1" dirty="0" smtClean="0"/>
          </a:p>
          <a:p>
            <a:pPr lvl="1" algn="l"/>
            <a:r>
              <a:rPr lang="en-US" sz="2400" dirty="0" smtClean="0"/>
              <a:t>We identified DASISH requirements on PID services on three levels.</a:t>
            </a:r>
          </a:p>
          <a:p>
            <a:pPr lvl="1" algn="l"/>
            <a:r>
              <a:rPr lang="en-US" sz="2400" dirty="0" smtClean="0"/>
              <a:t>Overall requirements regarding PIDs and PID services</a:t>
            </a:r>
          </a:p>
          <a:p>
            <a:pPr lvl="1" algn="l"/>
            <a:r>
              <a:rPr lang="en-US" sz="2400" dirty="0" smtClean="0"/>
              <a:t>Basic PID service requirements</a:t>
            </a:r>
          </a:p>
          <a:p>
            <a:pPr lvl="1" algn="l"/>
            <a:r>
              <a:rPr lang="en-US" sz="2400" dirty="0" smtClean="0"/>
              <a:t>Extended services (required by some groups)</a:t>
            </a:r>
          </a:p>
        </p:txBody>
      </p:sp>
    </p:spTree>
    <p:extLst>
      <p:ext uri="{BB962C8B-B14F-4D97-AF65-F5344CB8AC3E}">
        <p14:creationId xmlns:p14="http://schemas.microsoft.com/office/powerpoint/2010/main" xmlns="" val="387443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912835932"/>
              </p:ext>
            </p:extLst>
          </p:nvPr>
        </p:nvGraphicFramePr>
        <p:xfrm>
          <a:off x="2285751" y="1169695"/>
          <a:ext cx="4661697" cy="1033724"/>
        </p:xfrm>
        <a:graphic>
          <a:graphicData uri="http://schemas.openxmlformats.org/presentationml/2006/ole">
            <p:oleObj spid="_x0000_s5154" name="Dokument" r:id="rId3" imgW="5956081" imgH="1320751" progId="Word.Document.12">
              <p:embed/>
            </p:oleObj>
          </a:graphicData>
        </a:graphic>
      </p:graphicFrame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316764508"/>
              </p:ext>
            </p:extLst>
          </p:nvPr>
        </p:nvGraphicFramePr>
        <p:xfrm>
          <a:off x="2285751" y="2687448"/>
          <a:ext cx="4709089" cy="4146810"/>
        </p:xfrm>
        <a:graphic>
          <a:graphicData uri="http://schemas.openxmlformats.org/presentationml/2006/ole">
            <p:oleObj spid="_x0000_s5155" name="Dokument" r:id="rId4" imgW="5956081" imgH="5244907" progId="Word.Documen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428872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016987692"/>
              </p:ext>
            </p:extLst>
          </p:nvPr>
        </p:nvGraphicFramePr>
        <p:xfrm>
          <a:off x="1318985" y="1585209"/>
          <a:ext cx="5956300" cy="4597400"/>
        </p:xfrm>
        <a:graphic>
          <a:graphicData uri="http://schemas.openxmlformats.org/presentationml/2006/ole">
            <p:oleObj spid="_x0000_s6163" name="Dokument" r:id="rId3" imgW="5956081" imgH="4597231" progId="Word.Documen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13205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389</TotalTime>
  <Words>319</Words>
  <Application>Microsoft Office PowerPoint</Application>
  <PresentationFormat>On-screen Show (4:3)</PresentationFormat>
  <Paragraphs>56</Paragraphs>
  <Slides>12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Office-tema</vt:lpstr>
      <vt:lpstr>Dokument</vt:lpstr>
      <vt:lpstr>PERSISTENT IDENTIFIERS</vt:lpstr>
      <vt:lpstr>WP 5.2 Robust PID services</vt:lpstr>
      <vt:lpstr>WP 5.2 Robust PID services</vt:lpstr>
      <vt:lpstr>WP 5.2 Robust PID services</vt:lpstr>
      <vt:lpstr>Slide 5</vt:lpstr>
      <vt:lpstr>WP 5.2 Robust PID services</vt:lpstr>
      <vt:lpstr>WP 5.2 Robust PID services</vt:lpstr>
      <vt:lpstr>Slide 8</vt:lpstr>
      <vt:lpstr>Slide 9</vt:lpstr>
      <vt:lpstr>WP 5.2 Robust PID services</vt:lpstr>
      <vt:lpstr>WP 5.2 Robust PID services</vt:lpstr>
      <vt:lpstr>Slide 12</vt:lpstr>
    </vt:vector>
  </TitlesOfParts>
  <Manager/>
  <Company>Swedish National Data Service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subject/>
  <dc:creator>Birger Jerlehag</dc:creator>
  <cp:keywords/>
  <dc:description/>
  <cp:lastModifiedBy>visitor</cp:lastModifiedBy>
  <cp:revision>28</cp:revision>
  <dcterms:created xsi:type="dcterms:W3CDTF">2014-11-21T15:43:55Z</dcterms:created>
  <dcterms:modified xsi:type="dcterms:W3CDTF">2014-11-27T09:46:40Z</dcterms:modified>
  <cp:category/>
</cp:coreProperties>
</file>