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0"/>
  </p:notesMasterIdLst>
  <p:handoutMasterIdLst>
    <p:handoutMasterId r:id="rId41"/>
  </p:handoutMasterIdLst>
  <p:sldIdLst>
    <p:sldId id="256" r:id="rId2"/>
    <p:sldId id="307" r:id="rId3"/>
    <p:sldId id="308" r:id="rId4"/>
    <p:sldId id="280" r:id="rId5"/>
    <p:sldId id="263" r:id="rId6"/>
    <p:sldId id="279" r:id="rId7"/>
    <p:sldId id="265" r:id="rId8"/>
    <p:sldId id="267" r:id="rId9"/>
    <p:sldId id="309" r:id="rId10"/>
    <p:sldId id="268" r:id="rId11"/>
    <p:sldId id="269" r:id="rId12"/>
    <p:sldId id="270" r:id="rId13"/>
    <p:sldId id="271" r:id="rId14"/>
    <p:sldId id="272" r:id="rId15"/>
    <p:sldId id="274" r:id="rId16"/>
    <p:sldId id="275" r:id="rId17"/>
    <p:sldId id="276" r:id="rId18"/>
    <p:sldId id="277" r:id="rId19"/>
    <p:sldId id="278" r:id="rId20"/>
    <p:sldId id="282" r:id="rId21"/>
    <p:sldId id="283" r:id="rId22"/>
    <p:sldId id="286" r:id="rId23"/>
    <p:sldId id="287" r:id="rId24"/>
    <p:sldId id="288" r:id="rId25"/>
    <p:sldId id="285" r:id="rId26"/>
    <p:sldId id="290" r:id="rId27"/>
    <p:sldId id="291" r:id="rId28"/>
    <p:sldId id="292" r:id="rId29"/>
    <p:sldId id="303" r:id="rId30"/>
    <p:sldId id="293" r:id="rId31"/>
    <p:sldId id="294" r:id="rId32"/>
    <p:sldId id="295" r:id="rId33"/>
    <p:sldId id="296" r:id="rId34"/>
    <p:sldId id="304" r:id="rId35"/>
    <p:sldId id="305" r:id="rId36"/>
    <p:sldId id="297" r:id="rId37"/>
    <p:sldId id="306" r:id="rId38"/>
    <p:sldId id="298" r:id="rId39"/>
  </p:sldIdLst>
  <p:sldSz cx="9144000" cy="6858000" type="screen4x3"/>
  <p:notesSz cx="6858000" cy="9144000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-249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notesMaster" Target="notesMasters/notesMaster1.xml"/><Relationship Id="rId41" Type="http://schemas.openxmlformats.org/officeDocument/2006/relationships/handoutMaster" Target="handoutMasters/handoutMaster1.xml"/><Relationship Id="rId42" Type="http://schemas.openxmlformats.org/officeDocument/2006/relationships/printerSettings" Target="printerSettings/printerSettings1.bin"/><Relationship Id="rId43" Type="http://schemas.openxmlformats.org/officeDocument/2006/relationships/presProps" Target="presProps.xml"/><Relationship Id="rId44" Type="http://schemas.openxmlformats.org/officeDocument/2006/relationships/viewProps" Target="viewProps.xml"/><Relationship Id="rId4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FC5404-E8FC-EB41-BF62-77ABB866A7A4}" type="datetimeFigureOut">
              <a:rPr lang="en-US" smtClean="0"/>
              <a:t>27-11-14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41A864-D13E-BC42-9820-4B3086FF8B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93755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7822A5-DE1A-7B4E-884C-37C12136F57A}" type="datetimeFigureOut">
              <a:rPr lang="sv-SE" smtClean="0"/>
              <a:t>27-11-14</a:t>
            </a:fld>
            <a:endParaRPr lang="en-GB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GB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2783BD-CA73-9744-BB05-CFAF093D3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5399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783BD-CA73-9744-BB05-CFAF093D31E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86712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783BD-CA73-9744-BB05-CFAF093D31ED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86712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783BD-CA73-9744-BB05-CFAF093D31ED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86712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783BD-CA73-9744-BB05-CFAF093D31ED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86712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783BD-CA73-9744-BB05-CFAF093D31ED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86712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783BD-CA73-9744-BB05-CFAF093D31ED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867129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783BD-CA73-9744-BB05-CFAF093D31ED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867129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783BD-CA73-9744-BB05-CFAF093D31ED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867129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783BD-CA73-9744-BB05-CFAF093D31ED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867129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783BD-CA73-9744-BB05-CFAF093D31ED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867129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783BD-CA73-9744-BB05-CFAF093D31ED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86712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783BD-CA73-9744-BB05-CFAF093D31E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155395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783BD-CA73-9744-BB05-CFAF093D31ED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867129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783BD-CA73-9744-BB05-CFAF093D31ED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867129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783BD-CA73-9744-BB05-CFAF093D31ED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867129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Federated identity management (FIM) is an arrangement that can be made among multiple </a:t>
            </a:r>
            <a:r>
              <a:rPr lang="en-US" dirty="0" err="1" smtClean="0"/>
              <a:t>organisations</a:t>
            </a:r>
            <a:r>
              <a:rPr lang="en-US" dirty="0" smtClean="0"/>
              <a:t> that lets subscribers use the same identification data to obtain access to the secured resources of all </a:t>
            </a:r>
            <a:r>
              <a:rPr lang="en-US" dirty="0" err="1" smtClean="0"/>
              <a:t>organisations</a:t>
            </a:r>
            <a:r>
              <a:rPr lang="en-US" dirty="0" smtClean="0"/>
              <a:t> in the group. Identity federation offers economic advantages, as well as convenience, to </a:t>
            </a:r>
            <a:r>
              <a:rPr lang="en-US" dirty="0" err="1" smtClean="0"/>
              <a:t>organisations</a:t>
            </a:r>
            <a:r>
              <a:rPr lang="en-US" dirty="0" smtClean="0"/>
              <a:t> and their users. For example, multiple institutions can share a single application, with resultant cost savings and consolidation of resources. In order for FIM to be effective, the partners must have a sense of mutual trust. See: http://dasish.eu/dasishevents/aaiworkshop/Report_on_the_DASISH_SSH_AAI_strategy_meeting_V3.pdf</a:t>
            </a:r>
          </a:p>
          <a:p>
            <a:endParaRPr lang="en-GB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783BD-CA73-9744-BB05-CFAF093D31ED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867129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 smtClean="0"/>
              <a:t>Eerder</a:t>
            </a:r>
            <a:r>
              <a:rPr lang="en-GB" dirty="0" smtClean="0"/>
              <a:t> </a:t>
            </a:r>
            <a:r>
              <a:rPr lang="en-GB" dirty="0" err="1" smtClean="0"/>
              <a:t>melden</a:t>
            </a:r>
            <a:r>
              <a:rPr lang="en-GB" dirty="0" smtClean="0"/>
              <a:t> </a:t>
            </a:r>
            <a:r>
              <a:rPr lang="en-GB" dirty="0" err="1" smtClean="0"/>
              <a:t>bij</a:t>
            </a:r>
            <a:r>
              <a:rPr lang="en-GB" dirty="0" smtClean="0"/>
              <a:t> </a:t>
            </a:r>
            <a:r>
              <a:rPr lang="en-GB" dirty="0" err="1" smtClean="0"/>
              <a:t>conclusies</a:t>
            </a:r>
            <a:r>
              <a:rPr lang="en-GB" dirty="0" smtClean="0"/>
              <a:t> </a:t>
            </a:r>
            <a:r>
              <a:rPr lang="en-GB" dirty="0" err="1" smtClean="0"/>
              <a:t>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aanbevelingen</a:t>
            </a:r>
            <a:r>
              <a:rPr lang="en-GB" baseline="0" dirty="0" smtClean="0"/>
              <a:t>! </a:t>
            </a:r>
            <a:r>
              <a:rPr lang="en-US" dirty="0" smtClean="0"/>
              <a:t>The Data Preservation Alliance for the Social Sciences (Data-PASS) is a voluntary partnership of organizations created to archive, catalog and preserve data used for social science research. Examples of social science data include: opinion polls; voting records; surveys on family growth and income; social network data; government statistics and indices; and GIS data measuring human activity. If a member organization requires off-site replication of its collections, the partnership will provide it. And if a member organization is no longer institutionally capable of preserving and disseminating a collection, the collection can be preserved and disseminated through the partnership.</a:t>
            </a:r>
            <a:endParaRPr lang="en-GB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783BD-CA73-9744-BB05-CFAF093D31ED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867129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783BD-CA73-9744-BB05-CFAF093D31ED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867129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783BD-CA73-9744-BB05-CFAF093D31ED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355747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Deposit agreements not uniform yet, Guidelines only on intranet or in inaccessible languages. Action needed</a:t>
            </a:r>
            <a:r>
              <a:rPr lang="en-GB" baseline="0" dirty="0" smtClean="0"/>
              <a:t> from the 5 ESFRIs.</a:t>
            </a:r>
            <a:endParaRPr lang="en-GB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783BD-CA73-9744-BB05-CFAF093D31ED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62465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Deposit agreements not uniform yet, Guidelines only on intranet or in inaccessible languages. Action needed</a:t>
            </a:r>
            <a:r>
              <a:rPr lang="en-GB" baseline="0" dirty="0" smtClean="0"/>
              <a:t> from the 5 ESFRIs.</a:t>
            </a:r>
            <a:endParaRPr lang="en-GB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783BD-CA73-9744-BB05-CFAF093D31ED}" type="slidenum">
              <a:rPr lang="en-GB" smtClean="0"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122801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Deposit agreements not uniform yet, Guidelines only on intranet or in inaccessible languages. Action needed</a:t>
            </a:r>
            <a:r>
              <a:rPr lang="en-GB" baseline="0" dirty="0" smtClean="0"/>
              <a:t> from the 5 ESFRIs.</a:t>
            </a:r>
            <a:endParaRPr lang="en-GB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783BD-CA73-9744-BB05-CFAF093D31ED}" type="slidenum">
              <a:rPr lang="en-GB" smtClean="0"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41894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783BD-CA73-9744-BB05-CFAF093D31ED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155395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Deposit agreements not uniform yet, Guidelines only on intranet or in inaccessible languages. Action needed</a:t>
            </a:r>
            <a:r>
              <a:rPr lang="en-GB" baseline="0" dirty="0" smtClean="0"/>
              <a:t> from the 5 ESFRIs.</a:t>
            </a:r>
            <a:endParaRPr lang="en-GB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783BD-CA73-9744-BB05-CFAF093D31ED}" type="slidenum">
              <a:rPr lang="en-GB" smtClean="0"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062950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Deposit agreements not uniform yet, Guidelines only on intranet or in inaccessible languages. Action needed</a:t>
            </a:r>
            <a:r>
              <a:rPr lang="en-GB" baseline="0" dirty="0" smtClean="0"/>
              <a:t> from the 5 ESFRIs.</a:t>
            </a:r>
            <a:endParaRPr lang="en-GB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783BD-CA73-9744-BB05-CFAF093D31ED}" type="slidenum">
              <a:rPr lang="en-GB" smtClean="0"/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774811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Deposit agreements not uniform yet, Guidelines only on intranet or in inaccessible languages. Action needed</a:t>
            </a:r>
            <a:r>
              <a:rPr lang="en-GB" baseline="0" dirty="0" smtClean="0"/>
              <a:t> from the 5 ESFRIs.</a:t>
            </a:r>
            <a:endParaRPr lang="en-GB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783BD-CA73-9744-BB05-CFAF093D31ED}" type="slidenum">
              <a:rPr lang="en-GB" smtClean="0"/>
              <a:t>32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115105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Deposit agreements not uniform yet, Guidelines only on intranet or in inaccessible languages. Action needed</a:t>
            </a:r>
            <a:r>
              <a:rPr lang="en-GB" baseline="0" dirty="0" smtClean="0"/>
              <a:t> from the 5 ESFRIs.</a:t>
            </a:r>
            <a:endParaRPr lang="en-GB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783BD-CA73-9744-BB05-CFAF093D31ED}" type="slidenum">
              <a:rPr lang="en-GB" smtClean="0"/>
              <a:t>33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611007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Deposit agreements not uniform yet, Guidelines only on intranet or in inaccessible languages. Action needed</a:t>
            </a:r>
            <a:r>
              <a:rPr lang="en-GB" baseline="0" dirty="0" smtClean="0"/>
              <a:t> from the 5 ESFRIs.</a:t>
            </a:r>
            <a:endParaRPr lang="en-GB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783BD-CA73-9744-BB05-CFAF093D31ED}" type="slidenum">
              <a:rPr lang="en-GB" smtClean="0"/>
              <a:t>34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009318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Deposit agreements not uniform yet, Guidelines only on intranet or in inaccessible languages. Action needed</a:t>
            </a:r>
            <a:r>
              <a:rPr lang="en-GB" baseline="0" dirty="0" smtClean="0"/>
              <a:t> from the 5 ESFRIs.</a:t>
            </a:r>
            <a:endParaRPr lang="en-GB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783BD-CA73-9744-BB05-CFAF093D31ED}" type="slidenum">
              <a:rPr lang="en-GB" smtClean="0"/>
              <a:t>35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39850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Deposit agreements not uniform yet, Guidelines only on intranet or in inaccessible languages. Action needed</a:t>
            </a:r>
            <a:r>
              <a:rPr lang="en-GB" baseline="0" dirty="0" smtClean="0"/>
              <a:t> from the 5 ESFRIs.</a:t>
            </a:r>
            <a:endParaRPr lang="en-GB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783BD-CA73-9744-BB05-CFAF093D31ED}" type="slidenum">
              <a:rPr lang="en-GB" smtClean="0"/>
              <a:t>36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45823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Deposit agreements not uniform yet, Guidelines only on intranet or in inaccessible languages. Action needed</a:t>
            </a:r>
            <a:r>
              <a:rPr lang="en-GB" baseline="0" dirty="0" smtClean="0"/>
              <a:t> from the 5 ESFRIs.</a:t>
            </a:r>
            <a:endParaRPr lang="en-GB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783BD-CA73-9744-BB05-CFAF093D31ED}" type="slidenum">
              <a:rPr lang="en-GB" smtClean="0"/>
              <a:t>37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77740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Deposit agreements not uniform yet, Guidelines only on intranet or in inaccessible languages. Action needed</a:t>
            </a:r>
            <a:r>
              <a:rPr lang="en-GB" baseline="0" dirty="0" smtClean="0"/>
              <a:t> from the 5 ESFRIs.</a:t>
            </a:r>
            <a:endParaRPr lang="en-GB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783BD-CA73-9744-BB05-CFAF093D31ED}" type="slidenum">
              <a:rPr lang="en-GB" smtClean="0"/>
              <a:t>38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7935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783BD-CA73-9744-BB05-CFAF093D31ED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86712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783BD-CA73-9744-BB05-CFAF093D31ED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86712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783BD-CA73-9744-BB05-CFAF093D31ED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86712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783BD-CA73-9744-BB05-CFAF093D31ED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86712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783BD-CA73-9744-BB05-CFAF093D31ED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86712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783BD-CA73-9744-BB05-CFAF093D31ED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86712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GB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en-GB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29C-D909-5149-8225-DF3FE6469AE7}" type="datetime1">
              <a:rPr lang="nl-NL" smtClean="0"/>
              <a:t>27-11-14</a:t>
            </a:fld>
            <a:endParaRPr lang="en-GB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Final DASISH Meeting, November 2014, Gothenburg</a:t>
            </a:r>
            <a:endParaRPr lang="en-GB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0986A-4A15-C249-BD5F-E562234E21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9551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GB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GB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E8DDD-82B9-2E40-BF26-30EB6C2D0613}" type="datetime1">
              <a:rPr lang="nl-NL" smtClean="0"/>
              <a:t>27-11-14</a:t>
            </a:fld>
            <a:endParaRPr lang="en-GB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Final DASISH Meeting, November 2014, Gothenburg</a:t>
            </a:r>
            <a:endParaRPr lang="en-GB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0986A-4A15-C249-BD5F-E562234E21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4175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en-GB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GB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2EA07-B33C-A746-89C1-F8E53968692A}" type="datetime1">
              <a:rPr lang="nl-NL" smtClean="0"/>
              <a:t>27-11-14</a:t>
            </a:fld>
            <a:endParaRPr lang="en-GB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Final DASISH Meeting, November 2014, Gothenburg</a:t>
            </a:r>
            <a:endParaRPr lang="en-GB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0986A-4A15-C249-BD5F-E562234E21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1874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GB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GB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013F9-2D7A-AE40-AE12-9DE19FB69BF2}" type="datetime1">
              <a:rPr lang="nl-NL" smtClean="0"/>
              <a:t>27-11-14</a:t>
            </a:fld>
            <a:endParaRPr lang="en-GB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Final DASISH Meeting, November 2014, Gothenburg</a:t>
            </a:r>
            <a:endParaRPr lang="en-GB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0986A-4A15-C249-BD5F-E562234E21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4041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en-GB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2E0D7-D776-604C-AF05-D1E9EDC7AAE9}" type="datetime1">
              <a:rPr lang="nl-NL" smtClean="0"/>
              <a:t>27-11-14</a:t>
            </a:fld>
            <a:endParaRPr lang="en-GB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Final DASISH Meeting, November 2014, Gothenburg</a:t>
            </a:r>
            <a:endParaRPr lang="en-GB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0986A-4A15-C249-BD5F-E562234E21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5058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GB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GB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GB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E3AFE-9225-2A4D-A50C-1DF0F59D48DB}" type="datetime1">
              <a:rPr lang="nl-NL" smtClean="0"/>
              <a:t>27-11-14</a:t>
            </a:fld>
            <a:endParaRPr lang="en-GB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Final DASISH Meeting, November 2014, Gothenburg</a:t>
            </a:r>
            <a:endParaRPr lang="en-GB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0986A-4A15-C249-BD5F-E562234E21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2969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en-GB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GB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GB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6D75-EB3F-7243-BDEB-C6876A990A0F}" type="datetime1">
              <a:rPr lang="nl-NL" smtClean="0"/>
              <a:t>27-11-14</a:t>
            </a:fld>
            <a:endParaRPr lang="en-GB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Final DASISH Meeting, November 2014, Gothenburg</a:t>
            </a:r>
            <a:endParaRPr lang="en-GB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0986A-4A15-C249-BD5F-E562234E21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057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GB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E91C7-1E07-6840-9720-AEAD81FB7225}" type="datetime1">
              <a:rPr lang="nl-NL" smtClean="0"/>
              <a:t>27-11-14</a:t>
            </a:fld>
            <a:endParaRPr lang="en-GB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Final DASISH Meeting, November 2014, Gothenburg</a:t>
            </a:r>
            <a:endParaRPr lang="en-GB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0986A-4A15-C249-BD5F-E562234E21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2351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B3632-19F5-0C4D-993F-1E1276B468C7}" type="datetime1">
              <a:rPr lang="nl-NL" smtClean="0"/>
              <a:t>27-11-14</a:t>
            </a:fld>
            <a:endParaRPr lang="en-GB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Final DASISH Meeting, November 2014, Gothenburg</a:t>
            </a:r>
            <a:endParaRPr lang="en-GB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0986A-4A15-C249-BD5F-E562234E21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0338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en-GB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GB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1583D-C294-0944-91FA-3B64944D2372}" type="datetime1">
              <a:rPr lang="nl-NL" smtClean="0"/>
              <a:t>27-11-14</a:t>
            </a:fld>
            <a:endParaRPr lang="en-GB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Final DASISH Meeting, November 2014, Gothenburg</a:t>
            </a:r>
            <a:endParaRPr lang="en-GB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0986A-4A15-C249-BD5F-E562234E21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3170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en-GB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779DD-8CAD-B641-A235-BDA37EFBB815}" type="datetime1">
              <a:rPr lang="nl-NL" smtClean="0"/>
              <a:t>27-11-14</a:t>
            </a:fld>
            <a:endParaRPr lang="en-GB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Final DASISH Meeting, November 2014, Gothenburg</a:t>
            </a:r>
            <a:endParaRPr lang="en-GB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0986A-4A15-C249-BD5F-E562234E21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4236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en-GB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GB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A36B6-B76A-7145-A8A7-B38EB537742F}" type="datetime1">
              <a:rPr lang="nl-NL" smtClean="0"/>
              <a:t>27-11-14</a:t>
            </a:fld>
            <a:endParaRPr lang="en-GB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Final DASISH Meeting, November 2014, Gothenburg</a:t>
            </a:r>
            <a:endParaRPr lang="en-GB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70986A-4A15-C249-BD5F-E562234E21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5417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jp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jp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jp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jp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.jp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.jp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.jp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.jp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.jp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.jp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1.jp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1.jp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1.jp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1.jp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1.jp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0.xml"/><Relationship Id="rId3" Type="http://schemas.openxmlformats.org/officeDocument/2006/relationships/image" Target="../media/image1.jp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1.xml"/><Relationship Id="rId3" Type="http://schemas.openxmlformats.org/officeDocument/2006/relationships/image" Target="../media/image1.jp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2.xml"/><Relationship Id="rId3" Type="http://schemas.openxmlformats.org/officeDocument/2006/relationships/image" Target="../media/image1.jp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3.xml"/><Relationship Id="rId3" Type="http://schemas.openxmlformats.org/officeDocument/2006/relationships/image" Target="../media/image1.jp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4.xml"/><Relationship Id="rId3" Type="http://schemas.openxmlformats.org/officeDocument/2006/relationships/image" Target="../media/image1.jp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5.xml"/><Relationship Id="rId3" Type="http://schemas.openxmlformats.org/officeDocument/2006/relationships/image" Target="../media/image1.jp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6.xml"/><Relationship Id="rId3" Type="http://schemas.openxmlformats.org/officeDocument/2006/relationships/image" Target="../media/image1.jp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7.xml"/><Relationship Id="rId3" Type="http://schemas.openxmlformats.org/officeDocument/2006/relationships/image" Target="../media/image1.jp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8.xml"/><Relationship Id="rId3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21920" y="1210741"/>
            <a:ext cx="7772400" cy="1470025"/>
          </a:xfrm>
        </p:spPr>
        <p:txBody>
          <a:bodyPr/>
          <a:lstStyle/>
          <a:p>
            <a:r>
              <a:rPr lang="en-GB" dirty="0" smtClean="0"/>
              <a:t>WP 4.3</a:t>
            </a:r>
            <a:br>
              <a:rPr lang="en-GB" dirty="0" smtClean="0"/>
            </a:br>
            <a:r>
              <a:rPr lang="en-GB" dirty="0" smtClean="0"/>
              <a:t>Convergence of Data Service</a:t>
            </a:r>
            <a:endParaRPr lang="en-GB" dirty="0"/>
          </a:p>
        </p:txBody>
      </p:sp>
      <p:pic>
        <p:nvPicPr>
          <p:cNvPr id="7" name="Bildobjekt 6" descr="dasish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569"/>
            <a:ext cx="9144000" cy="1180171"/>
          </a:xfrm>
          <a:prstGeom prst="rect">
            <a:avLst/>
          </a:prstGeom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457200" y="2680766"/>
            <a:ext cx="8229600" cy="32041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dirty="0" smtClean="0"/>
          </a:p>
          <a:p>
            <a:endParaRPr lang="en-US" sz="2000" dirty="0"/>
          </a:p>
          <a:p>
            <a:endParaRPr lang="en-US" sz="2000" dirty="0" smtClean="0"/>
          </a:p>
          <a:p>
            <a:r>
              <a:rPr lang="en-US" sz="2000" dirty="0" smtClean="0"/>
              <a:t>      Outcomes of in-depth interviews and a survey amongst existing and future data archive services</a:t>
            </a:r>
          </a:p>
          <a:p>
            <a:pPr algn="l"/>
            <a:r>
              <a:rPr lang="en-US" sz="2000" b="1" dirty="0" smtClean="0"/>
              <a:t>  </a:t>
            </a:r>
          </a:p>
          <a:p>
            <a:pPr algn="l"/>
            <a:endParaRPr lang="en-US" sz="2000" b="1" dirty="0"/>
          </a:p>
          <a:p>
            <a:pPr algn="l"/>
            <a:r>
              <a:rPr lang="en-US" sz="2000" b="1" dirty="0" smtClean="0"/>
              <a:t>      Task </a:t>
            </a:r>
            <a:r>
              <a:rPr lang="en-US" sz="2000" b="1" dirty="0"/>
              <a:t>Leader: </a:t>
            </a:r>
            <a:r>
              <a:rPr lang="en-US" sz="2000" b="1" dirty="0" smtClean="0"/>
              <a:t>DANS</a:t>
            </a:r>
          </a:p>
          <a:p>
            <a:pPr algn="l"/>
            <a:r>
              <a:rPr lang="en-US" sz="2000" b="1" dirty="0"/>
              <a:t> </a:t>
            </a:r>
            <a:r>
              <a:rPr lang="en-US" sz="2000" b="1" dirty="0" smtClean="0"/>
              <a:t>     Partners:	      </a:t>
            </a:r>
            <a:r>
              <a:rPr lang="en-US" sz="2000" b="1" dirty="0" err="1" smtClean="0"/>
              <a:t>CentERdata</a:t>
            </a:r>
            <a:r>
              <a:rPr lang="en-US" sz="2000" b="1" dirty="0" smtClean="0"/>
              <a:t>; GESIS; MPI/TLA; NSD; SND; UGOE; </a:t>
            </a:r>
            <a:r>
              <a:rPr lang="en-US" sz="2000" b="1" dirty="0" err="1" smtClean="0"/>
              <a:t>UiB</a:t>
            </a:r>
            <a:endParaRPr lang="en-US" sz="2000" b="1" dirty="0" smtClean="0"/>
          </a:p>
          <a:p>
            <a:pPr algn="l"/>
            <a:endParaRPr lang="en-US" sz="2000" b="1" dirty="0"/>
          </a:p>
          <a:p>
            <a:pPr algn="l"/>
            <a:endParaRPr lang="en-US" sz="2000" b="1" dirty="0" smtClean="0"/>
          </a:p>
          <a:p>
            <a:pPr algn="l"/>
            <a:r>
              <a:rPr lang="en-US" sz="2000" b="1" dirty="0" smtClean="0"/>
              <a:t>		</a:t>
            </a:r>
            <a:endParaRPr lang="en-US" sz="2000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Final DASISH Meeting, November 2014, Gothenburg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0986A-4A15-C249-BD5F-E562234E212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9325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21920" y="1210742"/>
            <a:ext cx="7772400" cy="998686"/>
          </a:xfrm>
        </p:spPr>
        <p:txBody>
          <a:bodyPr/>
          <a:lstStyle/>
          <a:p>
            <a:r>
              <a:rPr lang="en-GB" dirty="0" smtClean="0"/>
              <a:t>Designated Communities</a:t>
            </a:r>
            <a:endParaRPr lang="en-GB" dirty="0"/>
          </a:p>
        </p:txBody>
      </p:sp>
      <p:pic>
        <p:nvPicPr>
          <p:cNvPr id="7" name="Bildobjekt 6" descr="dasish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569"/>
            <a:ext cx="9144000" cy="1180171"/>
          </a:xfrm>
          <a:prstGeom prst="rect">
            <a:avLst/>
          </a:prstGeom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457200" y="2643053"/>
            <a:ext cx="8229600" cy="37130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57300" lvl="2" indent="-342900" algn="l">
              <a:buFontTx/>
              <a:buChar char="•"/>
            </a:pPr>
            <a:endParaRPr lang="en-US" dirty="0" smtClean="0">
              <a:solidFill>
                <a:srgbClr val="558ED5"/>
              </a:solidFill>
            </a:endParaRPr>
          </a:p>
          <a:p>
            <a:pPr marL="1257300" lvl="2" indent="-342900" algn="l">
              <a:buFontTx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Social Scientists						21</a:t>
            </a:r>
          </a:p>
          <a:p>
            <a:pPr marL="1257300" lvl="2" indent="-342900" algn="l">
              <a:buFontTx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Linguists							  	  9</a:t>
            </a:r>
          </a:p>
          <a:p>
            <a:pPr marL="1257300" lvl="2" indent="-342900" algn="l">
              <a:buFontTx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Historians							  	  3</a:t>
            </a:r>
          </a:p>
          <a:p>
            <a:pPr marL="1257300" lvl="2" indent="-342900" algn="l">
              <a:buFontTx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Other, mostly multidisciplinary	18</a:t>
            </a:r>
          </a:p>
          <a:p>
            <a:pPr marL="1257300" lvl="2" indent="-342900" algn="l">
              <a:buFontTx/>
              <a:buChar char="•"/>
            </a:pPr>
            <a:endParaRPr lang="en-US" dirty="0">
              <a:solidFill>
                <a:srgbClr val="558ED5"/>
              </a:solidFill>
            </a:endParaRPr>
          </a:p>
        </p:txBody>
      </p:sp>
      <p:sp>
        <p:nvSpPr>
          <p:cNvPr id="3" name="textruta 2"/>
          <p:cNvSpPr txBox="1"/>
          <p:nvPr/>
        </p:nvSpPr>
        <p:spPr>
          <a:xfrm>
            <a:off x="1014008" y="288811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Final DASISH Meeting, November 2014, Gothenburg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0986A-4A15-C249-BD5F-E562234E2129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97090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21920" y="1210742"/>
            <a:ext cx="7772400" cy="998686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Organisational Aspects of Data Archive Services</a:t>
            </a:r>
            <a:endParaRPr lang="en-GB" dirty="0"/>
          </a:p>
        </p:txBody>
      </p:sp>
      <p:pic>
        <p:nvPicPr>
          <p:cNvPr id="7" name="Bildobjekt 6" descr="dasish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569"/>
            <a:ext cx="9144000" cy="1180171"/>
          </a:xfrm>
          <a:prstGeom prst="rect">
            <a:avLst/>
          </a:prstGeom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457200" y="3257449"/>
            <a:ext cx="8229600" cy="30986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57300" lvl="2" indent="-342900" algn="l">
              <a:buFontTx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Availability of mission statement:	34 (65 %)</a:t>
            </a:r>
          </a:p>
          <a:p>
            <a:pPr marL="1257300" lvl="2" indent="-342900" algn="l">
              <a:buFontTx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Availability of deposit agreement:	36 (72 %)</a:t>
            </a:r>
          </a:p>
          <a:p>
            <a:pPr marL="1257300" lvl="2" indent="-342900" algn="l">
              <a:buFontTx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Availability of usage agreement:		35 (69 %)</a:t>
            </a:r>
          </a:p>
          <a:p>
            <a:pPr marL="1257300" lvl="2" indent="-342900" algn="l">
              <a:buFontTx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Availability of preservation policy:	26 (50 %)</a:t>
            </a:r>
            <a:endParaRPr lang="en-US" sz="2800" dirty="0">
              <a:solidFill>
                <a:srgbClr val="558ED5"/>
              </a:solidFill>
            </a:endParaRPr>
          </a:p>
        </p:txBody>
      </p:sp>
      <p:sp>
        <p:nvSpPr>
          <p:cNvPr id="3" name="textruta 2"/>
          <p:cNvSpPr txBox="1"/>
          <p:nvPr/>
        </p:nvSpPr>
        <p:spPr>
          <a:xfrm>
            <a:off x="1014008" y="288811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Final DASISH Meeting, November 2014, Gothenburg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0986A-4A15-C249-BD5F-E562234E2129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51447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21920" y="1210742"/>
            <a:ext cx="7772400" cy="998686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Rights Management within Data Archive Services</a:t>
            </a:r>
            <a:endParaRPr lang="en-GB" dirty="0"/>
          </a:p>
        </p:txBody>
      </p:sp>
      <p:pic>
        <p:nvPicPr>
          <p:cNvPr id="7" name="Bildobjekt 6" descr="dasish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569"/>
            <a:ext cx="9144000" cy="1180171"/>
          </a:xfrm>
          <a:prstGeom prst="rect">
            <a:avLst/>
          </a:prstGeom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457200" y="2643053"/>
            <a:ext cx="8229600" cy="37130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l"/>
            <a:endParaRPr lang="en-US" dirty="0">
              <a:solidFill>
                <a:srgbClr val="558ED5"/>
              </a:solidFill>
            </a:endParaRPr>
          </a:p>
          <a:p>
            <a:pPr marL="1257300" lvl="2" indent="-342900" algn="l">
              <a:buFontTx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Transfer of non-exclusive rights		26  (50 %)</a:t>
            </a:r>
          </a:p>
          <a:p>
            <a:pPr marL="1257300" lvl="2" indent="-342900" algn="l">
              <a:buFontTx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No transfer of rights					  3  (  6 %)</a:t>
            </a:r>
          </a:p>
          <a:p>
            <a:pPr marL="1257300" lvl="2" indent="-342900" algn="l">
              <a:buFontTx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Depositor retains rights				13  (25 %)</a:t>
            </a:r>
          </a:p>
          <a:p>
            <a:pPr marL="1257300" lvl="2" indent="-342900" algn="l">
              <a:buFontTx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Other										  9  ( 18 %)</a:t>
            </a:r>
          </a:p>
          <a:p>
            <a:pPr marL="1257300" lvl="2" indent="-342900" algn="l">
              <a:buFontTx/>
              <a:buChar char="•"/>
            </a:pPr>
            <a:endParaRPr lang="en-US" sz="2800" dirty="0" smtClean="0">
              <a:solidFill>
                <a:srgbClr val="558ED5"/>
              </a:solidFill>
            </a:endParaRPr>
          </a:p>
          <a:p>
            <a:pPr marL="1257300" lvl="2" indent="-342900" algn="l">
              <a:buFontTx/>
              <a:buChar char="•"/>
            </a:pPr>
            <a:endParaRPr lang="en-US" dirty="0" smtClean="0">
              <a:solidFill>
                <a:srgbClr val="558ED5"/>
              </a:solidFill>
            </a:endParaRPr>
          </a:p>
          <a:p>
            <a:pPr marL="800100" lvl="1" indent="-342900" algn="l">
              <a:buFontTx/>
              <a:buChar char="•"/>
            </a:pPr>
            <a:endParaRPr lang="en-US" dirty="0" smtClean="0">
              <a:solidFill>
                <a:srgbClr val="558ED5"/>
              </a:solidFill>
            </a:endParaRPr>
          </a:p>
          <a:p>
            <a:pPr lvl="1" algn="l"/>
            <a:endParaRPr lang="en-US" dirty="0" smtClean="0">
              <a:solidFill>
                <a:srgbClr val="558ED5"/>
              </a:solidFill>
            </a:endParaRPr>
          </a:p>
        </p:txBody>
      </p:sp>
      <p:sp>
        <p:nvSpPr>
          <p:cNvPr id="3" name="textruta 2"/>
          <p:cNvSpPr txBox="1"/>
          <p:nvPr/>
        </p:nvSpPr>
        <p:spPr>
          <a:xfrm>
            <a:off x="1014008" y="288811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Final DASISH Meeting, November 2014, Gothenburg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0986A-4A15-C249-BD5F-E562234E2129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2663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21920" y="1210742"/>
            <a:ext cx="7772400" cy="998686"/>
          </a:xfrm>
        </p:spPr>
        <p:txBody>
          <a:bodyPr/>
          <a:lstStyle/>
          <a:p>
            <a:r>
              <a:rPr lang="en-GB" dirty="0" smtClean="0"/>
              <a:t>Ingest: file formats</a:t>
            </a:r>
            <a:endParaRPr lang="en-GB" dirty="0"/>
          </a:p>
        </p:txBody>
      </p:sp>
      <p:pic>
        <p:nvPicPr>
          <p:cNvPr id="7" name="Bildobjekt 6" descr="dasish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569"/>
            <a:ext cx="9144000" cy="1180171"/>
          </a:xfrm>
          <a:prstGeom prst="rect">
            <a:avLst/>
          </a:prstGeom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235857" y="2643053"/>
            <a:ext cx="8450943" cy="37130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2" algn="l"/>
            <a:endParaRPr lang="en-US" b="1" dirty="0" smtClean="0">
              <a:solidFill>
                <a:srgbClr val="558ED5"/>
              </a:solidFill>
            </a:endParaRPr>
          </a:p>
          <a:p>
            <a:pPr marL="800100" lvl="1" indent="-342900" algn="l">
              <a:buFontTx/>
              <a:buChar char="•"/>
            </a:pPr>
            <a:r>
              <a:rPr lang="en-US" sz="2600" dirty="0" smtClean="0">
                <a:solidFill>
                  <a:srgbClr val="558ED5"/>
                </a:solidFill>
              </a:rPr>
              <a:t>Only deposit in accepted file formats		  	  5 (10 %)</a:t>
            </a:r>
          </a:p>
          <a:p>
            <a:pPr marL="800100" lvl="1" indent="-342900" algn="l">
              <a:buFontTx/>
              <a:buChar char="•"/>
            </a:pPr>
            <a:r>
              <a:rPr lang="en-US" sz="2600" dirty="0" smtClean="0">
                <a:solidFill>
                  <a:srgbClr val="558ED5"/>
                </a:solidFill>
              </a:rPr>
              <a:t>Archive works with list of preferred formats	19 (38 %) </a:t>
            </a:r>
          </a:p>
          <a:p>
            <a:pPr marL="800100" lvl="1" indent="-342900" algn="l">
              <a:buFontTx/>
              <a:buChar char="•"/>
            </a:pPr>
            <a:r>
              <a:rPr lang="en-US" sz="2600" dirty="0" smtClean="0">
                <a:solidFill>
                  <a:srgbClr val="558ED5"/>
                </a:solidFill>
              </a:rPr>
              <a:t>Archive does not indicate restrictions			17 (34 %)</a:t>
            </a:r>
          </a:p>
          <a:p>
            <a:pPr marL="800100" lvl="1" indent="-342900" algn="l">
              <a:buFontTx/>
              <a:buChar char="•"/>
            </a:pPr>
            <a:r>
              <a:rPr lang="en-US" sz="2600" dirty="0" smtClean="0">
                <a:solidFill>
                  <a:srgbClr val="558ED5"/>
                </a:solidFill>
              </a:rPr>
              <a:t>Archive negotiates with depositor			  	  8 (16 %)</a:t>
            </a:r>
            <a:endParaRPr lang="en-US" sz="2600" dirty="0">
              <a:solidFill>
                <a:srgbClr val="558ED5"/>
              </a:solidFill>
            </a:endParaRPr>
          </a:p>
          <a:p>
            <a:pPr marL="1257300" lvl="2" indent="-342900" algn="l">
              <a:buFontTx/>
              <a:buChar char="•"/>
            </a:pPr>
            <a:endParaRPr lang="en-US" dirty="0" smtClean="0">
              <a:solidFill>
                <a:srgbClr val="558ED5"/>
              </a:solidFill>
            </a:endParaRPr>
          </a:p>
          <a:p>
            <a:pPr marL="800100" lvl="1" indent="-342900" algn="l">
              <a:buFontTx/>
              <a:buChar char="•"/>
            </a:pPr>
            <a:endParaRPr lang="en-US" sz="2400" dirty="0">
              <a:solidFill>
                <a:srgbClr val="558ED5"/>
              </a:solidFill>
            </a:endParaRPr>
          </a:p>
          <a:p>
            <a:pPr marL="1257300" lvl="2" indent="-342900" algn="l">
              <a:buFontTx/>
              <a:buChar char="•"/>
            </a:pPr>
            <a:endParaRPr lang="en-US" dirty="0" smtClean="0">
              <a:solidFill>
                <a:srgbClr val="558ED5"/>
              </a:solidFill>
            </a:endParaRPr>
          </a:p>
          <a:p>
            <a:pPr marL="1257300" lvl="2" indent="-342900" algn="l">
              <a:buFontTx/>
              <a:buChar char="•"/>
            </a:pPr>
            <a:endParaRPr lang="en-US" dirty="0" smtClean="0">
              <a:solidFill>
                <a:srgbClr val="558ED5"/>
              </a:solidFill>
            </a:endParaRPr>
          </a:p>
          <a:p>
            <a:pPr marL="800100" lvl="1" indent="-342900" algn="l">
              <a:buFontTx/>
              <a:buChar char="•"/>
            </a:pPr>
            <a:endParaRPr lang="en-US" sz="2400" dirty="0" smtClean="0">
              <a:solidFill>
                <a:srgbClr val="558ED5"/>
              </a:solidFill>
            </a:endParaRPr>
          </a:p>
          <a:p>
            <a:pPr lvl="1" algn="l"/>
            <a:endParaRPr lang="en-US" dirty="0" smtClean="0">
              <a:solidFill>
                <a:srgbClr val="558ED5"/>
              </a:solidFill>
            </a:endParaRPr>
          </a:p>
        </p:txBody>
      </p:sp>
      <p:sp>
        <p:nvSpPr>
          <p:cNvPr id="3" name="textruta 2"/>
          <p:cNvSpPr txBox="1"/>
          <p:nvPr/>
        </p:nvSpPr>
        <p:spPr>
          <a:xfrm>
            <a:off x="1014008" y="288811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Final DASISH Meeting, November 2014, Gothenburg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0986A-4A15-C249-BD5F-E562234E2129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10750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21920" y="1210742"/>
            <a:ext cx="7772400" cy="998686"/>
          </a:xfrm>
        </p:spPr>
        <p:txBody>
          <a:bodyPr/>
          <a:lstStyle/>
          <a:p>
            <a:r>
              <a:rPr lang="en-GB" dirty="0" smtClean="0"/>
              <a:t>Ingest: metadata formats</a:t>
            </a:r>
            <a:endParaRPr lang="en-GB" dirty="0"/>
          </a:p>
        </p:txBody>
      </p:sp>
      <p:pic>
        <p:nvPicPr>
          <p:cNvPr id="7" name="Bildobjekt 6" descr="dasish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569"/>
            <a:ext cx="9144000" cy="1180171"/>
          </a:xfrm>
          <a:prstGeom prst="rect">
            <a:avLst/>
          </a:prstGeom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457200" y="2643053"/>
            <a:ext cx="8229600" cy="37130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0" lvl="3" indent="-342900" algn="l">
              <a:buFontTx/>
              <a:buChar char="•"/>
            </a:pPr>
            <a:r>
              <a:rPr lang="en-US" sz="2400" dirty="0" smtClean="0">
                <a:solidFill>
                  <a:srgbClr val="558ED5"/>
                </a:solidFill>
              </a:rPr>
              <a:t>DC							20 (40 %)</a:t>
            </a:r>
          </a:p>
          <a:p>
            <a:pPr marL="1714500" lvl="3" indent="-342900" algn="l">
              <a:buFontTx/>
              <a:buChar char="•"/>
            </a:pPr>
            <a:r>
              <a:rPr lang="en-US" sz="2400" dirty="0" smtClean="0">
                <a:solidFill>
                  <a:srgbClr val="558ED5"/>
                </a:solidFill>
              </a:rPr>
              <a:t>DDI							18 (36 %) </a:t>
            </a:r>
          </a:p>
          <a:p>
            <a:pPr marL="1714500" lvl="3" indent="-342900" algn="l">
              <a:buFontTx/>
              <a:buChar char="•"/>
            </a:pPr>
            <a:r>
              <a:rPr lang="en-US" sz="2400" dirty="0" smtClean="0">
                <a:solidFill>
                  <a:srgbClr val="558ED5"/>
                </a:solidFill>
              </a:rPr>
              <a:t>CMDI						13 (26 %)</a:t>
            </a:r>
          </a:p>
          <a:p>
            <a:pPr marL="1714500" lvl="3" indent="-342900" algn="l">
              <a:buFontTx/>
              <a:buChar char="•"/>
            </a:pPr>
            <a:r>
              <a:rPr lang="en-US" sz="2400" dirty="0" smtClean="0">
                <a:solidFill>
                  <a:srgbClr val="558ED5"/>
                </a:solidFill>
              </a:rPr>
              <a:t>TEI						     	12 (24 %)</a:t>
            </a:r>
          </a:p>
          <a:p>
            <a:pPr marL="1714500" lvl="3" indent="-342900" algn="l">
              <a:buFontTx/>
              <a:buChar char="•"/>
            </a:pPr>
            <a:r>
              <a:rPr lang="en-US" sz="2400" dirty="0" smtClean="0">
                <a:solidFill>
                  <a:srgbClr val="558ED5"/>
                </a:solidFill>
              </a:rPr>
              <a:t>IMDI						  5 (10 %)</a:t>
            </a:r>
          </a:p>
          <a:p>
            <a:pPr marL="1714500" lvl="3" indent="-342900" algn="l">
              <a:buFontTx/>
              <a:buChar char="•"/>
            </a:pPr>
            <a:r>
              <a:rPr lang="en-US" sz="2400" dirty="0" smtClean="0">
                <a:solidFill>
                  <a:srgbClr val="558ED5"/>
                </a:solidFill>
              </a:rPr>
              <a:t>Other						16 (32 %)</a:t>
            </a:r>
            <a:endParaRPr lang="en-US" sz="2400" dirty="0">
              <a:solidFill>
                <a:srgbClr val="558ED5"/>
              </a:solidFill>
            </a:endParaRPr>
          </a:p>
          <a:p>
            <a:pPr marL="1257300" lvl="2" indent="-342900" algn="l">
              <a:buFontTx/>
              <a:buChar char="•"/>
            </a:pPr>
            <a:endParaRPr lang="en-US" dirty="0" smtClean="0">
              <a:solidFill>
                <a:srgbClr val="558ED5"/>
              </a:solidFill>
            </a:endParaRPr>
          </a:p>
          <a:p>
            <a:pPr marL="800100" lvl="1" indent="-342900" algn="l">
              <a:buFontTx/>
              <a:buChar char="•"/>
            </a:pPr>
            <a:endParaRPr lang="en-US" dirty="0">
              <a:solidFill>
                <a:srgbClr val="558ED5"/>
              </a:solidFill>
            </a:endParaRPr>
          </a:p>
          <a:p>
            <a:pPr marL="1257300" lvl="2" indent="-342900" algn="l">
              <a:buFontTx/>
              <a:buChar char="•"/>
            </a:pPr>
            <a:endParaRPr lang="en-US" dirty="0" smtClean="0">
              <a:solidFill>
                <a:srgbClr val="558ED5"/>
              </a:solidFill>
            </a:endParaRPr>
          </a:p>
          <a:p>
            <a:pPr marL="1257300" lvl="2" indent="-342900" algn="l">
              <a:buFontTx/>
              <a:buChar char="•"/>
            </a:pPr>
            <a:endParaRPr lang="en-US" dirty="0" smtClean="0">
              <a:solidFill>
                <a:srgbClr val="558ED5"/>
              </a:solidFill>
            </a:endParaRPr>
          </a:p>
          <a:p>
            <a:pPr marL="800100" lvl="1" indent="-342900" algn="l">
              <a:buFontTx/>
              <a:buChar char="•"/>
            </a:pPr>
            <a:endParaRPr lang="en-US" dirty="0" smtClean="0">
              <a:solidFill>
                <a:srgbClr val="558ED5"/>
              </a:solidFill>
            </a:endParaRPr>
          </a:p>
          <a:p>
            <a:pPr lvl="1" algn="l"/>
            <a:endParaRPr lang="en-US" dirty="0" smtClean="0">
              <a:solidFill>
                <a:srgbClr val="558ED5"/>
              </a:solidFill>
            </a:endParaRPr>
          </a:p>
        </p:txBody>
      </p:sp>
      <p:sp>
        <p:nvSpPr>
          <p:cNvPr id="3" name="textruta 2"/>
          <p:cNvSpPr txBox="1"/>
          <p:nvPr/>
        </p:nvSpPr>
        <p:spPr>
          <a:xfrm>
            <a:off x="1014008" y="288811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Final DASISH Meeting, November 2014, Gothenburg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0986A-4A15-C249-BD5F-E562234E2129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68597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21920" y="1210742"/>
            <a:ext cx="7772400" cy="998686"/>
          </a:xfrm>
        </p:spPr>
        <p:txBody>
          <a:bodyPr/>
          <a:lstStyle/>
          <a:p>
            <a:r>
              <a:rPr lang="en-GB" dirty="0" smtClean="0"/>
              <a:t>Preservation Strategy</a:t>
            </a:r>
            <a:endParaRPr lang="en-GB" dirty="0"/>
          </a:p>
        </p:txBody>
      </p:sp>
      <p:pic>
        <p:nvPicPr>
          <p:cNvPr id="7" name="Bildobjekt 6" descr="dasish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569"/>
            <a:ext cx="9144000" cy="1180171"/>
          </a:xfrm>
          <a:prstGeom prst="rect">
            <a:avLst/>
          </a:prstGeom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457200" y="2643053"/>
            <a:ext cx="8229600" cy="37130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0" lvl="3" indent="-342900" algn="l">
              <a:buFontTx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Migration								28 (56 %)</a:t>
            </a:r>
          </a:p>
          <a:p>
            <a:pPr marL="1714500" lvl="3" indent="-342900" algn="l">
              <a:buFontTx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Emulation								  2 (  4 %) </a:t>
            </a:r>
          </a:p>
          <a:p>
            <a:pPr marL="1714500" lvl="3" indent="-342900" algn="l">
              <a:buFontTx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Bitstream								18 (36 %)</a:t>
            </a:r>
          </a:p>
          <a:p>
            <a:pPr marL="1714500" lvl="3" indent="-342900" algn="l">
              <a:buFontTx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Other									13 (26 %)</a:t>
            </a:r>
            <a:endParaRPr lang="en-US" sz="2800" dirty="0">
              <a:solidFill>
                <a:srgbClr val="558ED5"/>
              </a:solidFill>
            </a:endParaRPr>
          </a:p>
          <a:p>
            <a:pPr marL="1257300" lvl="2" indent="-342900" algn="l">
              <a:buFontTx/>
              <a:buChar char="•"/>
            </a:pPr>
            <a:endParaRPr lang="en-US" dirty="0" smtClean="0">
              <a:solidFill>
                <a:srgbClr val="558ED5"/>
              </a:solidFill>
            </a:endParaRPr>
          </a:p>
          <a:p>
            <a:pPr marL="800100" lvl="1" indent="-342900" algn="l">
              <a:buFontTx/>
              <a:buChar char="•"/>
            </a:pPr>
            <a:endParaRPr lang="en-US" dirty="0">
              <a:solidFill>
                <a:srgbClr val="558ED5"/>
              </a:solidFill>
            </a:endParaRPr>
          </a:p>
          <a:p>
            <a:pPr marL="1257300" lvl="2" indent="-342900" algn="l">
              <a:buFontTx/>
              <a:buChar char="•"/>
            </a:pPr>
            <a:endParaRPr lang="en-US" dirty="0" smtClean="0">
              <a:solidFill>
                <a:srgbClr val="558ED5"/>
              </a:solidFill>
            </a:endParaRPr>
          </a:p>
          <a:p>
            <a:pPr marL="1257300" lvl="2" indent="-342900" algn="l">
              <a:buFontTx/>
              <a:buChar char="•"/>
            </a:pPr>
            <a:endParaRPr lang="en-US" dirty="0" smtClean="0">
              <a:solidFill>
                <a:srgbClr val="558ED5"/>
              </a:solidFill>
            </a:endParaRPr>
          </a:p>
          <a:p>
            <a:pPr marL="800100" lvl="1" indent="-342900" algn="l">
              <a:buFontTx/>
              <a:buChar char="•"/>
            </a:pPr>
            <a:endParaRPr lang="en-US" dirty="0" smtClean="0">
              <a:solidFill>
                <a:srgbClr val="558ED5"/>
              </a:solidFill>
            </a:endParaRPr>
          </a:p>
          <a:p>
            <a:pPr lvl="1" algn="l"/>
            <a:endParaRPr lang="en-US" dirty="0" smtClean="0">
              <a:solidFill>
                <a:srgbClr val="558ED5"/>
              </a:solidFill>
            </a:endParaRPr>
          </a:p>
        </p:txBody>
      </p:sp>
      <p:sp>
        <p:nvSpPr>
          <p:cNvPr id="3" name="textruta 2"/>
          <p:cNvSpPr txBox="1"/>
          <p:nvPr/>
        </p:nvSpPr>
        <p:spPr>
          <a:xfrm>
            <a:off x="1014008" y="288811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Final DASISH Meeting, November 2014, Gothenburg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0986A-4A15-C249-BD5F-E562234E2129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09297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21920" y="1210742"/>
            <a:ext cx="7772400" cy="998686"/>
          </a:xfrm>
        </p:spPr>
        <p:txBody>
          <a:bodyPr/>
          <a:lstStyle/>
          <a:p>
            <a:r>
              <a:rPr lang="en-GB" dirty="0" smtClean="0"/>
              <a:t>Level of Trust</a:t>
            </a:r>
            <a:endParaRPr lang="en-GB" dirty="0"/>
          </a:p>
        </p:txBody>
      </p:sp>
      <p:pic>
        <p:nvPicPr>
          <p:cNvPr id="7" name="Bildobjekt 6" descr="dasish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569"/>
            <a:ext cx="9144000" cy="1180171"/>
          </a:xfrm>
          <a:prstGeom prst="rect">
            <a:avLst/>
          </a:prstGeom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163286" y="2340429"/>
            <a:ext cx="8980714" cy="40157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2" algn="l"/>
            <a:r>
              <a:rPr lang="en-US" sz="2600" b="1" dirty="0" smtClean="0">
                <a:solidFill>
                  <a:srgbClr val="558ED5"/>
                </a:solidFill>
              </a:rPr>
              <a:t>Trustworthiness Strategy</a:t>
            </a:r>
          </a:p>
          <a:p>
            <a:pPr marL="1714500" lvl="3" indent="-342900" algn="l">
              <a:buFontTx/>
              <a:buChar char="•"/>
            </a:pPr>
            <a:r>
              <a:rPr lang="en-US" sz="2600" dirty="0" smtClean="0">
                <a:solidFill>
                  <a:srgbClr val="558ED5"/>
                </a:solidFill>
              </a:rPr>
              <a:t>Preparatory Phase DSA						  6 (12 %)</a:t>
            </a:r>
          </a:p>
          <a:p>
            <a:pPr marL="1714500" lvl="3" indent="-342900" algn="l">
              <a:buFontTx/>
              <a:buChar char="•"/>
            </a:pPr>
            <a:r>
              <a:rPr lang="en-US" sz="2600" dirty="0" smtClean="0">
                <a:solidFill>
                  <a:srgbClr val="558ED5"/>
                </a:solidFill>
              </a:rPr>
              <a:t>DSA/Drambora self-assessment			  8 (16 %)</a:t>
            </a:r>
          </a:p>
          <a:p>
            <a:pPr marL="1714500" lvl="3" indent="-342900" algn="l">
              <a:buFontTx/>
              <a:buChar char="•"/>
            </a:pPr>
            <a:r>
              <a:rPr lang="en-US" sz="2600" dirty="0" smtClean="0">
                <a:solidFill>
                  <a:srgbClr val="558ED5"/>
                </a:solidFill>
              </a:rPr>
              <a:t>Peer-reviewed DSA							  9 (18 %) </a:t>
            </a:r>
          </a:p>
          <a:p>
            <a:pPr marL="1714500" lvl="3" indent="-342900" algn="l">
              <a:buFontTx/>
              <a:buChar char="•"/>
            </a:pPr>
            <a:r>
              <a:rPr lang="en-US" sz="2600" dirty="0" smtClean="0">
                <a:solidFill>
                  <a:srgbClr val="558ED5"/>
                </a:solidFill>
              </a:rPr>
              <a:t>Peer-reviewed ISO 16363					  1 (  2 %)</a:t>
            </a:r>
          </a:p>
          <a:p>
            <a:pPr marL="1714500" lvl="3" indent="-342900" algn="l">
              <a:buFontTx/>
              <a:buChar char="•"/>
            </a:pPr>
            <a:r>
              <a:rPr lang="en-US" sz="2600" dirty="0" smtClean="0">
                <a:solidFill>
                  <a:srgbClr val="558ED5"/>
                </a:solidFill>
              </a:rPr>
              <a:t>No strategy	(yet)							22 (44 %)</a:t>
            </a:r>
            <a:endParaRPr lang="en-US" sz="2600" dirty="0">
              <a:solidFill>
                <a:srgbClr val="558ED5"/>
              </a:solidFill>
            </a:endParaRPr>
          </a:p>
          <a:p>
            <a:pPr lvl="2" algn="l"/>
            <a:r>
              <a:rPr lang="en-US" sz="2600" dirty="0" smtClean="0">
                <a:solidFill>
                  <a:srgbClr val="558ED5"/>
                </a:solidFill>
              </a:rPr>
              <a:t> </a:t>
            </a:r>
          </a:p>
          <a:p>
            <a:pPr lvl="2" algn="l"/>
            <a:r>
              <a:rPr lang="en-US" sz="2600" dirty="0" smtClean="0">
                <a:solidFill>
                  <a:srgbClr val="558ED5"/>
                </a:solidFill>
              </a:rPr>
              <a:t>Note: level 1 and above-&gt; NW Europe</a:t>
            </a:r>
          </a:p>
          <a:p>
            <a:pPr lvl="1" algn="l"/>
            <a:endParaRPr lang="en-US" dirty="0">
              <a:solidFill>
                <a:srgbClr val="558ED5"/>
              </a:solidFill>
            </a:endParaRPr>
          </a:p>
          <a:p>
            <a:pPr marL="1257300" lvl="2" indent="-342900" algn="l">
              <a:buFontTx/>
              <a:buChar char="•"/>
            </a:pPr>
            <a:endParaRPr lang="en-US" dirty="0" smtClean="0">
              <a:solidFill>
                <a:srgbClr val="558ED5"/>
              </a:solidFill>
            </a:endParaRPr>
          </a:p>
          <a:p>
            <a:pPr marL="1257300" lvl="2" indent="-342900" algn="l">
              <a:buFontTx/>
              <a:buChar char="•"/>
            </a:pPr>
            <a:endParaRPr lang="en-US" dirty="0" smtClean="0">
              <a:solidFill>
                <a:srgbClr val="558ED5"/>
              </a:solidFill>
            </a:endParaRPr>
          </a:p>
          <a:p>
            <a:pPr marL="800100" lvl="1" indent="-342900" algn="l">
              <a:buFontTx/>
              <a:buChar char="•"/>
            </a:pPr>
            <a:endParaRPr lang="en-US" dirty="0" smtClean="0">
              <a:solidFill>
                <a:srgbClr val="558ED5"/>
              </a:solidFill>
            </a:endParaRPr>
          </a:p>
          <a:p>
            <a:pPr lvl="1" algn="l"/>
            <a:endParaRPr lang="en-US" dirty="0" smtClean="0">
              <a:solidFill>
                <a:srgbClr val="558ED5"/>
              </a:solidFill>
            </a:endParaRPr>
          </a:p>
        </p:txBody>
      </p:sp>
      <p:sp>
        <p:nvSpPr>
          <p:cNvPr id="3" name="textruta 2"/>
          <p:cNvSpPr txBox="1"/>
          <p:nvPr/>
        </p:nvSpPr>
        <p:spPr>
          <a:xfrm>
            <a:off x="1014008" y="288811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Final DASISH Meeting, November 2014, Gothenburg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0986A-4A15-C249-BD5F-E562234E2129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43438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21920" y="1210742"/>
            <a:ext cx="7772400" cy="998686"/>
          </a:xfrm>
        </p:spPr>
        <p:txBody>
          <a:bodyPr/>
          <a:lstStyle/>
          <a:p>
            <a:r>
              <a:rPr lang="en-GB" dirty="0" smtClean="0"/>
              <a:t>Dissemination</a:t>
            </a:r>
            <a:endParaRPr lang="en-GB" dirty="0"/>
          </a:p>
        </p:txBody>
      </p:sp>
      <p:pic>
        <p:nvPicPr>
          <p:cNvPr id="7" name="Bildobjekt 6" descr="dasish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569"/>
            <a:ext cx="9144000" cy="1180171"/>
          </a:xfrm>
          <a:prstGeom prst="rect">
            <a:avLst/>
          </a:prstGeom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457200" y="2643053"/>
            <a:ext cx="8229600" cy="37130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2" algn="l"/>
            <a:r>
              <a:rPr lang="en-US" b="1" dirty="0" smtClean="0">
                <a:solidFill>
                  <a:srgbClr val="558ED5"/>
                </a:solidFill>
              </a:rPr>
              <a:t>Ways of Accessing Archives</a:t>
            </a:r>
          </a:p>
          <a:p>
            <a:pPr lvl="3" algn="l"/>
            <a:r>
              <a:rPr lang="en-US" sz="2800" dirty="0" smtClean="0">
                <a:solidFill>
                  <a:srgbClr val="558ED5"/>
                </a:solidFill>
              </a:rPr>
              <a:t>				 						  </a:t>
            </a:r>
          </a:p>
          <a:p>
            <a:pPr marL="1714500" lvl="3" indent="-342900" algn="l">
              <a:buFontTx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Websites								29 (58 %)</a:t>
            </a:r>
          </a:p>
          <a:p>
            <a:pPr marL="1714500" lvl="3" indent="-342900" algn="l">
              <a:buFontTx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Online catalogues					24 (48 %)</a:t>
            </a:r>
          </a:p>
          <a:p>
            <a:pPr marL="1714500" lvl="3" indent="-342900" algn="l">
              <a:buFontTx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Special interfaces					  7 (14 %)</a:t>
            </a:r>
            <a:endParaRPr lang="en-US" sz="2800" dirty="0">
              <a:solidFill>
                <a:srgbClr val="558ED5"/>
              </a:solidFill>
            </a:endParaRPr>
          </a:p>
          <a:p>
            <a:pPr lvl="2" algn="l"/>
            <a:endParaRPr lang="en-US" sz="2800" dirty="0" smtClean="0">
              <a:solidFill>
                <a:srgbClr val="558ED5"/>
              </a:solidFill>
            </a:endParaRPr>
          </a:p>
          <a:p>
            <a:pPr marL="800100" lvl="1" indent="-342900" algn="l">
              <a:buFontTx/>
              <a:buChar char="•"/>
            </a:pPr>
            <a:endParaRPr lang="en-US" dirty="0">
              <a:solidFill>
                <a:srgbClr val="558ED5"/>
              </a:solidFill>
            </a:endParaRPr>
          </a:p>
          <a:p>
            <a:pPr marL="1257300" lvl="2" indent="-342900" algn="l">
              <a:buFontTx/>
              <a:buChar char="•"/>
            </a:pPr>
            <a:endParaRPr lang="en-US" dirty="0" smtClean="0">
              <a:solidFill>
                <a:srgbClr val="558ED5"/>
              </a:solidFill>
            </a:endParaRPr>
          </a:p>
          <a:p>
            <a:pPr marL="1257300" lvl="2" indent="-342900" algn="l">
              <a:buFontTx/>
              <a:buChar char="•"/>
            </a:pPr>
            <a:endParaRPr lang="en-US" dirty="0" smtClean="0">
              <a:solidFill>
                <a:srgbClr val="558ED5"/>
              </a:solidFill>
            </a:endParaRPr>
          </a:p>
          <a:p>
            <a:pPr marL="800100" lvl="1" indent="-342900" algn="l">
              <a:buFontTx/>
              <a:buChar char="•"/>
            </a:pPr>
            <a:endParaRPr lang="en-US" dirty="0" smtClean="0">
              <a:solidFill>
                <a:srgbClr val="558ED5"/>
              </a:solidFill>
            </a:endParaRPr>
          </a:p>
          <a:p>
            <a:pPr lvl="1" algn="l"/>
            <a:endParaRPr lang="en-US" dirty="0" smtClean="0">
              <a:solidFill>
                <a:srgbClr val="558ED5"/>
              </a:solidFill>
            </a:endParaRPr>
          </a:p>
        </p:txBody>
      </p:sp>
      <p:sp>
        <p:nvSpPr>
          <p:cNvPr id="3" name="textruta 2"/>
          <p:cNvSpPr txBox="1"/>
          <p:nvPr/>
        </p:nvSpPr>
        <p:spPr>
          <a:xfrm>
            <a:off x="1014008" y="288811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Final DASISH Meeting, November 2014, Gothenburg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0986A-4A15-C249-BD5F-E562234E2129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25406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21920" y="1210742"/>
            <a:ext cx="7772400" cy="639829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Future Developments I</a:t>
            </a:r>
            <a:endParaRPr lang="en-GB" dirty="0"/>
          </a:p>
        </p:txBody>
      </p:sp>
      <p:pic>
        <p:nvPicPr>
          <p:cNvPr id="7" name="Bildobjekt 6" descr="dasish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569"/>
            <a:ext cx="9144000" cy="1180171"/>
          </a:xfrm>
          <a:prstGeom prst="rect">
            <a:avLst/>
          </a:prstGeom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457200" y="2086429"/>
            <a:ext cx="8229600" cy="42697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57300" lvl="2" indent="-342900" algn="l">
              <a:buFontTx/>
              <a:buChar char="•"/>
            </a:pPr>
            <a:r>
              <a:rPr lang="en-US" sz="2600" dirty="0" smtClean="0">
                <a:solidFill>
                  <a:srgbClr val="558ED5"/>
                </a:solidFill>
              </a:rPr>
              <a:t>Improvement of administration </a:t>
            </a:r>
            <a:r>
              <a:rPr lang="en-US" sz="2600" i="1" dirty="0" smtClean="0">
                <a:solidFill>
                  <a:srgbClr val="558ED5"/>
                </a:solidFill>
              </a:rPr>
              <a:t>[documentation; data policy plans etc.]</a:t>
            </a:r>
          </a:p>
          <a:p>
            <a:pPr marL="1257300" lvl="2" indent="-342900" algn="l">
              <a:buFontTx/>
              <a:buChar char="•"/>
            </a:pPr>
            <a:endParaRPr lang="en-US" sz="2600" i="1" dirty="0" smtClean="0">
              <a:solidFill>
                <a:srgbClr val="558ED5"/>
              </a:solidFill>
            </a:endParaRPr>
          </a:p>
          <a:p>
            <a:pPr marL="1257300" lvl="2" indent="-342900" algn="l">
              <a:buFontTx/>
              <a:buChar char="•"/>
            </a:pPr>
            <a:r>
              <a:rPr lang="en-US" sz="2600" dirty="0" smtClean="0">
                <a:solidFill>
                  <a:srgbClr val="558ED5"/>
                </a:solidFill>
              </a:rPr>
              <a:t>Improvement of ingest</a:t>
            </a:r>
          </a:p>
          <a:p>
            <a:pPr lvl="2" algn="l"/>
            <a:r>
              <a:rPr lang="en-US" sz="2600" dirty="0">
                <a:solidFill>
                  <a:srgbClr val="558ED5"/>
                </a:solidFill>
              </a:rPr>
              <a:t> </a:t>
            </a:r>
            <a:r>
              <a:rPr lang="en-US" sz="2600" dirty="0" smtClean="0">
                <a:solidFill>
                  <a:srgbClr val="558ED5"/>
                </a:solidFill>
              </a:rPr>
              <a:t>       </a:t>
            </a:r>
            <a:r>
              <a:rPr lang="en-US" sz="2600" i="1" dirty="0" smtClean="0">
                <a:solidFill>
                  <a:srgbClr val="558ED5"/>
                </a:solidFill>
              </a:rPr>
              <a:t> [automated ingest; submission agreement </a:t>
            </a:r>
          </a:p>
          <a:p>
            <a:pPr lvl="2" algn="l"/>
            <a:r>
              <a:rPr lang="en-US" sz="2600" i="1" dirty="0">
                <a:solidFill>
                  <a:srgbClr val="558ED5"/>
                </a:solidFill>
              </a:rPr>
              <a:t> </a:t>
            </a:r>
            <a:r>
              <a:rPr lang="en-US" sz="2600" i="1" dirty="0" smtClean="0">
                <a:solidFill>
                  <a:srgbClr val="558ED5"/>
                </a:solidFill>
              </a:rPr>
              <a:t>         development; metadata standards]</a:t>
            </a:r>
          </a:p>
          <a:p>
            <a:pPr lvl="2" algn="l"/>
            <a:endParaRPr lang="en-US" sz="2600" i="1" dirty="0" smtClean="0">
              <a:solidFill>
                <a:srgbClr val="558ED5"/>
              </a:solidFill>
            </a:endParaRPr>
          </a:p>
          <a:p>
            <a:pPr marL="1200150" lvl="2" indent="-285750" algn="l">
              <a:buFontTx/>
              <a:buChar char="•"/>
            </a:pPr>
            <a:r>
              <a:rPr lang="en-US" sz="2600" dirty="0" smtClean="0">
                <a:solidFill>
                  <a:srgbClr val="558ED5"/>
                </a:solidFill>
              </a:rPr>
              <a:t>Storage &amp; Preservation</a:t>
            </a:r>
          </a:p>
          <a:p>
            <a:pPr lvl="2" algn="l"/>
            <a:r>
              <a:rPr lang="en-US" sz="2600" dirty="0" smtClean="0">
                <a:solidFill>
                  <a:srgbClr val="558ED5"/>
                </a:solidFill>
              </a:rPr>
              <a:t>	</a:t>
            </a:r>
            <a:r>
              <a:rPr lang="en-US" sz="2600" i="1" dirty="0" smtClean="0">
                <a:solidFill>
                  <a:srgbClr val="558ED5"/>
                </a:solidFill>
              </a:rPr>
              <a:t>[preservation policy; provenance registration;   </a:t>
            </a:r>
          </a:p>
          <a:p>
            <a:pPr lvl="2" algn="l"/>
            <a:r>
              <a:rPr lang="en-US" sz="2600" i="1" dirty="0">
                <a:solidFill>
                  <a:srgbClr val="558ED5"/>
                </a:solidFill>
              </a:rPr>
              <a:t> </a:t>
            </a:r>
            <a:r>
              <a:rPr lang="en-US" sz="2600" i="1" dirty="0" smtClean="0">
                <a:solidFill>
                  <a:srgbClr val="558ED5"/>
                </a:solidFill>
              </a:rPr>
              <a:t>     PIDs]</a:t>
            </a:r>
          </a:p>
          <a:p>
            <a:pPr marL="1257300" lvl="2" indent="-342900" algn="l">
              <a:buFontTx/>
              <a:buChar char="•"/>
            </a:pPr>
            <a:endParaRPr lang="en-US" dirty="0" smtClean="0">
              <a:solidFill>
                <a:srgbClr val="558ED5"/>
              </a:solidFill>
            </a:endParaRPr>
          </a:p>
          <a:p>
            <a:pPr marL="800100" lvl="1" indent="-342900" algn="l">
              <a:buFontTx/>
              <a:buChar char="•"/>
            </a:pPr>
            <a:endParaRPr lang="en-US" dirty="0" smtClean="0">
              <a:solidFill>
                <a:srgbClr val="558ED5"/>
              </a:solidFill>
            </a:endParaRPr>
          </a:p>
          <a:p>
            <a:pPr lvl="1" algn="l"/>
            <a:endParaRPr lang="en-US" dirty="0" smtClean="0">
              <a:solidFill>
                <a:srgbClr val="558ED5"/>
              </a:solidFill>
            </a:endParaRPr>
          </a:p>
        </p:txBody>
      </p:sp>
      <p:sp>
        <p:nvSpPr>
          <p:cNvPr id="3" name="textruta 2"/>
          <p:cNvSpPr txBox="1"/>
          <p:nvPr/>
        </p:nvSpPr>
        <p:spPr>
          <a:xfrm>
            <a:off x="1014008" y="288811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Final DASISH Meeting, November 2014, Gothenburg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0986A-4A15-C249-BD5F-E562234E2129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08280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21920" y="1210742"/>
            <a:ext cx="7772400" cy="998686"/>
          </a:xfrm>
        </p:spPr>
        <p:txBody>
          <a:bodyPr>
            <a:normAutofit/>
          </a:bodyPr>
          <a:lstStyle/>
          <a:p>
            <a:r>
              <a:rPr lang="en-GB" dirty="0" smtClean="0"/>
              <a:t>Future Developments II</a:t>
            </a:r>
            <a:endParaRPr lang="en-GB" dirty="0"/>
          </a:p>
        </p:txBody>
      </p:sp>
      <p:pic>
        <p:nvPicPr>
          <p:cNvPr id="7" name="Bildobjekt 6" descr="dasish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569"/>
            <a:ext cx="9144000" cy="1180171"/>
          </a:xfrm>
          <a:prstGeom prst="rect">
            <a:avLst/>
          </a:prstGeom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457200" y="2643053"/>
            <a:ext cx="8229600" cy="37130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57300" lvl="2" indent="-342900" algn="l">
              <a:buFontTx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Dissemination</a:t>
            </a:r>
            <a:endParaRPr lang="en-US" sz="2800" dirty="0">
              <a:solidFill>
                <a:srgbClr val="558ED5"/>
              </a:solidFill>
            </a:endParaRPr>
          </a:p>
          <a:p>
            <a:pPr lvl="2" algn="l"/>
            <a:r>
              <a:rPr lang="en-US" sz="2800" dirty="0" smtClean="0">
                <a:solidFill>
                  <a:srgbClr val="558ED5"/>
                </a:solidFill>
              </a:rPr>
              <a:t>       </a:t>
            </a:r>
            <a:r>
              <a:rPr lang="en-US" sz="2800" i="1" dirty="0" smtClean="0">
                <a:solidFill>
                  <a:srgbClr val="558ED5"/>
                </a:solidFill>
              </a:rPr>
              <a:t> [Single Sign-On; user interface]</a:t>
            </a:r>
          </a:p>
          <a:p>
            <a:pPr lvl="2" algn="l"/>
            <a:endParaRPr lang="en-US" sz="2800" dirty="0">
              <a:solidFill>
                <a:srgbClr val="558ED5"/>
              </a:solidFill>
            </a:endParaRPr>
          </a:p>
          <a:p>
            <a:pPr marL="1257300" lvl="2" indent="-342900" algn="l">
              <a:buFontTx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Other items</a:t>
            </a:r>
          </a:p>
          <a:p>
            <a:pPr lvl="2" algn="l"/>
            <a:r>
              <a:rPr lang="en-US" sz="2800" dirty="0">
                <a:solidFill>
                  <a:srgbClr val="558ED5"/>
                </a:solidFill>
              </a:rPr>
              <a:t> </a:t>
            </a:r>
            <a:r>
              <a:rPr lang="en-US" sz="2800" dirty="0" smtClean="0">
                <a:solidFill>
                  <a:srgbClr val="558ED5"/>
                </a:solidFill>
              </a:rPr>
              <a:t>      </a:t>
            </a:r>
            <a:r>
              <a:rPr lang="en-US" sz="2800" i="1" dirty="0" smtClean="0">
                <a:solidFill>
                  <a:srgbClr val="558ED5"/>
                </a:solidFill>
              </a:rPr>
              <a:t>  [certification; annotation tools; </a:t>
            </a:r>
          </a:p>
          <a:p>
            <a:pPr lvl="2" algn="l"/>
            <a:r>
              <a:rPr lang="en-US" sz="2800" i="1" dirty="0">
                <a:solidFill>
                  <a:srgbClr val="558ED5"/>
                </a:solidFill>
              </a:rPr>
              <a:t> </a:t>
            </a:r>
            <a:r>
              <a:rPr lang="en-US" sz="2800" i="1" dirty="0" smtClean="0">
                <a:solidFill>
                  <a:srgbClr val="558ED5"/>
                </a:solidFill>
              </a:rPr>
              <a:t>         authentication and authorisation</a:t>
            </a:r>
            <a:r>
              <a:rPr lang="en-US" sz="2800" i="1" dirty="0">
                <a:solidFill>
                  <a:srgbClr val="558ED5"/>
                </a:solidFill>
              </a:rPr>
              <a:t>]</a:t>
            </a:r>
            <a:endParaRPr lang="en-US" sz="2800" i="1" dirty="0" smtClean="0">
              <a:solidFill>
                <a:srgbClr val="558ED5"/>
              </a:solidFill>
            </a:endParaRPr>
          </a:p>
          <a:p>
            <a:pPr lvl="1" algn="l"/>
            <a:endParaRPr lang="en-US" dirty="0" smtClean="0">
              <a:solidFill>
                <a:srgbClr val="558ED5"/>
              </a:solidFill>
            </a:endParaRPr>
          </a:p>
        </p:txBody>
      </p:sp>
      <p:sp>
        <p:nvSpPr>
          <p:cNvPr id="3" name="textruta 2"/>
          <p:cNvSpPr txBox="1"/>
          <p:nvPr/>
        </p:nvSpPr>
        <p:spPr>
          <a:xfrm>
            <a:off x="1014008" y="288811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Final DASISH Meeting, November 2014, Gothenburg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0986A-4A15-C249-BD5F-E562234E2129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6016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21920" y="1210742"/>
            <a:ext cx="7772400" cy="998686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Scope of Task according to the </a:t>
            </a:r>
            <a:r>
              <a:rPr lang="en-GB" dirty="0" err="1" smtClean="0"/>
              <a:t>DoW</a:t>
            </a:r>
            <a:endParaRPr lang="en-GB" dirty="0"/>
          </a:p>
        </p:txBody>
      </p:sp>
      <p:pic>
        <p:nvPicPr>
          <p:cNvPr id="7" name="Bildobjekt 6" descr="dasish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569"/>
            <a:ext cx="9144000" cy="1180171"/>
          </a:xfrm>
          <a:prstGeom prst="rect">
            <a:avLst/>
          </a:prstGeom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457200" y="2209429"/>
            <a:ext cx="8229600" cy="41467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Tx/>
              <a:buChar char="•"/>
            </a:pPr>
            <a:endParaRPr lang="en-US" sz="24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342900" indent="-342900" algn="l">
              <a:buFontTx/>
              <a:buChar char="-"/>
            </a:pP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Select and promote a number of high-quality deposit services</a:t>
            </a:r>
          </a:p>
          <a:p>
            <a:pPr marL="342900" indent="-342900" algn="l">
              <a:buFontTx/>
              <a:buChar char="-"/>
            </a:pPr>
            <a:endParaRPr lang="en-US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342900" indent="-342900" algn="l">
              <a:buFontTx/>
              <a:buChar char="-"/>
            </a:pP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Come with concrete suggestions for service improvement</a:t>
            </a:r>
          </a:p>
          <a:p>
            <a:pPr marL="342900" indent="-342900" algn="l">
              <a:buFontTx/>
              <a:buChar char="-"/>
            </a:pPr>
            <a:endParaRPr lang="en-US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342900" indent="-342900" algn="l">
              <a:buFontTx/>
              <a:buChar char="-"/>
            </a:pPr>
            <a:endParaRPr lang="en-US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textruta 2"/>
          <p:cNvSpPr txBox="1"/>
          <p:nvPr/>
        </p:nvSpPr>
        <p:spPr>
          <a:xfrm>
            <a:off x="1014008" y="288811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Final DASISH Meeting, November 2014, Gothenburg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0986A-4A15-C249-BD5F-E562234E212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91141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21920" y="1210743"/>
            <a:ext cx="7772400" cy="459438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In-depth interviews</a:t>
            </a:r>
            <a:endParaRPr lang="en-GB" dirty="0"/>
          </a:p>
        </p:txBody>
      </p:sp>
      <p:pic>
        <p:nvPicPr>
          <p:cNvPr id="7" name="Bildobjekt 6" descr="dasish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569"/>
            <a:ext cx="9144000" cy="1180171"/>
          </a:xfrm>
          <a:prstGeom prst="rect">
            <a:avLst/>
          </a:prstGeom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457200" y="1931437"/>
            <a:ext cx="8229600" cy="44247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57300" lvl="2" indent="-342900" algn="l">
              <a:buFontTx/>
              <a:buChar char="•"/>
            </a:pPr>
            <a:r>
              <a:rPr lang="en-US" dirty="0" smtClean="0">
                <a:solidFill>
                  <a:srgbClr val="558ED5"/>
                </a:solidFill>
              </a:rPr>
              <a:t>Limited number of Data Archive Services</a:t>
            </a:r>
            <a:endParaRPr lang="en-US" i="1" dirty="0" smtClean="0">
              <a:solidFill>
                <a:srgbClr val="558ED5"/>
              </a:solidFill>
            </a:endParaRPr>
          </a:p>
          <a:p>
            <a:pPr lvl="2" algn="l"/>
            <a:endParaRPr lang="en-US" dirty="0">
              <a:solidFill>
                <a:srgbClr val="558ED5"/>
              </a:solidFill>
            </a:endParaRPr>
          </a:p>
          <a:p>
            <a:pPr marL="1257300" lvl="2" indent="-342900" algn="l">
              <a:buFontTx/>
              <a:buChar char="•"/>
            </a:pPr>
            <a:r>
              <a:rPr lang="en-US" dirty="0" smtClean="0">
                <a:solidFill>
                  <a:srgbClr val="558ED5"/>
                </a:solidFill>
              </a:rPr>
              <a:t>Representing DARIAH, CESSDA and CLARIN</a:t>
            </a:r>
          </a:p>
          <a:p>
            <a:pPr marL="1257300" lvl="2" indent="-342900" algn="l">
              <a:buFontTx/>
              <a:buChar char="•"/>
            </a:pPr>
            <a:endParaRPr lang="en-US" i="1" dirty="0">
              <a:solidFill>
                <a:srgbClr val="558ED5"/>
              </a:solidFill>
            </a:endParaRPr>
          </a:p>
          <a:p>
            <a:pPr marL="1257300" lvl="2" indent="-342900" algn="l">
              <a:buFontTx/>
              <a:buChar char="•"/>
            </a:pPr>
            <a:r>
              <a:rPr lang="en-US" dirty="0" smtClean="0">
                <a:solidFill>
                  <a:srgbClr val="558ED5"/>
                </a:solidFill>
              </a:rPr>
              <a:t>Representing Northwest- and Eastern Europe</a:t>
            </a:r>
          </a:p>
          <a:p>
            <a:pPr marL="1257300" lvl="2" indent="-342900" algn="l">
              <a:buFontTx/>
              <a:buChar char="•"/>
            </a:pPr>
            <a:endParaRPr lang="en-US" dirty="0">
              <a:solidFill>
                <a:srgbClr val="558ED5"/>
              </a:solidFill>
            </a:endParaRPr>
          </a:p>
          <a:p>
            <a:pPr marL="1257300" lvl="2" indent="-342900" algn="l">
              <a:buFontTx/>
              <a:buChar char="•"/>
            </a:pPr>
            <a:r>
              <a:rPr lang="en-US" dirty="0" smtClean="0">
                <a:solidFill>
                  <a:srgbClr val="558ED5"/>
                </a:solidFill>
              </a:rPr>
              <a:t>Focus on ‘upcoming services’ (existing DASs have been </a:t>
            </a:r>
            <a:r>
              <a:rPr lang="en-US" dirty="0" err="1" smtClean="0">
                <a:solidFill>
                  <a:srgbClr val="558ED5"/>
                </a:solidFill>
              </a:rPr>
              <a:t>analysed</a:t>
            </a:r>
            <a:r>
              <a:rPr lang="en-US" dirty="0" smtClean="0">
                <a:solidFill>
                  <a:srgbClr val="558ED5"/>
                </a:solidFill>
              </a:rPr>
              <a:t> in WP 4.2)</a:t>
            </a:r>
          </a:p>
          <a:p>
            <a:pPr marL="1257300" lvl="2" indent="-342900" algn="l">
              <a:buFontTx/>
              <a:buChar char="•"/>
            </a:pPr>
            <a:endParaRPr lang="en-US" dirty="0" smtClean="0">
              <a:solidFill>
                <a:srgbClr val="558ED5"/>
              </a:solidFill>
            </a:endParaRPr>
          </a:p>
          <a:p>
            <a:pPr marL="1257300" lvl="2" indent="-342900" algn="l">
              <a:buFontTx/>
              <a:buChar char="•"/>
            </a:pPr>
            <a:r>
              <a:rPr lang="en-US" dirty="0" smtClean="0">
                <a:solidFill>
                  <a:srgbClr val="558ED5"/>
                </a:solidFill>
              </a:rPr>
              <a:t>Interviews conducted during spring/summer 2014</a:t>
            </a:r>
          </a:p>
          <a:p>
            <a:pPr lvl="1" algn="l"/>
            <a:endParaRPr lang="en-US" sz="2600" dirty="0" smtClean="0">
              <a:solidFill>
                <a:srgbClr val="558ED5"/>
              </a:solidFill>
            </a:endParaRPr>
          </a:p>
        </p:txBody>
      </p:sp>
      <p:sp>
        <p:nvSpPr>
          <p:cNvPr id="3" name="textruta 2"/>
          <p:cNvSpPr txBox="1"/>
          <p:nvPr/>
        </p:nvSpPr>
        <p:spPr>
          <a:xfrm>
            <a:off x="1014008" y="288811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Final DASISH Meeting, November 2014, Gothenburg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0986A-4A15-C249-BD5F-E562234E2129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96509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21920" y="1210743"/>
            <a:ext cx="7772400" cy="576548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Methodology</a:t>
            </a:r>
            <a:endParaRPr lang="en-GB" dirty="0"/>
          </a:p>
        </p:txBody>
      </p:sp>
      <p:pic>
        <p:nvPicPr>
          <p:cNvPr id="7" name="Bildobjekt 6" descr="dasish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569"/>
            <a:ext cx="9144000" cy="1180171"/>
          </a:xfrm>
          <a:prstGeom prst="rect">
            <a:avLst/>
          </a:prstGeom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457200" y="2304661"/>
            <a:ext cx="8229600" cy="370227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57300" lvl="2" indent="-342900" algn="l">
              <a:buFontTx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Fixed set of mandatory questions in combinations with a limited set of additional set of additional questions</a:t>
            </a:r>
          </a:p>
          <a:p>
            <a:pPr marL="1257300" lvl="2" indent="-342900" algn="l">
              <a:buFontTx/>
              <a:buChar char="•"/>
            </a:pPr>
            <a:endParaRPr lang="en-US" sz="2800" i="1" dirty="0" smtClean="0">
              <a:solidFill>
                <a:srgbClr val="558ED5"/>
              </a:solidFill>
            </a:endParaRPr>
          </a:p>
          <a:p>
            <a:pPr marL="1257300" lvl="2" indent="-342900" algn="l">
              <a:buFontTx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Interviewers from </a:t>
            </a:r>
            <a:r>
              <a:rPr lang="en-US" sz="2800" dirty="0" err="1" smtClean="0">
                <a:solidFill>
                  <a:srgbClr val="558ED5"/>
                </a:solidFill>
              </a:rPr>
              <a:t>UiB</a:t>
            </a:r>
            <a:r>
              <a:rPr lang="en-US" sz="2800" dirty="0" smtClean="0">
                <a:solidFill>
                  <a:srgbClr val="558ED5"/>
                </a:solidFill>
              </a:rPr>
              <a:t>, SND, UGOE and DANS</a:t>
            </a:r>
          </a:p>
          <a:p>
            <a:pPr marL="1257300" lvl="2" indent="-342900" algn="l">
              <a:buFontTx/>
              <a:buChar char="•"/>
            </a:pPr>
            <a:endParaRPr lang="en-US" sz="2800" dirty="0" smtClean="0">
              <a:solidFill>
                <a:srgbClr val="558ED5"/>
              </a:solidFill>
            </a:endParaRPr>
          </a:p>
          <a:p>
            <a:pPr marL="1257300" lvl="2" indent="-342900" algn="l">
              <a:buFontTx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Interviewees from BAS, UFAL/LINDAT, TextGrid, DRI, DDA, and ADP</a:t>
            </a:r>
          </a:p>
          <a:p>
            <a:pPr lvl="2" algn="l"/>
            <a:endParaRPr lang="en-US" sz="2800" dirty="0">
              <a:solidFill>
                <a:srgbClr val="558ED5"/>
              </a:solidFill>
            </a:endParaRPr>
          </a:p>
        </p:txBody>
      </p:sp>
      <p:sp>
        <p:nvSpPr>
          <p:cNvPr id="3" name="textruta 2"/>
          <p:cNvSpPr txBox="1"/>
          <p:nvPr/>
        </p:nvSpPr>
        <p:spPr>
          <a:xfrm>
            <a:off x="1014008" y="288811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Final DASISH Meeting, November 2014, Gothenburg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0986A-4A15-C249-BD5F-E562234E2129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57780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21920" y="1210742"/>
            <a:ext cx="7772400" cy="998686"/>
          </a:xfrm>
        </p:spPr>
        <p:txBody>
          <a:bodyPr>
            <a:normAutofit/>
          </a:bodyPr>
          <a:lstStyle/>
          <a:p>
            <a:r>
              <a:rPr lang="en-GB" dirty="0" smtClean="0"/>
              <a:t>Technical infrastructure DASs</a:t>
            </a:r>
            <a:endParaRPr lang="en-GB" dirty="0"/>
          </a:p>
        </p:txBody>
      </p:sp>
      <p:pic>
        <p:nvPicPr>
          <p:cNvPr id="7" name="Bildobjekt 6" descr="dasish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569"/>
            <a:ext cx="9144000" cy="1180171"/>
          </a:xfrm>
          <a:prstGeom prst="rect">
            <a:avLst/>
          </a:prstGeom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457200" y="2643053"/>
            <a:ext cx="8229600" cy="37130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57300" lvl="2" indent="-342900" algn="l">
              <a:buFontTx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Techniques used not uniform</a:t>
            </a:r>
          </a:p>
          <a:p>
            <a:pPr marL="1257300" lvl="2" indent="-342900" algn="l">
              <a:buFontTx/>
              <a:buChar char="•"/>
            </a:pPr>
            <a:endParaRPr lang="en-US" sz="2800" i="1" dirty="0">
              <a:solidFill>
                <a:srgbClr val="558ED5"/>
              </a:solidFill>
            </a:endParaRPr>
          </a:p>
          <a:p>
            <a:pPr marL="1257300" lvl="2" indent="-342900" algn="l">
              <a:buFontTx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Functionalities offered quite similar</a:t>
            </a:r>
          </a:p>
          <a:p>
            <a:pPr marL="1257300" lvl="2" indent="-342900" algn="l">
              <a:buFontTx/>
              <a:buChar char="•"/>
            </a:pPr>
            <a:endParaRPr lang="en-US" sz="2800" dirty="0">
              <a:solidFill>
                <a:srgbClr val="558ED5"/>
              </a:solidFill>
            </a:endParaRPr>
          </a:p>
          <a:p>
            <a:pPr marL="1257300" lvl="2" indent="-342900" algn="l">
              <a:buFontTx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Authentication and </a:t>
            </a:r>
            <a:r>
              <a:rPr lang="en-US" sz="2800" dirty="0" err="1" smtClean="0">
                <a:solidFill>
                  <a:srgbClr val="558ED5"/>
                </a:solidFill>
              </a:rPr>
              <a:t>Authorisation</a:t>
            </a:r>
            <a:r>
              <a:rPr lang="en-US" sz="2800" dirty="0" smtClean="0">
                <a:solidFill>
                  <a:srgbClr val="558ED5"/>
                </a:solidFill>
              </a:rPr>
              <a:t> major issues</a:t>
            </a:r>
          </a:p>
          <a:p>
            <a:pPr lvl="1" algn="l"/>
            <a:endParaRPr lang="en-US" dirty="0" smtClean="0">
              <a:solidFill>
                <a:srgbClr val="558ED5"/>
              </a:solidFill>
            </a:endParaRPr>
          </a:p>
        </p:txBody>
      </p:sp>
      <p:sp>
        <p:nvSpPr>
          <p:cNvPr id="3" name="textruta 2"/>
          <p:cNvSpPr txBox="1"/>
          <p:nvPr/>
        </p:nvSpPr>
        <p:spPr>
          <a:xfrm>
            <a:off x="1014008" y="288811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Final DASISH Meeting, November 2014, Gothenburg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0986A-4A15-C249-BD5F-E562234E2129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44187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21920" y="1210742"/>
            <a:ext cx="7772400" cy="998686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Authentication and Authorisation Infrastructure</a:t>
            </a:r>
            <a:endParaRPr lang="en-GB" dirty="0"/>
          </a:p>
        </p:txBody>
      </p:sp>
      <p:pic>
        <p:nvPicPr>
          <p:cNvPr id="7" name="Bildobjekt 6" descr="dasish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569"/>
            <a:ext cx="9144000" cy="1180171"/>
          </a:xfrm>
          <a:prstGeom prst="rect">
            <a:avLst/>
          </a:prstGeom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587829" y="2663918"/>
            <a:ext cx="8229600" cy="37130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57300" lvl="2" indent="-342900" algn="l">
              <a:buFontTx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DASs are free in choosing their AAI</a:t>
            </a:r>
            <a:endParaRPr lang="en-US" sz="2800" i="1" dirty="0" smtClean="0">
              <a:solidFill>
                <a:srgbClr val="558ED5"/>
              </a:solidFill>
            </a:endParaRPr>
          </a:p>
          <a:p>
            <a:pPr lvl="2" algn="l"/>
            <a:endParaRPr lang="en-US" sz="2800" dirty="0">
              <a:solidFill>
                <a:srgbClr val="558ED5"/>
              </a:solidFill>
            </a:endParaRPr>
          </a:p>
          <a:p>
            <a:pPr marL="1257300" lvl="2" indent="-342900" algn="l">
              <a:buFontTx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Risk on making silos of the various ESFRIs</a:t>
            </a:r>
          </a:p>
          <a:p>
            <a:pPr marL="1257300" lvl="2" indent="-342900" algn="l">
              <a:buFontTx/>
              <a:buChar char="•"/>
            </a:pPr>
            <a:endParaRPr lang="en-US" sz="2800" i="1" dirty="0">
              <a:solidFill>
                <a:srgbClr val="558ED5"/>
              </a:solidFill>
            </a:endParaRPr>
          </a:p>
          <a:p>
            <a:pPr marL="1257300" lvl="2" indent="-342900" algn="l">
              <a:buFontTx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Development of Federated Identity Management for inter-ESFRI access</a:t>
            </a:r>
          </a:p>
          <a:p>
            <a:pPr marL="1257300" lvl="2" indent="-342900" algn="l">
              <a:buFontTx/>
              <a:buChar char="•"/>
            </a:pPr>
            <a:endParaRPr lang="en-US" sz="2800" dirty="0">
              <a:solidFill>
                <a:srgbClr val="558ED5"/>
              </a:solidFill>
            </a:endParaRPr>
          </a:p>
          <a:p>
            <a:pPr lvl="1" algn="l"/>
            <a:endParaRPr lang="en-US" dirty="0" smtClean="0">
              <a:solidFill>
                <a:srgbClr val="558ED5"/>
              </a:solidFill>
            </a:endParaRPr>
          </a:p>
        </p:txBody>
      </p:sp>
      <p:sp>
        <p:nvSpPr>
          <p:cNvPr id="3" name="textruta 2"/>
          <p:cNvSpPr txBox="1"/>
          <p:nvPr/>
        </p:nvSpPr>
        <p:spPr>
          <a:xfrm>
            <a:off x="1014008" y="288811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Final DASISH Meeting, November 2014, Gothenburg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0986A-4A15-C249-BD5F-E562234E2129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139866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21920" y="1210742"/>
            <a:ext cx="7772400" cy="998686"/>
          </a:xfrm>
        </p:spPr>
        <p:txBody>
          <a:bodyPr>
            <a:normAutofit/>
          </a:bodyPr>
          <a:lstStyle/>
          <a:p>
            <a:r>
              <a:rPr lang="en-GB" dirty="0" smtClean="0"/>
              <a:t>Cooperation in preservation</a:t>
            </a:r>
            <a:endParaRPr lang="en-GB" dirty="0"/>
          </a:p>
        </p:txBody>
      </p:sp>
      <p:pic>
        <p:nvPicPr>
          <p:cNvPr id="7" name="Bildobjekt 6" descr="dasish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569"/>
            <a:ext cx="9144000" cy="1180171"/>
          </a:xfrm>
          <a:prstGeom prst="rect">
            <a:avLst/>
          </a:prstGeom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457200" y="2643053"/>
            <a:ext cx="8229600" cy="37130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57300" lvl="2" indent="-342900" algn="l">
              <a:buFontTx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Translate the US Data-Pass model</a:t>
            </a:r>
          </a:p>
          <a:p>
            <a:pPr marL="1257300" lvl="2" indent="-342900" algn="l">
              <a:buFontTx/>
              <a:buChar char="•"/>
            </a:pPr>
            <a:endParaRPr lang="en-US" sz="2800" i="1" dirty="0" smtClean="0">
              <a:solidFill>
                <a:srgbClr val="558ED5"/>
              </a:solidFill>
            </a:endParaRPr>
          </a:p>
          <a:p>
            <a:pPr lvl="2" algn="l"/>
            <a:endParaRPr lang="en-US" sz="2800" dirty="0">
              <a:solidFill>
                <a:srgbClr val="558ED5"/>
              </a:solidFill>
            </a:endParaRPr>
          </a:p>
          <a:p>
            <a:pPr marL="1257300" lvl="2" indent="-342900" algn="l">
              <a:buFontTx/>
              <a:buChar char="•"/>
            </a:pPr>
            <a:endParaRPr lang="en-US" sz="2800" dirty="0" smtClean="0">
              <a:solidFill>
                <a:srgbClr val="558ED5"/>
              </a:solidFill>
            </a:endParaRPr>
          </a:p>
          <a:p>
            <a:pPr marL="1257300" lvl="2" indent="-342900" algn="l">
              <a:buFontTx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European Digital Stewardship Alliance (EDSA)</a:t>
            </a:r>
          </a:p>
          <a:p>
            <a:pPr marL="1257300" lvl="2" indent="-342900" algn="l">
              <a:buFontTx/>
              <a:buChar char="•"/>
            </a:pPr>
            <a:endParaRPr lang="en-US" sz="2800" dirty="0">
              <a:solidFill>
                <a:srgbClr val="558ED5"/>
              </a:solidFill>
            </a:endParaRPr>
          </a:p>
          <a:p>
            <a:pPr marL="1257300" lvl="2" indent="-342900" algn="l">
              <a:buFontTx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DASISH initiative?</a:t>
            </a:r>
          </a:p>
          <a:p>
            <a:pPr marL="1257300" lvl="2" indent="-342900" algn="l">
              <a:buFontTx/>
              <a:buChar char="•"/>
            </a:pPr>
            <a:endParaRPr lang="en-US" sz="2800" i="1" dirty="0">
              <a:solidFill>
                <a:srgbClr val="558ED5"/>
              </a:solidFill>
            </a:endParaRPr>
          </a:p>
          <a:p>
            <a:pPr lvl="1" algn="l"/>
            <a:endParaRPr lang="en-US" dirty="0" smtClean="0">
              <a:solidFill>
                <a:srgbClr val="558ED5"/>
              </a:solidFill>
            </a:endParaRPr>
          </a:p>
        </p:txBody>
      </p:sp>
      <p:sp>
        <p:nvSpPr>
          <p:cNvPr id="3" name="textruta 2"/>
          <p:cNvSpPr txBox="1"/>
          <p:nvPr/>
        </p:nvSpPr>
        <p:spPr>
          <a:xfrm>
            <a:off x="1014008" y="288811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0750" y="3269583"/>
            <a:ext cx="3829050" cy="971550"/>
          </a:xfrm>
          <a:prstGeom prst="rect">
            <a:avLst/>
          </a:prstGeom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Final DASISH Meeting, November 2014, Gothenburg</a:t>
            </a:r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0986A-4A15-C249-BD5F-E562234E2129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0283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21920" y="1210742"/>
            <a:ext cx="7772400" cy="804670"/>
          </a:xfrm>
        </p:spPr>
        <p:txBody>
          <a:bodyPr>
            <a:normAutofit/>
          </a:bodyPr>
          <a:lstStyle/>
          <a:p>
            <a:r>
              <a:rPr lang="en-GB" dirty="0" smtClean="0"/>
              <a:t>PIDs</a:t>
            </a:r>
            <a:endParaRPr lang="en-GB" dirty="0"/>
          </a:p>
        </p:txBody>
      </p:sp>
      <p:pic>
        <p:nvPicPr>
          <p:cNvPr id="7" name="Bildobjekt 6" descr="dasish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569"/>
            <a:ext cx="9144000" cy="1180171"/>
          </a:xfrm>
          <a:prstGeom prst="rect">
            <a:avLst/>
          </a:prstGeom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457200" y="2258008"/>
            <a:ext cx="8229600" cy="40981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57300" lvl="2" indent="-342900" algn="l">
              <a:buFontTx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PID-services for tracing datasets</a:t>
            </a:r>
            <a:endParaRPr lang="en-US" sz="2800" i="1" dirty="0" smtClean="0">
              <a:solidFill>
                <a:srgbClr val="558ED5"/>
              </a:solidFill>
            </a:endParaRPr>
          </a:p>
          <a:p>
            <a:pPr lvl="2" algn="l"/>
            <a:endParaRPr lang="en-US" sz="2800" dirty="0">
              <a:solidFill>
                <a:srgbClr val="558ED5"/>
              </a:solidFill>
            </a:endParaRPr>
          </a:p>
          <a:p>
            <a:pPr marL="1257300" lvl="2" indent="-342900" algn="l">
              <a:buFontTx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Making use of a PID-service is more important than the choice for a specific service</a:t>
            </a:r>
          </a:p>
          <a:p>
            <a:pPr marL="1257300" lvl="2" indent="-342900" algn="l">
              <a:buFontTx/>
              <a:buChar char="•"/>
            </a:pPr>
            <a:endParaRPr lang="en-US" sz="2800" i="1" dirty="0">
              <a:solidFill>
                <a:srgbClr val="558ED5"/>
              </a:solidFill>
            </a:endParaRPr>
          </a:p>
          <a:p>
            <a:pPr marL="1257300" lvl="2" indent="-342900" algn="l">
              <a:buFontTx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Interoperability of the PID-services is crucial</a:t>
            </a:r>
          </a:p>
          <a:p>
            <a:pPr marL="1257300" lvl="2" indent="-342900" algn="l">
              <a:buFontTx/>
              <a:buChar char="•"/>
            </a:pPr>
            <a:endParaRPr lang="en-US" sz="2800" dirty="0">
              <a:solidFill>
                <a:srgbClr val="558ED5"/>
              </a:solidFill>
            </a:endParaRPr>
          </a:p>
          <a:p>
            <a:pPr marL="1257300" lvl="2" indent="-342900" algn="l">
              <a:buFontTx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See PID-workshop in Cologne in December</a:t>
            </a:r>
          </a:p>
          <a:p>
            <a:pPr lvl="1" algn="l"/>
            <a:endParaRPr lang="en-US" dirty="0" smtClean="0">
              <a:solidFill>
                <a:srgbClr val="558ED5"/>
              </a:solidFill>
            </a:endParaRPr>
          </a:p>
        </p:txBody>
      </p:sp>
      <p:sp>
        <p:nvSpPr>
          <p:cNvPr id="3" name="textruta 2"/>
          <p:cNvSpPr txBox="1"/>
          <p:nvPr/>
        </p:nvSpPr>
        <p:spPr>
          <a:xfrm>
            <a:off x="1014008" y="288811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Final DASISH Meeting, November 2014, Gothenburg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0986A-4A15-C249-BD5F-E562234E2129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573331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21920" y="1210742"/>
            <a:ext cx="7772400" cy="804670"/>
          </a:xfrm>
        </p:spPr>
        <p:txBody>
          <a:bodyPr>
            <a:normAutofit/>
          </a:bodyPr>
          <a:lstStyle/>
          <a:p>
            <a:r>
              <a:rPr lang="en-GB" dirty="0" smtClean="0"/>
              <a:t>Primary Designated Community</a:t>
            </a:r>
            <a:endParaRPr lang="en-GB" dirty="0"/>
          </a:p>
        </p:txBody>
      </p:sp>
      <p:pic>
        <p:nvPicPr>
          <p:cNvPr id="7" name="Bildobjekt 6" descr="dasish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569"/>
            <a:ext cx="9144000" cy="1180171"/>
          </a:xfrm>
          <a:prstGeom prst="rect">
            <a:avLst/>
          </a:prstGeom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457200" y="2258008"/>
            <a:ext cx="8229600" cy="40981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57300" lvl="2" indent="-342900" algn="l">
              <a:buFontTx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Two distinguished communities:</a:t>
            </a:r>
          </a:p>
          <a:p>
            <a:pPr marL="1714500" lvl="3" indent="-342900" algn="l">
              <a:buFontTx/>
              <a:buChar char="•"/>
            </a:pPr>
            <a:r>
              <a:rPr lang="en-US" i="1" dirty="0" smtClean="0">
                <a:solidFill>
                  <a:srgbClr val="558ED5"/>
                </a:solidFill>
              </a:rPr>
              <a:t>Community of Depositors</a:t>
            </a:r>
          </a:p>
          <a:p>
            <a:pPr marL="1714500" lvl="3" indent="-342900" algn="l">
              <a:buFontTx/>
              <a:buChar char="•"/>
            </a:pPr>
            <a:r>
              <a:rPr lang="en-US" i="1" dirty="0" smtClean="0">
                <a:solidFill>
                  <a:srgbClr val="558ED5"/>
                </a:solidFill>
              </a:rPr>
              <a:t>Community of (re-)users of deposited datasets</a:t>
            </a:r>
          </a:p>
          <a:p>
            <a:pPr marL="1371600" lvl="2" indent="-457200" algn="l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Only for the depositors a community may be defined</a:t>
            </a:r>
          </a:p>
          <a:p>
            <a:pPr marL="1371600" lvl="2" indent="-457200" algn="l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Re-use of data may come to various disciplines, even the natural sciences</a:t>
            </a:r>
            <a:endParaRPr lang="en-US" sz="2800" dirty="0">
              <a:solidFill>
                <a:srgbClr val="558ED5"/>
              </a:solidFill>
            </a:endParaRPr>
          </a:p>
        </p:txBody>
      </p:sp>
      <p:sp>
        <p:nvSpPr>
          <p:cNvPr id="3" name="textruta 2"/>
          <p:cNvSpPr txBox="1"/>
          <p:nvPr/>
        </p:nvSpPr>
        <p:spPr>
          <a:xfrm>
            <a:off x="1014008" y="288811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Final DASISH Meeting, November 2014, Gothenburg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0986A-4A15-C249-BD5F-E562234E2129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19154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21920" y="1210742"/>
            <a:ext cx="7772400" cy="804670"/>
          </a:xfrm>
        </p:spPr>
        <p:txBody>
          <a:bodyPr>
            <a:normAutofit/>
          </a:bodyPr>
          <a:lstStyle/>
          <a:p>
            <a:r>
              <a:rPr lang="en-GB" dirty="0" smtClean="0"/>
              <a:t>DASs requirements</a:t>
            </a:r>
            <a:endParaRPr lang="en-GB" dirty="0"/>
          </a:p>
        </p:txBody>
      </p:sp>
      <p:pic>
        <p:nvPicPr>
          <p:cNvPr id="7" name="Bildobjekt 6" descr="dasish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569"/>
            <a:ext cx="9144000" cy="1180171"/>
          </a:xfrm>
          <a:prstGeom prst="rect">
            <a:avLst/>
          </a:prstGeom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457200" y="2603241"/>
            <a:ext cx="8229600" cy="37624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57300" lvl="2" indent="-342900" algn="l">
              <a:buFontTx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Minimum set of metadata for each dataset deposited</a:t>
            </a:r>
            <a:endParaRPr lang="en-US" sz="2800" i="1" dirty="0" smtClean="0">
              <a:solidFill>
                <a:srgbClr val="558ED5"/>
              </a:solidFill>
            </a:endParaRPr>
          </a:p>
          <a:p>
            <a:pPr marL="1257300" lvl="2" indent="-342900" algn="l">
              <a:buFontTx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Guarantee a minimum level of Trust: DSA</a:t>
            </a:r>
          </a:p>
          <a:p>
            <a:pPr marL="1257300" lvl="2" indent="-342900" algn="l">
              <a:buFontTx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Availability of deposit agreements</a:t>
            </a:r>
          </a:p>
          <a:p>
            <a:pPr marL="1257300" lvl="2" indent="-342900" algn="l">
              <a:buFontTx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Key focus: lack of access to data management guidelines (see also Task 4.4)</a:t>
            </a:r>
          </a:p>
          <a:p>
            <a:pPr marL="1257300" lvl="2" indent="-342900" algn="l">
              <a:buFontTx/>
              <a:buChar char="•"/>
            </a:pPr>
            <a:endParaRPr lang="en-US" sz="2800" dirty="0">
              <a:solidFill>
                <a:srgbClr val="558ED5"/>
              </a:solidFill>
            </a:endParaRPr>
          </a:p>
          <a:p>
            <a:pPr lvl="1" algn="l"/>
            <a:endParaRPr lang="en-US" dirty="0" smtClean="0">
              <a:solidFill>
                <a:srgbClr val="558ED5"/>
              </a:solidFill>
            </a:endParaRPr>
          </a:p>
        </p:txBody>
      </p:sp>
      <p:sp>
        <p:nvSpPr>
          <p:cNvPr id="3" name="textruta 2"/>
          <p:cNvSpPr txBox="1"/>
          <p:nvPr/>
        </p:nvSpPr>
        <p:spPr>
          <a:xfrm>
            <a:off x="1014008" y="288811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Final DASISH Meeting, November 2014, Gothenburg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0986A-4A15-C249-BD5F-E562234E2129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287722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21920" y="1210742"/>
            <a:ext cx="7772400" cy="804670"/>
          </a:xfrm>
        </p:spPr>
        <p:txBody>
          <a:bodyPr>
            <a:normAutofit/>
          </a:bodyPr>
          <a:lstStyle/>
          <a:p>
            <a:r>
              <a:rPr lang="en-GB" dirty="0" smtClean="0"/>
              <a:t>Working on Best Practices</a:t>
            </a:r>
            <a:endParaRPr lang="en-GB" dirty="0"/>
          </a:p>
        </p:txBody>
      </p:sp>
      <p:pic>
        <p:nvPicPr>
          <p:cNvPr id="7" name="Bildobjekt 6" descr="dasish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569"/>
            <a:ext cx="9144000" cy="1180171"/>
          </a:xfrm>
          <a:prstGeom prst="rect">
            <a:avLst/>
          </a:prstGeom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457200" y="2603241"/>
            <a:ext cx="8229600" cy="37624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57300" lvl="2" indent="-342900" algn="l">
              <a:buFontTx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Willingness to implement guidelines and practices described in WP 4.2</a:t>
            </a:r>
          </a:p>
          <a:p>
            <a:pPr marL="1257300" lvl="2" indent="-342900" algn="l">
              <a:buFontTx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Key issues:</a:t>
            </a:r>
          </a:p>
          <a:p>
            <a:pPr marL="1714500" lvl="3" indent="-342900" algn="l">
              <a:buFontTx/>
              <a:buChar char="•"/>
            </a:pPr>
            <a:r>
              <a:rPr lang="en-US" dirty="0" smtClean="0">
                <a:solidFill>
                  <a:srgbClr val="558ED5"/>
                </a:solidFill>
              </a:rPr>
              <a:t>Mandatory deposit agreements </a:t>
            </a:r>
          </a:p>
          <a:p>
            <a:pPr marL="1714500" lvl="3" indent="-342900" algn="l">
              <a:buFontTx/>
              <a:buChar char="•"/>
            </a:pPr>
            <a:r>
              <a:rPr lang="en-US" dirty="0" smtClean="0">
                <a:solidFill>
                  <a:srgbClr val="558ED5"/>
                </a:solidFill>
              </a:rPr>
              <a:t>Obligatory usage agreements </a:t>
            </a:r>
          </a:p>
          <a:p>
            <a:pPr marL="1714500" lvl="3" indent="-342900" algn="l">
              <a:buFontTx/>
              <a:buChar char="•"/>
            </a:pPr>
            <a:r>
              <a:rPr lang="en-US" dirty="0" smtClean="0">
                <a:solidFill>
                  <a:srgbClr val="558ED5"/>
                </a:solidFill>
              </a:rPr>
              <a:t>Preservation on a higher level than just bitstream</a:t>
            </a:r>
          </a:p>
          <a:p>
            <a:pPr marL="1714500" lvl="3" indent="-342900" algn="l">
              <a:buFontTx/>
              <a:buChar char="•"/>
            </a:pPr>
            <a:r>
              <a:rPr lang="en-US" dirty="0" smtClean="0">
                <a:solidFill>
                  <a:srgbClr val="558ED5"/>
                </a:solidFill>
              </a:rPr>
              <a:t>Improved training facilities</a:t>
            </a:r>
          </a:p>
          <a:p>
            <a:pPr marL="1714500" lvl="3" indent="-342900" algn="l">
              <a:buFontTx/>
              <a:buChar char="•"/>
            </a:pPr>
            <a:endParaRPr lang="en-US" dirty="0">
              <a:solidFill>
                <a:srgbClr val="558ED5"/>
              </a:solidFill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558ED5"/>
                </a:solidFill>
              </a:rPr>
              <a:t>Tailor-made approach is needed in setting up DASs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en-US" dirty="0" smtClean="0">
              <a:solidFill>
                <a:srgbClr val="558ED5"/>
              </a:solidFill>
            </a:endParaRPr>
          </a:p>
          <a:p>
            <a:pPr marL="1257300" lvl="2" indent="-342900" algn="l">
              <a:buFontTx/>
              <a:buChar char="•"/>
            </a:pPr>
            <a:endParaRPr lang="en-US" sz="2800" dirty="0">
              <a:solidFill>
                <a:srgbClr val="558ED5"/>
              </a:solidFill>
            </a:endParaRPr>
          </a:p>
          <a:p>
            <a:pPr lvl="1" algn="l"/>
            <a:endParaRPr lang="en-US" dirty="0" smtClean="0">
              <a:solidFill>
                <a:srgbClr val="558ED5"/>
              </a:solidFill>
            </a:endParaRPr>
          </a:p>
        </p:txBody>
      </p:sp>
      <p:sp>
        <p:nvSpPr>
          <p:cNvPr id="3" name="textruta 2"/>
          <p:cNvSpPr txBox="1"/>
          <p:nvPr/>
        </p:nvSpPr>
        <p:spPr>
          <a:xfrm>
            <a:off x="1014008" y="288811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Final DASISH Meeting, November 2014, Gothenburg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0986A-4A15-C249-BD5F-E562234E2129}" type="slidenum">
              <a:rPr lang="en-GB" smtClean="0"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4881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21920" y="1210742"/>
            <a:ext cx="7772400" cy="804670"/>
          </a:xfrm>
        </p:spPr>
        <p:txBody>
          <a:bodyPr>
            <a:normAutofit/>
          </a:bodyPr>
          <a:lstStyle/>
          <a:p>
            <a:r>
              <a:rPr lang="en-GB" dirty="0" smtClean="0"/>
              <a:t>Relation with outcomes WP 4.1</a:t>
            </a:r>
            <a:endParaRPr lang="en-GB" dirty="0"/>
          </a:p>
        </p:txBody>
      </p:sp>
      <p:pic>
        <p:nvPicPr>
          <p:cNvPr id="7" name="Bildobjekt 6" descr="dasish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569"/>
            <a:ext cx="9144000" cy="1180171"/>
          </a:xfrm>
          <a:prstGeom prst="rect">
            <a:avLst/>
          </a:prstGeom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457200" y="2603241"/>
            <a:ext cx="8229600" cy="37624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57300" lvl="2" indent="-342900" algn="l">
              <a:buFontTx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Willingness to work on Trust</a:t>
            </a:r>
          </a:p>
          <a:p>
            <a:pPr lvl="2" algn="l"/>
            <a:endParaRPr lang="en-US" sz="2800" dirty="0" smtClean="0">
              <a:solidFill>
                <a:srgbClr val="558ED5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DSA very popular (basic certification)</a:t>
            </a: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DIN 31644/ISO 16363 seems to be a bridge too far</a:t>
            </a: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Exception: DRI</a:t>
            </a:r>
          </a:p>
          <a:p>
            <a:pPr lvl="2" algn="l"/>
            <a:endParaRPr lang="en-US" sz="2800" dirty="0" smtClean="0">
              <a:solidFill>
                <a:srgbClr val="558ED5"/>
              </a:solidFill>
            </a:endParaRPr>
          </a:p>
          <a:p>
            <a:pPr marL="1257300" lvl="2" indent="-342900" algn="l">
              <a:buFontTx/>
              <a:buChar char="•"/>
            </a:pPr>
            <a:endParaRPr lang="en-US" sz="2800" dirty="0">
              <a:solidFill>
                <a:srgbClr val="558ED5"/>
              </a:solidFill>
            </a:endParaRPr>
          </a:p>
          <a:p>
            <a:pPr lvl="1" algn="l"/>
            <a:endParaRPr lang="en-US" dirty="0" smtClean="0">
              <a:solidFill>
                <a:srgbClr val="558ED5"/>
              </a:solidFill>
            </a:endParaRPr>
          </a:p>
        </p:txBody>
      </p:sp>
      <p:sp>
        <p:nvSpPr>
          <p:cNvPr id="3" name="textruta 2"/>
          <p:cNvSpPr txBox="1"/>
          <p:nvPr/>
        </p:nvSpPr>
        <p:spPr>
          <a:xfrm>
            <a:off x="1014008" y="288811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Final DASISH Meeting, November 2014, Gothenburg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0986A-4A15-C249-BD5F-E562234E2129}" type="slidenum">
              <a:rPr lang="en-GB" smtClean="0"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7814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21920" y="1210742"/>
            <a:ext cx="7772400" cy="998686"/>
          </a:xfrm>
        </p:spPr>
        <p:txBody>
          <a:bodyPr>
            <a:normAutofit/>
          </a:bodyPr>
          <a:lstStyle/>
          <a:p>
            <a:r>
              <a:rPr lang="en-GB" dirty="0" smtClean="0"/>
              <a:t>Methodology</a:t>
            </a:r>
            <a:endParaRPr lang="en-GB" dirty="0"/>
          </a:p>
        </p:txBody>
      </p:sp>
      <p:pic>
        <p:nvPicPr>
          <p:cNvPr id="7" name="Bildobjekt 6" descr="dasish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569"/>
            <a:ext cx="9144000" cy="1180171"/>
          </a:xfrm>
          <a:prstGeom prst="rect">
            <a:avLst/>
          </a:prstGeom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457200" y="2209429"/>
            <a:ext cx="8229600" cy="41467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Tx/>
              <a:buChar char="•"/>
            </a:pPr>
            <a:endParaRPr lang="en-US" sz="24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342900" indent="-342900" algn="l">
              <a:buFontTx/>
              <a:buChar char="-"/>
            </a:pP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Survey autumn/winter 2013</a:t>
            </a:r>
          </a:p>
          <a:p>
            <a:pPr marL="800100" lvl="1" indent="-342900" algn="l">
              <a:buFontTx/>
              <a:buChar char="-"/>
            </a:pPr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Building on the outcomes of Tasks 4.1 and 4.2</a:t>
            </a:r>
          </a:p>
          <a:p>
            <a:pPr marL="342900" indent="-342900" algn="l">
              <a:buFontTx/>
              <a:buChar char="-"/>
            </a:pPr>
            <a:endParaRPr lang="en-US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342900" indent="-342900" algn="l">
              <a:buFontTx/>
              <a:buChar char="-"/>
            </a:pP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In-depth interviews with Data Archive Services summer 2014</a:t>
            </a:r>
          </a:p>
          <a:p>
            <a:pPr marL="342900" indent="-342900" algn="l">
              <a:buFontTx/>
              <a:buChar char="-"/>
            </a:pPr>
            <a:endParaRPr lang="en-US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342900" indent="-342900" algn="l">
              <a:buFontTx/>
              <a:buChar char="-"/>
            </a:pPr>
            <a:endParaRPr lang="en-US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textruta 2"/>
          <p:cNvSpPr txBox="1"/>
          <p:nvPr/>
        </p:nvSpPr>
        <p:spPr>
          <a:xfrm>
            <a:off x="1014008" y="288811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Final DASISH Meeting, November 2014, Gothenburg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0986A-4A15-C249-BD5F-E562234E2129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23852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21920" y="1210742"/>
            <a:ext cx="7772400" cy="804670"/>
          </a:xfrm>
        </p:spPr>
        <p:txBody>
          <a:bodyPr>
            <a:normAutofit/>
          </a:bodyPr>
          <a:lstStyle/>
          <a:p>
            <a:r>
              <a:rPr lang="en-GB" dirty="0" smtClean="0"/>
              <a:t>Selecting High-Quality DASs</a:t>
            </a:r>
            <a:endParaRPr lang="en-GB" dirty="0"/>
          </a:p>
        </p:txBody>
      </p:sp>
      <p:pic>
        <p:nvPicPr>
          <p:cNvPr id="7" name="Bildobjekt 6" descr="dasish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569"/>
            <a:ext cx="9144000" cy="1180171"/>
          </a:xfrm>
          <a:prstGeom prst="rect">
            <a:avLst/>
          </a:prstGeom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457200" y="2603241"/>
            <a:ext cx="8229600" cy="37624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57300" lvl="2" indent="-342900" algn="l">
              <a:buFontTx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Set of recommendations (requirements) defined in WP 4.2 hard to meet</a:t>
            </a:r>
          </a:p>
          <a:p>
            <a:pPr marL="1257300" lvl="2" indent="-342900" algn="l">
              <a:buFontTx/>
              <a:buChar char="•"/>
            </a:pPr>
            <a:endParaRPr lang="en-US" sz="2800" dirty="0" smtClean="0">
              <a:solidFill>
                <a:srgbClr val="558ED5"/>
              </a:solidFill>
            </a:endParaRPr>
          </a:p>
          <a:p>
            <a:pPr marL="1257300" lvl="2" indent="-342900" algn="l">
              <a:buFontTx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A number of DASs has made good progress</a:t>
            </a:r>
          </a:p>
          <a:p>
            <a:pPr marL="1257300" lvl="2" indent="-342900" algn="l">
              <a:buFontTx/>
              <a:buChar char="•"/>
            </a:pPr>
            <a:endParaRPr lang="en-US" sz="2800" dirty="0" smtClean="0">
              <a:solidFill>
                <a:srgbClr val="558ED5"/>
              </a:solidFill>
            </a:endParaRPr>
          </a:p>
          <a:p>
            <a:pPr marL="1257300" lvl="2" indent="-342900" algn="l">
              <a:buFontTx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A limited number of recommendations used in the selection process</a:t>
            </a:r>
            <a:endParaRPr lang="en-US" sz="2800" dirty="0">
              <a:solidFill>
                <a:srgbClr val="558ED5"/>
              </a:solidFill>
            </a:endParaRPr>
          </a:p>
          <a:p>
            <a:pPr lvl="1" algn="l"/>
            <a:endParaRPr lang="en-US" sz="2400" dirty="0" smtClean="0">
              <a:solidFill>
                <a:srgbClr val="558ED5"/>
              </a:solidFill>
            </a:endParaRPr>
          </a:p>
        </p:txBody>
      </p:sp>
      <p:sp>
        <p:nvSpPr>
          <p:cNvPr id="3" name="textruta 2"/>
          <p:cNvSpPr txBox="1"/>
          <p:nvPr/>
        </p:nvSpPr>
        <p:spPr>
          <a:xfrm>
            <a:off x="1014008" y="288811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Final DASISH Meeting, November 2014, Gothenburg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0986A-4A15-C249-BD5F-E562234E2129}" type="slidenum">
              <a:rPr lang="en-GB" smtClean="0"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704157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21920" y="1698171"/>
            <a:ext cx="7772400" cy="1088378"/>
          </a:xfrm>
        </p:spPr>
        <p:txBody>
          <a:bodyPr>
            <a:noAutofit/>
          </a:bodyPr>
          <a:lstStyle/>
          <a:p>
            <a:r>
              <a:rPr lang="en-GB" sz="3200" b="1" dirty="0" smtClean="0"/>
              <a:t>Main selection criteria for high-quality DASs </a:t>
            </a:r>
            <a:r>
              <a:rPr lang="en-GB" sz="3200" b="1" i="1" dirty="0" smtClean="0"/>
              <a:t>(as part of the DASs contacted for the questionnaire and the DADS in 4.2)</a:t>
            </a:r>
            <a:endParaRPr lang="en-GB" sz="3200" b="1" i="1" dirty="0"/>
          </a:p>
        </p:txBody>
      </p:sp>
      <p:pic>
        <p:nvPicPr>
          <p:cNvPr id="7" name="Bildobjekt 6" descr="dasish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569"/>
            <a:ext cx="9144000" cy="1180171"/>
          </a:xfrm>
          <a:prstGeom prst="rect">
            <a:avLst/>
          </a:prstGeom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457200" y="3359019"/>
            <a:ext cx="8229600" cy="30066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57300" lvl="2" indent="-342900" algn="l">
              <a:buFontTx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Having met minimally the DSA criteria</a:t>
            </a:r>
          </a:p>
          <a:p>
            <a:pPr marL="1257300" lvl="2" indent="-342900" algn="l">
              <a:buFontTx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Availability of a preservation policy</a:t>
            </a:r>
          </a:p>
          <a:p>
            <a:pPr marL="1257300" lvl="2" indent="-342900" algn="l">
              <a:buFontTx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Clear deposit licences</a:t>
            </a:r>
          </a:p>
          <a:p>
            <a:pPr marL="1257300" lvl="2" indent="-342900" algn="l">
              <a:buFontTx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Clear usage </a:t>
            </a:r>
            <a:r>
              <a:rPr lang="en-US" sz="2800" dirty="0" err="1" smtClean="0">
                <a:solidFill>
                  <a:srgbClr val="558ED5"/>
                </a:solidFill>
              </a:rPr>
              <a:t>licences</a:t>
            </a:r>
            <a:endParaRPr lang="en-US" sz="2800" dirty="0" smtClean="0">
              <a:solidFill>
                <a:srgbClr val="558ED5"/>
              </a:solidFill>
            </a:endParaRPr>
          </a:p>
          <a:p>
            <a:pPr marL="1257300" lvl="2" indent="-342900" algn="l">
              <a:buFontTx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Clear rights </a:t>
            </a:r>
            <a:r>
              <a:rPr lang="en-US" sz="2800" dirty="0" err="1" smtClean="0">
                <a:solidFill>
                  <a:srgbClr val="558ED5"/>
                </a:solidFill>
              </a:rPr>
              <a:t>manegement</a:t>
            </a:r>
            <a:endParaRPr lang="en-US" sz="2800" dirty="0" smtClean="0">
              <a:solidFill>
                <a:srgbClr val="558ED5"/>
              </a:solidFill>
            </a:endParaRPr>
          </a:p>
          <a:p>
            <a:pPr marL="1257300" lvl="2" indent="-342900" algn="l">
              <a:buFontTx/>
              <a:buChar char="•"/>
            </a:pPr>
            <a:endParaRPr lang="en-US" sz="2800" dirty="0" smtClean="0">
              <a:solidFill>
                <a:srgbClr val="558ED5"/>
              </a:solidFill>
            </a:endParaRPr>
          </a:p>
          <a:p>
            <a:pPr lvl="2" algn="l"/>
            <a:r>
              <a:rPr lang="en-US" sz="2800" dirty="0">
                <a:solidFill>
                  <a:srgbClr val="558ED5"/>
                </a:solidFill>
              </a:rPr>
              <a:t> </a:t>
            </a:r>
            <a:endParaRPr lang="en-US" dirty="0" smtClean="0">
              <a:solidFill>
                <a:srgbClr val="558ED5"/>
              </a:solidFill>
            </a:endParaRPr>
          </a:p>
        </p:txBody>
      </p:sp>
      <p:sp>
        <p:nvSpPr>
          <p:cNvPr id="3" name="textruta 2"/>
          <p:cNvSpPr txBox="1"/>
          <p:nvPr/>
        </p:nvSpPr>
        <p:spPr>
          <a:xfrm>
            <a:off x="1014008" y="288811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Final DASISH Meeting, November 2014, Gothenburg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0986A-4A15-C249-BD5F-E562234E2129}" type="slidenum">
              <a:rPr lang="en-GB" smtClean="0"/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250282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21920" y="1210742"/>
            <a:ext cx="7772400" cy="804670"/>
          </a:xfrm>
        </p:spPr>
        <p:txBody>
          <a:bodyPr>
            <a:noAutofit/>
          </a:bodyPr>
          <a:lstStyle/>
          <a:p>
            <a:r>
              <a:rPr lang="en-GB" sz="3200" dirty="0" smtClean="0"/>
              <a:t>High-quality DASs:</a:t>
            </a:r>
            <a:br>
              <a:rPr lang="en-GB" sz="3200" dirty="0" smtClean="0"/>
            </a:br>
            <a:r>
              <a:rPr lang="en-GB" sz="3200" dirty="0" smtClean="0"/>
              <a:t>A. well-known DASs</a:t>
            </a:r>
            <a:endParaRPr lang="en-GB" sz="3200" dirty="0"/>
          </a:p>
        </p:txBody>
      </p:sp>
      <p:pic>
        <p:nvPicPr>
          <p:cNvPr id="7" name="Bildobjekt 6" descr="dasish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569"/>
            <a:ext cx="9144000" cy="1180171"/>
          </a:xfrm>
          <a:prstGeom prst="rect">
            <a:avLst/>
          </a:prstGeom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457200" y="2603241"/>
            <a:ext cx="8229600" cy="37624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2" algn="l"/>
            <a:r>
              <a:rPr lang="en-US" sz="2800" dirty="0" smtClean="0">
                <a:solidFill>
                  <a:srgbClr val="558ED5"/>
                </a:solidFill>
              </a:rPr>
              <a:t>UKDA				CESSDA</a:t>
            </a:r>
          </a:p>
          <a:p>
            <a:pPr lvl="2" algn="l"/>
            <a:r>
              <a:rPr lang="en-US" sz="2800" dirty="0" smtClean="0">
                <a:solidFill>
                  <a:srgbClr val="558ED5"/>
                </a:solidFill>
              </a:rPr>
              <a:t>GESIS				CESSDA</a:t>
            </a:r>
          </a:p>
          <a:p>
            <a:pPr lvl="2" algn="l"/>
            <a:r>
              <a:rPr lang="en-US" sz="2800" dirty="0" smtClean="0">
                <a:solidFill>
                  <a:srgbClr val="558ED5"/>
                </a:solidFill>
              </a:rPr>
              <a:t>NSD				CESSDA</a:t>
            </a:r>
          </a:p>
          <a:p>
            <a:pPr lvl="2" algn="l"/>
            <a:r>
              <a:rPr lang="en-US" sz="2800" dirty="0" smtClean="0">
                <a:solidFill>
                  <a:srgbClr val="558ED5"/>
                </a:solidFill>
              </a:rPr>
              <a:t>DANS				CESSDA, CLARIN, DARIAH</a:t>
            </a:r>
          </a:p>
          <a:p>
            <a:pPr lvl="2" algn="l"/>
            <a:r>
              <a:rPr lang="en-US" sz="2800" dirty="0" smtClean="0">
                <a:solidFill>
                  <a:srgbClr val="558ED5"/>
                </a:solidFill>
              </a:rPr>
              <a:t>TLA				CLARIN</a:t>
            </a:r>
            <a:endParaRPr lang="en-US" sz="2800" dirty="0">
              <a:solidFill>
                <a:srgbClr val="558ED5"/>
              </a:solidFill>
            </a:endParaRPr>
          </a:p>
          <a:p>
            <a:pPr lvl="2" algn="l"/>
            <a:endParaRPr lang="en-US" sz="2800" dirty="0">
              <a:solidFill>
                <a:srgbClr val="558ED5"/>
              </a:solidFill>
            </a:endParaRPr>
          </a:p>
          <a:p>
            <a:pPr lvl="1" algn="l"/>
            <a:endParaRPr lang="en-US" dirty="0" smtClean="0">
              <a:solidFill>
                <a:srgbClr val="558ED5"/>
              </a:solidFill>
            </a:endParaRPr>
          </a:p>
        </p:txBody>
      </p:sp>
      <p:sp>
        <p:nvSpPr>
          <p:cNvPr id="3" name="textruta 2"/>
          <p:cNvSpPr txBox="1"/>
          <p:nvPr/>
        </p:nvSpPr>
        <p:spPr>
          <a:xfrm>
            <a:off x="1014008" y="288811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Final DASISH Meeting, November 2014, Gothenburg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0986A-4A15-C249-BD5F-E562234E2129}" type="slidenum">
              <a:rPr lang="en-GB" smtClean="0"/>
              <a:t>32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002535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21920" y="1210742"/>
            <a:ext cx="7772400" cy="804670"/>
          </a:xfrm>
        </p:spPr>
        <p:txBody>
          <a:bodyPr>
            <a:noAutofit/>
          </a:bodyPr>
          <a:lstStyle/>
          <a:p>
            <a:r>
              <a:rPr lang="en-GB" sz="3200" dirty="0"/>
              <a:t>High-quality DASs:</a:t>
            </a:r>
            <a:br>
              <a:rPr lang="en-GB" sz="3200" dirty="0"/>
            </a:br>
            <a:r>
              <a:rPr lang="en-GB" sz="3200" dirty="0" smtClean="0"/>
              <a:t>B. Other high-potentials </a:t>
            </a:r>
            <a:r>
              <a:rPr lang="en-GB" sz="3200" dirty="0"/>
              <a:t>I</a:t>
            </a:r>
          </a:p>
        </p:txBody>
      </p:sp>
      <p:pic>
        <p:nvPicPr>
          <p:cNvPr id="7" name="Bildobjekt 6" descr="dasish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569"/>
            <a:ext cx="9144000" cy="1180171"/>
          </a:xfrm>
          <a:prstGeom prst="rect">
            <a:avLst/>
          </a:prstGeom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457200" y="2603241"/>
            <a:ext cx="8229600" cy="37624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2" algn="l"/>
            <a:r>
              <a:rPr lang="en-US" sz="2800" dirty="0" smtClean="0">
                <a:solidFill>
                  <a:srgbClr val="558ED5"/>
                </a:solidFill>
              </a:rPr>
              <a:t>ADS					UK				DARIAH</a:t>
            </a:r>
          </a:p>
          <a:p>
            <a:pPr lvl="2" algn="l"/>
            <a:r>
              <a:rPr lang="en-US" sz="2800" dirty="0" smtClean="0">
                <a:solidFill>
                  <a:srgbClr val="558ED5"/>
                </a:solidFill>
              </a:rPr>
              <a:t>BAS					</a:t>
            </a:r>
            <a:r>
              <a:rPr lang="en-US" sz="2800" dirty="0" err="1" smtClean="0">
                <a:solidFill>
                  <a:srgbClr val="558ED5"/>
                </a:solidFill>
              </a:rPr>
              <a:t>Ger</a:t>
            </a:r>
            <a:r>
              <a:rPr lang="en-US" sz="2800" dirty="0" smtClean="0">
                <a:solidFill>
                  <a:srgbClr val="558ED5"/>
                </a:solidFill>
              </a:rPr>
              <a:t>			CLARIN; SHARE</a:t>
            </a:r>
          </a:p>
          <a:p>
            <a:pPr lvl="2" algn="l"/>
            <a:r>
              <a:rPr lang="en-US" sz="2800" dirty="0" smtClean="0">
                <a:solidFill>
                  <a:srgbClr val="558ED5"/>
                </a:solidFill>
              </a:rPr>
              <a:t>CSDA					Czech			CESSDA; ESS</a:t>
            </a:r>
          </a:p>
          <a:p>
            <a:pPr lvl="2" algn="l"/>
            <a:r>
              <a:rPr lang="en-US" sz="2800" dirty="0" smtClean="0">
                <a:solidFill>
                  <a:srgbClr val="558ED5"/>
                </a:solidFill>
              </a:rPr>
              <a:t>Oxford Text Arch.	UK				CLARIN</a:t>
            </a:r>
          </a:p>
          <a:p>
            <a:pPr lvl="2" algn="l"/>
            <a:r>
              <a:rPr lang="en-US" sz="2800" dirty="0" smtClean="0">
                <a:solidFill>
                  <a:srgbClr val="558ED5"/>
                </a:solidFill>
              </a:rPr>
              <a:t>RODA					Rom.			CESSDA</a:t>
            </a:r>
          </a:p>
          <a:p>
            <a:pPr lvl="2" algn="l"/>
            <a:r>
              <a:rPr lang="en-US" sz="2800" dirty="0" err="1" smtClean="0">
                <a:solidFill>
                  <a:srgbClr val="558ED5"/>
                </a:solidFill>
              </a:rPr>
              <a:t>TextGrid</a:t>
            </a:r>
            <a:r>
              <a:rPr lang="en-US" sz="2800" dirty="0" smtClean="0">
                <a:solidFill>
                  <a:srgbClr val="558ED5"/>
                </a:solidFill>
              </a:rPr>
              <a:t>				</a:t>
            </a:r>
            <a:r>
              <a:rPr lang="en-US" sz="2800" dirty="0" err="1" smtClean="0">
                <a:solidFill>
                  <a:srgbClr val="558ED5"/>
                </a:solidFill>
              </a:rPr>
              <a:t>Ger</a:t>
            </a:r>
            <a:r>
              <a:rPr lang="en-US" sz="2800" dirty="0" smtClean="0">
                <a:solidFill>
                  <a:srgbClr val="558ED5"/>
                </a:solidFill>
              </a:rPr>
              <a:t>			DARIAH</a:t>
            </a:r>
            <a:endParaRPr lang="en-US" sz="2800" dirty="0">
              <a:solidFill>
                <a:srgbClr val="558ED5"/>
              </a:solidFill>
            </a:endParaRPr>
          </a:p>
          <a:p>
            <a:pPr lvl="1" algn="l"/>
            <a:endParaRPr lang="en-US" dirty="0" smtClean="0">
              <a:solidFill>
                <a:srgbClr val="558ED5"/>
              </a:solidFill>
            </a:endParaRPr>
          </a:p>
        </p:txBody>
      </p:sp>
      <p:sp>
        <p:nvSpPr>
          <p:cNvPr id="3" name="textruta 2"/>
          <p:cNvSpPr txBox="1"/>
          <p:nvPr/>
        </p:nvSpPr>
        <p:spPr>
          <a:xfrm>
            <a:off x="1014008" y="288811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Final DASISH Meeting, November 2014, Gothenburg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0986A-4A15-C249-BD5F-E562234E2129}" type="slidenum">
              <a:rPr lang="en-GB" smtClean="0"/>
              <a:t>33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890448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21920" y="1210742"/>
            <a:ext cx="7772400" cy="804670"/>
          </a:xfrm>
        </p:spPr>
        <p:txBody>
          <a:bodyPr>
            <a:noAutofit/>
          </a:bodyPr>
          <a:lstStyle/>
          <a:p>
            <a:r>
              <a:rPr lang="en-GB" sz="3200" dirty="0"/>
              <a:t>High-quality DASs:</a:t>
            </a:r>
            <a:br>
              <a:rPr lang="en-GB" sz="3200" dirty="0"/>
            </a:br>
            <a:r>
              <a:rPr lang="en-GB" sz="3200" dirty="0" smtClean="0"/>
              <a:t>B. Other high-potentials II</a:t>
            </a:r>
            <a:endParaRPr lang="en-GB" sz="3200" dirty="0"/>
          </a:p>
        </p:txBody>
      </p:sp>
      <p:pic>
        <p:nvPicPr>
          <p:cNvPr id="7" name="Bildobjekt 6" descr="dasish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569"/>
            <a:ext cx="9144000" cy="1180171"/>
          </a:xfrm>
          <a:prstGeom prst="rect">
            <a:avLst/>
          </a:prstGeom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457200" y="2603241"/>
            <a:ext cx="8229600" cy="37624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2" algn="l"/>
            <a:r>
              <a:rPr lang="en-US" sz="2800" dirty="0" smtClean="0">
                <a:solidFill>
                  <a:srgbClr val="558ED5"/>
                </a:solidFill>
              </a:rPr>
              <a:t>St. </a:t>
            </a:r>
            <a:r>
              <a:rPr lang="en-US" sz="2800" dirty="0" err="1" smtClean="0">
                <a:solidFill>
                  <a:srgbClr val="558ED5"/>
                </a:solidFill>
              </a:rPr>
              <a:t>Beeld</a:t>
            </a:r>
            <a:r>
              <a:rPr lang="en-US" sz="2800" dirty="0" smtClean="0">
                <a:solidFill>
                  <a:srgbClr val="558ED5"/>
                </a:solidFill>
              </a:rPr>
              <a:t> &amp; </a:t>
            </a:r>
            <a:r>
              <a:rPr lang="en-US" sz="2800" dirty="0" err="1" smtClean="0">
                <a:solidFill>
                  <a:srgbClr val="558ED5"/>
                </a:solidFill>
              </a:rPr>
              <a:t>Geluid</a:t>
            </a:r>
            <a:r>
              <a:rPr lang="en-US" sz="2800" dirty="0" smtClean="0">
                <a:solidFill>
                  <a:srgbClr val="558ED5"/>
                </a:solidFill>
              </a:rPr>
              <a:t>	 NL				CLARIN		</a:t>
            </a:r>
            <a:endParaRPr lang="en-US" sz="2800" dirty="0">
              <a:solidFill>
                <a:srgbClr val="558ED5"/>
              </a:solidFill>
            </a:endParaRPr>
          </a:p>
          <a:p>
            <a:pPr lvl="2" algn="l"/>
            <a:r>
              <a:rPr lang="en-US" sz="2800" dirty="0" smtClean="0">
                <a:solidFill>
                  <a:srgbClr val="558ED5"/>
                </a:solidFill>
              </a:rPr>
              <a:t>UFAL					 Czech			CLARIN</a:t>
            </a:r>
          </a:p>
          <a:p>
            <a:pPr lvl="2" algn="l"/>
            <a:r>
              <a:rPr lang="en-US" sz="2800" dirty="0" smtClean="0">
                <a:solidFill>
                  <a:srgbClr val="558ED5"/>
                </a:solidFill>
              </a:rPr>
              <a:t>DDA					 Denmark		CESSDA</a:t>
            </a:r>
          </a:p>
          <a:p>
            <a:pPr lvl="2" algn="l"/>
            <a:r>
              <a:rPr lang="en-US" sz="2800" dirty="0" err="1" smtClean="0">
                <a:solidFill>
                  <a:srgbClr val="558ED5"/>
                </a:solidFill>
              </a:rPr>
              <a:t>DTARe</a:t>
            </a:r>
            <a:r>
              <a:rPr lang="en-US" sz="2800" dirty="0" smtClean="0">
                <a:solidFill>
                  <a:srgbClr val="558ED5"/>
                </a:solidFill>
              </a:rPr>
              <a:t>				 </a:t>
            </a:r>
            <a:r>
              <a:rPr lang="en-US" sz="2800" dirty="0" err="1" smtClean="0">
                <a:solidFill>
                  <a:srgbClr val="558ED5"/>
                </a:solidFill>
              </a:rPr>
              <a:t>Ger</a:t>
            </a:r>
            <a:r>
              <a:rPr lang="en-US" sz="2800" dirty="0" smtClean="0">
                <a:solidFill>
                  <a:srgbClr val="558ED5"/>
                </a:solidFill>
              </a:rPr>
              <a:t>				CLARIN</a:t>
            </a:r>
          </a:p>
          <a:p>
            <a:pPr lvl="1" algn="l"/>
            <a:endParaRPr lang="en-US" dirty="0" smtClean="0">
              <a:solidFill>
                <a:srgbClr val="558ED5"/>
              </a:solidFill>
            </a:endParaRPr>
          </a:p>
        </p:txBody>
      </p:sp>
      <p:sp>
        <p:nvSpPr>
          <p:cNvPr id="3" name="textruta 2"/>
          <p:cNvSpPr txBox="1"/>
          <p:nvPr/>
        </p:nvSpPr>
        <p:spPr>
          <a:xfrm>
            <a:off x="1014008" y="288811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Final DASISH Meeting, November 2014, Gothenburg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0986A-4A15-C249-BD5F-E562234E2129}" type="slidenum">
              <a:rPr lang="en-GB" smtClean="0"/>
              <a:t>34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191008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21920" y="1210742"/>
            <a:ext cx="7772400" cy="804670"/>
          </a:xfrm>
        </p:spPr>
        <p:txBody>
          <a:bodyPr>
            <a:noAutofit/>
          </a:bodyPr>
          <a:lstStyle/>
          <a:p>
            <a:r>
              <a:rPr lang="en-GB" sz="3200" dirty="0" smtClean="0"/>
              <a:t>Promising DAS</a:t>
            </a:r>
            <a:r>
              <a:rPr lang="en-GB" sz="3200" dirty="0"/>
              <a:t/>
            </a:r>
            <a:br>
              <a:rPr lang="en-GB" sz="3200" dirty="0"/>
            </a:br>
            <a:endParaRPr lang="en-GB" sz="3200" dirty="0"/>
          </a:p>
        </p:txBody>
      </p:sp>
      <p:pic>
        <p:nvPicPr>
          <p:cNvPr id="7" name="Bildobjekt 6" descr="dasish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569"/>
            <a:ext cx="9144000" cy="1180171"/>
          </a:xfrm>
          <a:prstGeom prst="rect">
            <a:avLst/>
          </a:prstGeom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121298" y="1632858"/>
            <a:ext cx="8938726" cy="47328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l"/>
            <a:r>
              <a:rPr lang="en-US" sz="2000" dirty="0" smtClean="0">
                <a:solidFill>
                  <a:srgbClr val="558ED5"/>
                </a:solidFill>
              </a:rPr>
              <a:t>ADP			</a:t>
            </a:r>
            <a:r>
              <a:rPr lang="en-US" sz="2000" dirty="0" err="1" smtClean="0">
                <a:solidFill>
                  <a:srgbClr val="558ED5"/>
                </a:solidFill>
              </a:rPr>
              <a:t>Slov</a:t>
            </a:r>
            <a:r>
              <a:rPr lang="en-US" sz="2000" dirty="0" smtClean="0">
                <a:solidFill>
                  <a:srgbClr val="558ED5"/>
                </a:solidFill>
              </a:rPr>
              <a:t>.	CESSDA					No DSA yet</a:t>
            </a:r>
          </a:p>
          <a:p>
            <a:pPr lvl="1" algn="l"/>
            <a:endParaRPr lang="en-US" sz="2000" dirty="0" smtClean="0">
              <a:solidFill>
                <a:srgbClr val="558ED5"/>
              </a:solidFill>
            </a:endParaRPr>
          </a:p>
          <a:p>
            <a:pPr lvl="1" algn="l"/>
            <a:r>
              <a:rPr lang="en-US" sz="2000" dirty="0" smtClean="0">
                <a:solidFill>
                  <a:srgbClr val="558ED5"/>
                </a:solidFill>
              </a:rPr>
              <a:t>DARIS		</a:t>
            </a:r>
            <a:r>
              <a:rPr lang="en-US" sz="2000" dirty="0" err="1" smtClean="0">
                <a:solidFill>
                  <a:srgbClr val="558ED5"/>
                </a:solidFill>
              </a:rPr>
              <a:t>Swi</a:t>
            </a:r>
            <a:r>
              <a:rPr lang="en-US" sz="2000" dirty="0" smtClean="0">
                <a:solidFill>
                  <a:srgbClr val="558ED5"/>
                </a:solidFill>
              </a:rPr>
              <a:t>		CESSDA/ESS/SHARE		No DSA; policies not clear															</a:t>
            </a:r>
          </a:p>
          <a:p>
            <a:pPr lvl="1" algn="l"/>
            <a:r>
              <a:rPr lang="en-US" sz="2000" dirty="0" err="1" smtClean="0">
                <a:solidFill>
                  <a:srgbClr val="558ED5"/>
                </a:solidFill>
              </a:rPr>
              <a:t>Réseau</a:t>
            </a:r>
            <a:r>
              <a:rPr lang="en-US" sz="2000" dirty="0" smtClean="0">
                <a:solidFill>
                  <a:srgbClr val="558ED5"/>
                </a:solidFill>
              </a:rPr>
              <a:t>		Fra		CESSDA/ESS/SHARE		No DSA yet		</a:t>
            </a:r>
          </a:p>
          <a:p>
            <a:pPr lvl="1" algn="l"/>
            <a:r>
              <a:rPr lang="en-US" sz="2000" dirty="0" err="1" smtClean="0">
                <a:solidFill>
                  <a:srgbClr val="558ED5"/>
                </a:solidFill>
              </a:rPr>
              <a:t>Quetelet</a:t>
            </a:r>
            <a:endParaRPr lang="en-US" sz="2000" dirty="0" smtClean="0">
              <a:solidFill>
                <a:srgbClr val="558ED5"/>
              </a:solidFill>
            </a:endParaRPr>
          </a:p>
          <a:p>
            <a:pPr lvl="1" algn="l"/>
            <a:endParaRPr lang="en-US" sz="2000" dirty="0" smtClean="0">
              <a:solidFill>
                <a:srgbClr val="558ED5"/>
              </a:solidFill>
            </a:endParaRPr>
          </a:p>
          <a:p>
            <a:pPr lvl="1" algn="l"/>
            <a:r>
              <a:rPr lang="en-US" sz="2000" dirty="0" smtClean="0">
                <a:solidFill>
                  <a:srgbClr val="558ED5"/>
                </a:solidFill>
              </a:rPr>
              <a:t>SLDR		Fra		CLARIN; DARIAH			No DSA yet</a:t>
            </a:r>
          </a:p>
          <a:p>
            <a:pPr lvl="1" algn="l"/>
            <a:endParaRPr lang="en-US" sz="2000" dirty="0" smtClean="0">
              <a:solidFill>
                <a:srgbClr val="558ED5"/>
              </a:solidFill>
            </a:endParaRPr>
          </a:p>
          <a:p>
            <a:pPr lvl="1" algn="l"/>
            <a:r>
              <a:rPr lang="en-US" sz="2000" dirty="0" err="1" smtClean="0">
                <a:solidFill>
                  <a:srgbClr val="558ED5"/>
                </a:solidFill>
              </a:rPr>
              <a:t>Tarki</a:t>
            </a:r>
            <a:r>
              <a:rPr lang="en-US" sz="2000" dirty="0" smtClean="0">
                <a:solidFill>
                  <a:srgbClr val="558ED5"/>
                </a:solidFill>
              </a:rPr>
              <a:t>		Hun		CESSDA; ESS				No DSA yet</a:t>
            </a:r>
          </a:p>
          <a:p>
            <a:pPr lvl="1" algn="l"/>
            <a:endParaRPr lang="en-US" sz="2000" dirty="0">
              <a:solidFill>
                <a:srgbClr val="558ED5"/>
              </a:solidFill>
            </a:endParaRPr>
          </a:p>
          <a:p>
            <a:pPr lvl="1" algn="l"/>
            <a:r>
              <a:rPr lang="en-US" sz="2000" i="1" dirty="0" smtClean="0">
                <a:solidFill>
                  <a:srgbClr val="558ED5"/>
                </a:solidFill>
              </a:rPr>
              <a:t>DRI			Eire</a:t>
            </a:r>
            <a:r>
              <a:rPr lang="en-US" sz="2000" dirty="0" smtClean="0">
                <a:solidFill>
                  <a:srgbClr val="558ED5"/>
                </a:solidFill>
              </a:rPr>
              <a:t>		</a:t>
            </a:r>
            <a:r>
              <a:rPr lang="en-US" sz="2000" i="1" dirty="0" smtClean="0">
                <a:solidFill>
                  <a:srgbClr val="558ED5"/>
                </a:solidFill>
              </a:rPr>
              <a:t>CESSDA; DARIAH</a:t>
            </a:r>
            <a:r>
              <a:rPr lang="en-US" sz="2000" dirty="0" smtClean="0">
                <a:solidFill>
                  <a:srgbClr val="558ED5"/>
                </a:solidFill>
              </a:rPr>
              <a:t>			</a:t>
            </a:r>
            <a:r>
              <a:rPr lang="en-US" sz="2000" i="1" dirty="0" smtClean="0">
                <a:solidFill>
                  <a:srgbClr val="558ED5"/>
                </a:solidFill>
              </a:rPr>
              <a:t>Fully functional in 2015</a:t>
            </a:r>
          </a:p>
          <a:p>
            <a:pPr lvl="1" algn="l"/>
            <a:endParaRPr lang="en-US" sz="2000" dirty="0">
              <a:solidFill>
                <a:srgbClr val="558ED5"/>
              </a:solidFill>
            </a:endParaRPr>
          </a:p>
          <a:p>
            <a:pPr lvl="1" algn="l"/>
            <a:endParaRPr lang="en-US" sz="2000" dirty="0" smtClean="0">
              <a:solidFill>
                <a:srgbClr val="558ED5"/>
              </a:solidFill>
            </a:endParaRPr>
          </a:p>
        </p:txBody>
      </p:sp>
      <p:sp>
        <p:nvSpPr>
          <p:cNvPr id="3" name="textruta 2"/>
          <p:cNvSpPr txBox="1"/>
          <p:nvPr/>
        </p:nvSpPr>
        <p:spPr>
          <a:xfrm>
            <a:off x="1014008" y="288811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Final DASISH Meeting, November 2014, Gothenburg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0986A-4A15-C249-BD5F-E562234E2129}" type="slidenum">
              <a:rPr lang="en-GB" smtClean="0"/>
              <a:t>35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34274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21920" y="1210742"/>
            <a:ext cx="8379484" cy="80467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Ideas for further service improvement I</a:t>
            </a:r>
            <a:endParaRPr lang="en-GB" dirty="0"/>
          </a:p>
        </p:txBody>
      </p:sp>
      <p:pic>
        <p:nvPicPr>
          <p:cNvPr id="7" name="Bildobjekt 6" descr="dasish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569"/>
            <a:ext cx="9144000" cy="1180171"/>
          </a:xfrm>
          <a:prstGeom prst="rect">
            <a:avLst/>
          </a:prstGeom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457200" y="2603241"/>
            <a:ext cx="8229600" cy="37624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57300" lvl="2" indent="-342900" algn="l">
              <a:buFontTx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Use PID-systems (see also report 5.1B)</a:t>
            </a:r>
          </a:p>
          <a:p>
            <a:pPr marL="1257300" lvl="2" indent="-342900" algn="l">
              <a:buFontTx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Take concrete steps on the development of a Federated Identity Management System (see also report 5.1A)</a:t>
            </a:r>
          </a:p>
          <a:p>
            <a:pPr marL="1257300" lvl="2" indent="-342900" algn="l">
              <a:buFontTx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Create a European Digital Stewardship Alliance</a:t>
            </a:r>
          </a:p>
          <a:p>
            <a:pPr marL="1257300" lvl="2" indent="-342900" algn="l">
              <a:buFontTx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Exchange of training modules developed within the 5 ESFRIs</a:t>
            </a:r>
          </a:p>
          <a:p>
            <a:pPr marL="1257300" lvl="2" indent="-342900" algn="l">
              <a:buFontTx/>
              <a:buChar char="•"/>
            </a:pPr>
            <a:endParaRPr lang="en-US" sz="2800" dirty="0">
              <a:solidFill>
                <a:srgbClr val="558ED5"/>
              </a:solidFill>
            </a:endParaRPr>
          </a:p>
          <a:p>
            <a:pPr lvl="1" algn="l"/>
            <a:endParaRPr lang="en-US" dirty="0" smtClean="0">
              <a:solidFill>
                <a:srgbClr val="558ED5"/>
              </a:solidFill>
            </a:endParaRPr>
          </a:p>
        </p:txBody>
      </p:sp>
      <p:sp>
        <p:nvSpPr>
          <p:cNvPr id="3" name="textruta 2"/>
          <p:cNvSpPr txBox="1"/>
          <p:nvPr/>
        </p:nvSpPr>
        <p:spPr>
          <a:xfrm>
            <a:off x="1014008" y="288811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Final DASISH Meeting, November 2014, Gothenburg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0986A-4A15-C249-BD5F-E562234E2129}" type="slidenum">
              <a:rPr lang="en-GB" smtClean="0"/>
              <a:t>36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012073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335902" y="1210742"/>
            <a:ext cx="8565502" cy="80467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Ideas for further service improvement II</a:t>
            </a:r>
            <a:endParaRPr lang="en-GB" dirty="0"/>
          </a:p>
        </p:txBody>
      </p:sp>
      <p:pic>
        <p:nvPicPr>
          <p:cNvPr id="7" name="Bildobjekt 6" descr="dasish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569"/>
            <a:ext cx="9144000" cy="1180171"/>
          </a:xfrm>
          <a:prstGeom prst="rect">
            <a:avLst/>
          </a:prstGeom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457199" y="2603241"/>
            <a:ext cx="8546841" cy="37624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57300" lvl="2" indent="-342900" algn="l">
              <a:buFontTx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Use certification tools both for assessing the quality of DASs as for the setting up of new DASs</a:t>
            </a:r>
          </a:p>
          <a:p>
            <a:pPr marL="1257300" lvl="2" indent="-342900" algn="l">
              <a:buFontTx/>
              <a:buChar char="•"/>
            </a:pPr>
            <a:endParaRPr lang="en-US" sz="2800" dirty="0" smtClean="0">
              <a:solidFill>
                <a:srgbClr val="558ED5"/>
              </a:solidFill>
            </a:endParaRPr>
          </a:p>
          <a:p>
            <a:pPr marL="1257300" lvl="2" indent="-342900" algn="l">
              <a:buFontTx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Harmonise deposit agreements, guidelines, procedures and requirements</a:t>
            </a:r>
          </a:p>
          <a:p>
            <a:pPr marL="1257300" lvl="2" indent="-342900" algn="l">
              <a:buFontTx/>
              <a:buChar char="•"/>
            </a:pPr>
            <a:endParaRPr lang="en-US" sz="2800" dirty="0">
              <a:solidFill>
                <a:srgbClr val="558ED5"/>
              </a:solidFill>
            </a:endParaRPr>
          </a:p>
          <a:p>
            <a:pPr lvl="1" algn="l"/>
            <a:endParaRPr lang="en-US" dirty="0" smtClean="0">
              <a:solidFill>
                <a:srgbClr val="558ED5"/>
              </a:solidFill>
            </a:endParaRPr>
          </a:p>
        </p:txBody>
      </p:sp>
      <p:sp>
        <p:nvSpPr>
          <p:cNvPr id="3" name="textruta 2"/>
          <p:cNvSpPr txBox="1"/>
          <p:nvPr/>
        </p:nvSpPr>
        <p:spPr>
          <a:xfrm>
            <a:off x="1014008" y="288811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Final DASISH Meeting, November 2014, Gothenburg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0986A-4A15-C249-BD5F-E562234E2129}" type="slidenum">
              <a:rPr lang="en-GB" smtClean="0"/>
              <a:t>37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100048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21920" y="1210742"/>
            <a:ext cx="7772400" cy="804670"/>
          </a:xfrm>
        </p:spPr>
        <p:txBody>
          <a:bodyPr>
            <a:normAutofit/>
          </a:bodyPr>
          <a:lstStyle/>
          <a:p>
            <a:r>
              <a:rPr lang="en-GB" dirty="0" smtClean="0"/>
              <a:t>Concluding remarks</a:t>
            </a:r>
            <a:endParaRPr lang="en-GB" dirty="0"/>
          </a:p>
        </p:txBody>
      </p:sp>
      <p:pic>
        <p:nvPicPr>
          <p:cNvPr id="7" name="Bildobjekt 6" descr="dasish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569"/>
            <a:ext cx="9144000" cy="1180171"/>
          </a:xfrm>
          <a:prstGeom prst="rect">
            <a:avLst/>
          </a:prstGeom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457200" y="2603241"/>
            <a:ext cx="8229600" cy="37624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57300" lvl="2" indent="-342900" algn="l">
              <a:buFontTx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Only the combination of the DADs (from 4.2) and the survey/interviews has made it possible to come to a useful description of the deposit services landscape</a:t>
            </a:r>
          </a:p>
          <a:p>
            <a:pPr marL="1257300" lvl="2" indent="-342900" algn="l">
              <a:buFontTx/>
              <a:buChar char="•"/>
            </a:pPr>
            <a:endParaRPr lang="en-US" sz="2800" dirty="0" smtClean="0">
              <a:solidFill>
                <a:srgbClr val="558ED5"/>
              </a:solidFill>
            </a:endParaRPr>
          </a:p>
          <a:p>
            <a:pPr marL="1257300" lvl="2" indent="-342900" algn="l">
              <a:buFontTx/>
              <a:buChar char="•"/>
            </a:pPr>
            <a:r>
              <a:rPr lang="en-US" sz="2800" dirty="0" smtClean="0">
                <a:solidFill>
                  <a:srgbClr val="558ED5"/>
                </a:solidFill>
              </a:rPr>
              <a:t>We would like to thank all the new and existing deposit services for their contributions</a:t>
            </a:r>
          </a:p>
          <a:p>
            <a:pPr marL="1257300" lvl="2" indent="-342900" algn="l">
              <a:buFontTx/>
              <a:buChar char="•"/>
            </a:pPr>
            <a:endParaRPr lang="en-US" sz="2800" dirty="0">
              <a:solidFill>
                <a:srgbClr val="558ED5"/>
              </a:solidFill>
            </a:endParaRPr>
          </a:p>
          <a:p>
            <a:pPr lvl="1" algn="l"/>
            <a:endParaRPr lang="en-US" dirty="0" smtClean="0">
              <a:solidFill>
                <a:srgbClr val="558ED5"/>
              </a:solidFill>
            </a:endParaRPr>
          </a:p>
        </p:txBody>
      </p:sp>
      <p:sp>
        <p:nvSpPr>
          <p:cNvPr id="3" name="textruta 2"/>
          <p:cNvSpPr txBox="1"/>
          <p:nvPr/>
        </p:nvSpPr>
        <p:spPr>
          <a:xfrm>
            <a:off x="1014008" y="288811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Final DASISH Meeting, November 2014, Gothenburg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0986A-4A15-C249-BD5F-E562234E2129}" type="slidenum">
              <a:rPr lang="en-GB" smtClean="0"/>
              <a:t>38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19595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21920" y="1210742"/>
            <a:ext cx="7772400" cy="998686"/>
          </a:xfrm>
        </p:spPr>
        <p:txBody>
          <a:bodyPr/>
          <a:lstStyle/>
          <a:p>
            <a:r>
              <a:rPr lang="en-GB" dirty="0" smtClean="0"/>
              <a:t>Scope of Survey</a:t>
            </a:r>
            <a:endParaRPr lang="en-GB" dirty="0"/>
          </a:p>
        </p:txBody>
      </p:sp>
      <p:pic>
        <p:nvPicPr>
          <p:cNvPr id="7" name="Bildobjekt 6" descr="dasish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569"/>
            <a:ext cx="9144000" cy="1180171"/>
          </a:xfrm>
          <a:prstGeom prst="rect">
            <a:avLst/>
          </a:prstGeom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457200" y="2209429"/>
            <a:ext cx="8229600" cy="41467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Tx/>
              <a:buChar char="•"/>
            </a:pPr>
            <a:endParaRPr lang="en-US" sz="24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342900" indent="-342900" algn="l">
              <a:buFontTx/>
              <a:buChar char="•"/>
            </a:pPr>
            <a:r>
              <a:rPr lang="en-GB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Gather </a:t>
            </a:r>
            <a:r>
              <a:rPr lang="en-GB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information from organisations with relationship to CESSDA, CLARIN, DARIAH, ESS, or SHARE</a:t>
            </a:r>
          </a:p>
          <a:p>
            <a:pPr marL="342900" indent="-342900" algn="l">
              <a:buFontTx/>
              <a:buChar char="•"/>
            </a:pPr>
            <a:r>
              <a:rPr lang="en-GB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Questionnaire constructed, based on DADS (see Task 4.2)</a:t>
            </a:r>
          </a:p>
          <a:p>
            <a:pPr marL="342900" indent="-342900" algn="l">
              <a:buFontTx/>
              <a:buChar char="•"/>
            </a:pPr>
            <a:r>
              <a:rPr lang="en-GB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Transformed into web questionnaire by CentERdata </a:t>
            </a:r>
          </a:p>
          <a:p>
            <a:pPr marL="342900" indent="-342900" algn="l">
              <a:buFontTx/>
              <a:buChar char="•"/>
            </a:pPr>
            <a:r>
              <a:rPr lang="en-GB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Answered gathered between 20 September and 4 November </a:t>
            </a:r>
            <a:r>
              <a:rPr lang="en-GB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2013</a:t>
            </a:r>
          </a:p>
          <a:p>
            <a:pPr marL="342900" indent="-342900" algn="l">
              <a:buFontTx/>
              <a:buChar char="•"/>
            </a:pPr>
            <a:r>
              <a:rPr lang="en-GB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Additional DADS derived from the survey outcomes</a:t>
            </a:r>
            <a:endParaRPr lang="en-GB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l"/>
            <a:endParaRPr lang="en-US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textruta 2"/>
          <p:cNvSpPr txBox="1"/>
          <p:nvPr/>
        </p:nvSpPr>
        <p:spPr>
          <a:xfrm>
            <a:off x="1014008" y="288811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Final DASISH Meeting, November 2014, Gothenburg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0986A-4A15-C249-BD5F-E562234E2129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2195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21920" y="1210742"/>
            <a:ext cx="7772400" cy="998686"/>
          </a:xfrm>
        </p:spPr>
        <p:txBody>
          <a:bodyPr/>
          <a:lstStyle/>
          <a:p>
            <a:r>
              <a:rPr lang="en-GB" dirty="0" smtClean="0"/>
              <a:t>Response Overview</a:t>
            </a:r>
            <a:endParaRPr lang="en-GB" dirty="0"/>
          </a:p>
        </p:txBody>
      </p:sp>
      <p:pic>
        <p:nvPicPr>
          <p:cNvPr id="7" name="Bildobjekt 6" descr="dasish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569"/>
            <a:ext cx="9144000" cy="1180171"/>
          </a:xfrm>
          <a:prstGeom prst="rect">
            <a:avLst/>
          </a:prstGeom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457200" y="2335881"/>
            <a:ext cx="8229600" cy="40202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2400" dirty="0">
              <a:solidFill>
                <a:srgbClr val="558ED5"/>
              </a:solidFill>
            </a:endParaRPr>
          </a:p>
          <a:p>
            <a:pPr marL="800100" lvl="1" indent="-342900" algn="l">
              <a:buFontTx/>
              <a:buChar char="•"/>
            </a:pPr>
            <a:r>
              <a:rPr lang="en-US" sz="2400" b="1" dirty="0" smtClean="0">
                <a:solidFill>
                  <a:srgbClr val="558ED5"/>
                </a:solidFill>
              </a:rPr>
              <a:t>Invitations sent:			89</a:t>
            </a:r>
          </a:p>
          <a:p>
            <a:pPr marL="800100" lvl="1" indent="-342900" algn="l">
              <a:buFontTx/>
              <a:buChar char="•"/>
            </a:pPr>
            <a:r>
              <a:rPr lang="en-US" sz="2400" b="1" dirty="0" smtClean="0">
                <a:solidFill>
                  <a:srgbClr val="558ED5"/>
                </a:solidFill>
              </a:rPr>
              <a:t>Complete responders:		46 (52 %)</a:t>
            </a:r>
          </a:p>
          <a:p>
            <a:pPr marL="800100" lvl="1" indent="-342900" algn="l">
              <a:buFontTx/>
              <a:buChar char="•"/>
            </a:pPr>
            <a:r>
              <a:rPr lang="en-US" sz="2400" b="1" dirty="0" smtClean="0">
                <a:solidFill>
                  <a:srgbClr val="558ED5"/>
                </a:solidFill>
              </a:rPr>
              <a:t>Partial responders:		 	  5 (  6 %)</a:t>
            </a:r>
          </a:p>
          <a:p>
            <a:pPr marL="800100" lvl="1" indent="-342900" algn="l">
              <a:buFontTx/>
              <a:buChar char="•"/>
            </a:pPr>
            <a:r>
              <a:rPr lang="en-US" sz="2400" b="1" dirty="0" smtClean="0">
                <a:solidFill>
                  <a:srgbClr val="558ED5"/>
                </a:solidFill>
              </a:rPr>
              <a:t>Non-responders:			33 (37 %)</a:t>
            </a:r>
          </a:p>
          <a:p>
            <a:pPr marL="800100" lvl="1" indent="-342900" algn="l">
              <a:buFontTx/>
              <a:buChar char="•"/>
            </a:pPr>
            <a:r>
              <a:rPr lang="en-US" sz="2400" b="1" dirty="0" smtClean="0">
                <a:solidFill>
                  <a:srgbClr val="558ED5"/>
                </a:solidFill>
              </a:rPr>
              <a:t>Non-archive responders:	  3 (   3%)</a:t>
            </a:r>
          </a:p>
          <a:p>
            <a:pPr marL="800100" lvl="1" indent="-342900" algn="l">
              <a:buFontTx/>
              <a:buChar char="•"/>
            </a:pPr>
            <a:r>
              <a:rPr lang="en-US" sz="2400" b="1" dirty="0" smtClean="0">
                <a:solidFill>
                  <a:srgbClr val="558ED5"/>
                </a:solidFill>
              </a:rPr>
              <a:t>Double response:		 	  2 (   2%)</a:t>
            </a:r>
          </a:p>
          <a:p>
            <a:pPr lvl="1" algn="l"/>
            <a:endParaRPr lang="en-US" sz="2000" dirty="0" smtClean="0">
              <a:solidFill>
                <a:srgbClr val="558ED5"/>
              </a:solidFill>
            </a:endParaRPr>
          </a:p>
        </p:txBody>
      </p:sp>
      <p:sp>
        <p:nvSpPr>
          <p:cNvPr id="3" name="textruta 2"/>
          <p:cNvSpPr txBox="1"/>
          <p:nvPr/>
        </p:nvSpPr>
        <p:spPr>
          <a:xfrm>
            <a:off x="1014008" y="288811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Final DASISH Meeting, November 2014, Gothenburg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0986A-4A15-C249-BD5F-E562234E2129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37838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21920" y="1210742"/>
            <a:ext cx="7772400" cy="998686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Regional Representation</a:t>
            </a:r>
            <a:br>
              <a:rPr lang="en-GB" dirty="0" smtClean="0"/>
            </a:br>
            <a:r>
              <a:rPr lang="en-GB" dirty="0" smtClean="0"/>
              <a:t>(51 responders with a (future) DAS)</a:t>
            </a:r>
            <a:endParaRPr lang="en-GB" dirty="0"/>
          </a:p>
        </p:txBody>
      </p:sp>
      <p:pic>
        <p:nvPicPr>
          <p:cNvPr id="7" name="Bildobjekt 6" descr="dasish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569"/>
            <a:ext cx="9144000" cy="1180171"/>
          </a:xfrm>
          <a:prstGeom prst="rect">
            <a:avLst/>
          </a:prstGeom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457200" y="3257449"/>
            <a:ext cx="8229600" cy="30986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800100" lvl="1" indent="-342900" algn="l">
              <a:buFontTx/>
              <a:buChar char="•"/>
            </a:pPr>
            <a:r>
              <a:rPr lang="en-US" sz="2400" dirty="0" smtClean="0">
                <a:solidFill>
                  <a:srgbClr val="558ED5"/>
                </a:solidFill>
              </a:rPr>
              <a:t>Northwestern Europe:	   34 respondents</a:t>
            </a:r>
          </a:p>
          <a:p>
            <a:pPr marL="800100" lvl="1" indent="-342900" algn="l">
              <a:buFontTx/>
              <a:buChar char="•"/>
            </a:pPr>
            <a:r>
              <a:rPr lang="en-US" sz="2400" dirty="0" smtClean="0">
                <a:solidFill>
                  <a:srgbClr val="558ED5"/>
                </a:solidFill>
              </a:rPr>
              <a:t>Eastern Europe:		   12 respondents</a:t>
            </a:r>
          </a:p>
          <a:p>
            <a:pPr marL="800100" lvl="1" indent="-342900" algn="l">
              <a:buFontTx/>
              <a:buChar char="•"/>
            </a:pPr>
            <a:r>
              <a:rPr lang="en-US" sz="2400" dirty="0" smtClean="0">
                <a:solidFill>
                  <a:srgbClr val="558ED5"/>
                </a:solidFill>
              </a:rPr>
              <a:t>Southern Europe:	            5 respondents</a:t>
            </a:r>
          </a:p>
          <a:p>
            <a:pPr marL="800100" lvl="1" indent="-342900" algn="l">
              <a:buFontTx/>
              <a:buChar char="•"/>
            </a:pPr>
            <a:endParaRPr lang="en-US" sz="2400" dirty="0">
              <a:solidFill>
                <a:srgbClr val="558ED5"/>
              </a:solidFill>
            </a:endParaRPr>
          </a:p>
          <a:p>
            <a:pPr lvl="1" algn="l"/>
            <a:endParaRPr lang="en-US" sz="1600" dirty="0">
              <a:solidFill>
                <a:srgbClr val="558ED5"/>
              </a:solidFill>
            </a:endParaRPr>
          </a:p>
          <a:p>
            <a:pPr marL="800100" lvl="1" indent="-342900" algn="l">
              <a:buFontTx/>
              <a:buChar char="•"/>
            </a:pPr>
            <a:endParaRPr lang="en-US" sz="1600" dirty="0" smtClean="0">
              <a:solidFill>
                <a:srgbClr val="558ED5"/>
              </a:solidFill>
            </a:endParaRPr>
          </a:p>
        </p:txBody>
      </p:sp>
      <p:sp>
        <p:nvSpPr>
          <p:cNvPr id="3" name="textruta 2"/>
          <p:cNvSpPr txBox="1"/>
          <p:nvPr/>
        </p:nvSpPr>
        <p:spPr>
          <a:xfrm>
            <a:off x="1014008" y="288811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Final DASISH Meeting, November 2014, Gothenburg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0986A-4A15-C249-BD5F-E562234E2129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28518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21920" y="1210742"/>
            <a:ext cx="8495080" cy="998686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ESFRI Representation (full responders)</a:t>
            </a:r>
            <a:endParaRPr lang="en-GB" dirty="0"/>
          </a:p>
        </p:txBody>
      </p:sp>
      <p:pic>
        <p:nvPicPr>
          <p:cNvPr id="7" name="Bildobjekt 6" descr="dasish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569"/>
            <a:ext cx="9144000" cy="1180171"/>
          </a:xfrm>
          <a:prstGeom prst="rect">
            <a:avLst/>
          </a:prstGeom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457200" y="2209428"/>
            <a:ext cx="8229600" cy="41467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800100" lvl="1" indent="-342900" algn="l">
              <a:buFontTx/>
              <a:buChar char="•"/>
            </a:pPr>
            <a:r>
              <a:rPr lang="en-US" sz="2400" dirty="0" smtClean="0">
                <a:solidFill>
                  <a:srgbClr val="558ED5"/>
                </a:solidFill>
              </a:rPr>
              <a:t>CESSDA:	24 respondents</a:t>
            </a:r>
          </a:p>
          <a:p>
            <a:pPr marL="800100" lvl="1" indent="-342900" algn="l">
              <a:buFontTx/>
              <a:buChar char="•"/>
            </a:pPr>
            <a:r>
              <a:rPr lang="en-US" sz="2400" dirty="0" smtClean="0">
                <a:solidFill>
                  <a:srgbClr val="558ED5"/>
                </a:solidFill>
              </a:rPr>
              <a:t>CLARIN:		22 respondents</a:t>
            </a:r>
          </a:p>
          <a:p>
            <a:pPr marL="800100" lvl="1" indent="-342900" algn="l">
              <a:buFontTx/>
              <a:buChar char="•"/>
            </a:pPr>
            <a:r>
              <a:rPr lang="en-US" sz="2400" dirty="0" smtClean="0">
                <a:solidFill>
                  <a:srgbClr val="558ED5"/>
                </a:solidFill>
              </a:rPr>
              <a:t>DARIAH:	13 respondents</a:t>
            </a:r>
          </a:p>
          <a:p>
            <a:pPr marL="800100" lvl="1" indent="-342900" algn="l">
              <a:buFontTx/>
              <a:buChar char="•"/>
            </a:pPr>
            <a:r>
              <a:rPr lang="en-US" sz="2400" dirty="0" smtClean="0">
                <a:solidFill>
                  <a:srgbClr val="558ED5"/>
                </a:solidFill>
              </a:rPr>
              <a:t>ESS:		  	  7 respondents</a:t>
            </a:r>
          </a:p>
          <a:p>
            <a:pPr marL="800100" lvl="1" indent="-342900" algn="l">
              <a:buFontTx/>
              <a:buChar char="•"/>
            </a:pPr>
            <a:r>
              <a:rPr lang="en-US" sz="2400" dirty="0" smtClean="0">
                <a:solidFill>
                  <a:srgbClr val="558ED5"/>
                </a:solidFill>
              </a:rPr>
              <a:t>SHARE:	  	  6 respondents</a:t>
            </a:r>
            <a:endParaRPr lang="en-US" sz="2400" dirty="0">
              <a:solidFill>
                <a:srgbClr val="558ED5"/>
              </a:solidFill>
            </a:endParaRPr>
          </a:p>
          <a:p>
            <a:pPr lvl="1" algn="l"/>
            <a:r>
              <a:rPr lang="en-US" sz="2400" dirty="0" smtClean="0">
                <a:solidFill>
                  <a:srgbClr val="558ED5"/>
                </a:solidFill>
              </a:rPr>
              <a:t>(more than one representation per respondent possible)</a:t>
            </a:r>
          </a:p>
          <a:p>
            <a:pPr marL="800100" lvl="1" indent="-342900" algn="l">
              <a:buFontTx/>
              <a:buChar char="•"/>
            </a:pPr>
            <a:endParaRPr lang="en-US" sz="1600" dirty="0">
              <a:solidFill>
                <a:srgbClr val="558ED5"/>
              </a:solidFill>
            </a:endParaRPr>
          </a:p>
          <a:p>
            <a:pPr marL="800100" lvl="1" indent="-342900" algn="l">
              <a:buFontTx/>
              <a:buChar char="•"/>
            </a:pPr>
            <a:r>
              <a:rPr lang="en-US" sz="2400" dirty="0" smtClean="0">
                <a:solidFill>
                  <a:srgbClr val="558ED5"/>
                </a:solidFill>
              </a:rPr>
              <a:t>Co-relationships between CLARIN and DARIAH and</a:t>
            </a:r>
          </a:p>
          <a:p>
            <a:pPr lvl="1" algn="l"/>
            <a:r>
              <a:rPr lang="en-US" sz="2400" dirty="0">
                <a:solidFill>
                  <a:srgbClr val="558ED5"/>
                </a:solidFill>
              </a:rPr>
              <a:t> </a:t>
            </a:r>
            <a:r>
              <a:rPr lang="en-US" sz="2400" dirty="0" smtClean="0">
                <a:solidFill>
                  <a:srgbClr val="558ED5"/>
                </a:solidFill>
              </a:rPr>
              <a:t>    between CESSDA and SHARE/ESS</a:t>
            </a:r>
          </a:p>
        </p:txBody>
      </p:sp>
      <p:sp>
        <p:nvSpPr>
          <p:cNvPr id="3" name="textruta 2"/>
          <p:cNvSpPr txBox="1"/>
          <p:nvPr/>
        </p:nvSpPr>
        <p:spPr>
          <a:xfrm>
            <a:off x="1014008" y="288811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Final DASISH Meeting, November 2014, Gothenburg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0986A-4A15-C249-BD5F-E562234E2129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67336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21920" y="1210742"/>
            <a:ext cx="7772400" cy="998686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Funding of Data Archive Services [N=51]</a:t>
            </a:r>
            <a:endParaRPr lang="en-GB" dirty="0"/>
          </a:p>
        </p:txBody>
      </p:sp>
      <p:pic>
        <p:nvPicPr>
          <p:cNvPr id="7" name="Bildobjekt 6" descr="dasish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569"/>
            <a:ext cx="9144000" cy="1180171"/>
          </a:xfrm>
          <a:prstGeom prst="rect">
            <a:avLst/>
          </a:prstGeom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457200" y="2643053"/>
            <a:ext cx="8229600" cy="37130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57300" lvl="2" indent="-342900" algn="l">
              <a:buFontTx/>
              <a:buChar char="•"/>
            </a:pPr>
            <a:r>
              <a:rPr lang="en-US" dirty="0" smtClean="0">
                <a:solidFill>
                  <a:srgbClr val="558ED5"/>
                </a:solidFill>
              </a:rPr>
              <a:t>(Partial) public funding					48</a:t>
            </a:r>
          </a:p>
          <a:p>
            <a:pPr marL="1257300" lvl="2" indent="-342900" algn="l">
              <a:buFontTx/>
              <a:buChar char="•"/>
            </a:pPr>
            <a:r>
              <a:rPr lang="en-US" dirty="0" smtClean="0">
                <a:solidFill>
                  <a:srgbClr val="558ED5"/>
                </a:solidFill>
              </a:rPr>
              <a:t>With additional Third Party Funding	20</a:t>
            </a:r>
          </a:p>
          <a:p>
            <a:pPr marL="1257300" lvl="2" indent="-342900" algn="l">
              <a:buFontTx/>
              <a:buChar char="•"/>
            </a:pPr>
            <a:r>
              <a:rPr lang="en-US" dirty="0" smtClean="0">
                <a:solidFill>
                  <a:srgbClr val="558ED5"/>
                </a:solidFill>
              </a:rPr>
              <a:t>With additional Revenues				10</a:t>
            </a:r>
          </a:p>
          <a:p>
            <a:pPr marL="1257300" lvl="2" indent="-342900" algn="l">
              <a:buFontTx/>
              <a:buChar char="•"/>
            </a:pPr>
            <a:endParaRPr lang="en-US" dirty="0">
              <a:solidFill>
                <a:srgbClr val="558ED5"/>
              </a:solidFill>
            </a:endParaRPr>
          </a:p>
          <a:p>
            <a:pPr marL="1257300" lvl="2" indent="-342900" algn="l">
              <a:buFontTx/>
              <a:buChar char="•"/>
            </a:pPr>
            <a:r>
              <a:rPr lang="en-US" dirty="0" smtClean="0">
                <a:solidFill>
                  <a:srgbClr val="558ED5"/>
                </a:solidFill>
              </a:rPr>
              <a:t>Complete Third Party Funding			  1</a:t>
            </a:r>
          </a:p>
          <a:p>
            <a:pPr marL="1257300" lvl="2" indent="-342900" algn="l">
              <a:buFontTx/>
              <a:buChar char="•"/>
            </a:pPr>
            <a:r>
              <a:rPr lang="en-US" dirty="0" smtClean="0">
                <a:solidFill>
                  <a:srgbClr val="558ED5"/>
                </a:solidFill>
              </a:rPr>
              <a:t>(Partial) Project-Based Funding		  4</a:t>
            </a:r>
          </a:p>
          <a:p>
            <a:pPr marL="1257300" lvl="2" indent="-342900" algn="l">
              <a:buFontTx/>
              <a:buChar char="•"/>
            </a:pPr>
            <a:endParaRPr lang="en-US" dirty="0">
              <a:solidFill>
                <a:srgbClr val="558ED5"/>
              </a:solidFill>
            </a:endParaRPr>
          </a:p>
          <a:p>
            <a:pPr lvl="2" algn="l"/>
            <a:r>
              <a:rPr lang="en-US" dirty="0" smtClean="0">
                <a:solidFill>
                  <a:srgbClr val="558ED5"/>
                </a:solidFill>
              </a:rPr>
              <a:t>(more than one type of funding possible per service)</a:t>
            </a:r>
          </a:p>
          <a:p>
            <a:pPr marL="1257300" lvl="2" indent="-342900" algn="l">
              <a:buFontTx/>
              <a:buChar char="•"/>
            </a:pPr>
            <a:endParaRPr lang="en-US" dirty="0">
              <a:solidFill>
                <a:srgbClr val="558ED5"/>
              </a:solidFill>
            </a:endParaRPr>
          </a:p>
          <a:p>
            <a:pPr marL="1257300" lvl="2" indent="-342900" algn="l">
              <a:buFontTx/>
              <a:buChar char="•"/>
            </a:pPr>
            <a:endParaRPr lang="en-US" dirty="0">
              <a:solidFill>
                <a:srgbClr val="558ED5"/>
              </a:solidFill>
            </a:endParaRPr>
          </a:p>
          <a:p>
            <a:pPr marL="800100" lvl="1" indent="-342900" algn="l">
              <a:buFontTx/>
              <a:buChar char="•"/>
            </a:pPr>
            <a:endParaRPr lang="en-US" sz="1600" dirty="0" smtClean="0">
              <a:solidFill>
                <a:srgbClr val="558ED5"/>
              </a:solidFill>
            </a:endParaRPr>
          </a:p>
        </p:txBody>
      </p:sp>
      <p:sp>
        <p:nvSpPr>
          <p:cNvPr id="3" name="textruta 2"/>
          <p:cNvSpPr txBox="1"/>
          <p:nvPr/>
        </p:nvSpPr>
        <p:spPr>
          <a:xfrm>
            <a:off x="1014008" y="288811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Final DASISH Meeting, November 2014, Gothenburg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0986A-4A15-C249-BD5F-E562234E2129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40859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21920" y="1210742"/>
            <a:ext cx="7772400" cy="998686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Designated Communities:</a:t>
            </a:r>
            <a:br>
              <a:rPr lang="en-GB" dirty="0" smtClean="0"/>
            </a:br>
            <a:r>
              <a:rPr lang="en-GB" i="1" dirty="0" smtClean="0"/>
              <a:t>definition</a:t>
            </a:r>
            <a:endParaRPr lang="en-GB" i="1" dirty="0"/>
          </a:p>
        </p:txBody>
      </p:sp>
      <p:pic>
        <p:nvPicPr>
          <p:cNvPr id="7" name="Bildobjekt 6" descr="dasish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569"/>
            <a:ext cx="9144000" cy="1180171"/>
          </a:xfrm>
          <a:prstGeom prst="rect">
            <a:avLst/>
          </a:prstGeom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457200" y="2643053"/>
            <a:ext cx="8229600" cy="37130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57300" lvl="2" indent="-342900" algn="l">
              <a:buFontTx/>
              <a:buChar char="•"/>
            </a:pPr>
            <a:endParaRPr lang="en-US" dirty="0" smtClean="0">
              <a:solidFill>
                <a:srgbClr val="558ED5"/>
              </a:solidFill>
            </a:endParaRPr>
          </a:p>
          <a:p>
            <a:pPr lvl="2" algn="l"/>
            <a:r>
              <a:rPr lang="en-US" dirty="0" smtClean="0">
                <a:solidFill>
                  <a:srgbClr val="558ED5"/>
                </a:solidFill>
              </a:rPr>
              <a:t>According to the OAIS-model:</a:t>
            </a:r>
          </a:p>
          <a:p>
            <a:pPr lvl="2" algn="l"/>
            <a:endParaRPr lang="en-US" dirty="0">
              <a:solidFill>
                <a:srgbClr val="558ED5"/>
              </a:solidFill>
            </a:endParaRPr>
          </a:p>
          <a:p>
            <a:pPr lvl="2" algn="l"/>
            <a:r>
              <a:rPr lang="en-US" b="1" i="1" dirty="0" smtClean="0">
                <a:solidFill>
                  <a:srgbClr val="558ED5"/>
                </a:solidFill>
              </a:rPr>
              <a:t>An identified group of potential consumers who should be able to understand a particular set of information</a:t>
            </a:r>
            <a:endParaRPr lang="en-US" b="1" i="1" dirty="0">
              <a:solidFill>
                <a:srgbClr val="558ED5"/>
              </a:solidFill>
            </a:endParaRPr>
          </a:p>
        </p:txBody>
      </p:sp>
      <p:sp>
        <p:nvSpPr>
          <p:cNvPr id="3" name="textruta 2"/>
          <p:cNvSpPr txBox="1"/>
          <p:nvPr/>
        </p:nvSpPr>
        <p:spPr>
          <a:xfrm>
            <a:off x="1014008" y="288811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Final DASISH Meeting, November 2014, Gothenburg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0986A-4A15-C249-BD5F-E562234E2129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44758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5279</TotalTime>
  <Words>1772</Words>
  <Application>Microsoft Macintosh PowerPoint</Application>
  <PresentationFormat>On-screen Show (4:3)</PresentationFormat>
  <Paragraphs>414</Paragraphs>
  <Slides>38</Slides>
  <Notes>38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Office-tema</vt:lpstr>
      <vt:lpstr>WP 4.3 Convergence of Data Service</vt:lpstr>
      <vt:lpstr>Scope of Task according to the DoW</vt:lpstr>
      <vt:lpstr>Methodology</vt:lpstr>
      <vt:lpstr>Scope of Survey</vt:lpstr>
      <vt:lpstr>Response Overview</vt:lpstr>
      <vt:lpstr>Regional Representation (51 responders with a (future) DAS)</vt:lpstr>
      <vt:lpstr>ESFRI Representation (full responders)</vt:lpstr>
      <vt:lpstr>Funding of Data Archive Services [N=51]</vt:lpstr>
      <vt:lpstr>Designated Communities: definition</vt:lpstr>
      <vt:lpstr>Designated Communities</vt:lpstr>
      <vt:lpstr>Organisational Aspects of Data Archive Services</vt:lpstr>
      <vt:lpstr>Rights Management within Data Archive Services</vt:lpstr>
      <vt:lpstr>Ingest: file formats</vt:lpstr>
      <vt:lpstr>Ingest: metadata formats</vt:lpstr>
      <vt:lpstr>Preservation Strategy</vt:lpstr>
      <vt:lpstr>Level of Trust</vt:lpstr>
      <vt:lpstr>Dissemination</vt:lpstr>
      <vt:lpstr>Future Developments I</vt:lpstr>
      <vt:lpstr>Future Developments II</vt:lpstr>
      <vt:lpstr>In-depth interviews</vt:lpstr>
      <vt:lpstr>Methodology</vt:lpstr>
      <vt:lpstr>Technical infrastructure DASs</vt:lpstr>
      <vt:lpstr>Authentication and Authorisation Infrastructure</vt:lpstr>
      <vt:lpstr>Cooperation in preservation</vt:lpstr>
      <vt:lpstr>PIDs</vt:lpstr>
      <vt:lpstr>Primary Designated Community</vt:lpstr>
      <vt:lpstr>DASs requirements</vt:lpstr>
      <vt:lpstr>Working on Best Practices</vt:lpstr>
      <vt:lpstr>Relation with outcomes WP 4.1</vt:lpstr>
      <vt:lpstr>Selecting High-Quality DASs</vt:lpstr>
      <vt:lpstr>Main selection criteria for high-quality DASs (as part of the DASs contacted for the questionnaire and the DADS in 4.2)</vt:lpstr>
      <vt:lpstr>High-quality DASs: A. well-known DASs</vt:lpstr>
      <vt:lpstr>High-quality DASs: B. Other high-potentials I</vt:lpstr>
      <vt:lpstr>High-quality DASs: B. Other high-potentials II</vt:lpstr>
      <vt:lpstr>Promising DAS </vt:lpstr>
      <vt:lpstr>Ideas for further service improvement I</vt:lpstr>
      <vt:lpstr>Ideas for further service improvement II</vt:lpstr>
      <vt:lpstr>Concluding remarks</vt:lpstr>
    </vt:vector>
  </TitlesOfParts>
  <Manager/>
  <Company>DANS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WP4.3 Convrgence</dc:title>
  <dc:subject/>
  <dc:creator>Arjan Hogenaar</dc:creator>
  <cp:keywords/>
  <dc:description/>
  <cp:lastModifiedBy>Arjan Hogenaar</cp:lastModifiedBy>
  <cp:revision>111</cp:revision>
  <dcterms:created xsi:type="dcterms:W3CDTF">2013-11-18T09:35:31Z</dcterms:created>
  <dcterms:modified xsi:type="dcterms:W3CDTF">2014-11-27T07:14:36Z</dcterms:modified>
  <cp:category/>
</cp:coreProperties>
</file>