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7" r:id="rId3"/>
    <p:sldId id="308" r:id="rId4"/>
    <p:sldId id="280" r:id="rId5"/>
    <p:sldId id="263" r:id="rId6"/>
    <p:sldId id="279" r:id="rId7"/>
    <p:sldId id="265" r:id="rId8"/>
    <p:sldId id="267" r:id="rId9"/>
    <p:sldId id="309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82" r:id="rId21"/>
    <p:sldId id="283" r:id="rId22"/>
    <p:sldId id="286" r:id="rId23"/>
    <p:sldId id="287" r:id="rId24"/>
    <p:sldId id="288" r:id="rId25"/>
    <p:sldId id="285" r:id="rId26"/>
    <p:sldId id="290" r:id="rId27"/>
    <p:sldId id="291" r:id="rId28"/>
    <p:sldId id="292" r:id="rId29"/>
    <p:sldId id="303" r:id="rId30"/>
    <p:sldId id="293" r:id="rId31"/>
    <p:sldId id="294" r:id="rId32"/>
    <p:sldId id="295" r:id="rId33"/>
    <p:sldId id="296" r:id="rId34"/>
    <p:sldId id="304" r:id="rId35"/>
    <p:sldId id="305" r:id="rId36"/>
    <p:sldId id="297" r:id="rId37"/>
    <p:sldId id="306" r:id="rId38"/>
    <p:sldId id="298" r:id="rId3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C5404-E8FC-EB41-BF62-77ABB866A7A4}" type="datetimeFigureOut">
              <a:rPr lang="en-US" smtClean="0"/>
              <a:t>27-11-14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1A864-D13E-BC42-9820-4B3086FF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37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822A5-DE1A-7B4E-884C-37C12136F57A}" type="datetimeFigureOut">
              <a:rPr lang="sv-SE" smtClean="0"/>
              <a:t>27-11-14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783BD-CA73-9744-BB05-CFAF093D3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53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53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Federated identity management (FIM) is an arrangement that can be made among multiple </a:t>
            </a:r>
            <a:r>
              <a:rPr lang="en-US" dirty="0" err="1" smtClean="0"/>
              <a:t>organisations</a:t>
            </a:r>
            <a:r>
              <a:rPr lang="en-US" dirty="0" smtClean="0"/>
              <a:t> that lets subscribers use the same identification data to obtain access to the secured resources of all </a:t>
            </a:r>
            <a:r>
              <a:rPr lang="en-US" dirty="0" err="1" smtClean="0"/>
              <a:t>organisations</a:t>
            </a:r>
            <a:r>
              <a:rPr lang="en-US" dirty="0" smtClean="0"/>
              <a:t> in the group. Identity federation offers economic advantages, as well as convenience, to </a:t>
            </a:r>
            <a:r>
              <a:rPr lang="en-US" dirty="0" err="1" smtClean="0"/>
              <a:t>organisations</a:t>
            </a:r>
            <a:r>
              <a:rPr lang="en-US" dirty="0" smtClean="0"/>
              <a:t> and their users. For example, multiple institutions can share a single application, with resultant cost savings and consolidation of resources. In order for FIM to be effective, the partners must have a sense of mutual trust. See: http://dasish.eu/dasishevents/aaiworkshop/Report_on_the_DASISH_SSH_AAI_strategy_meeting_V3.pdf</a:t>
            </a:r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Eerder</a:t>
            </a:r>
            <a:r>
              <a:rPr lang="en-GB" dirty="0" smtClean="0"/>
              <a:t> </a:t>
            </a:r>
            <a:r>
              <a:rPr lang="en-GB" dirty="0" err="1" smtClean="0"/>
              <a:t>melden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conclusies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aanbevelingen</a:t>
            </a:r>
            <a:r>
              <a:rPr lang="en-GB" baseline="0" dirty="0" smtClean="0"/>
              <a:t>! </a:t>
            </a:r>
            <a:r>
              <a:rPr lang="en-US" dirty="0" smtClean="0"/>
              <a:t>The Data Preservation Alliance for the Social Sciences (Data-PASS) is a voluntary partnership of organizations created to archive, catalog and preserve data used for social science research. Examples of social science data include: opinion polls; voting records; surveys on family growth and income; social network data; government statistics and indices; and GIS data measuring human activity. If a member organization requires off-site replication of its collections, the partnership will provide it. And if a member organization is no longer institutionally capable of preserving and disseminating a collection, the collection can be preserved and disseminated through the partnership.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574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24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280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8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539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295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7481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510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100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931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3985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4582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74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Deposit agreements not uniform yet, Guidelines only on intranet or in inaccessible languages. Action needed</a:t>
            </a:r>
            <a:r>
              <a:rPr lang="en-GB" baseline="0" dirty="0" smtClean="0"/>
              <a:t> from the 5 ESFRIs.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93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83BD-CA73-9744-BB05-CFAF093D31E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7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829C-D909-5149-8225-DF3FE6469AE7}" type="datetime1">
              <a:rPr lang="nl-NL" smtClean="0"/>
              <a:t>27-11-14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5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8DDD-82B9-2E40-BF26-30EB6C2D0613}" type="datetime1">
              <a:rPr lang="nl-NL" smtClean="0"/>
              <a:t>27-11-14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7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07-B33C-A746-89C1-F8E53968692A}" type="datetime1">
              <a:rPr lang="nl-NL" smtClean="0"/>
              <a:t>27-11-14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7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13F9-2D7A-AE40-AE12-9DE19FB69BF2}" type="datetime1">
              <a:rPr lang="nl-NL" smtClean="0"/>
              <a:t>27-11-14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4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E0D7-D776-604C-AF05-D1E9EDC7AAE9}" type="datetime1">
              <a:rPr lang="nl-NL" smtClean="0"/>
              <a:t>27-11-14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AFE-9225-2A4D-A50C-1DF0F59D48DB}" type="datetime1">
              <a:rPr lang="nl-NL" smtClean="0"/>
              <a:t>27-11-14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96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6D75-EB3F-7243-BDEB-C6876A990A0F}" type="datetime1">
              <a:rPr lang="nl-NL" smtClean="0"/>
              <a:t>27-11-14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1C7-1E07-6840-9720-AEAD81FB7225}" type="datetime1">
              <a:rPr lang="nl-NL" smtClean="0"/>
              <a:t>27-11-14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5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632-19F5-0C4D-993F-1E1276B468C7}" type="datetime1">
              <a:rPr lang="nl-NL" smtClean="0"/>
              <a:t>27-11-14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3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583D-C294-0944-91FA-3B64944D2372}" type="datetime1">
              <a:rPr lang="nl-NL" smtClean="0"/>
              <a:t>27-11-14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7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79DD-8CAD-B641-A235-BDA37EFBB815}" type="datetime1">
              <a:rPr lang="nl-NL" smtClean="0"/>
              <a:t>27-11-14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23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A36B6-B76A-7145-A8A7-B38EB537742F}" type="datetime1">
              <a:rPr lang="nl-NL" smtClean="0"/>
              <a:t>27-11-14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986A-4A15-C249-BD5F-E562234E2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1"/>
            <a:ext cx="7772400" cy="1470025"/>
          </a:xfrm>
        </p:spPr>
        <p:txBody>
          <a:bodyPr/>
          <a:lstStyle/>
          <a:p>
            <a:r>
              <a:rPr lang="en-GB" dirty="0" smtClean="0"/>
              <a:t>WP 4.3</a:t>
            </a:r>
            <a:br>
              <a:rPr lang="en-GB" dirty="0" smtClean="0"/>
            </a:br>
            <a:r>
              <a:rPr lang="en-GB" dirty="0" smtClean="0"/>
              <a:t>Convergence of Data Service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80766"/>
            <a:ext cx="8229600" cy="3204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      Outcomes of in-depth interviews and a survey amongst existing and future data archive services</a:t>
            </a:r>
          </a:p>
          <a:p>
            <a:pPr algn="l"/>
            <a:r>
              <a:rPr lang="en-US" sz="2000" b="1" dirty="0" smtClean="0"/>
              <a:t>  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      Task </a:t>
            </a:r>
            <a:r>
              <a:rPr lang="en-US" sz="2000" b="1" dirty="0"/>
              <a:t>Leader: </a:t>
            </a:r>
            <a:r>
              <a:rPr lang="en-US" sz="2000" b="1" dirty="0" smtClean="0"/>
              <a:t>DANS</a:t>
            </a:r>
          </a:p>
          <a:p>
            <a:pPr algn="l"/>
            <a:r>
              <a:rPr lang="en-US" sz="2000" b="1" dirty="0"/>
              <a:t> </a:t>
            </a:r>
            <a:r>
              <a:rPr lang="en-US" sz="2000" b="1" dirty="0" smtClean="0"/>
              <a:t>     Partners:	      </a:t>
            </a:r>
            <a:r>
              <a:rPr lang="en-US" sz="2000" b="1" dirty="0" err="1" smtClean="0"/>
              <a:t>CentERdata</a:t>
            </a:r>
            <a:r>
              <a:rPr lang="en-US" sz="2000" b="1" dirty="0" smtClean="0"/>
              <a:t>; GESIS; MPI/TLA; NSD; SND; UGOE; </a:t>
            </a:r>
            <a:r>
              <a:rPr lang="en-US" sz="2000" b="1" dirty="0" err="1" smtClean="0"/>
              <a:t>UiB</a:t>
            </a:r>
            <a:endParaRPr lang="en-US" sz="2000" b="1" dirty="0" smtClean="0"/>
          </a:p>
          <a:p>
            <a:pPr algn="l"/>
            <a:endParaRPr lang="en-US" sz="2000" b="1" dirty="0"/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		</a:t>
            </a:r>
            <a:endParaRPr lang="en-US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/>
          <a:lstStyle/>
          <a:p>
            <a:r>
              <a:rPr lang="en-GB" dirty="0" smtClean="0"/>
              <a:t>Designated Communities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Social Scientists						21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Linguists							  	  9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Historians							  	  3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Other, mostly multidisciplinary	18</a:t>
            </a:r>
          </a:p>
          <a:p>
            <a:pPr marL="1257300" lvl="2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09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Organisational Aspects of Data Archive Services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257449"/>
            <a:ext cx="8229600" cy="3098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Availability of mission statement:	34 (65 %)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Availability of deposit agreement:	36 (72 %)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Availability of usage agreement:		35 (69 %)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Availability of preservation policy:	26 (50 %)</a:t>
            </a:r>
            <a:endParaRPr lang="en-US" sz="2800" dirty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4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Rights Management within Data Archive Services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Transfer of non-exclusive rights		26  (50 %)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No transfer of rights					  3  (  6 %)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Depositor retains rights				13  (25 %)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Other										  9  ( 18 %)</a:t>
            </a:r>
          </a:p>
          <a:p>
            <a:pPr marL="1257300" lvl="2" indent="-342900" algn="l">
              <a:buFontTx/>
              <a:buChar char="•"/>
            </a:pP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/>
          <a:lstStyle/>
          <a:p>
            <a:r>
              <a:rPr lang="en-GB" dirty="0" smtClean="0"/>
              <a:t>Ingest: file formats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35857" y="2643053"/>
            <a:ext cx="8450943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en-US" b="1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Only deposit in accepted file formats		  	  5 (10 %)</a:t>
            </a:r>
          </a:p>
          <a:p>
            <a:pPr marL="800100" lvl="1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Archive works with list of preferred formats	19 (38 %) </a:t>
            </a:r>
          </a:p>
          <a:p>
            <a:pPr marL="800100" lvl="1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Archive does not indicate restrictions			17 (34 %)</a:t>
            </a:r>
          </a:p>
          <a:p>
            <a:pPr marL="800100" lvl="1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Archive negotiates with depositor			  	  8 (16 %)</a:t>
            </a:r>
            <a:endParaRPr lang="en-US" sz="26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sz="24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sz="2400" dirty="0" smtClean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075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/>
          <a:lstStyle/>
          <a:p>
            <a:r>
              <a:rPr lang="en-GB" dirty="0" smtClean="0"/>
              <a:t>Ingest: metadata formats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0" lvl="3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DC							20 (40 %)</a:t>
            </a:r>
          </a:p>
          <a:p>
            <a:pPr marL="1714500" lvl="3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DDI							18 (36 %) </a:t>
            </a:r>
          </a:p>
          <a:p>
            <a:pPr marL="1714500" lvl="3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CMDI						13 (26 %)</a:t>
            </a:r>
          </a:p>
          <a:p>
            <a:pPr marL="1714500" lvl="3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TEI						     	12 (24 %)</a:t>
            </a:r>
          </a:p>
          <a:p>
            <a:pPr marL="1714500" lvl="3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IMDI						  5 (10 %)</a:t>
            </a:r>
          </a:p>
          <a:p>
            <a:pPr marL="1714500" lvl="3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Other						16 (32 %)</a:t>
            </a:r>
            <a:endParaRPr lang="en-US" sz="24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59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/>
          <a:lstStyle/>
          <a:p>
            <a:r>
              <a:rPr lang="en-GB" dirty="0" smtClean="0"/>
              <a:t>Preservation Strategy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0" lvl="3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Migration								28 (56 %)</a:t>
            </a:r>
          </a:p>
          <a:p>
            <a:pPr marL="1714500" lvl="3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Emulation								  2 (  4 %) </a:t>
            </a:r>
          </a:p>
          <a:p>
            <a:pPr marL="1714500" lvl="3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Bitstream								18 (36 %)</a:t>
            </a:r>
          </a:p>
          <a:p>
            <a:pPr marL="1714500" lvl="3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Other									13 (26 %)</a:t>
            </a:r>
            <a:endParaRPr lang="en-US" sz="28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92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/>
          <a:lstStyle/>
          <a:p>
            <a:r>
              <a:rPr lang="en-GB" dirty="0" smtClean="0"/>
              <a:t>Level of Trust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63286" y="2340429"/>
            <a:ext cx="8980714" cy="4015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r>
              <a:rPr lang="en-US" sz="2600" b="1" dirty="0" smtClean="0">
                <a:solidFill>
                  <a:srgbClr val="558ED5"/>
                </a:solidFill>
              </a:rPr>
              <a:t>Trustworthiness Strategy</a:t>
            </a:r>
          </a:p>
          <a:p>
            <a:pPr marL="1714500" lvl="3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Preparatory Phase DSA						  6 (12 %)</a:t>
            </a:r>
          </a:p>
          <a:p>
            <a:pPr marL="1714500" lvl="3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DSA/Drambora self-assessment			  8 (16 %)</a:t>
            </a:r>
          </a:p>
          <a:p>
            <a:pPr marL="1714500" lvl="3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Peer-reviewed DSA							  9 (18 %) </a:t>
            </a:r>
          </a:p>
          <a:p>
            <a:pPr marL="1714500" lvl="3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Peer-reviewed ISO 16363					  1 (  2 %)</a:t>
            </a:r>
          </a:p>
          <a:p>
            <a:pPr marL="1714500" lvl="3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No strategy	(yet)							22 (44 %)</a:t>
            </a:r>
            <a:endParaRPr lang="en-US" sz="2600" dirty="0">
              <a:solidFill>
                <a:srgbClr val="558ED5"/>
              </a:solidFill>
            </a:endParaRPr>
          </a:p>
          <a:p>
            <a:pPr lvl="2" algn="l"/>
            <a:r>
              <a:rPr lang="en-US" sz="2600" dirty="0" smtClean="0">
                <a:solidFill>
                  <a:srgbClr val="558ED5"/>
                </a:solidFill>
              </a:rPr>
              <a:t> </a:t>
            </a:r>
          </a:p>
          <a:p>
            <a:pPr lvl="2" algn="l"/>
            <a:r>
              <a:rPr lang="en-US" sz="2600" dirty="0" smtClean="0">
                <a:solidFill>
                  <a:srgbClr val="558ED5"/>
                </a:solidFill>
              </a:rPr>
              <a:t>Note: level 1 and above-&gt; NW Europe</a:t>
            </a:r>
          </a:p>
          <a:p>
            <a:pPr lvl="1" algn="l"/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43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/>
          <a:lstStyle/>
          <a:p>
            <a:r>
              <a:rPr lang="en-GB" dirty="0" smtClean="0"/>
              <a:t>Dissemination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r>
              <a:rPr lang="en-US" b="1" dirty="0" smtClean="0">
                <a:solidFill>
                  <a:srgbClr val="558ED5"/>
                </a:solidFill>
              </a:rPr>
              <a:t>Ways of Accessing Archives</a:t>
            </a:r>
          </a:p>
          <a:p>
            <a:pPr lvl="3" algn="l"/>
            <a:r>
              <a:rPr lang="en-US" sz="2800" dirty="0" smtClean="0">
                <a:solidFill>
                  <a:srgbClr val="558ED5"/>
                </a:solidFill>
              </a:rPr>
              <a:t>				 						  </a:t>
            </a:r>
          </a:p>
          <a:p>
            <a:pPr marL="1714500" lvl="3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Websites								29 (58 %)</a:t>
            </a:r>
          </a:p>
          <a:p>
            <a:pPr marL="1714500" lvl="3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Online catalogues					24 (48 %)</a:t>
            </a:r>
          </a:p>
          <a:p>
            <a:pPr marL="1714500" lvl="3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Special interfaces					  7 (14 %)</a:t>
            </a:r>
            <a:endParaRPr lang="en-US" sz="2800" dirty="0">
              <a:solidFill>
                <a:srgbClr val="558ED5"/>
              </a:solidFill>
            </a:endParaRPr>
          </a:p>
          <a:p>
            <a:pPr lvl="2" algn="l"/>
            <a:endParaRPr lang="en-US" sz="2800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40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63982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Future Developments I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086429"/>
            <a:ext cx="8229600" cy="4269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Improvement of administration </a:t>
            </a:r>
            <a:r>
              <a:rPr lang="en-US" sz="2600" i="1" dirty="0" smtClean="0">
                <a:solidFill>
                  <a:srgbClr val="558ED5"/>
                </a:solidFill>
              </a:rPr>
              <a:t>[documentation; data policy plans etc.]</a:t>
            </a:r>
          </a:p>
          <a:p>
            <a:pPr marL="1257300" lvl="2" indent="-342900" algn="l">
              <a:buFontTx/>
              <a:buChar char="•"/>
            </a:pPr>
            <a:endParaRPr lang="en-US" sz="2600" i="1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Improvement of ingest</a:t>
            </a:r>
          </a:p>
          <a:p>
            <a:pPr lvl="2" algn="l"/>
            <a:r>
              <a:rPr lang="en-US" sz="2600" dirty="0">
                <a:solidFill>
                  <a:srgbClr val="558ED5"/>
                </a:solidFill>
              </a:rPr>
              <a:t> </a:t>
            </a:r>
            <a:r>
              <a:rPr lang="en-US" sz="2600" dirty="0" smtClean="0">
                <a:solidFill>
                  <a:srgbClr val="558ED5"/>
                </a:solidFill>
              </a:rPr>
              <a:t>       </a:t>
            </a:r>
            <a:r>
              <a:rPr lang="en-US" sz="2600" i="1" dirty="0" smtClean="0">
                <a:solidFill>
                  <a:srgbClr val="558ED5"/>
                </a:solidFill>
              </a:rPr>
              <a:t> [automated ingest; submission agreement </a:t>
            </a:r>
          </a:p>
          <a:p>
            <a:pPr lvl="2" algn="l"/>
            <a:r>
              <a:rPr lang="en-US" sz="2600" i="1" dirty="0">
                <a:solidFill>
                  <a:srgbClr val="558ED5"/>
                </a:solidFill>
              </a:rPr>
              <a:t> </a:t>
            </a:r>
            <a:r>
              <a:rPr lang="en-US" sz="2600" i="1" dirty="0" smtClean="0">
                <a:solidFill>
                  <a:srgbClr val="558ED5"/>
                </a:solidFill>
              </a:rPr>
              <a:t>         development; metadata standards]</a:t>
            </a:r>
          </a:p>
          <a:p>
            <a:pPr lvl="2" algn="l"/>
            <a:endParaRPr lang="en-US" sz="2600" i="1" dirty="0" smtClean="0">
              <a:solidFill>
                <a:srgbClr val="558ED5"/>
              </a:solidFill>
            </a:endParaRPr>
          </a:p>
          <a:p>
            <a:pPr marL="1200150" lvl="2" indent="-285750" algn="l">
              <a:buFontTx/>
              <a:buChar char="•"/>
            </a:pPr>
            <a:r>
              <a:rPr lang="en-US" sz="2600" dirty="0" smtClean="0">
                <a:solidFill>
                  <a:srgbClr val="558ED5"/>
                </a:solidFill>
              </a:rPr>
              <a:t>Storage &amp; Preservation</a:t>
            </a:r>
          </a:p>
          <a:p>
            <a:pPr lvl="2" algn="l"/>
            <a:r>
              <a:rPr lang="en-US" sz="2600" dirty="0" smtClean="0">
                <a:solidFill>
                  <a:srgbClr val="558ED5"/>
                </a:solidFill>
              </a:rPr>
              <a:t>	</a:t>
            </a:r>
            <a:r>
              <a:rPr lang="en-US" sz="2600" i="1" dirty="0" smtClean="0">
                <a:solidFill>
                  <a:srgbClr val="558ED5"/>
                </a:solidFill>
              </a:rPr>
              <a:t>[preservation policy; provenance registration;   </a:t>
            </a:r>
          </a:p>
          <a:p>
            <a:pPr lvl="2" algn="l"/>
            <a:r>
              <a:rPr lang="en-US" sz="2600" i="1" dirty="0">
                <a:solidFill>
                  <a:srgbClr val="558ED5"/>
                </a:solidFill>
              </a:rPr>
              <a:t> </a:t>
            </a:r>
            <a:r>
              <a:rPr lang="en-US" sz="2600" i="1" dirty="0" smtClean="0">
                <a:solidFill>
                  <a:srgbClr val="558ED5"/>
                </a:solidFill>
              </a:rPr>
              <a:t>     PIDs]</a:t>
            </a: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28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/>
          </a:bodyPr>
          <a:lstStyle/>
          <a:p>
            <a:r>
              <a:rPr lang="en-GB" dirty="0" smtClean="0"/>
              <a:t>Future Developments II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Dissemination</a:t>
            </a:r>
            <a:endParaRPr lang="en-US" sz="2800" dirty="0">
              <a:solidFill>
                <a:srgbClr val="558ED5"/>
              </a:solidFill>
            </a:endParaRP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       </a:t>
            </a:r>
            <a:r>
              <a:rPr lang="en-US" sz="2800" i="1" dirty="0" smtClean="0">
                <a:solidFill>
                  <a:srgbClr val="558ED5"/>
                </a:solidFill>
              </a:rPr>
              <a:t> [Single Sign-On; user interface]</a:t>
            </a:r>
          </a:p>
          <a:p>
            <a:pPr lvl="2" algn="l"/>
            <a:endParaRPr lang="en-US" sz="28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Other items</a:t>
            </a:r>
          </a:p>
          <a:p>
            <a:pPr lvl="2" algn="l"/>
            <a:r>
              <a:rPr lang="en-US" sz="2800" dirty="0">
                <a:solidFill>
                  <a:srgbClr val="558ED5"/>
                </a:solidFill>
              </a:rPr>
              <a:t> </a:t>
            </a:r>
            <a:r>
              <a:rPr lang="en-US" sz="2800" dirty="0" smtClean="0">
                <a:solidFill>
                  <a:srgbClr val="558ED5"/>
                </a:solidFill>
              </a:rPr>
              <a:t>      </a:t>
            </a:r>
            <a:r>
              <a:rPr lang="en-US" sz="2800" i="1" dirty="0" smtClean="0">
                <a:solidFill>
                  <a:srgbClr val="558ED5"/>
                </a:solidFill>
              </a:rPr>
              <a:t>  [certification; annotation tools; </a:t>
            </a:r>
          </a:p>
          <a:p>
            <a:pPr lvl="2" algn="l"/>
            <a:r>
              <a:rPr lang="en-US" sz="2800" i="1" dirty="0">
                <a:solidFill>
                  <a:srgbClr val="558ED5"/>
                </a:solidFill>
              </a:rPr>
              <a:t> </a:t>
            </a:r>
            <a:r>
              <a:rPr lang="en-US" sz="2800" i="1" dirty="0" smtClean="0">
                <a:solidFill>
                  <a:srgbClr val="558ED5"/>
                </a:solidFill>
              </a:rPr>
              <a:t>         authentication and authorisation</a:t>
            </a:r>
            <a:r>
              <a:rPr lang="en-US" sz="2800" i="1" dirty="0">
                <a:solidFill>
                  <a:srgbClr val="558ED5"/>
                </a:solidFill>
              </a:rPr>
              <a:t>]</a:t>
            </a:r>
            <a:endParaRPr lang="en-US" sz="2800" i="1" dirty="0" smtClean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1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Scope of Task according to the </a:t>
            </a:r>
            <a:r>
              <a:rPr lang="en-GB" dirty="0" err="1" smtClean="0"/>
              <a:t>DoW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209429"/>
            <a:ext cx="8229600" cy="4146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•"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Select and promote a number of high-quality deposit services</a:t>
            </a:r>
          </a:p>
          <a:p>
            <a:pPr marL="342900" indent="-342900" algn="l">
              <a:buFontTx/>
              <a:buChar char="-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Come with concrete suggestions for service improvement</a:t>
            </a:r>
          </a:p>
          <a:p>
            <a:pPr marL="342900" indent="-342900" algn="l">
              <a:buFontTx/>
              <a:buChar char="-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11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3"/>
            <a:ext cx="7772400" cy="4594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In-depth interviews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931437"/>
            <a:ext cx="8229600" cy="4424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Limited number of Data Archive Services</a:t>
            </a:r>
            <a:endParaRPr lang="en-US" i="1" dirty="0" smtClean="0">
              <a:solidFill>
                <a:srgbClr val="558ED5"/>
              </a:solidFill>
            </a:endParaRPr>
          </a:p>
          <a:p>
            <a:pPr lvl="2" algn="l"/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Representing DARIAH, CESSDA and CLARIN</a:t>
            </a:r>
          </a:p>
          <a:p>
            <a:pPr marL="1257300" lvl="2" indent="-342900" algn="l">
              <a:buFontTx/>
              <a:buChar char="•"/>
            </a:pPr>
            <a:endParaRPr lang="en-US" i="1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Representing Northwest- and Eastern Europe</a:t>
            </a:r>
          </a:p>
          <a:p>
            <a:pPr marL="1257300" lvl="2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Focus on ‘upcoming services’ (existing DASs have been </a:t>
            </a:r>
            <a:r>
              <a:rPr lang="en-US" dirty="0" err="1" smtClean="0">
                <a:solidFill>
                  <a:srgbClr val="558ED5"/>
                </a:solidFill>
              </a:rPr>
              <a:t>analysed</a:t>
            </a:r>
            <a:r>
              <a:rPr lang="en-US" dirty="0" smtClean="0">
                <a:solidFill>
                  <a:srgbClr val="558ED5"/>
                </a:solidFill>
              </a:rPr>
              <a:t> in WP 4.2)</a:t>
            </a:r>
          </a:p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Interviews conducted during spring/summer 2014</a:t>
            </a:r>
          </a:p>
          <a:p>
            <a:pPr lvl="1" algn="l"/>
            <a:endParaRPr lang="en-US" sz="2600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50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3"/>
            <a:ext cx="7772400" cy="5765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304661"/>
            <a:ext cx="8229600" cy="3702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Fixed set of mandatory questions in combinations with a limited set of additional set of additional questions</a:t>
            </a:r>
          </a:p>
          <a:p>
            <a:pPr marL="1257300" lvl="2" indent="-342900" algn="l">
              <a:buFontTx/>
              <a:buChar char="•"/>
            </a:pPr>
            <a:endParaRPr lang="en-US" sz="2800" i="1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Interviewers from </a:t>
            </a:r>
            <a:r>
              <a:rPr lang="en-US" sz="2800" dirty="0" err="1" smtClean="0">
                <a:solidFill>
                  <a:srgbClr val="558ED5"/>
                </a:solidFill>
              </a:rPr>
              <a:t>UiB</a:t>
            </a:r>
            <a:r>
              <a:rPr lang="en-US" sz="2800" dirty="0" smtClean="0">
                <a:solidFill>
                  <a:srgbClr val="558ED5"/>
                </a:solidFill>
              </a:rPr>
              <a:t>, SND, UGOE and DANS</a:t>
            </a:r>
          </a:p>
          <a:p>
            <a:pPr marL="1257300" lvl="2" indent="-342900" algn="l">
              <a:buFontTx/>
              <a:buChar char="•"/>
            </a:pP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Interviewees from BAS, UFAL/LINDAT, TextGrid, DRI, DDA, and ADP</a:t>
            </a:r>
          </a:p>
          <a:p>
            <a:pPr lvl="2" algn="l"/>
            <a:endParaRPr lang="en-US" sz="2800" dirty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78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/>
          </a:bodyPr>
          <a:lstStyle/>
          <a:p>
            <a:r>
              <a:rPr lang="en-GB" dirty="0" smtClean="0"/>
              <a:t>Technical infrastructure DASs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Techniques used not uniform</a:t>
            </a:r>
          </a:p>
          <a:p>
            <a:pPr marL="1257300" lvl="2" indent="-342900" algn="l">
              <a:buFontTx/>
              <a:buChar char="•"/>
            </a:pPr>
            <a:endParaRPr lang="en-US" sz="2800" i="1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Functionalities offered quite similar</a:t>
            </a: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Authentication and </a:t>
            </a:r>
            <a:r>
              <a:rPr lang="en-US" sz="2800" dirty="0" err="1" smtClean="0">
                <a:solidFill>
                  <a:srgbClr val="558ED5"/>
                </a:solidFill>
              </a:rPr>
              <a:t>Authorisation</a:t>
            </a:r>
            <a:r>
              <a:rPr lang="en-US" sz="2800" dirty="0" smtClean="0">
                <a:solidFill>
                  <a:srgbClr val="558ED5"/>
                </a:solidFill>
              </a:rPr>
              <a:t> major issues</a:t>
            </a: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418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Authentication and Authorisation Infrastructure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87829" y="2663918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DASs are free in choosing their AAI</a:t>
            </a:r>
            <a:endParaRPr lang="en-US" sz="2800" i="1" dirty="0" smtClean="0">
              <a:solidFill>
                <a:srgbClr val="558ED5"/>
              </a:solidFill>
            </a:endParaRPr>
          </a:p>
          <a:p>
            <a:pPr lvl="2" algn="l"/>
            <a:endParaRPr lang="en-US" sz="28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Risk on making silos of the various ESFRIs</a:t>
            </a:r>
          </a:p>
          <a:p>
            <a:pPr marL="1257300" lvl="2" indent="-342900" algn="l">
              <a:buFontTx/>
              <a:buChar char="•"/>
            </a:pPr>
            <a:endParaRPr lang="en-US" sz="2800" i="1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Development of Federated Identity Management for inter-ESFRI access</a:t>
            </a: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398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/>
          </a:bodyPr>
          <a:lstStyle/>
          <a:p>
            <a:r>
              <a:rPr lang="en-GB" dirty="0" smtClean="0"/>
              <a:t>Cooperation in preservation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Translate the US Data-Pass model</a:t>
            </a:r>
          </a:p>
          <a:p>
            <a:pPr marL="1257300" lvl="2" indent="-342900" algn="l">
              <a:buFontTx/>
              <a:buChar char="•"/>
            </a:pPr>
            <a:endParaRPr lang="en-US" sz="2800" i="1" dirty="0" smtClean="0">
              <a:solidFill>
                <a:srgbClr val="558ED5"/>
              </a:solidFill>
            </a:endParaRPr>
          </a:p>
          <a:p>
            <a:pPr lvl="2" algn="l"/>
            <a:endParaRPr lang="en-US" sz="28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European Digital Stewardship Alliance (EDSA)</a:t>
            </a: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DASISH initiative?</a:t>
            </a:r>
          </a:p>
          <a:p>
            <a:pPr marL="1257300" lvl="2" indent="-342900" algn="l">
              <a:buFontTx/>
              <a:buChar char="•"/>
            </a:pPr>
            <a:endParaRPr lang="en-US" sz="2800" i="1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3269583"/>
            <a:ext cx="3829050" cy="97155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8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rmAutofit/>
          </a:bodyPr>
          <a:lstStyle/>
          <a:p>
            <a:r>
              <a:rPr lang="en-GB" dirty="0" smtClean="0"/>
              <a:t>PIDs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258008"/>
            <a:ext cx="8229600" cy="4098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PID-services for tracing datasets</a:t>
            </a:r>
            <a:endParaRPr lang="en-US" sz="2800" i="1" dirty="0" smtClean="0">
              <a:solidFill>
                <a:srgbClr val="558ED5"/>
              </a:solidFill>
            </a:endParaRPr>
          </a:p>
          <a:p>
            <a:pPr lvl="2" algn="l"/>
            <a:endParaRPr lang="en-US" sz="28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Making use of a PID-service is more important than the choice for a specific service</a:t>
            </a:r>
          </a:p>
          <a:p>
            <a:pPr marL="1257300" lvl="2" indent="-342900" algn="l">
              <a:buFontTx/>
              <a:buChar char="•"/>
            </a:pPr>
            <a:endParaRPr lang="en-US" sz="2800" i="1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Interoperability of the PID-services is crucial</a:t>
            </a: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See PID-workshop in Cologne in December</a:t>
            </a: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33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rmAutofit/>
          </a:bodyPr>
          <a:lstStyle/>
          <a:p>
            <a:r>
              <a:rPr lang="en-GB" dirty="0" smtClean="0"/>
              <a:t>Primary Designated Community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258008"/>
            <a:ext cx="8229600" cy="4098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Two distinguished communities:</a:t>
            </a:r>
          </a:p>
          <a:p>
            <a:pPr marL="1714500" lvl="3" indent="-342900" algn="l">
              <a:buFontTx/>
              <a:buChar char="•"/>
            </a:pPr>
            <a:r>
              <a:rPr lang="en-US" i="1" dirty="0" smtClean="0">
                <a:solidFill>
                  <a:srgbClr val="558ED5"/>
                </a:solidFill>
              </a:rPr>
              <a:t>Community of Depositors</a:t>
            </a:r>
          </a:p>
          <a:p>
            <a:pPr marL="1714500" lvl="3" indent="-342900" algn="l">
              <a:buFontTx/>
              <a:buChar char="•"/>
            </a:pPr>
            <a:r>
              <a:rPr lang="en-US" i="1" dirty="0" smtClean="0">
                <a:solidFill>
                  <a:srgbClr val="558ED5"/>
                </a:solidFill>
              </a:rPr>
              <a:t>Community of (re-)users of deposited datasets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Only for the depositors a community may be defined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Re-use of data may come to various disciplines, even the natural sciences</a:t>
            </a:r>
            <a:endParaRPr lang="en-US" sz="2800" dirty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91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rmAutofit/>
          </a:bodyPr>
          <a:lstStyle/>
          <a:p>
            <a:r>
              <a:rPr lang="en-GB" dirty="0" smtClean="0"/>
              <a:t>DASs requirements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Minimum set of metadata for each dataset deposited</a:t>
            </a:r>
            <a:endParaRPr lang="en-US" sz="2800" i="1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Guarantee a minimum level of Trust: DSA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Availability of deposit agreements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Key focus: lack of access to data management guidelines (see also Task 4.4)</a:t>
            </a: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77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rmAutofit/>
          </a:bodyPr>
          <a:lstStyle/>
          <a:p>
            <a:r>
              <a:rPr lang="en-GB" dirty="0" smtClean="0"/>
              <a:t>Working on Best Practices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Willingness to implement guidelines and practices described in WP 4.2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Key issues:</a:t>
            </a:r>
          </a:p>
          <a:p>
            <a:pPr marL="1714500" lvl="3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Mandatory deposit agreements </a:t>
            </a:r>
          </a:p>
          <a:p>
            <a:pPr marL="1714500" lvl="3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Obligatory usage agreements </a:t>
            </a:r>
          </a:p>
          <a:p>
            <a:pPr marL="1714500" lvl="3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Preservation on a higher level than just bitstream</a:t>
            </a:r>
          </a:p>
          <a:p>
            <a:pPr marL="1714500" lvl="3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Improved training facilities</a:t>
            </a:r>
          </a:p>
          <a:p>
            <a:pPr marL="1714500" lvl="3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Tailor-made approach is needed in setting up DASs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8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rmAutofit/>
          </a:bodyPr>
          <a:lstStyle/>
          <a:p>
            <a:r>
              <a:rPr lang="en-GB" dirty="0" smtClean="0"/>
              <a:t>Relation with outcomes WP 4.1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Willingness to work on Trust</a:t>
            </a:r>
          </a:p>
          <a:p>
            <a:pPr lvl="2" algn="l"/>
            <a:endParaRPr lang="en-US" sz="2800" dirty="0" smtClean="0">
              <a:solidFill>
                <a:srgbClr val="558ED5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DSA very popular (basic certification)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DIN 31644/ISO 16363 seems to be a bridge too far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Exception: DRI</a:t>
            </a:r>
          </a:p>
          <a:p>
            <a:pPr lvl="2" algn="l"/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81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/>
          </a:bodyPr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209429"/>
            <a:ext cx="8229600" cy="4146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•"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Survey autumn/winter 2013</a:t>
            </a:r>
          </a:p>
          <a:p>
            <a:pPr marL="800100" lvl="1" indent="-342900" algn="l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Building on the outcomes of Tasks 4.1 and 4.2</a:t>
            </a:r>
          </a:p>
          <a:p>
            <a:pPr marL="342900" indent="-342900" algn="l">
              <a:buFontTx/>
              <a:buChar char="-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In-depth interviews with Data Archive Services summer 2014</a:t>
            </a:r>
          </a:p>
          <a:p>
            <a:pPr marL="342900" indent="-342900" algn="l">
              <a:buFontTx/>
              <a:buChar char="-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38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rmAutofit/>
          </a:bodyPr>
          <a:lstStyle/>
          <a:p>
            <a:r>
              <a:rPr lang="en-GB" dirty="0" smtClean="0"/>
              <a:t>Selecting High-Quality DASs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Set of recommendations (requirements) defined in WP 4.2 hard to meet</a:t>
            </a:r>
          </a:p>
          <a:p>
            <a:pPr marL="1257300" lvl="2" indent="-342900" algn="l">
              <a:buFontTx/>
              <a:buChar char="•"/>
            </a:pP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 number of DASs has made good progress</a:t>
            </a:r>
          </a:p>
          <a:p>
            <a:pPr marL="1257300" lvl="2" indent="-342900" algn="l">
              <a:buFontTx/>
              <a:buChar char="•"/>
            </a:pP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 limited number of recommendations used in the selection process</a:t>
            </a: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sz="2400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15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698171"/>
            <a:ext cx="7772400" cy="1088378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Main selection criteria for high-quality DASs </a:t>
            </a:r>
            <a:r>
              <a:rPr lang="en-GB" sz="3200" b="1" i="1" dirty="0" smtClean="0"/>
              <a:t>(as part of the DASs contacted for the questionnaire and the DADS in 4.2)</a:t>
            </a:r>
            <a:endParaRPr lang="en-GB" sz="3200" b="1" i="1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359019"/>
            <a:ext cx="8229600" cy="3006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Having met minimally the DSA criteria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Availability of a preservation policy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Clear deposit licences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Clear usage </a:t>
            </a:r>
            <a:r>
              <a:rPr lang="en-US" sz="2800" dirty="0" err="1" smtClean="0">
                <a:solidFill>
                  <a:srgbClr val="558ED5"/>
                </a:solidFill>
              </a:rPr>
              <a:t>licences</a:t>
            </a: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Clear rights </a:t>
            </a:r>
            <a:r>
              <a:rPr lang="en-US" sz="2800" dirty="0" err="1" smtClean="0">
                <a:solidFill>
                  <a:srgbClr val="558ED5"/>
                </a:solidFill>
              </a:rPr>
              <a:t>manegement</a:t>
            </a: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sz="2800" dirty="0" smtClean="0">
              <a:solidFill>
                <a:srgbClr val="558ED5"/>
              </a:solidFill>
            </a:endParaRPr>
          </a:p>
          <a:p>
            <a:pPr lvl="2" algn="l"/>
            <a:r>
              <a:rPr lang="en-US" sz="2800" dirty="0">
                <a:solidFill>
                  <a:srgbClr val="558ED5"/>
                </a:solidFill>
              </a:rPr>
              <a:t> </a:t>
            </a:r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502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Autofit/>
          </a:bodyPr>
          <a:lstStyle/>
          <a:p>
            <a:r>
              <a:rPr lang="en-GB" sz="3200" dirty="0" smtClean="0"/>
              <a:t>High-quality DASs:</a:t>
            </a:r>
            <a:br>
              <a:rPr lang="en-GB" sz="3200" dirty="0" smtClean="0"/>
            </a:br>
            <a:r>
              <a:rPr lang="en-GB" sz="3200" dirty="0" smtClean="0"/>
              <a:t>A. well-known DASs</a:t>
            </a:r>
            <a:endParaRPr lang="en-GB" sz="3200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UKDA				CESSDA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GESIS				CESSDA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NSD				CESSDA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DANS				CESSDA, CLARIN, DARIAH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TLA				CLARIN</a:t>
            </a:r>
            <a:endParaRPr lang="en-US" sz="2800" dirty="0">
              <a:solidFill>
                <a:srgbClr val="558ED5"/>
              </a:solidFill>
            </a:endParaRPr>
          </a:p>
          <a:p>
            <a:pPr lvl="2" algn="l"/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25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Autofit/>
          </a:bodyPr>
          <a:lstStyle/>
          <a:p>
            <a:r>
              <a:rPr lang="en-GB" sz="3200" dirty="0"/>
              <a:t>High-quality DASs:</a:t>
            </a:r>
            <a:br>
              <a:rPr lang="en-GB" sz="3200" dirty="0"/>
            </a:br>
            <a:r>
              <a:rPr lang="en-GB" sz="3200" dirty="0" smtClean="0"/>
              <a:t>B. Other high-potentials </a:t>
            </a:r>
            <a:r>
              <a:rPr lang="en-GB" sz="3200" dirty="0"/>
              <a:t>I</a:t>
            </a:r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ADS					UK				DARIAH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BAS					</a:t>
            </a:r>
            <a:r>
              <a:rPr lang="en-US" sz="2800" dirty="0" err="1" smtClean="0">
                <a:solidFill>
                  <a:srgbClr val="558ED5"/>
                </a:solidFill>
              </a:rPr>
              <a:t>Ger</a:t>
            </a:r>
            <a:r>
              <a:rPr lang="en-US" sz="2800" dirty="0" smtClean="0">
                <a:solidFill>
                  <a:srgbClr val="558ED5"/>
                </a:solidFill>
              </a:rPr>
              <a:t>			CLARIN; SHARE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CSDA					Czech			CESSDA; ESS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Oxford Text Arch.	UK				CLARIN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RODA					Rom.			CESSDA</a:t>
            </a:r>
          </a:p>
          <a:p>
            <a:pPr lvl="2" algn="l"/>
            <a:r>
              <a:rPr lang="en-US" sz="2800" dirty="0" err="1" smtClean="0">
                <a:solidFill>
                  <a:srgbClr val="558ED5"/>
                </a:solidFill>
              </a:rPr>
              <a:t>TextGrid</a:t>
            </a:r>
            <a:r>
              <a:rPr lang="en-US" sz="2800" dirty="0" smtClean="0">
                <a:solidFill>
                  <a:srgbClr val="558ED5"/>
                </a:solidFill>
              </a:rPr>
              <a:t>				</a:t>
            </a:r>
            <a:r>
              <a:rPr lang="en-US" sz="2800" dirty="0" err="1" smtClean="0">
                <a:solidFill>
                  <a:srgbClr val="558ED5"/>
                </a:solidFill>
              </a:rPr>
              <a:t>Ger</a:t>
            </a:r>
            <a:r>
              <a:rPr lang="en-US" sz="2800" dirty="0" smtClean="0">
                <a:solidFill>
                  <a:srgbClr val="558ED5"/>
                </a:solidFill>
              </a:rPr>
              <a:t>			DARIAH</a:t>
            </a: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904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Autofit/>
          </a:bodyPr>
          <a:lstStyle/>
          <a:p>
            <a:r>
              <a:rPr lang="en-GB" sz="3200" dirty="0"/>
              <a:t>High-quality DASs:</a:t>
            </a:r>
            <a:br>
              <a:rPr lang="en-GB" sz="3200" dirty="0"/>
            </a:br>
            <a:r>
              <a:rPr lang="en-GB" sz="3200" dirty="0" smtClean="0"/>
              <a:t>B. Other high-potentials II</a:t>
            </a:r>
            <a:endParaRPr lang="en-GB" sz="3200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St. </a:t>
            </a:r>
            <a:r>
              <a:rPr lang="en-US" sz="2800" dirty="0" err="1" smtClean="0">
                <a:solidFill>
                  <a:srgbClr val="558ED5"/>
                </a:solidFill>
              </a:rPr>
              <a:t>Beeld</a:t>
            </a:r>
            <a:r>
              <a:rPr lang="en-US" sz="2800" dirty="0" smtClean="0">
                <a:solidFill>
                  <a:srgbClr val="558ED5"/>
                </a:solidFill>
              </a:rPr>
              <a:t> &amp; </a:t>
            </a:r>
            <a:r>
              <a:rPr lang="en-US" sz="2800" dirty="0" err="1" smtClean="0">
                <a:solidFill>
                  <a:srgbClr val="558ED5"/>
                </a:solidFill>
              </a:rPr>
              <a:t>Geluid</a:t>
            </a:r>
            <a:r>
              <a:rPr lang="en-US" sz="2800" dirty="0" smtClean="0">
                <a:solidFill>
                  <a:srgbClr val="558ED5"/>
                </a:solidFill>
              </a:rPr>
              <a:t>	 NL				CLARIN		</a:t>
            </a:r>
            <a:endParaRPr lang="en-US" sz="2800" dirty="0">
              <a:solidFill>
                <a:srgbClr val="558ED5"/>
              </a:solidFill>
            </a:endParaRP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UFAL					 Czech			CLARIN</a:t>
            </a:r>
          </a:p>
          <a:p>
            <a:pPr lvl="2" algn="l"/>
            <a:r>
              <a:rPr lang="en-US" sz="2800" dirty="0" smtClean="0">
                <a:solidFill>
                  <a:srgbClr val="558ED5"/>
                </a:solidFill>
              </a:rPr>
              <a:t>DDA					 Denmark		CESSDA</a:t>
            </a:r>
          </a:p>
          <a:p>
            <a:pPr lvl="2" algn="l"/>
            <a:r>
              <a:rPr lang="en-US" sz="2800" dirty="0" err="1" smtClean="0">
                <a:solidFill>
                  <a:srgbClr val="558ED5"/>
                </a:solidFill>
              </a:rPr>
              <a:t>DTARe</a:t>
            </a:r>
            <a:r>
              <a:rPr lang="en-US" sz="2800" dirty="0" smtClean="0">
                <a:solidFill>
                  <a:srgbClr val="558ED5"/>
                </a:solidFill>
              </a:rPr>
              <a:t>				 </a:t>
            </a:r>
            <a:r>
              <a:rPr lang="en-US" sz="2800" dirty="0" err="1" smtClean="0">
                <a:solidFill>
                  <a:srgbClr val="558ED5"/>
                </a:solidFill>
              </a:rPr>
              <a:t>Ger</a:t>
            </a:r>
            <a:r>
              <a:rPr lang="en-US" sz="2800" dirty="0" smtClean="0">
                <a:solidFill>
                  <a:srgbClr val="558ED5"/>
                </a:solidFill>
              </a:rPr>
              <a:t>				CLARIN</a:t>
            </a: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9100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Autofit/>
          </a:bodyPr>
          <a:lstStyle/>
          <a:p>
            <a:r>
              <a:rPr lang="en-GB" sz="3200" dirty="0" smtClean="0"/>
              <a:t>Promising DAS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21298" y="1632858"/>
            <a:ext cx="8938726" cy="4732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2000" dirty="0" smtClean="0">
                <a:solidFill>
                  <a:srgbClr val="558ED5"/>
                </a:solidFill>
              </a:rPr>
              <a:t>ADP			</a:t>
            </a:r>
            <a:r>
              <a:rPr lang="en-US" sz="2000" dirty="0" err="1" smtClean="0">
                <a:solidFill>
                  <a:srgbClr val="558ED5"/>
                </a:solidFill>
              </a:rPr>
              <a:t>Slov</a:t>
            </a:r>
            <a:r>
              <a:rPr lang="en-US" sz="2000" dirty="0" smtClean="0">
                <a:solidFill>
                  <a:srgbClr val="558ED5"/>
                </a:solidFill>
              </a:rPr>
              <a:t>.	CESSDA					No DSA yet</a:t>
            </a:r>
          </a:p>
          <a:p>
            <a:pPr lvl="1" algn="l"/>
            <a:endParaRPr lang="en-US" sz="2000" dirty="0" smtClean="0">
              <a:solidFill>
                <a:srgbClr val="558ED5"/>
              </a:solidFill>
            </a:endParaRPr>
          </a:p>
          <a:p>
            <a:pPr lvl="1" algn="l"/>
            <a:r>
              <a:rPr lang="en-US" sz="2000" dirty="0" smtClean="0">
                <a:solidFill>
                  <a:srgbClr val="558ED5"/>
                </a:solidFill>
              </a:rPr>
              <a:t>DARIS		</a:t>
            </a:r>
            <a:r>
              <a:rPr lang="en-US" sz="2000" dirty="0" err="1" smtClean="0">
                <a:solidFill>
                  <a:srgbClr val="558ED5"/>
                </a:solidFill>
              </a:rPr>
              <a:t>Swi</a:t>
            </a:r>
            <a:r>
              <a:rPr lang="en-US" sz="2000" dirty="0" smtClean="0">
                <a:solidFill>
                  <a:srgbClr val="558ED5"/>
                </a:solidFill>
              </a:rPr>
              <a:t>		CESSDA/ESS/SHARE		No DSA; policies not clear															</a:t>
            </a:r>
          </a:p>
          <a:p>
            <a:pPr lvl="1" algn="l"/>
            <a:r>
              <a:rPr lang="en-US" sz="2000" dirty="0" err="1" smtClean="0">
                <a:solidFill>
                  <a:srgbClr val="558ED5"/>
                </a:solidFill>
              </a:rPr>
              <a:t>Réseau</a:t>
            </a:r>
            <a:r>
              <a:rPr lang="en-US" sz="2000" dirty="0" smtClean="0">
                <a:solidFill>
                  <a:srgbClr val="558ED5"/>
                </a:solidFill>
              </a:rPr>
              <a:t>		Fra		CESSDA/ESS/SHARE		No DSA yet		</a:t>
            </a:r>
          </a:p>
          <a:p>
            <a:pPr lvl="1" algn="l"/>
            <a:r>
              <a:rPr lang="en-US" sz="2000" dirty="0" err="1" smtClean="0">
                <a:solidFill>
                  <a:srgbClr val="558ED5"/>
                </a:solidFill>
              </a:rPr>
              <a:t>Quetelet</a:t>
            </a:r>
            <a:endParaRPr lang="en-US" sz="2000" dirty="0" smtClean="0">
              <a:solidFill>
                <a:srgbClr val="558ED5"/>
              </a:solidFill>
            </a:endParaRPr>
          </a:p>
          <a:p>
            <a:pPr lvl="1" algn="l"/>
            <a:endParaRPr lang="en-US" sz="2000" dirty="0" smtClean="0">
              <a:solidFill>
                <a:srgbClr val="558ED5"/>
              </a:solidFill>
            </a:endParaRPr>
          </a:p>
          <a:p>
            <a:pPr lvl="1" algn="l"/>
            <a:r>
              <a:rPr lang="en-US" sz="2000" dirty="0" smtClean="0">
                <a:solidFill>
                  <a:srgbClr val="558ED5"/>
                </a:solidFill>
              </a:rPr>
              <a:t>SLDR		Fra		CLARIN; DARIAH			No DSA yet</a:t>
            </a:r>
          </a:p>
          <a:p>
            <a:pPr lvl="1" algn="l"/>
            <a:endParaRPr lang="en-US" sz="2000" dirty="0" smtClean="0">
              <a:solidFill>
                <a:srgbClr val="558ED5"/>
              </a:solidFill>
            </a:endParaRPr>
          </a:p>
          <a:p>
            <a:pPr lvl="1" algn="l"/>
            <a:r>
              <a:rPr lang="en-US" sz="2000" dirty="0" err="1" smtClean="0">
                <a:solidFill>
                  <a:srgbClr val="558ED5"/>
                </a:solidFill>
              </a:rPr>
              <a:t>Tarki</a:t>
            </a:r>
            <a:r>
              <a:rPr lang="en-US" sz="2000" dirty="0" smtClean="0">
                <a:solidFill>
                  <a:srgbClr val="558ED5"/>
                </a:solidFill>
              </a:rPr>
              <a:t>		Hun		CESSDA; ESS				No DSA yet</a:t>
            </a:r>
          </a:p>
          <a:p>
            <a:pPr lvl="1" algn="l"/>
            <a:endParaRPr lang="en-US" sz="2000" dirty="0">
              <a:solidFill>
                <a:srgbClr val="558ED5"/>
              </a:solidFill>
            </a:endParaRPr>
          </a:p>
          <a:p>
            <a:pPr lvl="1" algn="l"/>
            <a:r>
              <a:rPr lang="en-US" sz="2000" i="1" dirty="0" smtClean="0">
                <a:solidFill>
                  <a:srgbClr val="558ED5"/>
                </a:solidFill>
              </a:rPr>
              <a:t>DRI			Eire</a:t>
            </a:r>
            <a:r>
              <a:rPr lang="en-US" sz="2000" dirty="0" smtClean="0">
                <a:solidFill>
                  <a:srgbClr val="558ED5"/>
                </a:solidFill>
              </a:rPr>
              <a:t>		</a:t>
            </a:r>
            <a:r>
              <a:rPr lang="en-US" sz="2000" i="1" dirty="0" smtClean="0">
                <a:solidFill>
                  <a:srgbClr val="558ED5"/>
                </a:solidFill>
              </a:rPr>
              <a:t>CESSDA; DARIAH</a:t>
            </a:r>
            <a:r>
              <a:rPr lang="en-US" sz="2000" dirty="0" smtClean="0">
                <a:solidFill>
                  <a:srgbClr val="558ED5"/>
                </a:solidFill>
              </a:rPr>
              <a:t>			</a:t>
            </a:r>
            <a:r>
              <a:rPr lang="en-US" sz="2000" i="1" dirty="0" smtClean="0">
                <a:solidFill>
                  <a:srgbClr val="558ED5"/>
                </a:solidFill>
              </a:rPr>
              <a:t>Fully functional in 2015</a:t>
            </a:r>
          </a:p>
          <a:p>
            <a:pPr lvl="1" algn="l"/>
            <a:endParaRPr lang="en-US" sz="2000" dirty="0">
              <a:solidFill>
                <a:srgbClr val="558ED5"/>
              </a:solidFill>
            </a:endParaRPr>
          </a:p>
          <a:p>
            <a:pPr lvl="1" algn="l"/>
            <a:endParaRPr lang="en-US" sz="2000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42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8379484" cy="8046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Ideas for further service improvement I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Use PID-systems (see also report 5.1B)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Take concrete steps on the development of a Federated Identity Management System (see also report 5.1A)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Create a European Digital Stewardship Alliance</a:t>
            </a: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Exchange of training modules developed within the 5 ESFRIs</a:t>
            </a: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20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35902" y="1210742"/>
            <a:ext cx="8565502" cy="8046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Ideas for further service improvement II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199" y="2603241"/>
            <a:ext cx="8546841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Use certification tools both for assessing the quality of DASs as for the setting up of new DASs</a:t>
            </a:r>
          </a:p>
          <a:p>
            <a:pPr marL="1257300" lvl="2" indent="-342900" algn="l">
              <a:buFontTx/>
              <a:buChar char="•"/>
            </a:pP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Harmonise deposit agreements, guidelines, procedures and requirements</a:t>
            </a: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004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804670"/>
          </a:xfrm>
        </p:spPr>
        <p:txBody>
          <a:bodyPr>
            <a:normAutofit/>
          </a:bodyPr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03241"/>
            <a:ext cx="8229600" cy="376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Only the combination of the DADs (from 4.2) and the survey/interviews has made it possible to come to a useful description of the deposit services landscape</a:t>
            </a:r>
          </a:p>
          <a:p>
            <a:pPr marL="1257300" lvl="2" indent="-342900" algn="l">
              <a:buFontTx/>
              <a:buChar char="•"/>
            </a:pPr>
            <a:endParaRPr lang="en-US" sz="2800" dirty="0" smtClean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sz="2800" dirty="0" smtClean="0">
                <a:solidFill>
                  <a:srgbClr val="558ED5"/>
                </a:solidFill>
              </a:rPr>
              <a:t>We would like to thank all the new and existing deposit services for their contributions</a:t>
            </a:r>
          </a:p>
          <a:p>
            <a:pPr marL="1257300" lvl="2" indent="-342900" algn="l">
              <a:buFontTx/>
              <a:buChar char="•"/>
            </a:pPr>
            <a:endParaRPr lang="en-US" sz="2800" dirty="0">
              <a:solidFill>
                <a:srgbClr val="558ED5"/>
              </a:solidFill>
            </a:endParaRPr>
          </a:p>
          <a:p>
            <a:pPr lvl="1" algn="l"/>
            <a:endParaRPr lang="en-US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5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/>
          <a:lstStyle/>
          <a:p>
            <a:r>
              <a:rPr lang="en-GB" dirty="0" smtClean="0"/>
              <a:t>Scope of Survey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209429"/>
            <a:ext cx="8229600" cy="4146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•"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l">
              <a:buFontTx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Gather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 from organisations with relationship to CESSDA, CLARIN, DARIAH, ESS, or SHARE</a:t>
            </a:r>
          </a:p>
          <a:p>
            <a:pPr marL="342900" indent="-342900" algn="l">
              <a:buFontTx/>
              <a:buChar char="•"/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Questionnaire constructed, based on DADS (see Task 4.2)</a:t>
            </a:r>
          </a:p>
          <a:p>
            <a:pPr marL="342900" indent="-342900" algn="l">
              <a:buFontTx/>
              <a:buChar char="•"/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Transformed into web questionnaire by CentERdata </a:t>
            </a:r>
          </a:p>
          <a:p>
            <a:pPr marL="342900" indent="-342900" algn="l">
              <a:buFontTx/>
              <a:buChar char="•"/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Answered gathered between 20 September and 4 November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2013</a:t>
            </a:r>
          </a:p>
          <a:p>
            <a:pPr marL="342900" indent="-342900" algn="l">
              <a:buFontTx/>
              <a:buChar char="•"/>
            </a:pP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Additional DADS derived from the survey outcomes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1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/>
          <a:lstStyle/>
          <a:p>
            <a:r>
              <a:rPr lang="en-GB" dirty="0" smtClean="0"/>
              <a:t>Response Overview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335881"/>
            <a:ext cx="8229600" cy="4020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dirty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r>
              <a:rPr lang="en-US" sz="2400" b="1" dirty="0" smtClean="0">
                <a:solidFill>
                  <a:srgbClr val="558ED5"/>
                </a:solidFill>
              </a:rPr>
              <a:t>Invitations sent:			89</a:t>
            </a:r>
          </a:p>
          <a:p>
            <a:pPr marL="800100" lvl="1" indent="-342900" algn="l">
              <a:buFontTx/>
              <a:buChar char="•"/>
            </a:pPr>
            <a:r>
              <a:rPr lang="en-US" sz="2400" b="1" dirty="0" smtClean="0">
                <a:solidFill>
                  <a:srgbClr val="558ED5"/>
                </a:solidFill>
              </a:rPr>
              <a:t>Complete responders:		46 (52 %)</a:t>
            </a:r>
          </a:p>
          <a:p>
            <a:pPr marL="800100" lvl="1" indent="-342900" algn="l">
              <a:buFontTx/>
              <a:buChar char="•"/>
            </a:pPr>
            <a:r>
              <a:rPr lang="en-US" sz="2400" b="1" dirty="0" smtClean="0">
                <a:solidFill>
                  <a:srgbClr val="558ED5"/>
                </a:solidFill>
              </a:rPr>
              <a:t>Partial responders:		 	  5 (  6 %)</a:t>
            </a:r>
          </a:p>
          <a:p>
            <a:pPr marL="800100" lvl="1" indent="-342900" algn="l">
              <a:buFontTx/>
              <a:buChar char="•"/>
            </a:pPr>
            <a:r>
              <a:rPr lang="en-US" sz="2400" b="1" dirty="0" smtClean="0">
                <a:solidFill>
                  <a:srgbClr val="558ED5"/>
                </a:solidFill>
              </a:rPr>
              <a:t>Non-responders:			33 (37 %)</a:t>
            </a:r>
          </a:p>
          <a:p>
            <a:pPr marL="800100" lvl="1" indent="-342900" algn="l">
              <a:buFontTx/>
              <a:buChar char="•"/>
            </a:pPr>
            <a:r>
              <a:rPr lang="en-US" sz="2400" b="1" dirty="0" smtClean="0">
                <a:solidFill>
                  <a:srgbClr val="558ED5"/>
                </a:solidFill>
              </a:rPr>
              <a:t>Non-archive responders:	  3 (   3%)</a:t>
            </a:r>
          </a:p>
          <a:p>
            <a:pPr marL="800100" lvl="1" indent="-342900" algn="l">
              <a:buFontTx/>
              <a:buChar char="•"/>
            </a:pPr>
            <a:r>
              <a:rPr lang="en-US" sz="2400" b="1" dirty="0" smtClean="0">
                <a:solidFill>
                  <a:srgbClr val="558ED5"/>
                </a:solidFill>
              </a:rPr>
              <a:t>Double response:		 	  2 (   2%)</a:t>
            </a:r>
          </a:p>
          <a:p>
            <a:pPr lvl="1" algn="l"/>
            <a:endParaRPr lang="en-US" sz="2000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78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Regional Representation</a:t>
            </a:r>
            <a:br>
              <a:rPr lang="en-GB" dirty="0" smtClean="0"/>
            </a:br>
            <a:r>
              <a:rPr lang="en-GB" dirty="0" smtClean="0"/>
              <a:t>(51 responders with a (future) DAS)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257449"/>
            <a:ext cx="8229600" cy="3098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Northwestern Europe:	   34 respondents</a:t>
            </a:r>
          </a:p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Eastern Europe:		   12 respondents</a:t>
            </a:r>
          </a:p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Southern Europe:	            5 respondents</a:t>
            </a:r>
          </a:p>
          <a:p>
            <a:pPr marL="800100" lvl="1" indent="-342900" algn="l">
              <a:buFontTx/>
              <a:buChar char="•"/>
            </a:pPr>
            <a:endParaRPr lang="en-US" sz="2400" dirty="0">
              <a:solidFill>
                <a:srgbClr val="558ED5"/>
              </a:solidFill>
            </a:endParaRPr>
          </a:p>
          <a:p>
            <a:pPr lvl="1" algn="l"/>
            <a:endParaRPr lang="en-US" sz="1600" dirty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sz="1600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85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8495080" cy="998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ESFRI Representation (full responders)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209428"/>
            <a:ext cx="8229600" cy="4146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CESSDA:	24 respondents</a:t>
            </a:r>
          </a:p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CLARIN:		22 respondents</a:t>
            </a:r>
          </a:p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DARIAH:	13 respondents</a:t>
            </a:r>
          </a:p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ESS:		  	  7 respondents</a:t>
            </a:r>
          </a:p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SHARE:	  	  6 respondents</a:t>
            </a:r>
            <a:endParaRPr lang="en-US" sz="2400" dirty="0">
              <a:solidFill>
                <a:srgbClr val="558ED5"/>
              </a:solidFill>
            </a:endParaRPr>
          </a:p>
          <a:p>
            <a:pPr lvl="1" algn="l"/>
            <a:r>
              <a:rPr lang="en-US" sz="2400" dirty="0" smtClean="0">
                <a:solidFill>
                  <a:srgbClr val="558ED5"/>
                </a:solidFill>
              </a:rPr>
              <a:t>(more than one representation per respondent possible)</a:t>
            </a:r>
          </a:p>
          <a:p>
            <a:pPr marL="800100" lvl="1" indent="-342900" algn="l">
              <a:buFontTx/>
              <a:buChar char="•"/>
            </a:pPr>
            <a:endParaRPr lang="en-US" sz="1600" dirty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r>
              <a:rPr lang="en-US" sz="2400" dirty="0" smtClean="0">
                <a:solidFill>
                  <a:srgbClr val="558ED5"/>
                </a:solidFill>
              </a:rPr>
              <a:t>Co-relationships between CLARIN and DARIAH and</a:t>
            </a:r>
          </a:p>
          <a:p>
            <a:pPr lvl="1" algn="l"/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   between CESSDA and SHARE/ESS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3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Funding of Data Archive Services [N=51]</a:t>
            </a:r>
            <a:endParaRPr lang="en-GB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(Partial) public funding					48</a:t>
            </a:r>
          </a:p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With additional Third Party Funding	20</a:t>
            </a:r>
          </a:p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With additional Revenues				10</a:t>
            </a:r>
          </a:p>
          <a:p>
            <a:pPr marL="1257300" lvl="2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Complete Third Party Funding			  1</a:t>
            </a:r>
          </a:p>
          <a:p>
            <a:pPr marL="1257300" lvl="2" indent="-342900" algn="l">
              <a:buFontTx/>
              <a:buChar char="•"/>
            </a:pPr>
            <a:r>
              <a:rPr lang="en-US" dirty="0" smtClean="0">
                <a:solidFill>
                  <a:srgbClr val="558ED5"/>
                </a:solidFill>
              </a:rPr>
              <a:t>(Partial) Project-Based Funding		  4</a:t>
            </a:r>
          </a:p>
          <a:p>
            <a:pPr marL="1257300" lvl="2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lvl="2" algn="l"/>
            <a:r>
              <a:rPr lang="en-US" dirty="0" smtClean="0">
                <a:solidFill>
                  <a:srgbClr val="558ED5"/>
                </a:solidFill>
              </a:rPr>
              <a:t>(more than one type of funding possible per service)</a:t>
            </a:r>
          </a:p>
          <a:p>
            <a:pPr marL="1257300" lvl="2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marL="1257300" lvl="2" indent="-342900" algn="l">
              <a:buFontTx/>
              <a:buChar char="•"/>
            </a:pPr>
            <a:endParaRPr lang="en-US" dirty="0">
              <a:solidFill>
                <a:srgbClr val="558ED5"/>
              </a:solidFill>
            </a:endParaRPr>
          </a:p>
          <a:p>
            <a:pPr marL="800100" lvl="1" indent="-342900" algn="l">
              <a:buFontTx/>
              <a:buChar char="•"/>
            </a:pPr>
            <a:endParaRPr lang="en-US" sz="1600" dirty="0" smtClean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08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1920" y="1210742"/>
            <a:ext cx="7772400" cy="998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Designated Communities:</a:t>
            </a:r>
            <a:br>
              <a:rPr lang="en-GB" dirty="0" smtClean="0"/>
            </a:br>
            <a:r>
              <a:rPr lang="en-GB" i="1" dirty="0" smtClean="0"/>
              <a:t>definition</a:t>
            </a:r>
            <a:endParaRPr lang="en-GB" i="1" dirty="0"/>
          </a:p>
        </p:txBody>
      </p:sp>
      <p:pic>
        <p:nvPicPr>
          <p:cNvPr id="7" name="Bildobjekt 6" descr="das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69"/>
            <a:ext cx="9144000" cy="1180171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43053"/>
            <a:ext cx="8229600" cy="371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2" indent="-342900" algn="l">
              <a:buFontTx/>
              <a:buChar char="•"/>
            </a:pPr>
            <a:endParaRPr lang="en-US" dirty="0" smtClean="0">
              <a:solidFill>
                <a:srgbClr val="558ED5"/>
              </a:solidFill>
            </a:endParaRPr>
          </a:p>
          <a:p>
            <a:pPr lvl="2" algn="l"/>
            <a:r>
              <a:rPr lang="en-US" dirty="0" smtClean="0">
                <a:solidFill>
                  <a:srgbClr val="558ED5"/>
                </a:solidFill>
              </a:rPr>
              <a:t>According to the OAIS-model:</a:t>
            </a:r>
          </a:p>
          <a:p>
            <a:pPr lvl="2" algn="l"/>
            <a:endParaRPr lang="en-US" dirty="0">
              <a:solidFill>
                <a:srgbClr val="558ED5"/>
              </a:solidFill>
            </a:endParaRPr>
          </a:p>
          <a:p>
            <a:pPr lvl="2" algn="l"/>
            <a:r>
              <a:rPr lang="en-US" b="1" i="1" dirty="0" smtClean="0">
                <a:solidFill>
                  <a:srgbClr val="558ED5"/>
                </a:solidFill>
              </a:rPr>
              <a:t>An identified group of potential consumers who should be able to understand a particular set of information</a:t>
            </a:r>
            <a:endParaRPr lang="en-US" b="1" i="1" dirty="0">
              <a:solidFill>
                <a:srgbClr val="558ED5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014008" y="2888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Final DASISH Meeting, November 2014, Gothenburg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986A-4A15-C249-BD5F-E562234E212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7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5279</TotalTime>
  <Words>1772</Words>
  <Application>Microsoft Macintosh PowerPoint</Application>
  <PresentationFormat>On-screen Show (4:3)</PresentationFormat>
  <Paragraphs>414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Office-tema</vt:lpstr>
      <vt:lpstr>WP 4.3 Convergence of Data Service</vt:lpstr>
      <vt:lpstr>Scope of Task according to the DoW</vt:lpstr>
      <vt:lpstr>Methodology</vt:lpstr>
      <vt:lpstr>Scope of Survey</vt:lpstr>
      <vt:lpstr>Response Overview</vt:lpstr>
      <vt:lpstr>Regional Representation (51 responders with a (future) DAS)</vt:lpstr>
      <vt:lpstr>ESFRI Representation (full responders)</vt:lpstr>
      <vt:lpstr>Funding of Data Archive Services [N=51]</vt:lpstr>
      <vt:lpstr>Designated Communities: definition</vt:lpstr>
      <vt:lpstr>Designated Communities</vt:lpstr>
      <vt:lpstr>Organisational Aspects of Data Archive Services</vt:lpstr>
      <vt:lpstr>Rights Management within Data Archive Services</vt:lpstr>
      <vt:lpstr>Ingest: file formats</vt:lpstr>
      <vt:lpstr>Ingest: metadata formats</vt:lpstr>
      <vt:lpstr>Preservation Strategy</vt:lpstr>
      <vt:lpstr>Level of Trust</vt:lpstr>
      <vt:lpstr>Dissemination</vt:lpstr>
      <vt:lpstr>Future Developments I</vt:lpstr>
      <vt:lpstr>Future Developments II</vt:lpstr>
      <vt:lpstr>In-depth interviews</vt:lpstr>
      <vt:lpstr>Methodology</vt:lpstr>
      <vt:lpstr>Technical infrastructure DASs</vt:lpstr>
      <vt:lpstr>Authentication and Authorisation Infrastructure</vt:lpstr>
      <vt:lpstr>Cooperation in preservation</vt:lpstr>
      <vt:lpstr>PIDs</vt:lpstr>
      <vt:lpstr>Primary Designated Community</vt:lpstr>
      <vt:lpstr>DASs requirements</vt:lpstr>
      <vt:lpstr>Working on Best Practices</vt:lpstr>
      <vt:lpstr>Relation with outcomes WP 4.1</vt:lpstr>
      <vt:lpstr>Selecting High-Quality DASs</vt:lpstr>
      <vt:lpstr>Main selection criteria for high-quality DASs (as part of the DASs contacted for the questionnaire and the DADS in 4.2)</vt:lpstr>
      <vt:lpstr>High-quality DASs: A. well-known DASs</vt:lpstr>
      <vt:lpstr>High-quality DASs: B. Other high-potentials I</vt:lpstr>
      <vt:lpstr>High-quality DASs: B. Other high-potentials II</vt:lpstr>
      <vt:lpstr>Promising DAS </vt:lpstr>
      <vt:lpstr>Ideas for further service improvement I</vt:lpstr>
      <vt:lpstr>Ideas for further service improvement II</vt:lpstr>
      <vt:lpstr>Concluding remarks</vt:lpstr>
    </vt:vector>
  </TitlesOfParts>
  <Manager/>
  <Company>DANS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WP4.3 Convrgence</dc:title>
  <dc:subject/>
  <dc:creator>Arjan Hogenaar</dc:creator>
  <cp:keywords/>
  <dc:description/>
  <cp:lastModifiedBy>Arjan Hogenaar</cp:lastModifiedBy>
  <cp:revision>111</cp:revision>
  <dcterms:created xsi:type="dcterms:W3CDTF">2013-11-18T09:35:31Z</dcterms:created>
  <dcterms:modified xsi:type="dcterms:W3CDTF">2014-11-27T07:14:36Z</dcterms:modified>
  <cp:category/>
</cp:coreProperties>
</file>