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491" r:id="rId3"/>
    <p:sldId id="484" r:id="rId4"/>
    <p:sldId id="493" r:id="rId5"/>
    <p:sldId id="488" r:id="rId6"/>
    <p:sldId id="485" r:id="rId7"/>
    <p:sldId id="489" r:id="rId8"/>
    <p:sldId id="515" r:id="rId9"/>
    <p:sldId id="516" r:id="rId10"/>
    <p:sldId id="517" r:id="rId11"/>
    <p:sldId id="490" r:id="rId12"/>
    <p:sldId id="507" r:id="rId13"/>
    <p:sldId id="509" r:id="rId14"/>
    <p:sldId id="510" r:id="rId15"/>
    <p:sldId id="511" r:id="rId16"/>
    <p:sldId id="512" r:id="rId17"/>
    <p:sldId id="513" r:id="rId18"/>
    <p:sldId id="514" r:id="rId19"/>
    <p:sldId id="508" r:id="rId20"/>
    <p:sldId id="519" r:id="rId2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CC66"/>
    <a:srgbClr val="FF9933"/>
    <a:srgbClr val="CC6600"/>
    <a:srgbClr val="66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8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1D831-3947-4766-A9EA-581985387A9D}" type="datetimeFigureOut">
              <a:rPr lang="en-GB" smtClean="0"/>
              <a:t>24/04/2014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37"/>
            <a:ext cx="2944958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237"/>
            <a:ext cx="2944958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B5796-2D8B-47B2-B92F-E92478922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8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7334F1-3DDE-4208-83D9-5DE05D83F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4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0F8F-6D91-4559-B8FF-D25D1791C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6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81A0-B57C-42F1-B609-929DF4A56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7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8E5F-CA2F-4528-B17E-8D639151E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543C-9DEC-4DA5-96D6-73921516B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8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47864" y="1371600"/>
            <a:ext cx="5544616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419872" y="3228536"/>
            <a:ext cx="5472608" cy="1752600"/>
          </a:xfrm>
        </p:spPr>
        <p:txBody>
          <a:bodyPr lIns="0" rIns="18288">
            <a:normAutofit/>
          </a:bodyPr>
          <a:lstStyle>
            <a:lvl1pPr marL="0" marR="45720" indent="0" algn="r">
              <a:buNone/>
              <a:defRPr kumimoji="0" lang="en-US" sz="2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24/04/2014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  <p:pic>
        <p:nvPicPr>
          <p:cNvPr id="2" name="Picture 1" descr="SDC1001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4138"/>
          <a:stretch/>
        </p:blipFill>
        <p:spPr>
          <a:xfrm>
            <a:off x="0" y="4040"/>
            <a:ext cx="32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chemeClr val="accent1">
                  <a:lumMod val="50000"/>
                </a:schemeClr>
              </a:buClr>
              <a:defRPr sz="3200">
                <a:latin typeface="+mj-lt"/>
              </a:defRPr>
            </a:lvl1pPr>
            <a:lvl2pPr marL="628650" indent="-265113">
              <a:defRPr sz="2800">
                <a:latin typeface="+mj-lt"/>
              </a:defRPr>
            </a:lvl2pPr>
            <a:lvl3pPr marL="628650" indent="-265113">
              <a:defRPr>
                <a:latin typeface="+mj-lt"/>
              </a:defRPr>
            </a:lvl3pPr>
            <a:lvl4pPr marL="628650" indent="-265113">
              <a:defRPr>
                <a:latin typeface="+mj-lt"/>
              </a:defRPr>
            </a:lvl4pPr>
            <a:lvl5pPr marL="628650" indent="-265113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6" y="5824229"/>
            <a:ext cx="1633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BD06E-D0E7-4B90-B35D-06E8D1667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1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2887-54B0-409D-BA1F-8C2E9B95D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1D56-88E1-44D8-A04B-322E9C195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0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68F61-EA31-445D-AE4C-C39A051A0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1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C692-A60F-481D-8C72-2F61ABF74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1C08-DB3B-47F8-83BC-6B6209CBD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741F-ABC2-4C33-BD59-CD32FE398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4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1E17-5D9F-46EE-A2BD-D99B31D32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D1FA73-EB3D-4AD4-B430-625EB0F32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24/04/2014</a:t>
            </a:fld>
            <a:endParaRPr lang="en-GB">
              <a:solidFill>
                <a:srgbClr val="676A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676A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676A55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056784" cy="852704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CASCOT and its coding rules</a:t>
            </a:r>
            <a:endParaRPr lang="en-GB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2996952"/>
            <a:ext cx="7416824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Presentation for DASISH Workshop</a:t>
            </a:r>
          </a:p>
          <a:p>
            <a:pPr marL="0" indent="0" algn="ctr">
              <a:buNone/>
            </a:pPr>
            <a:r>
              <a:rPr lang="en-GB" dirty="0" smtClean="0"/>
              <a:t>Venice, 10-11 April 2014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Ritva Ellison</a:t>
            </a:r>
          </a:p>
          <a:p>
            <a:pPr marL="0" indent="0" algn="ctr">
              <a:buNone/>
            </a:pPr>
            <a:r>
              <a:rPr lang="en-GB" sz="2400" dirty="0" smtClean="0"/>
              <a:t>Institute for Employment Research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99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98" y="980728"/>
            <a:ext cx="3132390" cy="1728192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Move the new Abbreviations rule so that it precedes the rule for ‘sec’: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1497" y="4109345"/>
            <a:ext cx="2026568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The result: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31497" y="529250"/>
            <a:ext cx="2583904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7" y="3144068"/>
            <a:ext cx="5944430" cy="95263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76" y="4509120"/>
            <a:ext cx="6296904" cy="211484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87" y="188640"/>
            <a:ext cx="4957337" cy="29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 smtClean="0"/>
              <a:t>ESCO DE – potential for rules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" y="1117863"/>
            <a:ext cx="8859237" cy="321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1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ESCO </a:t>
            </a:r>
            <a:r>
              <a:rPr lang="en-GB" b="1" dirty="0" smtClean="0"/>
              <a:t>EN </a:t>
            </a:r>
            <a:r>
              <a:rPr lang="en-GB" b="1" dirty="0"/>
              <a:t>– potential </a:t>
            </a:r>
            <a:r>
              <a:rPr lang="en-GB" b="1" dirty="0" smtClean="0"/>
              <a:t>for rules</a:t>
            </a:r>
            <a:endParaRPr lang="en-GB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30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0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ESCO </a:t>
            </a:r>
            <a:r>
              <a:rPr lang="en-GB" b="1" dirty="0" smtClean="0"/>
              <a:t>ES </a:t>
            </a:r>
            <a:r>
              <a:rPr lang="en-GB" b="1" dirty="0"/>
              <a:t>– potential </a:t>
            </a:r>
            <a:r>
              <a:rPr lang="en-GB" b="1" dirty="0" smtClean="0"/>
              <a:t>for rules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7821" cy="374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ESCO </a:t>
            </a:r>
            <a:r>
              <a:rPr lang="en-GB" b="1" dirty="0" smtClean="0"/>
              <a:t>FR </a:t>
            </a:r>
            <a:r>
              <a:rPr lang="en-GB" b="1" dirty="0"/>
              <a:t>– potential </a:t>
            </a:r>
            <a:r>
              <a:rPr lang="en-GB" b="1" dirty="0" smtClean="0"/>
              <a:t>for rules</a:t>
            </a:r>
            <a:endParaRPr lang="en-GB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0" y="1268760"/>
            <a:ext cx="8837315" cy="417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0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ESCO </a:t>
            </a:r>
            <a:r>
              <a:rPr lang="en-GB" b="1" dirty="0" smtClean="0"/>
              <a:t>IT </a:t>
            </a:r>
            <a:r>
              <a:rPr lang="en-GB" b="1" dirty="0"/>
              <a:t>– potential </a:t>
            </a:r>
            <a:r>
              <a:rPr lang="en-GB" b="1" dirty="0" smtClean="0"/>
              <a:t>for rules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8856984" cy="36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0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ESCO </a:t>
            </a:r>
            <a:r>
              <a:rPr lang="en-GB" b="1" dirty="0" smtClean="0"/>
              <a:t>NL </a:t>
            </a:r>
            <a:r>
              <a:rPr lang="en-GB" b="1" dirty="0"/>
              <a:t>– potential </a:t>
            </a:r>
            <a:r>
              <a:rPr lang="en-GB" b="1" dirty="0" smtClean="0"/>
              <a:t>for rules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4" y="1196752"/>
            <a:ext cx="8856984" cy="407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0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ESCO </a:t>
            </a:r>
            <a:r>
              <a:rPr lang="en-GB" b="1" dirty="0" smtClean="0"/>
              <a:t>SK </a:t>
            </a:r>
            <a:r>
              <a:rPr lang="en-GB" b="1" dirty="0"/>
              <a:t>– potential </a:t>
            </a:r>
            <a:r>
              <a:rPr lang="en-GB" b="1" dirty="0" smtClean="0"/>
              <a:t>for rules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5" y="1052736"/>
            <a:ext cx="8743697" cy="432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0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 smtClean="0"/>
              <a:t>How to create a rule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800" dirty="0" smtClean="0"/>
              <a:t>Open </a:t>
            </a:r>
            <a:r>
              <a:rPr lang="en-GB" sz="2800" dirty="0" err="1" smtClean="0"/>
              <a:t>Cascot</a:t>
            </a:r>
            <a:r>
              <a:rPr lang="en-GB" sz="2800" dirty="0" smtClean="0"/>
              <a:t> and type in the text in question</a:t>
            </a:r>
          </a:p>
          <a:p>
            <a:r>
              <a:rPr lang="en-GB" sz="2800" dirty="0" smtClean="0"/>
              <a:t>Observe the recommendations for the text</a:t>
            </a:r>
          </a:p>
          <a:p>
            <a:r>
              <a:rPr lang="en-GB" sz="2800" dirty="0" smtClean="0"/>
              <a:t>Start </a:t>
            </a:r>
            <a:r>
              <a:rPr lang="en-GB" sz="2800" dirty="0" err="1" smtClean="0"/>
              <a:t>Cascot</a:t>
            </a:r>
            <a:r>
              <a:rPr lang="en-GB" sz="2800" dirty="0" smtClean="0"/>
              <a:t> Editor</a:t>
            </a:r>
          </a:p>
          <a:p>
            <a:r>
              <a:rPr lang="en-GB" sz="2800" dirty="0" smtClean="0"/>
              <a:t>Open the classification with Editor</a:t>
            </a:r>
          </a:p>
          <a:p>
            <a:r>
              <a:rPr lang="en-GB" sz="2800" dirty="0" smtClean="0"/>
              <a:t>Select the rule tab you wish to work on</a:t>
            </a:r>
          </a:p>
          <a:p>
            <a:r>
              <a:rPr lang="en-GB" sz="2800" dirty="0" smtClean="0"/>
              <a:t>Add a new rule</a:t>
            </a:r>
          </a:p>
          <a:p>
            <a:r>
              <a:rPr lang="en-GB" sz="2800" dirty="0" smtClean="0"/>
              <a:t>Save classification</a:t>
            </a:r>
          </a:p>
          <a:p>
            <a:r>
              <a:rPr lang="en-GB" sz="2800" dirty="0" smtClean="0"/>
              <a:t>Start </a:t>
            </a:r>
            <a:r>
              <a:rPr lang="en-GB" sz="2800" dirty="0" err="1" smtClean="0"/>
              <a:t>Cascot</a:t>
            </a:r>
            <a:endParaRPr lang="en-GB" sz="2800" dirty="0" smtClean="0"/>
          </a:p>
          <a:p>
            <a:r>
              <a:rPr lang="en-GB" sz="2800" dirty="0" smtClean="0"/>
              <a:t>Open the classification that was edited</a:t>
            </a:r>
          </a:p>
          <a:p>
            <a:r>
              <a:rPr lang="en-GB" sz="2800" dirty="0" smtClean="0"/>
              <a:t>Type in the text to test the effect of the rule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041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Tasks for language groups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Create and test rules for the above cases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For your language, propose </a:t>
            </a:r>
          </a:p>
          <a:p>
            <a:pPr lvl="1"/>
            <a:r>
              <a:rPr lang="en-GB" dirty="0" smtClean="0"/>
              <a:t>downgraded words</a:t>
            </a:r>
          </a:p>
          <a:p>
            <a:pPr lvl="1"/>
            <a:r>
              <a:rPr lang="en-GB" dirty="0" smtClean="0"/>
              <a:t>equivalent word ends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bbreviations</a:t>
            </a:r>
          </a:p>
          <a:p>
            <a:pPr lvl="1"/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9166" y="188641"/>
            <a:ext cx="7848872" cy="72008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66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Cascot Editor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252736"/>
          </a:xfrm>
        </p:spPr>
        <p:txBody>
          <a:bodyPr/>
          <a:lstStyle/>
          <a:p>
            <a:r>
              <a:rPr lang="en-GB" sz="2400" dirty="0" smtClean="0"/>
              <a:t>Classification files for Cascot are created and modified with the Editor</a:t>
            </a:r>
          </a:p>
          <a:p>
            <a:r>
              <a:rPr lang="en-GB" sz="2400" dirty="0" smtClean="0"/>
              <a:t>Each classification has Structure, Index, Rules for coding</a:t>
            </a:r>
            <a:endParaRPr lang="en-US" sz="2400" dirty="0"/>
          </a:p>
        </p:txBody>
      </p:sp>
      <p:pic>
        <p:nvPicPr>
          <p:cNvPr id="4" name="Picture 2" descr="http://www2.warwick.ac.uk/fac/soc/ier/software/cascot/casc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21" y="24388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2.warwick.ac.uk/fac/soc/ier/software/cascot/casc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68" y="24388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2244193"/>
            <a:ext cx="8087854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9166" y="188641"/>
            <a:ext cx="7848872" cy="50405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en-GB" sz="2800" b="1" dirty="0" err="1" smtClean="0"/>
              <a:t>Cascot</a:t>
            </a:r>
            <a:r>
              <a:rPr lang="en-GB" sz="2800" b="1" dirty="0" smtClean="0"/>
              <a:t> Editor Rules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6048672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</a:rPr>
              <a:t>Downgraded words</a:t>
            </a:r>
            <a:r>
              <a:rPr lang="en-GB" sz="2000" dirty="0" smtClean="0"/>
              <a:t>: words </a:t>
            </a:r>
            <a:r>
              <a:rPr lang="en-GB" sz="2000" dirty="0"/>
              <a:t>that are considered to be significantly less important than other </a:t>
            </a:r>
            <a:r>
              <a:rPr lang="en-GB" sz="2000" dirty="0" smtClean="0"/>
              <a:t>words, e.g. deputy, junior, person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Equivalent word ends</a:t>
            </a:r>
            <a:r>
              <a:rPr lang="en-GB" sz="2000" dirty="0"/>
              <a:t>:</a:t>
            </a:r>
            <a:r>
              <a:rPr lang="en-GB" sz="2000" dirty="0" smtClean="0"/>
              <a:t> </a:t>
            </a:r>
            <a:r>
              <a:rPr lang="en-GB" sz="2000" dirty="0" err="1" smtClean="0"/>
              <a:t>wait|er</a:t>
            </a:r>
            <a:r>
              <a:rPr lang="en-GB" sz="2000" dirty="0" smtClean="0"/>
              <a:t>, </a:t>
            </a:r>
            <a:r>
              <a:rPr lang="en-GB" sz="2000" dirty="0" err="1" smtClean="0"/>
              <a:t>wait|ress</a:t>
            </a:r>
            <a:endParaRPr lang="en-GB" sz="2000" dirty="0" smtClean="0"/>
          </a:p>
          <a:p>
            <a:r>
              <a:rPr lang="en-GB" sz="2000" dirty="0" smtClean="0">
                <a:solidFill>
                  <a:srgbClr val="0000FF"/>
                </a:solidFill>
              </a:rPr>
              <a:t>Abbreviations</a:t>
            </a:r>
            <a:r>
              <a:rPr lang="en-GB" sz="2000" dirty="0"/>
              <a:t>:</a:t>
            </a:r>
            <a:r>
              <a:rPr lang="en-GB" sz="2000" dirty="0" smtClean="0"/>
              <a:t> </a:t>
            </a:r>
            <a:r>
              <a:rPr lang="en-GB" sz="2000" dirty="0" err="1" smtClean="0"/>
              <a:t>asst</a:t>
            </a:r>
            <a:r>
              <a:rPr lang="en-GB" sz="2000" dirty="0" smtClean="0"/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 assistant, </a:t>
            </a:r>
            <a:r>
              <a:rPr lang="en-GB" sz="2000" dirty="0" err="1" smtClean="0">
                <a:sym typeface="Wingdings" panose="05000000000000000000" pitchFamily="2" charset="2"/>
              </a:rPr>
              <a:t>fe</a:t>
            </a:r>
            <a:r>
              <a:rPr lang="en-GB" sz="2000" dirty="0" smtClean="0">
                <a:sym typeface="Wingdings" panose="05000000000000000000" pitchFamily="2" charset="2"/>
              </a:rPr>
              <a:t>  further education</a:t>
            </a:r>
          </a:p>
          <a:p>
            <a:r>
              <a:rPr lang="en-GB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Replacement words</a:t>
            </a:r>
            <a:r>
              <a:rPr lang="en-GB" sz="2000" dirty="0" smtClean="0">
                <a:sym typeface="Wingdings" panose="05000000000000000000" pitchFamily="2" charset="2"/>
              </a:rPr>
              <a:t>: </a:t>
            </a:r>
            <a:r>
              <a:rPr lang="en-GB" sz="2000" dirty="0" err="1" smtClean="0">
                <a:sym typeface="Wingdings" panose="05000000000000000000" pitchFamily="2" charset="2"/>
              </a:rPr>
              <a:t>taylor</a:t>
            </a:r>
            <a:r>
              <a:rPr lang="en-GB" sz="2000" dirty="0" smtClean="0">
                <a:sym typeface="Wingdings" panose="05000000000000000000" pitchFamily="2" charset="2"/>
              </a:rPr>
              <a:t>  tailor, </a:t>
            </a:r>
            <a:r>
              <a:rPr lang="en-GB" sz="2000" dirty="0" err="1" smtClean="0">
                <a:sym typeface="Wingdings" panose="05000000000000000000" pitchFamily="2" charset="2"/>
              </a:rPr>
              <a:t>tesco</a:t>
            </a:r>
            <a:r>
              <a:rPr lang="en-GB" sz="2000" dirty="0" smtClean="0">
                <a:sym typeface="Wingdings" panose="05000000000000000000" pitchFamily="2" charset="2"/>
              </a:rPr>
              <a:t>  supermarket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Omitting noise words, e.g. replace ‘part-time’ with nothing</a:t>
            </a:r>
            <a:endParaRPr lang="en-GB" sz="16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Input modifications</a:t>
            </a:r>
            <a:r>
              <a:rPr lang="en-GB" sz="2000" dirty="0">
                <a:sym typeface="Wingdings" panose="05000000000000000000" pitchFamily="2" charset="2"/>
              </a:rPr>
              <a:t>: </a:t>
            </a:r>
            <a:r>
              <a:rPr lang="en-GB" sz="2000" dirty="0" smtClean="0">
                <a:sym typeface="Wingdings" panose="05000000000000000000" pitchFamily="2" charset="2"/>
              </a:rPr>
              <a:t>used </a:t>
            </a:r>
            <a:r>
              <a:rPr lang="en-GB" sz="2000" dirty="0">
                <a:sym typeface="Wingdings" panose="05000000000000000000" pitchFamily="2" charset="2"/>
              </a:rPr>
              <a:t>when the rule absolutely can not be made </a:t>
            </a:r>
            <a:r>
              <a:rPr lang="en-GB" sz="2000" dirty="0" smtClean="0">
                <a:sym typeface="Wingdings" panose="05000000000000000000" pitchFamily="2" charset="2"/>
              </a:rPr>
              <a:t>elsewhere</a:t>
            </a:r>
          </a:p>
          <a:p>
            <a:r>
              <a:rPr lang="en-GB" sz="2000" dirty="0">
                <a:solidFill>
                  <a:srgbClr val="0000FF"/>
                </a:solidFill>
                <a:sym typeface="Wingdings" panose="05000000000000000000" pitchFamily="2" charset="2"/>
              </a:rPr>
              <a:t>Word alternatives</a:t>
            </a:r>
            <a:r>
              <a:rPr lang="en-GB" sz="2000" dirty="0">
                <a:sym typeface="Wingdings" panose="05000000000000000000" pitchFamily="2" charset="2"/>
              </a:rPr>
              <a:t>: words and phrases that should also be tried as possible solution candidates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>
                <a:solidFill>
                  <a:srgbClr val="0000FF"/>
                </a:solidFill>
              </a:rPr>
              <a:t>Conclusions</a:t>
            </a:r>
            <a:r>
              <a:rPr lang="en-GB" sz="2000" dirty="0" smtClean="0"/>
              <a:t>, retired </a:t>
            </a:r>
            <a:r>
              <a:rPr lang="en-GB" sz="2000" dirty="0" smtClean="0">
                <a:sym typeface="Wingdings" panose="05000000000000000000" pitchFamily="2" charset="2"/>
              </a:rPr>
              <a:t> can not conclude, agent  ambiguous </a:t>
            </a:r>
            <a:r>
              <a:rPr lang="en-GB" sz="1600" dirty="0" smtClean="0">
                <a:sym typeface="Wingdings" panose="05000000000000000000" pitchFamily="2" charset="2"/>
              </a:rPr>
              <a:t>(score 39)</a:t>
            </a:r>
          </a:p>
          <a:p>
            <a:r>
              <a:rPr lang="en-GB" sz="2000" dirty="0">
                <a:solidFill>
                  <a:srgbClr val="0000FF"/>
                </a:solidFill>
              </a:rPr>
              <a:t>Default coding</a:t>
            </a:r>
            <a:r>
              <a:rPr lang="en-GB" sz="2000" dirty="0"/>
              <a:t>: a set of words and phrases that should be scored as though they were a different word or phrase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59633" y="4147856"/>
            <a:ext cx="6696744" cy="651659"/>
            <a:chOff x="827584" y="4159288"/>
            <a:chExt cx="8208911" cy="96525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159288"/>
              <a:ext cx="8208911" cy="26559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6" y="4424881"/>
              <a:ext cx="7992887" cy="228632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6" y="4648227"/>
              <a:ext cx="8100392" cy="476317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8" y="5949280"/>
            <a:ext cx="7740352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ESS6 data for GB – some examples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48794" cy="60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/>
          <a:lstStyle/>
          <a:p>
            <a:r>
              <a:rPr lang="en-GB" sz="3600" b="1" dirty="0" smtClean="0"/>
              <a:t>New rules for GB - 1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99775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Add a new Default Coding rule to improve performance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3816001"/>
            <a:ext cx="2026568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The result: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3" y="2636912"/>
            <a:ext cx="7373380" cy="85737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65" y="4287178"/>
            <a:ext cx="6287378" cy="154326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7004" y="868985"/>
            <a:ext cx="2583904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The problem: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95536" y="6021288"/>
            <a:ext cx="7776864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Need to test the effect of the rule thoroughly</a:t>
            </a: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5" y="1268760"/>
            <a:ext cx="849748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/>
          <a:lstStyle/>
          <a:p>
            <a:r>
              <a:rPr lang="en-GB" sz="3600" b="1" dirty="0" smtClean="0"/>
              <a:t>New rules for GB - 2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87" y="1844824"/>
            <a:ext cx="8229600" cy="399775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Add two new Replacement Words rules: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3616113"/>
            <a:ext cx="2026568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The result: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75928" y="729138"/>
            <a:ext cx="2583904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The problem: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" y="1268760"/>
            <a:ext cx="9144000" cy="2668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811061" cy="9812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2" y="4168739"/>
            <a:ext cx="7487696" cy="21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/>
          <a:lstStyle/>
          <a:p>
            <a:r>
              <a:rPr lang="en-GB" sz="3600" b="1" dirty="0" smtClean="0"/>
              <a:t>New rules for GB - 3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97" y="1988840"/>
            <a:ext cx="8229600" cy="504056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Add a new Abbreviations rule AB72: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1497" y="3356992"/>
            <a:ext cx="2026568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The result: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31497" y="729138"/>
            <a:ext cx="2583904" cy="3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The problem: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961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3017" y="2492896"/>
            <a:ext cx="6663945" cy="671826"/>
            <a:chOff x="813017" y="2492896"/>
            <a:chExt cx="6663945" cy="67182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492896"/>
              <a:ext cx="6649378" cy="333422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17" y="2812248"/>
              <a:ext cx="6192009" cy="352474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7" y="3756767"/>
            <a:ext cx="682085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13149" y="729138"/>
            <a:ext cx="5004600" cy="82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chemeClr val="accent2"/>
                </a:solidFill>
              </a:rPr>
              <a:t>New rule did not work – why?</a:t>
            </a:r>
          </a:p>
          <a:p>
            <a:r>
              <a:rPr lang="en-GB" sz="2400" kern="0" dirty="0" smtClean="0">
                <a:solidFill>
                  <a:schemeClr val="accent2"/>
                </a:solidFill>
              </a:rPr>
              <a:t>Check which rules were evoked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2143424" cy="17528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72200" y="2276872"/>
            <a:ext cx="72008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7" y="2472562"/>
            <a:ext cx="4117584" cy="3897392"/>
          </a:xfrm>
          <a:prstGeom prst="rect">
            <a:avLst/>
          </a:prstGeom>
        </p:spPr>
      </p:pic>
      <p:cxnSp>
        <p:nvCxnSpPr>
          <p:cNvPr id="22" name="Curved Connector 21"/>
          <p:cNvCxnSpPr/>
          <p:nvPr/>
        </p:nvCxnSpPr>
        <p:spPr>
          <a:xfrm>
            <a:off x="4517972" y="1556792"/>
            <a:ext cx="1854228" cy="828092"/>
          </a:xfrm>
          <a:prstGeom prst="curved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788025" y="2492894"/>
            <a:ext cx="1872209" cy="1440161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56657" y="6093296"/>
            <a:ext cx="1007031" cy="276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42511" y="5577866"/>
            <a:ext cx="33843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The rule AB72 was not used at all!</a:t>
            </a:r>
            <a:endParaRPr lang="en-GB" sz="240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21506" y="548680"/>
            <a:ext cx="7274830" cy="132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>
                <a:solidFill>
                  <a:schemeClr val="accent2"/>
                </a:solidFill>
              </a:rPr>
              <a:t>The rules that were actually evoked were:</a:t>
            </a:r>
          </a:p>
          <a:p>
            <a:pPr marL="0" indent="0">
              <a:buNone/>
            </a:pPr>
            <a:endParaRPr lang="en-GB" sz="2400" kern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kern="0" dirty="0" smtClean="0">
                <a:solidFill>
                  <a:schemeClr val="accent2"/>
                </a:solidFill>
              </a:rPr>
              <a:t>AB41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6" y="1869374"/>
            <a:ext cx="5315692" cy="65731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1506" y="2780928"/>
            <a:ext cx="777888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>
                <a:solidFill>
                  <a:schemeClr val="accent2"/>
                </a:solidFill>
              </a:rPr>
              <a:t>As a result the input text ‘sec school teacher’ was expanded into ‘secretary school teacher’.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1506" y="3744642"/>
            <a:ext cx="1433798" cy="46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>
                <a:solidFill>
                  <a:schemeClr val="accent2"/>
                </a:solidFill>
              </a:rPr>
              <a:t>WA107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1505" y="5184803"/>
            <a:ext cx="777888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>
                <a:solidFill>
                  <a:schemeClr val="accent2"/>
                </a:solidFill>
              </a:rPr>
              <a:t>As a result also the text ‘clerk school teacher’ was tried.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6" y="4205011"/>
            <a:ext cx="610637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02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463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Flow</vt:lpstr>
      <vt:lpstr>CASCOT and its coding rules</vt:lpstr>
      <vt:lpstr>Cascot Editor</vt:lpstr>
      <vt:lpstr>Cascot Editor Rules</vt:lpstr>
      <vt:lpstr>ESS6 data for GB – some examples</vt:lpstr>
      <vt:lpstr>New rules for GB - 1</vt:lpstr>
      <vt:lpstr>New rules for GB - 2</vt:lpstr>
      <vt:lpstr>New rules for GB - 3</vt:lpstr>
      <vt:lpstr>PowerPoint Presentation</vt:lpstr>
      <vt:lpstr>PowerPoint Presentation</vt:lpstr>
      <vt:lpstr>PowerPoint Presentation</vt:lpstr>
      <vt:lpstr>ESCO DE – potential for rules</vt:lpstr>
      <vt:lpstr>ESCO EN – potential for rules</vt:lpstr>
      <vt:lpstr>ESCO ES – potential for rules</vt:lpstr>
      <vt:lpstr>ESCO FR – potential for rules</vt:lpstr>
      <vt:lpstr>ESCO IT – potential for rules</vt:lpstr>
      <vt:lpstr>ESCO NL – potential for rules</vt:lpstr>
      <vt:lpstr>ESCO SK – potential for rules</vt:lpstr>
      <vt:lpstr>How to create a rule</vt:lpstr>
      <vt:lpstr>Tasks for language groups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Birch, Margaret</cp:lastModifiedBy>
  <cp:revision>290</cp:revision>
  <cp:lastPrinted>2014-04-07T15:54:18Z</cp:lastPrinted>
  <dcterms:created xsi:type="dcterms:W3CDTF">2004-10-15T10:22:02Z</dcterms:created>
  <dcterms:modified xsi:type="dcterms:W3CDTF">2014-04-24T16:12:11Z</dcterms:modified>
</cp:coreProperties>
</file>