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3"/>
  </p:notesMasterIdLst>
  <p:handoutMasterIdLst>
    <p:handoutMasterId r:id="rId34"/>
  </p:handoutMasterIdLst>
  <p:sldIdLst>
    <p:sldId id="491" r:id="rId3"/>
    <p:sldId id="492" r:id="rId4"/>
    <p:sldId id="472" r:id="rId5"/>
    <p:sldId id="473" r:id="rId6"/>
    <p:sldId id="474" r:id="rId7"/>
    <p:sldId id="475" r:id="rId8"/>
    <p:sldId id="476" r:id="rId9"/>
    <p:sldId id="477" r:id="rId10"/>
    <p:sldId id="478" r:id="rId11"/>
    <p:sldId id="479" r:id="rId12"/>
    <p:sldId id="480" r:id="rId13"/>
    <p:sldId id="495" r:id="rId14"/>
    <p:sldId id="496" r:id="rId15"/>
    <p:sldId id="497" r:id="rId16"/>
    <p:sldId id="498" r:id="rId17"/>
    <p:sldId id="499" r:id="rId18"/>
    <p:sldId id="509" r:id="rId19"/>
    <p:sldId id="510" r:id="rId20"/>
    <p:sldId id="481" r:id="rId21"/>
    <p:sldId id="501" r:id="rId22"/>
    <p:sldId id="502" r:id="rId23"/>
    <p:sldId id="503" r:id="rId24"/>
    <p:sldId id="504" r:id="rId25"/>
    <p:sldId id="505" r:id="rId26"/>
    <p:sldId id="506" r:id="rId27"/>
    <p:sldId id="507" r:id="rId28"/>
    <p:sldId id="500" r:id="rId29"/>
    <p:sldId id="508" r:id="rId30"/>
    <p:sldId id="493" r:id="rId31"/>
    <p:sldId id="494" r:id="rId32"/>
  </p:sldIdLst>
  <p:sldSz cx="9144000" cy="6858000" type="screen4x3"/>
  <p:notesSz cx="6669088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CCCC"/>
    <a:srgbClr val="FFEDA3"/>
    <a:srgbClr val="FFF5CD"/>
    <a:srgbClr val="FFE98B"/>
    <a:srgbClr val="FFFF99"/>
    <a:srgbClr val="FFCC66"/>
    <a:srgbClr val="FF9933"/>
    <a:srgbClr val="CC6600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82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1D831-3947-4766-A9EA-581985387A9D}" type="datetimeFigureOut">
              <a:rPr lang="en-GB" smtClean="0"/>
              <a:t>24/04/2014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44"/>
            <a:ext cx="288925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9744"/>
            <a:ext cx="288925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B5796-2D8B-47B2-B92F-E924789221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687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0"/>
            <a:ext cx="2889938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6125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715907"/>
            <a:ext cx="5335270" cy="446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889938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430091"/>
            <a:ext cx="2889938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97334F1-3DDE-4208-83D9-5DE05D83FE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1412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20F8F-6D91-4559-B8FF-D25D1791CE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363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781A0-B57C-42F1-B609-929DF4A56E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576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A8E5F-CA2F-4528-B17E-8D639151E6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08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A543C-9DEC-4DA5-96D6-73921516B9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380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347864" y="1371600"/>
            <a:ext cx="5544616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3419872" y="3228536"/>
            <a:ext cx="5472608" cy="1752600"/>
          </a:xfrm>
        </p:spPr>
        <p:txBody>
          <a:bodyPr lIns="0" rIns="18288">
            <a:normAutofit/>
          </a:bodyPr>
          <a:lstStyle>
            <a:lvl1pPr marL="0" marR="45720" indent="0" algn="r">
              <a:buNone/>
              <a:defRPr kumimoji="0" lang="en-US" sz="28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4124-C637-451E-8DBA-27BCC8F58687}" type="datetimeFigureOut">
              <a:rPr lang="en-GB" smtClean="0">
                <a:solidFill>
                  <a:srgbClr val="676A55">
                    <a:shade val="90000"/>
                  </a:srgbClr>
                </a:solidFill>
              </a:rPr>
              <a:pPr/>
              <a:t>24/04/2014</a:t>
            </a:fld>
            <a:endParaRPr lang="en-GB">
              <a:solidFill>
                <a:srgbClr val="676A55">
                  <a:shade val="90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997" y="5805264"/>
            <a:ext cx="3480053" cy="952525"/>
          </a:xfrm>
          <a:prstGeom prst="rect">
            <a:avLst/>
          </a:prstGeom>
        </p:spPr>
      </p:pic>
      <p:pic>
        <p:nvPicPr>
          <p:cNvPr id="2" name="Picture 1" descr="SDC10012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6" r="24138"/>
          <a:stretch/>
        </p:blipFill>
        <p:spPr>
          <a:xfrm>
            <a:off x="0" y="4040"/>
            <a:ext cx="324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0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538" indent="-363538">
              <a:buClr>
                <a:schemeClr val="accent1">
                  <a:lumMod val="50000"/>
                </a:schemeClr>
              </a:buClr>
              <a:defRPr sz="3200">
                <a:latin typeface="+mj-lt"/>
              </a:defRPr>
            </a:lvl1pPr>
            <a:lvl2pPr marL="628650" indent="-265113">
              <a:defRPr sz="2800">
                <a:latin typeface="+mj-lt"/>
              </a:defRPr>
            </a:lvl2pPr>
            <a:lvl3pPr marL="628650" indent="-265113">
              <a:defRPr>
                <a:latin typeface="+mj-lt"/>
              </a:defRPr>
            </a:lvl3pPr>
            <a:lvl4pPr marL="628650" indent="-265113">
              <a:defRPr>
                <a:latin typeface="+mj-lt"/>
              </a:defRPr>
            </a:lvl4pPr>
            <a:lvl5pPr marL="628650" indent="-265113"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BC45-B614-44C0-A6B1-B3469E932FF6}" type="slidenum">
              <a:rPr lang="en-GB" smtClean="0">
                <a:solidFill>
                  <a:srgbClr val="676A55">
                    <a:shade val="90000"/>
                  </a:srgbClr>
                </a:solidFill>
              </a:rPr>
              <a:pPr/>
              <a:t>‹#›</a:t>
            </a:fld>
            <a:endParaRPr lang="en-GB">
              <a:solidFill>
                <a:srgbClr val="676A55">
                  <a:shade val="90000"/>
                </a:srgb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46" y="5824229"/>
            <a:ext cx="1633537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88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BD06E-D0E7-4B90-B35D-06E8D16678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412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F2887-54B0-409D-BA1F-8C2E9B95D8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04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01D56-88E1-44D8-A04B-322E9C1950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103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68F61-EA31-445D-AE4C-C39A051A03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01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3C692-A60F-481D-8C72-2F61ABF740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70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31C08-DB3B-47F8-83BC-6B6209CBD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516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7741F-ABC2-4C33-BD59-CD32FE3981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246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61E17-5D9F-46EE-A2BD-D99B31D325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571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8D1FA73-EB3D-4AD4-B430-625EB0F325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0C04124-C637-451E-8DBA-27BCC8F58687}" type="datetimeFigureOut">
              <a:rPr lang="en-GB" smtClean="0">
                <a:solidFill>
                  <a:srgbClr val="676A55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24/04/2014</a:t>
            </a:fld>
            <a:endParaRPr lang="en-GB">
              <a:solidFill>
                <a:srgbClr val="676A55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676A55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266BC45-B614-44C0-A6B1-B3469E932FF6}" type="slidenum">
              <a:rPr lang="en-GB" smtClean="0">
                <a:solidFill>
                  <a:srgbClr val="676A55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srgbClr val="676A55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997" y="5805264"/>
            <a:ext cx="3480053" cy="9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8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1" kern="1200">
          <a:ln>
            <a:noFill/>
          </a:ln>
          <a:solidFill>
            <a:schemeClr val="accent1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j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dasish.eu/" TargetMode="External"/><Relationship Id="rId2" Type="http://schemas.openxmlformats.org/officeDocument/2006/relationships/hyperlink" Target="http://www2.warwick.ac.uk/fac/soc/ier/software/cascot/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2.warwick.ac.uk/fac/soc/ier" TargetMode="External"/><Relationship Id="rId5" Type="http://schemas.openxmlformats.org/officeDocument/2006/relationships/hyperlink" Target="https://ec.europa.eu/esco/home" TargetMode="External"/><Relationship Id="rId4" Type="http://schemas.openxmlformats.org/officeDocument/2006/relationships/hyperlink" Target="http://www.europeansocialsurvey.or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340768"/>
            <a:ext cx="7632848" cy="142876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 dirty="0" smtClean="0"/>
              <a:t>Demonstration of Performance of CASCOT 5.0</a:t>
            </a:r>
            <a:endParaRPr lang="en-GB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99592" y="2996952"/>
            <a:ext cx="7416824" cy="29523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/>
              <a:t>Presentation for DASISH Workshop</a:t>
            </a:r>
          </a:p>
          <a:p>
            <a:pPr marL="0" indent="0" algn="ctr">
              <a:buNone/>
            </a:pPr>
            <a:r>
              <a:rPr lang="en-GB" dirty="0" smtClean="0"/>
              <a:t>Venice, 10-11 April 2014</a:t>
            </a:r>
          </a:p>
          <a:p>
            <a:pPr marL="0" indent="0" algn="ctr">
              <a:buNone/>
            </a:pPr>
            <a:endParaRPr lang="en-GB" sz="2400" dirty="0"/>
          </a:p>
          <a:p>
            <a:pPr marL="0" indent="0" algn="ctr">
              <a:buNone/>
            </a:pPr>
            <a:r>
              <a:rPr lang="en-GB" sz="2400" dirty="0" smtClean="0"/>
              <a:t>Ritva Ellison</a:t>
            </a:r>
          </a:p>
          <a:p>
            <a:pPr marL="0" indent="0" algn="ctr">
              <a:buNone/>
            </a:pPr>
            <a:r>
              <a:rPr lang="en-GB" sz="2400" dirty="0" smtClean="0"/>
              <a:t>Institute for Employment Research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4991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GB" sz="3600" b="1" dirty="0" smtClean="0"/>
              <a:t>Spanish</a:t>
            </a:r>
            <a:endParaRPr lang="en-US" sz="3600" b="1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1" y="1052736"/>
            <a:ext cx="8983329" cy="553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62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GB" sz="3600" b="1" dirty="0" smtClean="0"/>
              <a:t>First Test of Multi-language </a:t>
            </a:r>
            <a:r>
              <a:rPr lang="en-GB" sz="3600" b="1" dirty="0" err="1" smtClean="0"/>
              <a:t>Cascot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168" y="908721"/>
            <a:ext cx="8229600" cy="1152127"/>
          </a:xfrm>
        </p:spPr>
        <p:txBody>
          <a:bodyPr/>
          <a:lstStyle/>
          <a:p>
            <a:r>
              <a:rPr lang="en-GB" dirty="0" smtClean="0"/>
              <a:t>Comparison of European Social Survey  round 6 code and automatic </a:t>
            </a:r>
            <a:r>
              <a:rPr lang="en-GB" dirty="0"/>
              <a:t>C</a:t>
            </a:r>
            <a:r>
              <a:rPr lang="en-GB" dirty="0" smtClean="0"/>
              <a:t>ascot code</a:t>
            </a:r>
          </a:p>
          <a:p>
            <a:r>
              <a:rPr lang="en-GB" dirty="0" smtClean="0"/>
              <a:t>Data available from DE, ES, GB and NL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80844"/>
            <a:ext cx="7078753" cy="425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409" y="3068960"/>
            <a:ext cx="1500187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5856" y="6512773"/>
            <a:ext cx="1163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ISCO-08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42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706090"/>
          </a:xfrm>
        </p:spPr>
        <p:txBody>
          <a:bodyPr/>
          <a:lstStyle/>
          <a:p>
            <a:r>
              <a:rPr lang="en-GB" sz="3600" b="1" dirty="0" smtClean="0"/>
              <a:t>Second Test of Multi-language </a:t>
            </a:r>
            <a:r>
              <a:rPr lang="en-GB" sz="3600" b="1" dirty="0" err="1" smtClean="0"/>
              <a:t>Cascot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3456384"/>
          </a:xfrm>
        </p:spPr>
        <p:txBody>
          <a:bodyPr/>
          <a:lstStyle/>
          <a:p>
            <a:r>
              <a:rPr lang="en-GB" dirty="0" smtClean="0"/>
              <a:t>Multilingual </a:t>
            </a:r>
            <a:r>
              <a:rPr lang="en-GB" dirty="0"/>
              <a:t>classification </a:t>
            </a:r>
            <a:r>
              <a:rPr lang="en-GB" dirty="0" smtClean="0"/>
              <a:t>ESCO</a:t>
            </a:r>
          </a:p>
          <a:p>
            <a:r>
              <a:rPr lang="en-GB" dirty="0" smtClean="0"/>
              <a:t>ESCO contains about 4,800 occupations with ISCO-08 codes</a:t>
            </a:r>
          </a:p>
          <a:p>
            <a:r>
              <a:rPr lang="en-GB" dirty="0" smtClean="0"/>
              <a:t>Comparison of the code in ESCO and automatic </a:t>
            </a:r>
            <a:r>
              <a:rPr lang="en-GB" dirty="0"/>
              <a:t>C</a:t>
            </a:r>
            <a:r>
              <a:rPr lang="en-GB" dirty="0" smtClean="0"/>
              <a:t>ascot code</a:t>
            </a:r>
          </a:p>
          <a:p>
            <a:r>
              <a:rPr lang="en-GB" dirty="0" smtClean="0"/>
              <a:t>DE, EN, ES, FR, IT, NL and SK</a:t>
            </a:r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7344801" cy="111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50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52" y="408674"/>
            <a:ext cx="7306695" cy="644932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4624"/>
            <a:ext cx="5388181" cy="8176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20280" y="4077072"/>
            <a:ext cx="1308563" cy="11521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024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848357" cy="5784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957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848357" cy="5784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108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91" y="229843"/>
            <a:ext cx="8778997" cy="573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715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11560" y="188640"/>
            <a:ext cx="7848872" cy="792088"/>
          </a:xfrm>
          <a:prstGeom prst="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n-GB" b="1" dirty="0" err="1" smtClean="0"/>
              <a:t>Cascot</a:t>
            </a:r>
            <a:r>
              <a:rPr lang="en-GB" b="1" dirty="0" smtClean="0"/>
              <a:t> Performance </a:t>
            </a:r>
            <a:r>
              <a:rPr lang="en-GB" b="1" dirty="0"/>
              <a:t>Tool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604448" cy="532859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GB" sz="2400" dirty="0" smtClean="0"/>
              <a:t>Allows </a:t>
            </a:r>
            <a:r>
              <a:rPr lang="en-GB" sz="2400" dirty="0"/>
              <a:t>the user to analyse the </a:t>
            </a:r>
            <a:r>
              <a:rPr lang="en-GB" sz="2400" dirty="0" smtClean="0"/>
              <a:t>performance </a:t>
            </a:r>
            <a:r>
              <a:rPr lang="en-GB" sz="2400" dirty="0"/>
              <a:t>of </a:t>
            </a:r>
            <a:r>
              <a:rPr lang="en-GB" sz="2400" dirty="0" err="1"/>
              <a:t>Cascot</a:t>
            </a:r>
            <a:r>
              <a:rPr lang="en-GB" sz="2400" dirty="0"/>
              <a:t> by comparing </a:t>
            </a:r>
            <a:r>
              <a:rPr lang="en-GB" sz="2400" dirty="0" smtClean="0"/>
              <a:t>manually </a:t>
            </a:r>
            <a:r>
              <a:rPr lang="en-GB" sz="2400" dirty="0"/>
              <a:t>coded data </a:t>
            </a:r>
            <a:r>
              <a:rPr lang="en-GB" sz="2400" dirty="0" smtClean="0"/>
              <a:t>with code produced </a:t>
            </a:r>
            <a:r>
              <a:rPr lang="en-GB" sz="2400" dirty="0"/>
              <a:t>by </a:t>
            </a:r>
            <a:r>
              <a:rPr lang="en-GB" sz="2400" dirty="0" err="1"/>
              <a:t>Cascot</a:t>
            </a:r>
            <a:r>
              <a:rPr lang="en-GB" sz="2400" dirty="0"/>
              <a:t> for the same data</a:t>
            </a:r>
            <a:r>
              <a:rPr lang="en-GB" sz="2400" dirty="0" smtClean="0"/>
              <a:t>.</a:t>
            </a:r>
            <a:endParaRPr lang="en-GB" sz="2400" dirty="0"/>
          </a:p>
          <a:p>
            <a:pPr marL="0" indent="0">
              <a:spcBef>
                <a:spcPts val="0"/>
              </a:spcBef>
              <a:buNone/>
            </a:pPr>
            <a:endParaRPr lang="en-GB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 smtClean="0"/>
              <a:t>A delimited results file is needed that contains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u="sng" dirty="0" smtClean="0"/>
              <a:t>a reference code</a:t>
            </a:r>
            <a:r>
              <a:rPr lang="en-GB" sz="2400" dirty="0" smtClean="0"/>
              <a:t>, </a:t>
            </a:r>
            <a:r>
              <a:rPr lang="en-GB" sz="2400" u="sng" dirty="0" err="1" smtClean="0"/>
              <a:t>Cascot</a:t>
            </a:r>
            <a:r>
              <a:rPr lang="en-GB" sz="2400" u="sng" dirty="0" smtClean="0"/>
              <a:t> code</a:t>
            </a:r>
            <a:r>
              <a:rPr lang="en-GB" sz="2400" dirty="0" smtClean="0"/>
              <a:t> and </a:t>
            </a:r>
            <a:r>
              <a:rPr lang="en-GB" sz="2400" u="sng" dirty="0" err="1" smtClean="0"/>
              <a:t>Cascot</a:t>
            </a:r>
            <a:r>
              <a:rPr lang="en-GB" sz="2400" u="sng" dirty="0" smtClean="0"/>
              <a:t> score</a:t>
            </a:r>
            <a:r>
              <a:rPr lang="en-GB" sz="24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GB" sz="2400" dirty="0"/>
          </a:p>
          <a:p>
            <a:pPr marL="0" indent="0">
              <a:spcBef>
                <a:spcPts val="0"/>
              </a:spcBef>
              <a:buNone/>
            </a:pPr>
            <a:endParaRPr lang="en-GB" sz="2400" dirty="0" smtClean="0"/>
          </a:p>
          <a:p>
            <a:pPr marL="0" indent="0">
              <a:spcBef>
                <a:spcPts val="0"/>
              </a:spcBef>
              <a:buNone/>
            </a:pPr>
            <a:endParaRPr lang="en-GB" sz="2400" dirty="0"/>
          </a:p>
          <a:p>
            <a:pPr marL="0" indent="0">
              <a:spcBef>
                <a:spcPts val="0"/>
              </a:spcBef>
              <a:buNone/>
            </a:pPr>
            <a:endParaRPr lang="en-GB" sz="2400" dirty="0" smtClean="0"/>
          </a:p>
          <a:p>
            <a:pPr marL="0" indent="0">
              <a:spcBef>
                <a:spcPts val="0"/>
              </a:spcBef>
              <a:buNone/>
            </a:pPr>
            <a:endParaRPr lang="en-GB" sz="2400" dirty="0"/>
          </a:p>
          <a:p>
            <a:pPr marL="0" indent="0">
              <a:spcBef>
                <a:spcPts val="0"/>
              </a:spcBef>
              <a:buNone/>
            </a:pPr>
            <a:endParaRPr lang="en-GB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 smtClean="0"/>
              <a:t>The Tool shows </a:t>
            </a:r>
            <a:r>
              <a:rPr lang="en-GB" sz="2400" b="1" dirty="0"/>
              <a:t>Performance Results </a:t>
            </a:r>
            <a:r>
              <a:rPr lang="en-GB" sz="2400" b="1" dirty="0" smtClean="0"/>
              <a:t>Display </a:t>
            </a:r>
            <a:r>
              <a:rPr lang="en-GB" sz="2400" dirty="0" smtClean="0"/>
              <a:t>window with Performance Graph, Summary, Statistics and Key</a:t>
            </a:r>
            <a:endParaRPr lang="en-GB" sz="2400" dirty="0"/>
          </a:p>
          <a:p>
            <a:pPr marL="0" indent="0">
              <a:spcBef>
                <a:spcPts val="0"/>
              </a:spcBef>
              <a:buNone/>
            </a:pPr>
            <a:endParaRPr lang="en-GB" sz="2400" dirty="0"/>
          </a:p>
          <a:p>
            <a:pPr marL="0" indent="0">
              <a:spcBef>
                <a:spcPts val="0"/>
              </a:spcBef>
              <a:buNone/>
            </a:pPr>
            <a:endParaRPr lang="en-GB" sz="24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07704" y="3212976"/>
            <a:ext cx="216024" cy="57606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049688" y="3212975"/>
            <a:ext cx="954360" cy="57606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526868" y="3224920"/>
            <a:ext cx="837220" cy="56412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31" y="3789040"/>
            <a:ext cx="8748464" cy="136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05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n-GB" b="1" dirty="0" smtClean="0"/>
              <a:t>Opening a results file</a:t>
            </a:r>
            <a:endParaRPr lang="en-GB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8720"/>
            <a:ext cx="6983087" cy="584491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3888182" y="4581128"/>
            <a:ext cx="864096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888182" y="4797152"/>
            <a:ext cx="864096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888182" y="5010216"/>
            <a:ext cx="864096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61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2494"/>
            <a:ext cx="2987824" cy="1838354"/>
          </a:xfrm>
        </p:spPr>
        <p:txBody>
          <a:bodyPr/>
          <a:lstStyle/>
          <a:p>
            <a:r>
              <a:rPr lang="en-GB" sz="3600" b="1" dirty="0" smtClean="0"/>
              <a:t>Performance Results Display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420888"/>
            <a:ext cx="2736304" cy="208823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In this example: Spanish ESCO data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028" y="116632"/>
            <a:ext cx="6072467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7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3568" y="855948"/>
            <a:ext cx="7848872" cy="1401688"/>
          </a:xfrm>
          <a:prstGeom prst="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67544" y="105273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omputer 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ssisted 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tructured 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Co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ding 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ool</a:t>
            </a:r>
            <a:b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</a:b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CASCOT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9" name="Picture 2" descr="http://www2.warwick.ac.uk/fac/soc/ier/software/cascot/casc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56792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2.warwick.ac.uk/fac/soc/ier/software/cascot/casc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56792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1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3509744"/>
          </a:xfrm>
        </p:spPr>
        <p:txBody>
          <a:bodyPr>
            <a:normAutofit/>
          </a:bodyPr>
          <a:lstStyle/>
          <a:p>
            <a:pPr marL="342900" lvl="0" indent="-342900" eaLnBrk="0" fontAlgn="base" hangingPunct="0">
              <a:spcAft>
                <a:spcPct val="0"/>
              </a:spcAft>
              <a:buClrTx/>
              <a:buSzTx/>
              <a:buFontTx/>
              <a:buChar char="•"/>
            </a:pPr>
            <a:r>
              <a:rPr lang="en-GB" kern="0" dirty="0">
                <a:solidFill>
                  <a:srgbClr val="000000"/>
                </a:solidFill>
                <a:latin typeface="Arial"/>
              </a:rPr>
              <a:t>Software tool for coding text automatically or manually</a:t>
            </a:r>
          </a:p>
          <a:p>
            <a:pPr marL="342900" lvl="0" indent="-342900" eaLnBrk="0" fontAlgn="base" hangingPunct="0">
              <a:spcAft>
                <a:spcPct val="0"/>
              </a:spcAft>
              <a:buClrTx/>
              <a:buSzTx/>
              <a:buFontTx/>
              <a:buChar char="•"/>
            </a:pPr>
            <a:r>
              <a:rPr lang="en-GB" kern="0" dirty="0">
                <a:solidFill>
                  <a:srgbClr val="000000"/>
                </a:solidFill>
                <a:latin typeface="Arial"/>
              </a:rPr>
              <a:t>Developed at the Institute for Employment Research 1993-</a:t>
            </a:r>
          </a:p>
          <a:p>
            <a:pPr marL="342900" lvl="0" indent="-342900" eaLnBrk="0" fontAlgn="base" hangingPunct="0">
              <a:spcAft>
                <a:spcPct val="0"/>
              </a:spcAft>
              <a:buClrTx/>
              <a:buSzTx/>
              <a:buFontTx/>
              <a:buChar char="•"/>
            </a:pPr>
            <a:r>
              <a:rPr lang="en-GB" kern="0" dirty="0">
                <a:solidFill>
                  <a:srgbClr val="000000"/>
                </a:solidFill>
                <a:latin typeface="Arial"/>
              </a:rPr>
              <a:t>Used by over 100 organisations in the UK and abroad</a:t>
            </a:r>
            <a:endParaRPr lang="en-US" kern="0" dirty="0">
              <a:solidFill>
                <a:srgbClr val="000000"/>
              </a:solidFill>
              <a:latin typeface="Arial"/>
            </a:endParaRPr>
          </a:p>
          <a:p>
            <a:pPr marL="342900" indent="-342900" eaLnBrk="0" fontAlgn="base" hangingPunct="0">
              <a:spcAft>
                <a:spcPct val="0"/>
              </a:spcAft>
              <a:buChar char="•"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925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2494"/>
            <a:ext cx="8820472" cy="614218"/>
          </a:xfrm>
        </p:spPr>
        <p:txBody>
          <a:bodyPr/>
          <a:lstStyle/>
          <a:p>
            <a:r>
              <a:rPr lang="en-GB" sz="3600" b="1" dirty="0" err="1" smtClean="0"/>
              <a:t>Cascot</a:t>
            </a:r>
            <a:r>
              <a:rPr lang="en-GB" sz="3600" b="1" dirty="0"/>
              <a:t> </a:t>
            </a:r>
            <a:r>
              <a:rPr lang="en-GB" sz="3600" b="1" dirty="0" smtClean="0"/>
              <a:t>Performance Tool - DE</a:t>
            </a:r>
            <a:endParaRPr lang="en-US" sz="3600" b="1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7386"/>
            <a:ext cx="8640960" cy="583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32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2494"/>
            <a:ext cx="8820472" cy="614218"/>
          </a:xfrm>
        </p:spPr>
        <p:txBody>
          <a:bodyPr/>
          <a:lstStyle/>
          <a:p>
            <a:r>
              <a:rPr lang="en-GB" sz="3600" b="1" dirty="0" err="1" smtClean="0"/>
              <a:t>Cascot</a:t>
            </a:r>
            <a:r>
              <a:rPr lang="en-GB" sz="3600" b="1" dirty="0"/>
              <a:t> </a:t>
            </a:r>
            <a:r>
              <a:rPr lang="en-GB" sz="3600" b="1" dirty="0" smtClean="0"/>
              <a:t>Performance Tool - EN</a:t>
            </a:r>
            <a:endParaRPr lang="en-US" sz="3600" b="1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8568952" cy="577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9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2494"/>
            <a:ext cx="8820472" cy="614218"/>
          </a:xfrm>
        </p:spPr>
        <p:txBody>
          <a:bodyPr/>
          <a:lstStyle/>
          <a:p>
            <a:r>
              <a:rPr lang="en-GB" sz="3600" b="1" dirty="0" err="1" smtClean="0"/>
              <a:t>Cascot</a:t>
            </a:r>
            <a:r>
              <a:rPr lang="en-GB" sz="3600" b="1" dirty="0"/>
              <a:t> </a:t>
            </a:r>
            <a:r>
              <a:rPr lang="en-GB" sz="3600" b="1" dirty="0" smtClean="0"/>
              <a:t>Performance Tool - ES</a:t>
            </a:r>
            <a:endParaRPr lang="en-US" sz="3600" b="1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8640960" cy="568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9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2494"/>
            <a:ext cx="8820472" cy="614218"/>
          </a:xfrm>
        </p:spPr>
        <p:txBody>
          <a:bodyPr/>
          <a:lstStyle/>
          <a:p>
            <a:r>
              <a:rPr lang="en-GB" sz="3600" b="1" dirty="0" err="1" smtClean="0"/>
              <a:t>Cascot</a:t>
            </a:r>
            <a:r>
              <a:rPr lang="en-GB" sz="3600" b="1" dirty="0"/>
              <a:t> </a:t>
            </a:r>
            <a:r>
              <a:rPr lang="en-GB" sz="3600" b="1" dirty="0" smtClean="0"/>
              <a:t>Performance Tool - FR</a:t>
            </a:r>
            <a:endParaRPr lang="en-US" sz="3600" b="1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55" y="908720"/>
            <a:ext cx="8660225" cy="582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04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2494"/>
            <a:ext cx="8820472" cy="614218"/>
          </a:xfrm>
        </p:spPr>
        <p:txBody>
          <a:bodyPr/>
          <a:lstStyle/>
          <a:p>
            <a:r>
              <a:rPr lang="en-GB" sz="3600" b="1" dirty="0" err="1" smtClean="0"/>
              <a:t>Cascot</a:t>
            </a:r>
            <a:r>
              <a:rPr lang="en-GB" sz="3600" b="1" dirty="0"/>
              <a:t> </a:t>
            </a:r>
            <a:r>
              <a:rPr lang="en-GB" sz="3600" b="1" dirty="0" smtClean="0"/>
              <a:t>Performance Tool - IT</a:t>
            </a:r>
            <a:endParaRPr lang="en-US" sz="3600" b="1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19"/>
            <a:ext cx="8638352" cy="582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4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2494"/>
            <a:ext cx="8820472" cy="614218"/>
          </a:xfrm>
        </p:spPr>
        <p:txBody>
          <a:bodyPr/>
          <a:lstStyle/>
          <a:p>
            <a:r>
              <a:rPr lang="en-GB" sz="3600" b="1" dirty="0" err="1" smtClean="0"/>
              <a:t>Cascot</a:t>
            </a:r>
            <a:r>
              <a:rPr lang="en-GB" sz="3600" b="1" dirty="0"/>
              <a:t> </a:t>
            </a:r>
            <a:r>
              <a:rPr lang="en-GB" sz="3600" b="1" dirty="0" smtClean="0"/>
              <a:t>Performance Tool - NL</a:t>
            </a:r>
            <a:endParaRPr lang="en-US" sz="3600" b="1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8624686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0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2494"/>
            <a:ext cx="8820472" cy="614218"/>
          </a:xfrm>
        </p:spPr>
        <p:txBody>
          <a:bodyPr/>
          <a:lstStyle/>
          <a:p>
            <a:r>
              <a:rPr lang="en-GB" sz="3600" b="1" dirty="0" err="1" smtClean="0"/>
              <a:t>Cascot</a:t>
            </a:r>
            <a:r>
              <a:rPr lang="en-GB" sz="3600" b="1" dirty="0"/>
              <a:t> </a:t>
            </a:r>
            <a:r>
              <a:rPr lang="en-GB" sz="3600" b="1" dirty="0" smtClean="0"/>
              <a:t>Performance Tool - SK</a:t>
            </a:r>
            <a:endParaRPr lang="en-US" sz="3600" b="1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836712"/>
            <a:ext cx="8508215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6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332656"/>
            <a:ext cx="7848872" cy="967993"/>
          </a:xfrm>
          <a:prstGeom prst="rect">
            <a:avLst/>
          </a:prstGeom>
          <a:solidFill>
            <a:srgbClr val="FFCC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Why codes do not match?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GB" dirty="0" smtClean="0"/>
              <a:t>1. Classification index for </a:t>
            </a:r>
            <a:r>
              <a:rPr lang="en-GB" dirty="0" err="1" smtClean="0"/>
              <a:t>Cascot</a:t>
            </a:r>
            <a:r>
              <a:rPr lang="en-GB" dirty="0" smtClean="0"/>
              <a:t> does not include the occupational title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dirty="0" smtClean="0"/>
              <a:t>2. Classification index for </a:t>
            </a:r>
            <a:r>
              <a:rPr lang="en-GB" dirty="0" err="1" smtClean="0"/>
              <a:t>Cascot</a:t>
            </a:r>
            <a:r>
              <a:rPr lang="en-GB" dirty="0" smtClean="0"/>
              <a:t> includes incorrect code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dirty="0" smtClean="0"/>
              <a:t>3. </a:t>
            </a:r>
            <a:r>
              <a:rPr lang="en-GB" dirty="0" err="1"/>
              <a:t>Cascot</a:t>
            </a:r>
            <a:r>
              <a:rPr lang="en-GB" dirty="0"/>
              <a:t> does not derive the correct </a:t>
            </a:r>
            <a:r>
              <a:rPr lang="en-GB" dirty="0" smtClean="0"/>
              <a:t>code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  <a:p>
            <a:pPr marL="0" indent="0">
              <a:spcBef>
                <a:spcPts val="0"/>
              </a:spcBef>
              <a:buNone/>
            </a:pPr>
            <a:r>
              <a:rPr lang="en-GB" dirty="0" smtClean="0"/>
              <a:t>4. Code in ESCO is incorrect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73926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r>
              <a:rPr lang="en-GB" b="1" dirty="0" smtClean="0"/>
              <a:t>Code comparison – DE</a:t>
            </a:r>
            <a:br>
              <a:rPr lang="en-GB" b="1" dirty="0" smtClean="0"/>
            </a:br>
            <a:r>
              <a:rPr lang="en-GB" sz="3200" b="1" dirty="0" smtClean="0"/>
              <a:t>Some examples</a:t>
            </a:r>
            <a:endParaRPr lang="en-GB" sz="3200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950750"/>
              </p:ext>
            </p:extLst>
          </p:nvPr>
        </p:nvGraphicFramePr>
        <p:xfrm>
          <a:off x="251520" y="1844824"/>
          <a:ext cx="8686801" cy="3472465"/>
        </p:xfrm>
        <a:graphic>
          <a:graphicData uri="http://schemas.openxmlformats.org/drawingml/2006/table">
            <a:tbl>
              <a:tblPr/>
              <a:tblGrid>
                <a:gridCol w="1213945"/>
                <a:gridCol w="370489"/>
                <a:gridCol w="1673116"/>
                <a:gridCol w="433552"/>
                <a:gridCol w="402021"/>
                <a:gridCol w="1791357"/>
                <a:gridCol w="1602171"/>
                <a:gridCol w="1200150"/>
              </a:tblGrid>
              <a:tr h="48576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Text to be coded</a:t>
                      </a:r>
                    </a:p>
                  </a:txBody>
                  <a:tcPr marL="5606" marR="5606" marT="56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ISCO-08 (ESCO)</a:t>
                      </a:r>
                    </a:p>
                  </a:txBody>
                  <a:tcPr marL="5606" marR="5606" marT="56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Cascot Score</a:t>
                      </a:r>
                    </a:p>
                  </a:txBody>
                  <a:tcPr marL="5606" marR="5606" marT="56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ISCO-08 (</a:t>
                      </a:r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Cascot</a:t>
                      </a: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5606" marR="5606" marT="56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Best matching index entry (Cascot)</a:t>
                      </a:r>
                    </a:p>
                  </a:txBody>
                  <a:tcPr marL="5606" marR="5606" marT="56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Notes</a:t>
                      </a:r>
                    </a:p>
                  </a:txBody>
                  <a:tcPr marL="5606" marR="5606" marT="56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</a:tr>
              <a:tr h="552632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Beamter/-in im Justizvollzugsdienst</a:t>
                      </a:r>
                    </a:p>
                  </a:txBody>
                  <a:tcPr marL="5606" marR="5606" marT="56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5413</a:t>
                      </a:r>
                    </a:p>
                  </a:txBody>
                  <a:tcPr marL="5606" marR="5606" marT="56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Gefängnisaufseher</a:t>
                      </a:r>
                    </a:p>
                  </a:txBody>
                  <a:tcPr marL="5606" marR="5606" marT="56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5606" marR="5606" marT="56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5413</a:t>
                      </a:r>
                    </a:p>
                  </a:txBody>
                  <a:tcPr marL="5606" marR="5606" marT="56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Gefängnisaufseher</a:t>
                      </a:r>
                    </a:p>
                  </a:txBody>
                  <a:tcPr marL="5606" marR="5606" marT="56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Justizvollzugsfachwirt/in</a:t>
                      </a:r>
                    </a:p>
                  </a:txBody>
                  <a:tcPr marL="5606" marR="5606" marT="56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OK</a:t>
                      </a:r>
                    </a:p>
                  </a:txBody>
                  <a:tcPr marL="5606" marR="5606" marT="56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</a:tr>
              <a:tr h="736841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Audiometrist/in</a:t>
                      </a:r>
                    </a:p>
                  </a:txBody>
                  <a:tcPr marL="5606" marR="5606" marT="56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2266</a:t>
                      </a:r>
                    </a:p>
                  </a:txBody>
                  <a:tcPr marL="5606" marR="5606" marT="56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Audiologen und Sprachtherapeuten</a:t>
                      </a:r>
                    </a:p>
                  </a:txBody>
                  <a:tcPr marL="5606" marR="5606" marT="56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5606" marR="5606" marT="56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3211</a:t>
                      </a:r>
                    </a:p>
                  </a:txBody>
                  <a:tcPr marL="5606" marR="5606" marT="56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Medizintechniker im Bereich bildgebende Verfahren und Therapiegeräte</a:t>
                      </a:r>
                    </a:p>
                  </a:txBody>
                  <a:tcPr marL="5606" marR="5606" marT="56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Audiometrist/in</a:t>
                      </a:r>
                    </a:p>
                  </a:txBody>
                  <a:tcPr marL="5606" marR="5606" marT="56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Index problem?</a:t>
                      </a:r>
                    </a:p>
                  </a:txBody>
                  <a:tcPr marL="5606" marR="5606" marT="56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</a:tr>
              <a:tr h="368421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Schularzt/-ärztin</a:t>
                      </a:r>
                    </a:p>
                  </a:txBody>
                  <a:tcPr marL="5606" marR="5606" marT="56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2211</a:t>
                      </a:r>
                    </a:p>
                  </a:txBody>
                  <a:tcPr marL="5606" marR="5606" marT="56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Allgemeinärzte</a:t>
                      </a:r>
                    </a:p>
                  </a:txBody>
                  <a:tcPr marL="5606" marR="5606" marT="56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5606" marR="5606" marT="56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2212</a:t>
                      </a:r>
                    </a:p>
                  </a:txBody>
                  <a:tcPr marL="5606" marR="5606" marT="56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Fachärzte</a:t>
                      </a:r>
                    </a:p>
                  </a:txBody>
                  <a:tcPr marL="5606" marR="5606" marT="56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Schularzt/-ärztin</a:t>
                      </a:r>
                    </a:p>
                  </a:txBody>
                  <a:tcPr marL="5606" marR="5606" marT="56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Coding convention?</a:t>
                      </a:r>
                    </a:p>
                  </a:txBody>
                  <a:tcPr marL="5606" marR="5606" marT="56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</a:tr>
              <a:tr h="552632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Stuntman/-woman</a:t>
                      </a:r>
                    </a:p>
                  </a:txBody>
                  <a:tcPr marL="5606" marR="5606" marT="56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2659</a:t>
                      </a:r>
                    </a:p>
                  </a:txBody>
                  <a:tcPr marL="5606" marR="5606" marT="56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Bildende und darstellende Künstler, anderweitig nicht genannt</a:t>
                      </a:r>
                    </a:p>
                  </a:txBody>
                  <a:tcPr marL="5606" marR="5606" marT="56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5606" marR="5606" marT="56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3435</a:t>
                      </a:r>
                    </a:p>
                  </a:txBody>
                  <a:tcPr marL="5606" marR="5606" marT="56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Sonstige Fachkräfte in Gestaltung und Kultur</a:t>
                      </a:r>
                    </a:p>
                  </a:txBody>
                  <a:tcPr marL="5606" marR="5606" marT="56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Stuntman/-woman</a:t>
                      </a:r>
                    </a:p>
                  </a:txBody>
                  <a:tcPr marL="5606" marR="5606" marT="56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ESCO problem?</a:t>
                      </a:r>
                    </a:p>
                  </a:txBody>
                  <a:tcPr marL="5606" marR="5606" marT="56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</a:tr>
              <a:tr h="368421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Musiklehrer/in (Hochschule)</a:t>
                      </a:r>
                    </a:p>
                  </a:txBody>
                  <a:tcPr marL="5606" marR="5606" marT="56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2310</a:t>
                      </a:r>
                    </a:p>
                  </a:txBody>
                  <a:tcPr marL="5606" marR="5606" marT="56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Universitäts- und Hochschullehrer</a:t>
                      </a:r>
                    </a:p>
                  </a:txBody>
                  <a:tcPr marL="5606" marR="5606" marT="56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5606" marR="5606" marT="56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2330</a:t>
                      </a:r>
                    </a:p>
                  </a:txBody>
                  <a:tcPr marL="5606" marR="5606" marT="56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Lehrkräfte im Sekundarbereich</a:t>
                      </a:r>
                    </a:p>
                  </a:txBody>
                  <a:tcPr marL="5606" marR="5606" marT="56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Musiklehrer/in (HS)</a:t>
                      </a:r>
                    </a:p>
                  </a:txBody>
                  <a:tcPr marL="5606" marR="5606" marT="56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RULE</a:t>
                      </a:r>
                    </a:p>
                  </a:txBody>
                  <a:tcPr marL="5606" marR="5606" marT="56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</a:tr>
              <a:tr h="368421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Chefingenieur/in</a:t>
                      </a:r>
                    </a:p>
                  </a:txBody>
                  <a:tcPr marL="5606" marR="5606" marT="56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1322</a:t>
                      </a:r>
                    </a:p>
                  </a:txBody>
                  <a:tcPr marL="5606" marR="5606" marT="56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Führungskräfte in der Produktion im Bergbau</a:t>
                      </a:r>
                    </a:p>
                  </a:txBody>
                  <a:tcPr marL="5606" marR="5606" marT="56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5606" marR="5606" marT="56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2142</a:t>
                      </a:r>
                    </a:p>
                  </a:txBody>
                  <a:tcPr marL="5606" marR="5606" marT="56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Bauingenieure</a:t>
                      </a:r>
                    </a:p>
                  </a:txBody>
                  <a:tcPr marL="5606" marR="5606" marT="56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Ingenieur/in Ingenieurbau</a:t>
                      </a:r>
                    </a:p>
                  </a:txBody>
                  <a:tcPr marL="5606" marR="5606" marT="56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Ambiguous</a:t>
                      </a:r>
                    </a:p>
                  </a:txBody>
                  <a:tcPr marL="5606" marR="5606" marT="56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</a:tr>
              <a:tr h="184211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Immam</a:t>
                      </a:r>
                    </a:p>
                  </a:txBody>
                  <a:tcPr marL="5606" marR="5606" marT="56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2636</a:t>
                      </a:r>
                    </a:p>
                  </a:txBody>
                  <a:tcPr marL="5606" marR="5606" marT="56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Geistliche Seelsorger</a:t>
                      </a:r>
                    </a:p>
                  </a:txBody>
                  <a:tcPr marL="5606" marR="5606" marT="56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606" marR="5606" marT="56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----</a:t>
                      </a:r>
                    </a:p>
                  </a:txBody>
                  <a:tcPr marL="5606" marR="5606" marT="56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conclusion</a:t>
                      </a:r>
                    </a:p>
                  </a:txBody>
                  <a:tcPr marL="5606" marR="5606" marT="56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06" marR="5606" marT="56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New index entry</a:t>
                      </a:r>
                    </a:p>
                  </a:txBody>
                  <a:tcPr marL="5606" marR="5606" marT="56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17964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"/>
          <p:cNvSpPr>
            <a:spLocks noGrp="1"/>
          </p:cNvSpPr>
          <p:nvPr>
            <p:ph idx="1"/>
          </p:nvPr>
        </p:nvSpPr>
        <p:spPr>
          <a:xfrm>
            <a:off x="506458" y="2492896"/>
            <a:ext cx="8229600" cy="331236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versions in different languages could be improved by developing coding rules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Contribution from experts who know the language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Cascot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finetuning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in this workshop</a:t>
            </a:r>
          </a:p>
          <a:p>
            <a:pPr marL="0" indent="0">
              <a:spcBef>
                <a:spcPts val="0"/>
              </a:spcBef>
              <a:buNone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6822" y="1124744"/>
            <a:ext cx="7848872" cy="967993"/>
          </a:xfrm>
          <a:prstGeom prst="rect">
            <a:avLst/>
          </a:prstGeom>
          <a:solidFill>
            <a:srgbClr val="FFCC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96822" y="1124744"/>
            <a:ext cx="7848872" cy="77809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Developing Multi-language </a:t>
            </a:r>
            <a:r>
              <a:rPr kumimoji="0" lang="en-GB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Cascot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90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15" y="987291"/>
            <a:ext cx="7016429" cy="553300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GB" sz="3600" b="1" dirty="0" smtClean="0"/>
              <a:t>Coding with Cascot</a:t>
            </a:r>
            <a:endParaRPr lang="en-US" sz="36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627784" y="1681118"/>
            <a:ext cx="4680520" cy="432048"/>
            <a:chOff x="2627784" y="1681118"/>
            <a:chExt cx="4320480" cy="432048"/>
          </a:xfrm>
        </p:grpSpPr>
        <p:sp>
          <p:nvSpPr>
            <p:cNvPr id="7" name="Left Arrow 6"/>
            <p:cNvSpPr/>
            <p:nvPr/>
          </p:nvSpPr>
          <p:spPr>
            <a:xfrm>
              <a:off x="2627784" y="1681118"/>
              <a:ext cx="576064" cy="432048"/>
            </a:xfrm>
            <a:prstGeom prst="lef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03848" y="1743834"/>
              <a:ext cx="37444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rgbClr val="C00000"/>
                  </a:solidFill>
                </a:rPr>
                <a:t>Enter text (could be from a file)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259631" y="2560946"/>
            <a:ext cx="7776864" cy="910466"/>
            <a:chOff x="3321678" y="2560946"/>
            <a:chExt cx="5655902" cy="910466"/>
          </a:xfrm>
        </p:grpSpPr>
        <p:sp>
          <p:nvSpPr>
            <p:cNvPr id="9" name="Left Arrow 8"/>
            <p:cNvSpPr/>
            <p:nvPr/>
          </p:nvSpPr>
          <p:spPr>
            <a:xfrm rot="6198416">
              <a:off x="5175644" y="2688559"/>
              <a:ext cx="569443" cy="314217"/>
            </a:xfrm>
            <a:prstGeom prst="lef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1678" y="3102080"/>
              <a:ext cx="5655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rgbClr val="C00000"/>
                  </a:solidFill>
                </a:rPr>
                <a:t>Cascot provides a recommendation for code but user can change it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188052" y="5556262"/>
            <a:ext cx="4200372" cy="458712"/>
            <a:chOff x="4188052" y="5556262"/>
            <a:chExt cx="4200372" cy="458712"/>
          </a:xfrm>
        </p:grpSpPr>
        <p:sp>
          <p:nvSpPr>
            <p:cNvPr id="11" name="Left Arrow 10"/>
            <p:cNvSpPr/>
            <p:nvPr/>
          </p:nvSpPr>
          <p:spPr>
            <a:xfrm rot="20722397">
              <a:off x="4188052" y="5582926"/>
              <a:ext cx="576064" cy="432048"/>
            </a:xfrm>
            <a:prstGeom prst="lef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42525" y="5556262"/>
              <a:ext cx="36458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rgbClr val="C00000"/>
                  </a:solidFill>
                </a:rPr>
                <a:t>Output can be directed to a file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483768" y="874945"/>
            <a:ext cx="3744417" cy="432048"/>
            <a:chOff x="2627784" y="1681118"/>
            <a:chExt cx="3096345" cy="432048"/>
          </a:xfrm>
        </p:grpSpPr>
        <p:sp>
          <p:nvSpPr>
            <p:cNvPr id="17" name="Left Arrow 16"/>
            <p:cNvSpPr/>
            <p:nvPr/>
          </p:nvSpPr>
          <p:spPr>
            <a:xfrm>
              <a:off x="2627784" y="1681118"/>
              <a:ext cx="576064" cy="432048"/>
            </a:xfrm>
            <a:prstGeom prst="lef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03849" y="1743834"/>
              <a:ext cx="2520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rgbClr val="C00000"/>
                  </a:solidFill>
                </a:rPr>
                <a:t>Selected classification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325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38912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Tx/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CASCOT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http://www2.warwick.ac.uk/fac/soc/ier/software/cascot/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Tx/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DASISH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http://dasish.eu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Tx/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European Social Survey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http://www.europeansocialsurvey.org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Tx/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ESCO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GB" sz="2000" dirty="0">
                <a:hlinkClick r:id="rId5"/>
              </a:rPr>
              <a:t>https://ec.europa.eu/esco/home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Tx/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Warwick Institute for Employment Research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http://www2.warwick.ac.uk/fac/soc/ier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6366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Further information</a:t>
            </a:r>
          </a:p>
        </p:txBody>
      </p:sp>
    </p:spTree>
    <p:extLst>
      <p:ext uri="{BB962C8B-B14F-4D97-AF65-F5344CB8AC3E}">
        <p14:creationId xmlns:p14="http://schemas.microsoft.com/office/powerpoint/2010/main" val="147538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404664"/>
            <a:ext cx="7630319" cy="936104"/>
          </a:xfrm>
          <a:prstGeom prst="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 smtClean="0"/>
              <a:t>Multi-language Cascot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76871"/>
          </a:xfrm>
        </p:spPr>
        <p:txBody>
          <a:bodyPr/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7 languages available: </a:t>
            </a:r>
            <a:r>
              <a:rPr lang="en-GB" sz="2800" dirty="0" smtClean="0"/>
              <a:t>Dutch, English, French, German, Italian, Slovak and Spanish</a:t>
            </a:r>
          </a:p>
          <a:p>
            <a:r>
              <a:rPr lang="en-GB" sz="2800" b="1" dirty="0" smtClean="0">
                <a:solidFill>
                  <a:srgbClr val="0070C0"/>
                </a:solidFill>
              </a:rPr>
              <a:t>Plans for 3: </a:t>
            </a:r>
            <a:r>
              <a:rPr lang="en-GB" sz="2800" dirty="0" smtClean="0"/>
              <a:t>Finnish, Norwegian and Portuguese</a:t>
            </a:r>
          </a:p>
          <a:p>
            <a:r>
              <a:rPr lang="en-GB" sz="2800" dirty="0" smtClean="0"/>
              <a:t>Cascot detects language automatically but it can be changed from menu: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573016"/>
            <a:ext cx="3381847" cy="240063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31674" y="4149080"/>
            <a:ext cx="439444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800" kern="0" dirty="0" smtClean="0"/>
              <a:t>ISCO-08 classification files have been prepared for each country, most contain also the national code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297457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GB" sz="3600" b="1" dirty="0" smtClean="0"/>
              <a:t>Quick flick through…Dutch</a:t>
            </a:r>
            <a:endParaRPr lang="en-US" sz="3600" b="1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49" y="980728"/>
            <a:ext cx="8983329" cy="555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8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GB" sz="3600" b="1" dirty="0" smtClean="0"/>
              <a:t>French</a:t>
            </a:r>
            <a:endParaRPr lang="en-US" sz="3600" b="1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1" y="980728"/>
            <a:ext cx="8964277" cy="550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0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GB" sz="3600" b="1" dirty="0" smtClean="0"/>
              <a:t>German</a:t>
            </a:r>
            <a:endParaRPr lang="en-US" sz="3600" b="1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40" y="908720"/>
            <a:ext cx="8983329" cy="5525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92080" y="323944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C00000"/>
                </a:solidFill>
              </a:rPr>
              <a:t>*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754" y="6439475"/>
            <a:ext cx="848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* The index is </a:t>
            </a:r>
            <a:r>
              <a:rPr lang="en-GB" dirty="0">
                <a:solidFill>
                  <a:srgbClr val="C00000"/>
                </a:solidFill>
              </a:rPr>
              <a:t>© </a:t>
            </a:r>
            <a:r>
              <a:rPr lang="en-GB" dirty="0" smtClean="0">
                <a:solidFill>
                  <a:srgbClr val="C00000"/>
                </a:solidFill>
              </a:rPr>
              <a:t>Federal Employment Agency</a:t>
            </a:r>
            <a:r>
              <a:rPr lang="en-GB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00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n-GB" sz="3600" b="1" dirty="0" smtClean="0"/>
              <a:t>Italian</a:t>
            </a:r>
            <a:endParaRPr lang="en-US" sz="3600" b="1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5" y="980728"/>
            <a:ext cx="8954750" cy="554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9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n-GB" sz="3600" b="1" dirty="0" smtClean="0"/>
              <a:t>Slovak</a:t>
            </a:r>
            <a:endParaRPr lang="en-US" sz="3600" b="1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2"/>
            <a:ext cx="8532440" cy="566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1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low">
  <a:themeElements>
    <a:clrScheme name="Custom 6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0070C0"/>
      </a:hlink>
      <a:folHlink>
        <a:srgbClr val="0070C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2970</TotalTime>
  <Words>574</Words>
  <Application>Microsoft Office PowerPoint</Application>
  <PresentationFormat>On-screen Show (4:3)</PresentationFormat>
  <Paragraphs>151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Default Design</vt:lpstr>
      <vt:lpstr>Flow</vt:lpstr>
      <vt:lpstr>Demonstration of Performance of CASCOT 5.0</vt:lpstr>
      <vt:lpstr>PowerPoint Presentation</vt:lpstr>
      <vt:lpstr>Coding with Cascot</vt:lpstr>
      <vt:lpstr>Multi-language Cascot</vt:lpstr>
      <vt:lpstr>Quick flick through…Dutch</vt:lpstr>
      <vt:lpstr>French</vt:lpstr>
      <vt:lpstr>German</vt:lpstr>
      <vt:lpstr>Italian</vt:lpstr>
      <vt:lpstr>Slovak</vt:lpstr>
      <vt:lpstr>Spanish</vt:lpstr>
      <vt:lpstr>First Test of Multi-language Cascot</vt:lpstr>
      <vt:lpstr>Second Test of Multi-language Cascot</vt:lpstr>
      <vt:lpstr>PowerPoint Presentation</vt:lpstr>
      <vt:lpstr>PowerPoint Presentation</vt:lpstr>
      <vt:lpstr>PowerPoint Presentation</vt:lpstr>
      <vt:lpstr>PowerPoint Presentation</vt:lpstr>
      <vt:lpstr>Cascot Performance Tool</vt:lpstr>
      <vt:lpstr>Opening a results file</vt:lpstr>
      <vt:lpstr>Performance Results Display</vt:lpstr>
      <vt:lpstr>Cascot Performance Tool - DE</vt:lpstr>
      <vt:lpstr>Cascot Performance Tool - EN</vt:lpstr>
      <vt:lpstr>Cascot Performance Tool - ES</vt:lpstr>
      <vt:lpstr>Cascot Performance Tool - FR</vt:lpstr>
      <vt:lpstr>Cascot Performance Tool - IT</vt:lpstr>
      <vt:lpstr>Cascot Performance Tool - NL</vt:lpstr>
      <vt:lpstr>Cascot Performance Tool - SK</vt:lpstr>
      <vt:lpstr>Why codes do not match?</vt:lpstr>
      <vt:lpstr>Code comparison – DE Some examples</vt:lpstr>
      <vt:lpstr>Developing Multi-language Cascot</vt:lpstr>
      <vt:lpstr>Further information</vt:lpstr>
    </vt:vector>
  </TitlesOfParts>
  <Company>University of Warwick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</dc:creator>
  <cp:lastModifiedBy>Birch, Margaret</cp:lastModifiedBy>
  <cp:revision>279</cp:revision>
  <cp:lastPrinted>2014-04-07T12:38:04Z</cp:lastPrinted>
  <dcterms:created xsi:type="dcterms:W3CDTF">2004-10-15T10:22:02Z</dcterms:created>
  <dcterms:modified xsi:type="dcterms:W3CDTF">2014-04-24T16:12:47Z</dcterms:modified>
</cp:coreProperties>
</file>