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511" r:id="rId2"/>
    <p:sldId id="515" r:id="rId3"/>
    <p:sldId id="506" r:id="rId4"/>
    <p:sldId id="512" r:id="rId5"/>
    <p:sldId id="513" r:id="rId6"/>
    <p:sldId id="514" r:id="rId7"/>
    <p:sldId id="516" r:id="rId8"/>
    <p:sldId id="517" r:id="rId9"/>
    <p:sldId id="510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66"/>
    <a:srgbClr val="5F2987"/>
    <a:srgbClr val="008080"/>
    <a:srgbClr val="000000"/>
    <a:srgbClr val="FFFFFF"/>
    <a:srgbClr val="CCFFCC"/>
    <a:srgbClr val="76A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1" autoAdjust="0"/>
    <p:restoredTop sz="89400" autoAdjust="0"/>
  </p:normalViewPr>
  <p:slideViewPr>
    <p:cSldViewPr>
      <p:cViewPr>
        <p:scale>
          <a:sx n="85" d="100"/>
          <a:sy n="85" d="100"/>
        </p:scale>
        <p:origin x="-2610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10" y="-101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C2E5E-8B12-44F6-B7B4-59F80A18DAF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017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6FC2-279E-4E23-9D1F-F72C67CB428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7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3347864" y="1371600"/>
            <a:ext cx="5544616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3419872" y="3228536"/>
            <a:ext cx="5472608" cy="1752600"/>
          </a:xfrm>
        </p:spPr>
        <p:txBody>
          <a:bodyPr lIns="0" rIns="18288">
            <a:normAutofit/>
          </a:bodyPr>
          <a:lstStyle>
            <a:lvl1pPr marL="0" marR="45720" indent="0" algn="r">
              <a:buNone/>
              <a:defRPr kumimoji="0" lang="en-US" sz="2800" b="1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4124-C637-451E-8DBA-27BCC8F58687}" type="datetimeFigureOut">
              <a:rPr lang="en-GB" smtClean="0"/>
              <a:pPr/>
              <a:t>24/04/2014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997" y="5805264"/>
            <a:ext cx="3480053" cy="952525"/>
          </a:xfrm>
          <a:prstGeom prst="rect">
            <a:avLst/>
          </a:prstGeom>
        </p:spPr>
      </p:pic>
      <p:pic>
        <p:nvPicPr>
          <p:cNvPr id="2" name="Picture 1" descr="SDC10012.jp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6" r="24138"/>
          <a:stretch/>
        </p:blipFill>
        <p:spPr>
          <a:xfrm>
            <a:off x="0" y="4040"/>
            <a:ext cx="3240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538" indent="-363538">
              <a:buClr>
                <a:schemeClr val="accent1">
                  <a:lumMod val="50000"/>
                </a:schemeClr>
              </a:buClr>
              <a:defRPr sz="3200">
                <a:latin typeface="+mj-lt"/>
              </a:defRPr>
            </a:lvl1pPr>
            <a:lvl2pPr marL="628650" indent="-265113">
              <a:defRPr sz="2800">
                <a:latin typeface="+mj-lt"/>
              </a:defRPr>
            </a:lvl2pPr>
            <a:lvl3pPr marL="628650" indent="-265113">
              <a:defRPr>
                <a:latin typeface="+mj-lt"/>
              </a:defRPr>
            </a:lvl3pPr>
            <a:lvl4pPr marL="628650" indent="-265113">
              <a:defRPr>
                <a:latin typeface="+mj-lt"/>
              </a:defRPr>
            </a:lvl4pPr>
            <a:lvl5pPr marL="628650" indent="-265113"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C45-B614-44C0-A6B1-B3469E932FF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6" y="5824229"/>
            <a:ext cx="16335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C04124-C637-451E-8DBA-27BCC8F58687}" type="datetimeFigureOut">
              <a:rPr lang="en-GB" smtClean="0"/>
              <a:pPr/>
              <a:t>24/04/2014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66BC45-B614-44C0-A6B1-B3469E932FF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997" y="5805264"/>
            <a:ext cx="3480053" cy="9525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1" kern="1200">
          <a:ln>
            <a:noFill/>
          </a:ln>
          <a:solidFill>
            <a:schemeClr val="accent1">
              <a:lumMod val="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itva.Ellison@warwick.ac.uk" TargetMode="External"/><Relationship Id="rId2" Type="http://schemas.openxmlformats.org/officeDocument/2006/relationships/hyperlink" Target="mailto:M.E.Birch@warwick.ac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://www.warwick.ac.uk/ier" TargetMode="External"/><Relationship Id="rId4" Type="http://schemas.openxmlformats.org/officeDocument/2006/relationships/hyperlink" Target="mailto:Peter.Elias@warwick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92471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DEVELOPMENT OF CASCOT 5.0</a:t>
            </a:r>
            <a:br>
              <a:rPr lang="en-GB" dirty="0" smtClean="0"/>
            </a:br>
            <a:r>
              <a:rPr lang="en-GB" dirty="0" smtClean="0"/>
              <a:t>(the multi-language version)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87624" y="2852936"/>
            <a:ext cx="6624736" cy="28803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 smtClean="0"/>
              <a:t>Presentation for the </a:t>
            </a:r>
          </a:p>
          <a:p>
            <a:pPr marL="0" indent="0" algn="ctr">
              <a:buNone/>
            </a:pPr>
            <a:r>
              <a:rPr lang="en-GB" dirty="0" smtClean="0"/>
              <a:t>Venice Workshop</a:t>
            </a:r>
          </a:p>
          <a:p>
            <a:pPr marL="0" indent="0" algn="ctr">
              <a:buNone/>
            </a:pPr>
            <a:r>
              <a:rPr lang="en-GB" dirty="0" smtClean="0"/>
              <a:t>10-11 April 2014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 smtClean="0"/>
              <a:t>Margaret Birch</a:t>
            </a:r>
          </a:p>
          <a:p>
            <a:pPr marL="0" indent="0" algn="ctr">
              <a:buNone/>
            </a:pPr>
            <a:r>
              <a:rPr lang="en-GB" sz="2400" dirty="0" smtClean="0"/>
              <a:t>Institute for Employment Research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9201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773074" cy="2408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541" y="3573016"/>
            <a:ext cx="1773563" cy="17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383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55576" y="1052736"/>
            <a:ext cx="7869560" cy="44644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IER is contracted under the DASISH project to develop a multi-lingual version of CASCOT to code job titles to ISCO 08</a:t>
            </a:r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A large task and limited resources, so this is a pilot project</a:t>
            </a:r>
          </a:p>
          <a:p>
            <a:pPr lvl="1"/>
            <a:r>
              <a:rPr lang="en-GB" sz="2000" dirty="0" smtClean="0"/>
              <a:t>The 8 selected languages are:</a:t>
            </a:r>
            <a:br>
              <a:rPr lang="en-GB" sz="2000" dirty="0" smtClean="0"/>
            </a:br>
            <a:r>
              <a:rPr lang="en-GB" sz="2000" dirty="0" smtClean="0"/>
              <a:t>- Dutch (Netherlands, Flemish-Belgium)</a:t>
            </a:r>
            <a:br>
              <a:rPr lang="en-GB" sz="2000" dirty="0" smtClean="0"/>
            </a:br>
            <a:r>
              <a:rPr lang="en-GB" sz="2000" dirty="0" smtClean="0"/>
              <a:t>- English</a:t>
            </a:r>
            <a:br>
              <a:rPr lang="en-GB" sz="2000" dirty="0" smtClean="0"/>
            </a:br>
            <a:r>
              <a:rPr lang="en-GB" sz="2000" dirty="0" smtClean="0"/>
              <a:t>- French (France, Walloon-Belgium, Switzerland)</a:t>
            </a:r>
            <a:br>
              <a:rPr lang="en-GB" sz="2000" dirty="0" smtClean="0"/>
            </a:br>
            <a:r>
              <a:rPr lang="en-GB" sz="2000" dirty="0" smtClean="0"/>
              <a:t>- German (Germany, Austria, Switzerland)</a:t>
            </a:r>
            <a:br>
              <a:rPr lang="en-GB" sz="2000" dirty="0" smtClean="0"/>
            </a:br>
            <a:r>
              <a:rPr lang="en-GB" sz="2000" dirty="0" smtClean="0"/>
              <a:t>- Slovak</a:t>
            </a:r>
            <a:br>
              <a:rPr lang="en-GB" sz="2000" dirty="0" smtClean="0"/>
            </a:br>
            <a:r>
              <a:rPr lang="en-GB" sz="2000" dirty="0" smtClean="0"/>
              <a:t>- Spanish</a:t>
            </a:r>
            <a:br>
              <a:rPr lang="en-GB" sz="2000" dirty="0" smtClean="0"/>
            </a:br>
            <a:r>
              <a:rPr lang="en-GB" sz="2000" dirty="0" smtClean="0"/>
              <a:t>- Italian</a:t>
            </a:r>
          </a:p>
          <a:p>
            <a:pPr marL="715963" lvl="1" indent="-95250">
              <a:spcBef>
                <a:spcPts val="0"/>
              </a:spcBef>
              <a:buNone/>
            </a:pPr>
            <a:r>
              <a:rPr lang="en-GB" sz="2000" dirty="0" smtClean="0"/>
              <a:t>- Finnish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3997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Contacts for the CASCOT 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Kea </a:t>
            </a:r>
            <a:r>
              <a:rPr lang="en-GB" sz="2400" dirty="0" err="1" smtClean="0"/>
              <a:t>Tijdens</a:t>
            </a:r>
            <a:r>
              <a:rPr lang="en-GB" sz="2400" dirty="0" smtClean="0"/>
              <a:t> (Universities of Amsterdam and Rotterdam)</a:t>
            </a:r>
          </a:p>
          <a:p>
            <a:r>
              <a:rPr lang="en-GB" sz="2400" dirty="0" smtClean="0"/>
              <a:t>Marc </a:t>
            </a:r>
            <a:r>
              <a:rPr lang="en-GB" sz="2400" dirty="0" err="1" smtClean="0"/>
              <a:t>Houben</a:t>
            </a:r>
            <a:r>
              <a:rPr lang="en-GB" sz="2400" dirty="0" smtClean="0"/>
              <a:t>, Sue </a:t>
            </a:r>
            <a:r>
              <a:rPr lang="en-GB" sz="2400" dirty="0" err="1" smtClean="0"/>
              <a:t>Westerman</a:t>
            </a:r>
            <a:r>
              <a:rPr lang="en-GB" sz="2400" dirty="0" smtClean="0"/>
              <a:t> (CBS, Netherlands)</a:t>
            </a:r>
          </a:p>
          <a:p>
            <a:r>
              <a:rPr lang="en-GB" sz="2400" dirty="0" smtClean="0"/>
              <a:t>Judith Pilliner (ONS, UK)</a:t>
            </a:r>
          </a:p>
          <a:p>
            <a:r>
              <a:rPr lang="en-GB" sz="2400" dirty="0" smtClean="0"/>
              <a:t>Louis </a:t>
            </a:r>
            <a:r>
              <a:rPr lang="en-GB" sz="2400" dirty="0" err="1" smtClean="0"/>
              <a:t>Meuric</a:t>
            </a:r>
            <a:r>
              <a:rPr lang="en-GB" sz="2400" dirty="0" smtClean="0"/>
              <a:t> (INSEE, France)</a:t>
            </a:r>
          </a:p>
          <a:p>
            <a:r>
              <a:rPr lang="en-GB" sz="2400" dirty="0" smtClean="0"/>
              <a:t>Manuel </a:t>
            </a:r>
            <a:r>
              <a:rPr lang="en-GB" sz="2400" dirty="0" err="1" smtClean="0"/>
              <a:t>Munz</a:t>
            </a:r>
            <a:r>
              <a:rPr lang="en-GB" sz="2400" dirty="0" smtClean="0"/>
              <a:t>, Markus </a:t>
            </a:r>
            <a:r>
              <a:rPr lang="en-GB" sz="2400" dirty="0" err="1" smtClean="0"/>
              <a:t>Zielonka</a:t>
            </a:r>
            <a:r>
              <a:rPr lang="en-GB" sz="2400" dirty="0" smtClean="0"/>
              <a:t> (Uni. Bamberg, Germany)</a:t>
            </a:r>
          </a:p>
          <a:p>
            <a:r>
              <a:rPr lang="en-GB" sz="2400" dirty="0" err="1" smtClean="0"/>
              <a:t>Hartmut</a:t>
            </a:r>
            <a:r>
              <a:rPr lang="en-GB" sz="2400" dirty="0" smtClean="0"/>
              <a:t> </a:t>
            </a:r>
            <a:r>
              <a:rPr lang="en-GB" sz="2400" dirty="0" err="1" smtClean="0"/>
              <a:t>Minkel</a:t>
            </a:r>
            <a:r>
              <a:rPr lang="en-GB" sz="2400" dirty="0" smtClean="0"/>
              <a:t> (DESTATIS, Germany)</a:t>
            </a:r>
          </a:p>
          <a:p>
            <a:r>
              <a:rPr lang="en-GB" sz="2400" dirty="0" err="1" smtClean="0"/>
              <a:t>Jozef</a:t>
            </a:r>
            <a:r>
              <a:rPr lang="en-GB" sz="2400" dirty="0" smtClean="0"/>
              <a:t> </a:t>
            </a:r>
            <a:r>
              <a:rPr lang="en-GB" sz="2400" dirty="0" err="1" smtClean="0"/>
              <a:t>Krabac</a:t>
            </a:r>
            <a:r>
              <a:rPr lang="en-GB" sz="2400" dirty="0" smtClean="0"/>
              <a:t>, </a:t>
            </a:r>
            <a:r>
              <a:rPr lang="en-GB" sz="2400" dirty="0" err="1" smtClean="0"/>
              <a:t>Karel</a:t>
            </a:r>
            <a:r>
              <a:rPr lang="en-GB" sz="2400" dirty="0" smtClean="0"/>
              <a:t> </a:t>
            </a:r>
            <a:r>
              <a:rPr lang="en-GB" sz="2400" dirty="0" err="1" smtClean="0"/>
              <a:t>Vaclavik</a:t>
            </a:r>
            <a:r>
              <a:rPr lang="en-GB" sz="2400" dirty="0" smtClean="0"/>
              <a:t> (</a:t>
            </a:r>
            <a:r>
              <a:rPr lang="en-GB" sz="2400" dirty="0" err="1" smtClean="0"/>
              <a:t>Trexima</a:t>
            </a:r>
            <a:r>
              <a:rPr lang="en-GB" sz="2400" dirty="0" smtClean="0"/>
              <a:t>, Slovak Republic)</a:t>
            </a:r>
          </a:p>
          <a:p>
            <a:r>
              <a:rPr lang="en-GB" sz="2400" dirty="0" smtClean="0"/>
              <a:t>Julio Nunez (INE, Spain)</a:t>
            </a:r>
          </a:p>
          <a:p>
            <a:r>
              <a:rPr lang="en-GB" sz="2400" dirty="0" smtClean="0"/>
              <a:t>Elena </a:t>
            </a:r>
            <a:r>
              <a:rPr lang="en-GB" sz="2400" dirty="0" err="1" smtClean="0"/>
              <a:t>Meschi</a:t>
            </a:r>
            <a:r>
              <a:rPr lang="en-GB" sz="2400" dirty="0" smtClean="0"/>
              <a:t> (</a:t>
            </a:r>
            <a:r>
              <a:rPr lang="en-GB" sz="2400" dirty="0" err="1" smtClean="0"/>
              <a:t>Ca</a:t>
            </a:r>
            <a:r>
              <a:rPr lang="en-GB" sz="2400" dirty="0" smtClean="0"/>
              <a:t>’ </a:t>
            </a:r>
            <a:r>
              <a:rPr lang="en-GB" sz="2400" dirty="0" err="1" smtClean="0"/>
              <a:t>Foscari</a:t>
            </a:r>
            <a:r>
              <a:rPr lang="en-GB" sz="2400" dirty="0" smtClean="0"/>
              <a:t> University of Venice, Italy)</a:t>
            </a:r>
          </a:p>
          <a:p>
            <a:r>
              <a:rPr lang="en-GB" sz="2400" dirty="0" smtClean="0"/>
              <a:t>Anne </a:t>
            </a:r>
            <a:r>
              <a:rPr lang="en-GB" sz="2400" dirty="0" err="1" smtClean="0"/>
              <a:t>Väänänen</a:t>
            </a:r>
            <a:r>
              <a:rPr lang="en-GB" sz="2400" dirty="0" smtClean="0"/>
              <a:t> (Statistics Finland)</a:t>
            </a:r>
          </a:p>
          <a:p>
            <a:r>
              <a:rPr lang="en-GB" sz="2400" dirty="0" smtClean="0"/>
              <a:t>David Hunter (ILO)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0438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Key Tasks Undertaken So Far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All the interface text in English has been translated into the seven other languages</a:t>
            </a:r>
          </a:p>
          <a:p>
            <a:r>
              <a:rPr lang="en-GB" sz="2400" dirty="0" smtClean="0"/>
              <a:t>National language versions of the ISCO 08 structure built into the CASCOT software</a:t>
            </a:r>
          </a:p>
          <a:p>
            <a:r>
              <a:rPr lang="en-GB" sz="2400" dirty="0" smtClean="0"/>
              <a:t>Job titles in the selected languages indexed to ISCO 08</a:t>
            </a:r>
            <a:br>
              <a:rPr lang="en-GB" sz="2400" dirty="0" smtClean="0"/>
            </a:br>
            <a:r>
              <a:rPr lang="en-GB" sz="2400" dirty="0" smtClean="0"/>
              <a:t>- Some supplied by NSIs or other groups with whom we work</a:t>
            </a:r>
            <a:br>
              <a:rPr lang="en-GB" sz="2400" dirty="0" smtClean="0"/>
            </a:br>
            <a:r>
              <a:rPr lang="en-GB" sz="2400" dirty="0" smtClean="0"/>
              <a:t>- Some found by us by exploring relevant national websites</a:t>
            </a:r>
          </a:p>
          <a:p>
            <a:r>
              <a:rPr lang="en-GB" sz="2400" dirty="0" smtClean="0"/>
              <a:t>Raw data files from the European Social Survey (ESS) Round 6 have been supplied.  Some contain job titles and ISCO 08 codes.  These have been used to validate the software.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80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Key tasks in the </a:t>
            </a:r>
            <a:r>
              <a:rPr lang="en-GB" dirty="0"/>
              <a:t>r</a:t>
            </a:r>
            <a:r>
              <a:rPr lang="en-GB" dirty="0" smtClean="0"/>
              <a:t>emaining </a:t>
            </a:r>
            <a:r>
              <a:rPr lang="en-GB" dirty="0"/>
              <a:t>p</a:t>
            </a:r>
            <a:r>
              <a:rPr lang="en-GB" dirty="0" smtClean="0"/>
              <a:t>roject </a:t>
            </a:r>
            <a:r>
              <a:rPr lang="en-GB" dirty="0"/>
              <a:t>p</a:t>
            </a:r>
            <a:r>
              <a:rPr lang="en-GB" dirty="0" smtClean="0"/>
              <a:t>eriod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Partnership arrangements for the testing of the CASCOT multi-lingual software by experts within each country covered by the languages in the pilot</a:t>
            </a:r>
          </a:p>
          <a:p>
            <a:r>
              <a:rPr lang="en-GB" sz="2400" dirty="0" smtClean="0"/>
              <a:t>Partnership arrangements for the testing and development of language-based coding rules (Venice Workshop)</a:t>
            </a:r>
          </a:p>
          <a:p>
            <a:r>
              <a:rPr lang="en-GB" sz="2400" dirty="0" smtClean="0"/>
              <a:t>Using the CASCOT performance tool to fine-tune the software in different languages</a:t>
            </a:r>
          </a:p>
          <a:p>
            <a:r>
              <a:rPr lang="en-GB" sz="2400" dirty="0" smtClean="0"/>
              <a:t>Timetable: </a:t>
            </a:r>
            <a:br>
              <a:rPr lang="en-GB" sz="2400" dirty="0" smtClean="0"/>
            </a:br>
            <a:r>
              <a:rPr lang="en-GB" sz="2400" dirty="0" smtClean="0"/>
              <a:t>- Test results collated by October 2014</a:t>
            </a:r>
            <a:br>
              <a:rPr lang="en-GB" sz="2400" dirty="0" smtClean="0"/>
            </a:br>
            <a:r>
              <a:rPr lang="en-GB" sz="2400" dirty="0" smtClean="0"/>
              <a:t>- Completion of the project by December 2014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0281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have we learnt from CASCOT demos?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Modifications to CASCOT Editor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 word 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Better treatment for equivalent word endings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Processing/non-processing of spaces</a:t>
            </a:r>
          </a:p>
          <a:p>
            <a:r>
              <a:rPr lang="en-US" dirty="0" smtClean="0"/>
              <a:t>The need for ‘Gold Standard’ coded text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8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Modifications to CASCOT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text descriptions to </a:t>
            </a:r>
            <a:r>
              <a:rPr lang="en-US" smtClean="0"/>
              <a:t>the structure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have we learnt from CASCOT demos?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8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more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Email: </a:t>
            </a:r>
            <a:r>
              <a:rPr lang="en-GB" dirty="0" smtClean="0">
                <a:hlinkClick r:id="rId2"/>
              </a:rPr>
              <a:t>M.E.Birch@warwick.ac.uk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        </a:t>
            </a:r>
            <a:r>
              <a:rPr lang="en-GB" dirty="0" smtClean="0">
                <a:hlinkClick r:id="rId3"/>
              </a:rPr>
              <a:t>Ritva.Ellison@warwick.ac.uk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        </a:t>
            </a:r>
            <a:r>
              <a:rPr lang="en-GB" dirty="0" smtClean="0">
                <a:hlinkClick r:id="rId4"/>
              </a:rPr>
              <a:t>Peter.Elias@warwick.ac.uk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www.warwick.ac.uk/ier</a:t>
            </a:r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293096"/>
            <a:ext cx="4300001" cy="1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0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6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0070C0"/>
      </a:hlink>
      <a:folHlink>
        <a:srgbClr val="0070C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3676</TotalTime>
  <Words>313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DEVELOPMENT OF CASCOT 5.0 (the multi-language version)</vt:lpstr>
      <vt:lpstr>PowerPoint Presentation</vt:lpstr>
      <vt:lpstr>PowerPoint Presentation</vt:lpstr>
      <vt:lpstr>Contacts for the CASCOT project</vt:lpstr>
      <vt:lpstr>Key Tasks Undertaken So Far</vt:lpstr>
      <vt:lpstr>Key tasks in the remaining project period</vt:lpstr>
      <vt:lpstr>What have we learnt from CASCOT demos?</vt:lpstr>
      <vt:lpstr>What have we learnt from CASCOT demos?</vt:lpstr>
      <vt:lpstr>For more information</vt:lpstr>
    </vt:vector>
  </TitlesOfParts>
  <Company>University of Warwick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SBarnes</dc:creator>
  <cp:lastModifiedBy>Birch, Margaret</cp:lastModifiedBy>
  <cp:revision>692</cp:revision>
  <cp:lastPrinted>2014-01-22T15:10:23Z</cp:lastPrinted>
  <dcterms:created xsi:type="dcterms:W3CDTF">2010-11-22T09:49:57Z</dcterms:created>
  <dcterms:modified xsi:type="dcterms:W3CDTF">2014-04-24T14:34:33Z</dcterms:modified>
</cp:coreProperties>
</file>