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759" r:id="rId4"/>
    <p:sldMasterId id="2147483651" r:id="rId5"/>
    <p:sldMasterId id="2147483652" r:id="rId6"/>
    <p:sldMasterId id="2147483653" r:id="rId7"/>
    <p:sldMasterId id="2147483654" r:id="rId8"/>
    <p:sldMasterId id="2147483655" r:id="rId9"/>
    <p:sldMasterId id="2147483656" r:id="rId10"/>
  </p:sldMasterIdLst>
  <p:notesMasterIdLst>
    <p:notesMasterId r:id="rId93"/>
  </p:notesMasterIdLst>
  <p:sldIdLst>
    <p:sldId id="256" r:id="rId11"/>
    <p:sldId id="266" r:id="rId12"/>
    <p:sldId id="410" r:id="rId13"/>
    <p:sldId id="305" r:id="rId14"/>
    <p:sldId id="431" r:id="rId15"/>
    <p:sldId id="421" r:id="rId16"/>
    <p:sldId id="419" r:id="rId17"/>
    <p:sldId id="349" r:id="rId18"/>
    <p:sldId id="423" r:id="rId19"/>
    <p:sldId id="428" r:id="rId20"/>
    <p:sldId id="425" r:id="rId21"/>
    <p:sldId id="426" r:id="rId22"/>
    <p:sldId id="413" r:id="rId23"/>
    <p:sldId id="430" r:id="rId24"/>
    <p:sldId id="412" r:id="rId25"/>
    <p:sldId id="414" r:id="rId26"/>
    <p:sldId id="416" r:id="rId27"/>
    <p:sldId id="415" r:id="rId28"/>
    <p:sldId id="427" r:id="rId29"/>
    <p:sldId id="429" r:id="rId30"/>
    <p:sldId id="322" r:id="rId31"/>
    <p:sldId id="323" r:id="rId32"/>
    <p:sldId id="350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399" r:id="rId68"/>
    <p:sldId id="400" r:id="rId69"/>
    <p:sldId id="401" r:id="rId70"/>
    <p:sldId id="402" r:id="rId71"/>
    <p:sldId id="403" r:id="rId72"/>
    <p:sldId id="404" r:id="rId73"/>
    <p:sldId id="405" r:id="rId74"/>
    <p:sldId id="406" r:id="rId75"/>
    <p:sldId id="407" r:id="rId76"/>
    <p:sldId id="408" r:id="rId77"/>
    <p:sldId id="409" r:id="rId78"/>
    <p:sldId id="351" r:id="rId79"/>
    <p:sldId id="352" r:id="rId80"/>
    <p:sldId id="353" r:id="rId81"/>
    <p:sldId id="354" r:id="rId82"/>
    <p:sldId id="355" r:id="rId83"/>
    <p:sldId id="356" r:id="rId84"/>
    <p:sldId id="357" r:id="rId85"/>
    <p:sldId id="358" r:id="rId86"/>
    <p:sldId id="359" r:id="rId87"/>
    <p:sldId id="360" r:id="rId88"/>
    <p:sldId id="361" r:id="rId89"/>
    <p:sldId id="362" r:id="rId90"/>
    <p:sldId id="363" r:id="rId91"/>
    <p:sldId id="364" r:id="rId9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0"/>
        <a:cs typeface="SimSun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0"/>
        <a:cs typeface="SimSun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0"/>
        <a:cs typeface="SimSun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0"/>
        <a:cs typeface="SimSun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SimSun" charset="0"/>
        <a:cs typeface="SimSun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SimSun" charset="0"/>
        <a:cs typeface="SimSun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SimSun" charset="0"/>
        <a:cs typeface="SimSun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SimSun" charset="0"/>
        <a:cs typeface="SimSun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SimSun" charset="0"/>
        <a:cs typeface="SimSun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rik Lorentz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8009"/>
    <a:srgbClr val="1B23EB"/>
    <a:srgbClr val="336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83461" autoAdjust="0"/>
  </p:normalViewPr>
  <p:slideViewPr>
    <p:cSldViewPr>
      <p:cViewPr>
        <p:scale>
          <a:sx n="66" d="100"/>
          <a:sy n="66" d="100"/>
        </p:scale>
        <p:origin x="-1284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3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presProps" Target="pres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16T22:09:56.36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Tahoma" charset="0"/>
              </a:defRPr>
            </a:lvl1pPr>
          </a:lstStyle>
          <a:p>
            <a:endParaRPr lang="da-DK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Tahoma" charset="0"/>
              </a:defRPr>
            </a:lvl1pPr>
          </a:lstStyle>
          <a:p>
            <a:endParaRPr lang="da-DK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Tahoma" charset="0"/>
              </a:defRPr>
            </a:lvl1pPr>
          </a:lstStyle>
          <a:p>
            <a:endParaRPr lang="da-DK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Tahoma" charset="0"/>
              </a:defRPr>
            </a:lvl1pPr>
          </a:lstStyle>
          <a:p>
            <a:fld id="{F69CDE40-64F7-4A41-BB69-CCA15AE51A6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7747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6D41F8-2E77-BD45-ABDD-CFA12D237266}" type="slidenum">
              <a:rPr lang="da-DK"/>
              <a:pPr/>
              <a:t>1</a:t>
            </a:fld>
            <a:endParaRPr lang="da-DK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12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If </a:t>
            </a:r>
            <a:r>
              <a:rPr lang="da-DK" dirty="0" err="1" smtClean="0"/>
              <a:t>we</a:t>
            </a:r>
            <a:r>
              <a:rPr lang="da-DK" dirty="0" smtClean="0"/>
              <a:t> go back to</a:t>
            </a:r>
            <a:r>
              <a:rPr lang="da-DK" baseline="0" dirty="0" smtClean="0"/>
              <a:t> the data, t</a:t>
            </a:r>
            <a:r>
              <a:rPr lang="da-DK" dirty="0" smtClean="0"/>
              <a:t>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sections</a:t>
            </a:r>
            <a:r>
              <a:rPr lang="da-DK" baseline="0" dirty="0" smtClean="0"/>
              <a:t> cover 200,000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expressions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100,000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unique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represented</a:t>
            </a:r>
            <a:r>
              <a:rPr lang="da-DK" baseline="0" dirty="0" smtClean="0"/>
              <a:t> in 8,500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types </a:t>
            </a:r>
            <a:r>
              <a:rPr lang="da-DK" baseline="0" dirty="0" err="1" smtClean="0"/>
              <a:t>such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whether</a:t>
            </a:r>
            <a:r>
              <a:rPr lang="da-DK" baseline="0" dirty="0" smtClean="0"/>
              <a:t> it is a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of persons, </a:t>
            </a:r>
            <a:r>
              <a:rPr lang="da-DK" baseline="0" dirty="0" err="1" smtClean="0"/>
              <a:t>acts</a:t>
            </a:r>
            <a:r>
              <a:rPr lang="da-DK" baseline="0" dirty="0" smtClean="0"/>
              <a:t> etc. or just a </a:t>
            </a:r>
            <a:r>
              <a:rPr lang="da-DK" baseline="0" dirty="0" err="1" smtClean="0"/>
              <a:t>loose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in the form of </a:t>
            </a:r>
            <a:r>
              <a:rPr lang="da-DK" baseline="0" dirty="0" err="1" smtClean="0"/>
              <a:t>concerns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Co-</a:t>
            </a:r>
            <a:r>
              <a:rPr lang="da-DK" baseline="0" dirty="0" err="1" smtClean="0"/>
              <a:t>hyponyms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Hyperonym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(80 %) of cases),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general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‘person’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more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</a:t>
            </a:r>
            <a:r>
              <a:rPr lang="da-DK" baseline="0" dirty="0" err="1" smtClean="0"/>
              <a:t>telehone</a:t>
            </a:r>
            <a:r>
              <a:rPr lang="da-DK" baseline="0" dirty="0" smtClean="0"/>
              <a:t>’</a:t>
            </a:r>
            <a:endParaRPr lang="da-D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13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If </a:t>
            </a:r>
            <a:r>
              <a:rPr lang="da-DK" dirty="0" err="1" smtClean="0"/>
              <a:t>we</a:t>
            </a:r>
            <a:r>
              <a:rPr lang="da-DK" dirty="0" smtClean="0"/>
              <a:t> go back to</a:t>
            </a:r>
            <a:r>
              <a:rPr lang="da-DK" baseline="0" dirty="0" smtClean="0"/>
              <a:t> the data, t</a:t>
            </a:r>
            <a:r>
              <a:rPr lang="da-DK" dirty="0" smtClean="0"/>
              <a:t>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sections</a:t>
            </a:r>
            <a:r>
              <a:rPr lang="da-DK" baseline="0" dirty="0" smtClean="0"/>
              <a:t> cover 200,000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expressions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100,000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unique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represented</a:t>
            </a:r>
            <a:r>
              <a:rPr lang="da-DK" baseline="0" dirty="0" smtClean="0"/>
              <a:t> in 8,500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types </a:t>
            </a:r>
            <a:r>
              <a:rPr lang="da-DK" baseline="0" dirty="0" err="1" smtClean="0"/>
              <a:t>such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whether</a:t>
            </a:r>
            <a:r>
              <a:rPr lang="da-DK" baseline="0" dirty="0" smtClean="0"/>
              <a:t> it is a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of persons, </a:t>
            </a:r>
            <a:r>
              <a:rPr lang="da-DK" baseline="0" dirty="0" err="1" smtClean="0"/>
              <a:t>acts</a:t>
            </a:r>
            <a:r>
              <a:rPr lang="da-DK" baseline="0" dirty="0" smtClean="0"/>
              <a:t> etc. or just a </a:t>
            </a:r>
            <a:r>
              <a:rPr lang="da-DK" baseline="0" dirty="0" err="1" smtClean="0"/>
              <a:t>loose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in the form of </a:t>
            </a:r>
            <a:r>
              <a:rPr lang="da-DK" baseline="0" dirty="0" err="1" smtClean="0"/>
              <a:t>concerns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Co-</a:t>
            </a:r>
            <a:r>
              <a:rPr lang="da-DK" baseline="0" dirty="0" err="1" smtClean="0"/>
              <a:t>hyponyms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Hyperonym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(80 %) of cases),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general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‘person’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more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</a:t>
            </a:r>
            <a:r>
              <a:rPr lang="da-DK" baseline="0" dirty="0" err="1" smtClean="0"/>
              <a:t>telehone</a:t>
            </a:r>
            <a:r>
              <a:rPr lang="da-DK" baseline="0" dirty="0" smtClean="0"/>
              <a:t>’</a:t>
            </a:r>
            <a:endParaRPr lang="da-DK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14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If </a:t>
            </a:r>
            <a:r>
              <a:rPr lang="da-DK" dirty="0" err="1" smtClean="0"/>
              <a:t>we</a:t>
            </a:r>
            <a:r>
              <a:rPr lang="da-DK" dirty="0" smtClean="0"/>
              <a:t> go back to</a:t>
            </a:r>
            <a:r>
              <a:rPr lang="da-DK" baseline="0" dirty="0" smtClean="0"/>
              <a:t> the data, t</a:t>
            </a:r>
            <a:r>
              <a:rPr lang="da-DK" dirty="0" smtClean="0"/>
              <a:t>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sections</a:t>
            </a:r>
            <a:r>
              <a:rPr lang="da-DK" baseline="0" dirty="0" smtClean="0"/>
              <a:t> cover 200,000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expressions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100,000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unique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represented</a:t>
            </a:r>
            <a:r>
              <a:rPr lang="da-DK" baseline="0" dirty="0" smtClean="0"/>
              <a:t> in 8,500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types </a:t>
            </a:r>
            <a:r>
              <a:rPr lang="da-DK" baseline="0" dirty="0" err="1" smtClean="0"/>
              <a:t>such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whether</a:t>
            </a:r>
            <a:r>
              <a:rPr lang="da-DK" baseline="0" dirty="0" smtClean="0"/>
              <a:t> it is a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of persons, </a:t>
            </a:r>
            <a:r>
              <a:rPr lang="da-DK" baseline="0" dirty="0" err="1" smtClean="0"/>
              <a:t>acts</a:t>
            </a:r>
            <a:r>
              <a:rPr lang="da-DK" baseline="0" dirty="0" smtClean="0"/>
              <a:t> etc. or just a </a:t>
            </a:r>
            <a:r>
              <a:rPr lang="da-DK" baseline="0" dirty="0" err="1" smtClean="0"/>
              <a:t>loose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in the form of </a:t>
            </a:r>
            <a:r>
              <a:rPr lang="da-DK" baseline="0" dirty="0" err="1" smtClean="0"/>
              <a:t>concerns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Co-</a:t>
            </a:r>
            <a:r>
              <a:rPr lang="da-DK" baseline="0" dirty="0" err="1" smtClean="0"/>
              <a:t>hyponyms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Hyperonym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(80 %) of cases),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general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‘person’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more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</a:t>
            </a:r>
            <a:r>
              <a:rPr lang="da-DK" baseline="0" dirty="0" err="1" smtClean="0"/>
              <a:t>telehone</a:t>
            </a:r>
            <a:r>
              <a:rPr lang="da-DK" baseline="0" dirty="0" smtClean="0"/>
              <a:t>’</a:t>
            </a:r>
            <a:endParaRPr lang="da-DK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16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If </a:t>
            </a:r>
            <a:r>
              <a:rPr lang="da-DK" dirty="0" err="1" smtClean="0"/>
              <a:t>we</a:t>
            </a:r>
            <a:r>
              <a:rPr lang="da-DK" dirty="0" smtClean="0"/>
              <a:t> go back to</a:t>
            </a:r>
            <a:r>
              <a:rPr lang="da-DK" baseline="0" dirty="0" smtClean="0"/>
              <a:t> the data, t</a:t>
            </a:r>
            <a:r>
              <a:rPr lang="da-DK" dirty="0" smtClean="0"/>
              <a:t>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sections</a:t>
            </a:r>
            <a:r>
              <a:rPr lang="da-DK" baseline="0" dirty="0" smtClean="0"/>
              <a:t> cover 200,000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expressions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100,000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unique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represented</a:t>
            </a:r>
            <a:r>
              <a:rPr lang="da-DK" baseline="0" dirty="0" smtClean="0"/>
              <a:t> in 8,500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types </a:t>
            </a:r>
            <a:r>
              <a:rPr lang="da-DK" baseline="0" dirty="0" err="1" smtClean="0"/>
              <a:t>such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whether</a:t>
            </a:r>
            <a:r>
              <a:rPr lang="da-DK" baseline="0" dirty="0" smtClean="0"/>
              <a:t> it is a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of persons, </a:t>
            </a:r>
            <a:r>
              <a:rPr lang="da-DK" baseline="0" dirty="0" err="1" smtClean="0"/>
              <a:t>acts</a:t>
            </a:r>
            <a:r>
              <a:rPr lang="da-DK" baseline="0" dirty="0" smtClean="0"/>
              <a:t> etc. or just a </a:t>
            </a:r>
            <a:r>
              <a:rPr lang="da-DK" baseline="0" dirty="0" err="1" smtClean="0"/>
              <a:t>loose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in the form of </a:t>
            </a:r>
            <a:r>
              <a:rPr lang="da-DK" baseline="0" dirty="0" err="1" smtClean="0"/>
              <a:t>concerns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Co-</a:t>
            </a:r>
            <a:r>
              <a:rPr lang="da-DK" baseline="0" dirty="0" err="1" smtClean="0"/>
              <a:t>hyponyms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Hyperonym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(80 %) of cases),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general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‘person’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more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</a:t>
            </a:r>
            <a:r>
              <a:rPr lang="da-DK" baseline="0" dirty="0" err="1" smtClean="0"/>
              <a:t>telehone</a:t>
            </a:r>
            <a:r>
              <a:rPr lang="da-DK" baseline="0" dirty="0" smtClean="0"/>
              <a:t>’</a:t>
            </a:r>
            <a:endParaRPr lang="da-DK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17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If </a:t>
            </a:r>
            <a:r>
              <a:rPr lang="da-DK" dirty="0" err="1" smtClean="0"/>
              <a:t>we</a:t>
            </a:r>
            <a:r>
              <a:rPr lang="da-DK" dirty="0" smtClean="0"/>
              <a:t> go back to</a:t>
            </a:r>
            <a:r>
              <a:rPr lang="da-DK" baseline="0" dirty="0" smtClean="0"/>
              <a:t> the data, t</a:t>
            </a:r>
            <a:r>
              <a:rPr lang="da-DK" dirty="0" smtClean="0"/>
              <a:t>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sections</a:t>
            </a:r>
            <a:r>
              <a:rPr lang="da-DK" baseline="0" dirty="0" smtClean="0"/>
              <a:t> cover 200,000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expressions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100,000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unique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represented</a:t>
            </a:r>
            <a:r>
              <a:rPr lang="da-DK" baseline="0" dirty="0" smtClean="0"/>
              <a:t> in 8,500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types </a:t>
            </a:r>
            <a:r>
              <a:rPr lang="da-DK" baseline="0" dirty="0" err="1" smtClean="0"/>
              <a:t>such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whether</a:t>
            </a:r>
            <a:r>
              <a:rPr lang="da-DK" baseline="0" dirty="0" smtClean="0"/>
              <a:t> it is a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of persons, </a:t>
            </a:r>
            <a:r>
              <a:rPr lang="da-DK" baseline="0" dirty="0" err="1" smtClean="0"/>
              <a:t>acts</a:t>
            </a:r>
            <a:r>
              <a:rPr lang="da-DK" baseline="0" dirty="0" smtClean="0"/>
              <a:t> etc. or just a </a:t>
            </a:r>
            <a:r>
              <a:rPr lang="da-DK" baseline="0" dirty="0" err="1" smtClean="0"/>
              <a:t>loose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in the form of </a:t>
            </a:r>
            <a:r>
              <a:rPr lang="da-DK" baseline="0" dirty="0" err="1" smtClean="0"/>
              <a:t>concerns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Co-</a:t>
            </a:r>
            <a:r>
              <a:rPr lang="da-DK" baseline="0" dirty="0" err="1" smtClean="0"/>
              <a:t>hyponyms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Hyperonym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(80 %) of cases),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general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‘person’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more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</a:t>
            </a:r>
            <a:r>
              <a:rPr lang="da-DK" baseline="0" dirty="0" err="1" smtClean="0"/>
              <a:t>telehone</a:t>
            </a:r>
            <a:r>
              <a:rPr lang="da-DK" baseline="0" dirty="0" smtClean="0"/>
              <a:t>’</a:t>
            </a:r>
            <a:endParaRPr lang="da-DK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18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If </a:t>
            </a:r>
            <a:r>
              <a:rPr lang="da-DK" dirty="0" err="1" smtClean="0"/>
              <a:t>we</a:t>
            </a:r>
            <a:r>
              <a:rPr lang="da-DK" dirty="0" smtClean="0"/>
              <a:t> go back to</a:t>
            </a:r>
            <a:r>
              <a:rPr lang="da-DK" baseline="0" dirty="0" smtClean="0"/>
              <a:t> the data, t</a:t>
            </a:r>
            <a:r>
              <a:rPr lang="da-DK" dirty="0" smtClean="0"/>
              <a:t>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sections</a:t>
            </a:r>
            <a:r>
              <a:rPr lang="da-DK" baseline="0" dirty="0" smtClean="0"/>
              <a:t> cover 200,000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expressions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100,000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unique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represented</a:t>
            </a:r>
            <a:r>
              <a:rPr lang="da-DK" baseline="0" dirty="0" smtClean="0"/>
              <a:t> in 8,500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types </a:t>
            </a:r>
            <a:r>
              <a:rPr lang="da-DK" baseline="0" dirty="0" err="1" smtClean="0"/>
              <a:t>such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whether</a:t>
            </a:r>
            <a:r>
              <a:rPr lang="da-DK" baseline="0" dirty="0" smtClean="0"/>
              <a:t> it is a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of persons, </a:t>
            </a:r>
            <a:r>
              <a:rPr lang="da-DK" baseline="0" dirty="0" err="1" smtClean="0"/>
              <a:t>acts</a:t>
            </a:r>
            <a:r>
              <a:rPr lang="da-DK" baseline="0" dirty="0" smtClean="0"/>
              <a:t> etc. or just a </a:t>
            </a:r>
            <a:r>
              <a:rPr lang="da-DK" baseline="0" dirty="0" err="1" smtClean="0"/>
              <a:t>loose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in the form of </a:t>
            </a:r>
            <a:r>
              <a:rPr lang="da-DK" baseline="0" dirty="0" err="1" smtClean="0"/>
              <a:t>concerns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Co-</a:t>
            </a:r>
            <a:r>
              <a:rPr lang="da-DK" baseline="0" dirty="0" err="1" smtClean="0"/>
              <a:t>hyponyms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Hyperonym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(80 %) of cases),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general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‘person’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more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</a:t>
            </a:r>
            <a:r>
              <a:rPr lang="da-DK" baseline="0" dirty="0" err="1" smtClean="0"/>
              <a:t>telehone</a:t>
            </a:r>
            <a:r>
              <a:rPr lang="da-DK" baseline="0" dirty="0" smtClean="0"/>
              <a:t>’</a:t>
            </a:r>
            <a:endParaRPr lang="da-DK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19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If </a:t>
            </a:r>
            <a:r>
              <a:rPr lang="da-DK" dirty="0" err="1" smtClean="0"/>
              <a:t>we</a:t>
            </a:r>
            <a:r>
              <a:rPr lang="da-DK" dirty="0" smtClean="0"/>
              <a:t> go back to</a:t>
            </a:r>
            <a:r>
              <a:rPr lang="da-DK" baseline="0" dirty="0" smtClean="0"/>
              <a:t> the data, t</a:t>
            </a:r>
            <a:r>
              <a:rPr lang="da-DK" dirty="0" smtClean="0"/>
              <a:t>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sections</a:t>
            </a:r>
            <a:r>
              <a:rPr lang="da-DK" baseline="0" dirty="0" smtClean="0"/>
              <a:t> cover 200,000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expressions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100,000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unique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represented</a:t>
            </a:r>
            <a:r>
              <a:rPr lang="da-DK" baseline="0" dirty="0" smtClean="0"/>
              <a:t> in 8,500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types </a:t>
            </a:r>
            <a:r>
              <a:rPr lang="da-DK" baseline="0" dirty="0" err="1" smtClean="0"/>
              <a:t>such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whether</a:t>
            </a:r>
            <a:r>
              <a:rPr lang="da-DK" baseline="0" dirty="0" smtClean="0"/>
              <a:t> it is a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of persons, </a:t>
            </a:r>
            <a:r>
              <a:rPr lang="da-DK" baseline="0" dirty="0" err="1" smtClean="0"/>
              <a:t>acts</a:t>
            </a:r>
            <a:r>
              <a:rPr lang="da-DK" baseline="0" dirty="0" smtClean="0"/>
              <a:t> etc. or just a </a:t>
            </a:r>
            <a:r>
              <a:rPr lang="da-DK" baseline="0" dirty="0" err="1" smtClean="0"/>
              <a:t>loose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in the form of </a:t>
            </a:r>
            <a:r>
              <a:rPr lang="da-DK" baseline="0" dirty="0" err="1" smtClean="0"/>
              <a:t>concerns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Co-</a:t>
            </a:r>
            <a:r>
              <a:rPr lang="da-DK" baseline="0" dirty="0" err="1" smtClean="0"/>
              <a:t>hyponyms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Hyperonym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(80 %) of cases),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general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‘person’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more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</a:t>
            </a:r>
            <a:r>
              <a:rPr lang="da-DK" baseline="0" dirty="0" err="1" smtClean="0"/>
              <a:t>telehone</a:t>
            </a:r>
            <a:r>
              <a:rPr lang="da-DK" baseline="0" dirty="0" smtClean="0"/>
              <a:t>’</a:t>
            </a:r>
            <a:endParaRPr lang="da-DK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20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OUTLINE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Background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Phase 1: Compilation and semantic annotation of data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Phase 2: Printed dictionary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Polysemy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Comprehensive vs. restricted thesauri: rare senses, keywords, index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Stylistic labels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Conclusions</a:t>
            </a:r>
          </a:p>
          <a:p>
            <a:endParaRPr lang="da-DK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21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da-DK" dirty="0" smtClean="0"/>
              <a:t> </a:t>
            </a:r>
            <a:r>
              <a:rPr lang="en-US" sz="2800" dirty="0" smtClean="0">
                <a:solidFill>
                  <a:srgbClr val="254061"/>
                </a:solidFill>
                <a:latin typeface="Georgia" panose="02040502050405020303" pitchFamily="18" charset="0"/>
                <a:cs typeface="Arial"/>
              </a:rPr>
              <a:t>Also m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ixed POS classes,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e.g. act</a:t>
            </a:r>
            <a:r>
              <a:rPr lang="en-US" sz="28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groups consisting of both the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verbs and the verbal noun;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Or property groups consisting of both adjectives, nouns,</a:t>
            </a:r>
            <a:r>
              <a:rPr lang="en-US" sz="28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adverbials and verbal phrases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E.g. words denoting the property “to cry”</a:t>
            </a:r>
            <a:r>
              <a:rPr lang="en-US" sz="28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where the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Group type is property (of person)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Her</a:t>
            </a:r>
            <a:r>
              <a:rPr lang="en-US" sz="28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 we find </a:t>
            </a:r>
            <a:r>
              <a:rPr lang="en-US" sz="2800" b="1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the noun: tearfulness</a:t>
            </a:r>
            <a:r>
              <a:rPr lang="en-US" sz="28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2800" b="1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the verbal phrase: </a:t>
            </a:r>
            <a:r>
              <a:rPr lang="en-US" sz="2800" b="1" dirty="0" smtClean="0">
                <a:solidFill>
                  <a:schemeClr val="bg1"/>
                </a:solidFill>
              </a:rPr>
              <a:t>to be easily moved to tears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the adverbial: on the verge of tears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b="1" dirty="0" smtClean="0">
                <a:solidFill>
                  <a:schemeClr val="bg1"/>
                </a:solidFill>
              </a:rPr>
              <a:t>the adjective: tearful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b="1" dirty="0" smtClean="0">
                <a:solidFill>
                  <a:schemeClr val="bg1"/>
                </a:solidFill>
              </a:rPr>
              <a:t>The other semantic groups in the same section are:</a:t>
            </a:r>
            <a:r>
              <a:rPr lang="en-US" sz="2800" b="1" baseline="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verbs and verbal nouns for ‘to </a:t>
            </a:r>
            <a:r>
              <a:rPr lang="en-US" sz="2800" b="1" dirty="0" err="1" smtClean="0">
                <a:solidFill>
                  <a:schemeClr val="bg1"/>
                </a:solidFill>
              </a:rPr>
              <a:t>wheep</a:t>
            </a:r>
            <a:r>
              <a:rPr lang="en-US" sz="2800" b="1" dirty="0" smtClean="0">
                <a:solidFill>
                  <a:schemeClr val="bg1"/>
                </a:solidFill>
              </a:rPr>
              <a:t> or cry’, nouns for persons </a:t>
            </a:r>
            <a:r>
              <a:rPr lang="en-US" sz="2800" b="1" dirty="0" err="1" smtClean="0">
                <a:solidFill>
                  <a:schemeClr val="bg1"/>
                </a:solidFill>
              </a:rPr>
              <a:t>wheeping</a:t>
            </a:r>
            <a:r>
              <a:rPr lang="en-US" sz="2800" b="1" baseline="0" dirty="0" smtClean="0">
                <a:solidFill>
                  <a:schemeClr val="bg1"/>
                </a:solidFill>
              </a:rPr>
              <a:t> or </a:t>
            </a:r>
            <a:r>
              <a:rPr lang="en-US" sz="2800" b="1" dirty="0" smtClean="0">
                <a:solidFill>
                  <a:schemeClr val="bg1"/>
                </a:solidFill>
              </a:rPr>
              <a:t>crying</a:t>
            </a:r>
            <a:endParaRPr lang="da-DK" b="1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22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err="1" smtClean="0"/>
              <a:t>Finally</a:t>
            </a:r>
            <a:r>
              <a:rPr lang="da-DK" dirty="0" smtClean="0"/>
              <a:t> </a:t>
            </a:r>
            <a:r>
              <a:rPr lang="da-DK" dirty="0" err="1" smtClean="0"/>
              <a:t>I’ll</a:t>
            </a:r>
            <a:r>
              <a:rPr lang="da-DK" dirty="0" smtClean="0"/>
              <a:t> </a:t>
            </a:r>
            <a:r>
              <a:rPr lang="da-DK" dirty="0" err="1" smtClean="0"/>
              <a:t>say</a:t>
            </a:r>
            <a:r>
              <a:rPr lang="da-DK" dirty="0" smtClean="0"/>
              <a:t> a </a:t>
            </a:r>
            <a:r>
              <a:rPr lang="da-DK" dirty="0" err="1" smtClean="0"/>
              <a:t>few</a:t>
            </a:r>
            <a:r>
              <a:rPr lang="da-DK" dirty="0" smtClean="0"/>
              <a:t> </a:t>
            </a:r>
            <a:r>
              <a:rPr lang="da-DK" dirty="0" err="1" smtClean="0"/>
              <a:t>words</a:t>
            </a:r>
            <a:r>
              <a:rPr lang="da-DK" dirty="0" smtClean="0"/>
              <a:t> </a:t>
            </a:r>
            <a:r>
              <a:rPr lang="da-DK" dirty="0" err="1" smtClean="0"/>
              <a:t>about</a:t>
            </a:r>
            <a:r>
              <a:rPr lang="da-DK" dirty="0" smtClean="0"/>
              <a:t> the </a:t>
            </a:r>
            <a:r>
              <a:rPr lang="da-DK" dirty="0" err="1" smtClean="0"/>
              <a:t>internal</a:t>
            </a:r>
            <a:r>
              <a:rPr lang="da-DK" dirty="0" smtClean="0"/>
              <a:t> </a:t>
            </a:r>
            <a:r>
              <a:rPr lang="da-DK" dirty="0" err="1" smtClean="0"/>
              <a:t>word</a:t>
            </a:r>
            <a:r>
              <a:rPr lang="da-DK" dirty="0" smtClean="0"/>
              <a:t> </a:t>
            </a:r>
            <a:r>
              <a:rPr lang="da-DK" dirty="0" err="1" smtClean="0"/>
              <a:t>order</a:t>
            </a:r>
            <a:r>
              <a:rPr lang="da-DK" dirty="0" smtClean="0"/>
              <a:t>. </a:t>
            </a:r>
          </a:p>
          <a:p>
            <a:r>
              <a:rPr lang="da-DK" dirty="0" smtClean="0"/>
              <a:t>Due to the </a:t>
            </a:r>
            <a:r>
              <a:rPr lang="da-DK" dirty="0" err="1" smtClean="0"/>
              <a:t>big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amount</a:t>
            </a:r>
            <a:r>
              <a:rPr lang="da-DK" baseline="0" dirty="0" smtClean="0"/>
              <a:t> of data and the </a:t>
            </a:r>
            <a:r>
              <a:rPr lang="da-DK" baseline="0" dirty="0" err="1" smtClean="0"/>
              <a:t>fact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compiling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comprehensive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thesaurus</a:t>
            </a:r>
            <a:endParaRPr lang="da-DK" baseline="0" dirty="0" smtClean="0"/>
          </a:p>
          <a:p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chosen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order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</a:t>
            </a:r>
          </a:p>
          <a:p>
            <a:r>
              <a:rPr lang="da-DK" baseline="0" dirty="0" smtClean="0"/>
              <a:t>due to </a:t>
            </a:r>
            <a:r>
              <a:rPr lang="da-DK" baseline="0" dirty="0" err="1" smtClean="0"/>
              <a:t>semantics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Roget</a:t>
            </a:r>
            <a:r>
              <a:rPr lang="da-DK" baseline="0" dirty="0" smtClean="0"/>
              <a:t>), </a:t>
            </a:r>
          </a:p>
          <a:p>
            <a:r>
              <a:rPr lang="da-DK" baseline="0" dirty="0" smtClean="0"/>
              <a:t>not </a:t>
            </a:r>
            <a:r>
              <a:rPr lang="da-DK" baseline="0" dirty="0" err="1" smtClean="0"/>
              <a:t>alphabetically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Dornseiff</a:t>
            </a:r>
            <a:r>
              <a:rPr lang="da-DK" baseline="0" dirty="0" smtClean="0"/>
              <a:t> and the </a:t>
            </a:r>
            <a:r>
              <a:rPr lang="da-DK" baseline="0" dirty="0" err="1" smtClean="0"/>
              <a:t>previous</a:t>
            </a:r>
            <a:r>
              <a:rPr lang="da-DK" baseline="0" dirty="0" smtClean="0"/>
              <a:t> Danish </a:t>
            </a:r>
            <a:r>
              <a:rPr lang="da-DK" baseline="0" dirty="0" err="1" smtClean="0"/>
              <a:t>thesaurus</a:t>
            </a:r>
            <a:r>
              <a:rPr lang="da-DK" baseline="0" dirty="0" smtClean="0"/>
              <a:t> from 1945).</a:t>
            </a:r>
          </a:p>
          <a:p>
            <a:endParaRPr lang="da-DK" baseline="0" dirty="0" smtClean="0"/>
          </a:p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Order principles</a:t>
            </a:r>
            <a:r>
              <a:rPr lang="en-US" sz="28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that go hand in hand, often a compromise and obviously not one correct way to present the words</a:t>
            </a: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narrow synonyms from DDO together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broad senses before specific senses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prototypical concepts before</a:t>
            </a:r>
            <a:r>
              <a:rPr lang="en-GB" sz="2400" dirty="0" smtClean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radial concepts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neutral language before</a:t>
            </a:r>
            <a:r>
              <a:rPr lang="en-GB" sz="2400" dirty="0" smtClean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marked language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2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OUTLINE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Background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Phase 1: Compilation and semantic annotation of data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Phase 2: Printed dictionary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Polysemy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Comprehensive vs. restricted thesauri: rare senses, keywords, index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Stylistic labels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Conclusions</a:t>
            </a:r>
          </a:p>
          <a:p>
            <a:endParaRPr lang="da-DK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23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err="1" smtClean="0"/>
              <a:t>Why</a:t>
            </a:r>
            <a:r>
              <a:rPr lang="da-DK" dirty="0" smtClean="0"/>
              <a:t> </a:t>
            </a:r>
            <a:r>
              <a:rPr lang="da-DK" dirty="0" err="1" smtClean="0"/>
              <a:t>printed</a:t>
            </a:r>
            <a:r>
              <a:rPr lang="da-DK" dirty="0" smtClean="0"/>
              <a:t> </a:t>
            </a:r>
            <a:r>
              <a:rPr lang="da-DK" dirty="0" err="1" smtClean="0"/>
              <a:t>dictionary</a:t>
            </a:r>
            <a:r>
              <a:rPr lang="da-DK" dirty="0" smtClean="0"/>
              <a:t>? </a:t>
            </a:r>
            <a:r>
              <a:rPr lang="da-DK" dirty="0" err="1" smtClean="0"/>
              <a:t>Because</a:t>
            </a:r>
            <a:r>
              <a:rPr lang="da-DK" dirty="0" smtClean="0"/>
              <a:t> </a:t>
            </a:r>
            <a:r>
              <a:rPr lang="da-DK" dirty="0" err="1" smtClean="0"/>
              <a:t>that’s</a:t>
            </a:r>
            <a:r>
              <a:rPr lang="da-DK" dirty="0" smtClean="0"/>
              <a:t>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were</a:t>
            </a:r>
            <a:r>
              <a:rPr lang="da-DK" dirty="0" smtClean="0"/>
              <a:t> </a:t>
            </a:r>
            <a:r>
              <a:rPr lang="da-DK" dirty="0" err="1" smtClean="0"/>
              <a:t>paid</a:t>
            </a:r>
            <a:r>
              <a:rPr lang="da-DK" dirty="0" smtClean="0"/>
              <a:t> to do</a:t>
            </a:r>
          </a:p>
          <a:p>
            <a:r>
              <a:rPr lang="da-DK" dirty="0" err="1" smtClean="0"/>
              <a:t>Primary</a:t>
            </a:r>
            <a:r>
              <a:rPr lang="da-DK" dirty="0" smtClean="0"/>
              <a:t> purpose of </a:t>
            </a:r>
            <a:r>
              <a:rPr lang="da-DK" dirty="0" err="1" smtClean="0"/>
              <a:t>thesaurus</a:t>
            </a:r>
            <a:r>
              <a:rPr lang="da-DK" dirty="0" smtClean="0"/>
              <a:t>: </a:t>
            </a:r>
            <a:r>
              <a:rPr lang="da-DK" dirty="0" err="1" smtClean="0"/>
              <a:t>language</a:t>
            </a:r>
            <a:r>
              <a:rPr lang="da-DK" dirty="0" smtClean="0"/>
              <a:t> </a:t>
            </a:r>
            <a:r>
              <a:rPr lang="da-DK" dirty="0" err="1" smtClean="0"/>
              <a:t>production</a:t>
            </a:r>
            <a:r>
              <a:rPr lang="da-DK" dirty="0" smtClean="0"/>
              <a:t> -&gt; POS is the </a:t>
            </a:r>
            <a:r>
              <a:rPr lang="da-DK" dirty="0" err="1" smtClean="0"/>
              <a:t>best</a:t>
            </a:r>
            <a:r>
              <a:rPr lang="da-DK" dirty="0" smtClean="0"/>
              <a:t> </a:t>
            </a:r>
            <a:r>
              <a:rPr lang="da-DK" dirty="0" err="1" smtClean="0"/>
              <a:t>organizing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principle</a:t>
            </a:r>
            <a:endParaRPr lang="da-DK" baseline="0" dirty="0" smtClean="0"/>
          </a:p>
          <a:p>
            <a:r>
              <a:rPr lang="da-DK" baseline="0" dirty="0" err="1" smtClean="0"/>
              <a:t>Nouns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verbs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adjectives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adverbs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others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interjections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prepositions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proverbs</a:t>
            </a:r>
            <a:r>
              <a:rPr lang="da-DK" baseline="0" dirty="0" smtClean="0"/>
              <a:t>), </a:t>
            </a:r>
            <a:r>
              <a:rPr lang="da-DK" baseline="0" dirty="0" err="1" smtClean="0"/>
              <a:t>secondary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ordering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principle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semantics</a:t>
            </a:r>
            <a:r>
              <a:rPr lang="da-DK" baseline="0" dirty="0" smtClean="0"/>
              <a:t>, not </a:t>
            </a:r>
            <a:r>
              <a:rPr lang="da-DK" baseline="0" dirty="0" err="1" smtClean="0"/>
              <a:t>alphabet</a:t>
            </a:r>
            <a:endParaRPr lang="da-DK" baseline="0" dirty="0" smtClean="0"/>
          </a:p>
          <a:p>
            <a:r>
              <a:rPr lang="da-DK" baseline="0" dirty="0" smtClean="0"/>
              <a:t>Automatic </a:t>
            </a:r>
            <a:r>
              <a:rPr lang="da-DK" baseline="0" dirty="0" err="1" smtClean="0"/>
              <a:t>conversion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focus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of the problems and </a:t>
            </a:r>
            <a:r>
              <a:rPr lang="da-DK" baseline="0" dirty="0" err="1" smtClean="0"/>
              <a:t>challenges</a:t>
            </a:r>
            <a:endParaRPr lang="da-DK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814F5B97-B55A-43E6-9767-826B58F4419A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24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B163A9FF-5576-41C9-965A-8133E81061C9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25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4ACE95F1-879A-465F-A7CD-A8C6DB0BD35E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26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63FE48E2-3E32-4D7E-A387-2931C003738E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27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4ACE95F1-879A-465F-A7CD-A8C6DB0BD35E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28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996E1D1D-D332-418B-ABE5-EF87466DE823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30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996E1D1D-D332-418B-ABE5-EF87466DE823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31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106AB592-6F8D-4B02-BE01-49B4B24407AB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34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106AB592-6F8D-4B02-BE01-49B4B24407AB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35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3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Project: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Funded by the Carlsberg Foundation, 2010-2014, 6 man-years (last Danish</a:t>
            </a: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Thesaurus from 1945)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purpose</a:t>
            </a: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: printed book, </a:t>
            </a:r>
            <a:endParaRPr lang="da-DK" dirty="0" smtClean="0"/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  <a:tabLst/>
              <a:defRPr/>
            </a:pP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Organised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in an XML structure 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based on senses in a corpus-based monolingual dictionary compiled</a:t>
            </a: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at DSL from 1992 to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2005</a:t>
            </a:r>
            <a:endParaRPr lang="en-US" sz="2400" baseline="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and a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WordNet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(compiled at DSL in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colaboration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with the University of Copenhagen,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2004-2008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but we wanted to be able to use data for other purposes also,</a:t>
            </a: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	Goal: thesaurus </a:t>
            </a:r>
            <a:r>
              <a:rPr lang="en-US" sz="2400" b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linked to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senses of both dictionary and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wordnet</a:t>
            </a:r>
            <a:endParaRPr lang="en-US" sz="2400" baseline="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	</a:t>
            </a:r>
            <a:endParaRPr lang="da-DK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106AB592-6F8D-4B02-BE01-49B4B24407AB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36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106AB592-6F8D-4B02-BE01-49B4B24407AB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37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106AB592-6F8D-4B02-BE01-49B4B24407AB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39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106AB592-6F8D-4B02-BE01-49B4B24407AB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40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B4C94016-AB24-440E-AC15-C03AF3C7E43E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41</a:t>
            </a:fld>
            <a:endParaRPr lang="da-DK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 dirty="0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106AB592-6F8D-4B02-BE01-49B4B24407AB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42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106AB592-6F8D-4B02-BE01-49B4B24407AB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44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106489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da-DK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3613" cy="480695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F3B595E2-75FE-4478-98C2-2A680E7ADA38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46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4281488" y="10155239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4" tIns="52138" rIns="104274" bIns="52138" anchor="b"/>
          <a:lstStyle>
            <a:lvl1pPr defTabSz="1042988" eaLnBrk="0">
              <a:defRPr>
                <a:solidFill>
                  <a:schemeClr val="bg1"/>
                </a:solidFill>
                <a:latin typeface="Arial" charset="0"/>
              </a:defRPr>
            </a:lvl1pPr>
            <a:lvl2pPr defTabSz="1042988" eaLnBrk="0">
              <a:defRPr>
                <a:solidFill>
                  <a:schemeClr val="bg1"/>
                </a:solidFill>
                <a:latin typeface="Arial" charset="0"/>
              </a:defRPr>
            </a:lvl2pPr>
            <a:lvl3pPr defTabSz="1042988" eaLnBrk="0">
              <a:defRPr>
                <a:solidFill>
                  <a:schemeClr val="bg1"/>
                </a:solidFill>
                <a:latin typeface="Arial" charset="0"/>
              </a:defRPr>
            </a:lvl3pPr>
            <a:lvl4pPr defTabSz="1042988" eaLnBrk="0">
              <a:defRPr>
                <a:solidFill>
                  <a:schemeClr val="bg1"/>
                </a:solidFill>
                <a:latin typeface="Arial" charset="0"/>
              </a:defRPr>
            </a:lvl4pPr>
            <a:lvl5pPr defTabSz="1042988" eaLnBrk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3405F5FE-9CCF-4B87-909B-8C753AAD60A3}" type="slidenum">
              <a:rPr lang="da-DK" sz="14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46</a:t>
            </a:fld>
            <a:endParaRPr lang="da-DK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928688"/>
            <a:ext cx="5003800" cy="3752850"/>
          </a:xfrm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063" y="5080000"/>
            <a:ext cx="5543550" cy="4497388"/>
          </a:xfrm>
          <a:noFill/>
        </p:spPr>
        <p:txBody>
          <a:bodyPr lIns="103192" tIns="51596" rIns="103192" bIns="51596"/>
          <a:lstStyle/>
          <a:p>
            <a:pPr defTabSz="914286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</p:spPr>
      </p:sp>
      <p:sp>
        <p:nvSpPr>
          <p:cNvPr id="98307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smtClean="0"/>
          </a:p>
        </p:txBody>
      </p:sp>
      <p:sp>
        <p:nvSpPr>
          <p:cNvPr id="98308" name="Pladsholder til diasnumm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289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432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8576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5720" indent="-228572" defTabSz="4492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20" algn="l"/>
                <a:tab pos="896828" algn="l"/>
                <a:tab pos="1346034" algn="l"/>
                <a:tab pos="1795241" algn="l"/>
                <a:tab pos="2244447" algn="l"/>
                <a:tab pos="2693655" algn="l"/>
                <a:tab pos="3142861" algn="l"/>
                <a:tab pos="3592069" algn="l"/>
                <a:tab pos="4041275" algn="l"/>
                <a:tab pos="4490483" algn="l"/>
                <a:tab pos="4939689" algn="l"/>
                <a:tab pos="5388897" algn="l"/>
                <a:tab pos="5838103" algn="l"/>
                <a:tab pos="6287311" algn="l"/>
                <a:tab pos="6736517" algn="l"/>
                <a:tab pos="7185725" algn="l"/>
                <a:tab pos="7634931" algn="l"/>
                <a:tab pos="8084138" algn="l"/>
                <a:tab pos="8533344" algn="l"/>
                <a:tab pos="8982552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fld id="{F5959CF5-E09A-44A7-A09C-03EC513A09C1}" type="slidenum">
              <a:rPr lang="da-DK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67</a:t>
            </a:fld>
            <a:endParaRPr lang="da-DK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Example</a:t>
            </a:r>
            <a:r>
              <a:rPr lang="da-DK" dirty="0" smtClean="0"/>
              <a:t> (a) </a:t>
            </a:r>
            <a:r>
              <a:rPr lang="da-DK" dirty="0" err="1" smtClean="0"/>
              <a:t>before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conversion</a:t>
            </a:r>
            <a:r>
              <a:rPr lang="da-DK" baseline="0" dirty="0" smtClean="0"/>
              <a:t>, (b), </a:t>
            </a:r>
            <a:r>
              <a:rPr lang="da-DK" baseline="0" dirty="0" err="1" smtClean="0"/>
              <a:t>after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automatic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conversion</a:t>
            </a:r>
            <a:r>
              <a:rPr lang="da-DK" baseline="0" dirty="0" smtClean="0"/>
              <a:t>,(c) </a:t>
            </a:r>
            <a:r>
              <a:rPr lang="da-DK" baseline="0" dirty="0" err="1" smtClean="0"/>
              <a:t>aftern</a:t>
            </a:r>
            <a:r>
              <a:rPr lang="da-DK" baseline="0" dirty="0" smtClean="0"/>
              <a:t> manual </a:t>
            </a:r>
            <a:r>
              <a:rPr lang="da-DK" baseline="0" dirty="0" err="1" smtClean="0"/>
              <a:t>editing</a:t>
            </a:r>
            <a:endParaRPr lang="da-DK" baseline="0" dirty="0" smtClean="0"/>
          </a:p>
          <a:p>
            <a:r>
              <a:rPr lang="da-DK" baseline="0" dirty="0" smtClean="0"/>
              <a:t>Note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expressions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repeated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doublets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polysemy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homographs</a:t>
            </a:r>
            <a:r>
              <a:rPr lang="da-DK" baseline="0" dirty="0" smtClean="0"/>
              <a:t>. </a:t>
            </a:r>
          </a:p>
          <a:p>
            <a:r>
              <a:rPr lang="da-DK" baseline="0" dirty="0" err="1" smtClean="0"/>
              <a:t>Result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confusion</a:t>
            </a:r>
            <a:r>
              <a:rPr lang="da-DK" baseline="0" dirty="0" smtClean="0"/>
              <a:t> to the </a:t>
            </a:r>
            <a:r>
              <a:rPr lang="da-DK" baseline="0" dirty="0" err="1" smtClean="0"/>
              <a:t>user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he</a:t>
            </a:r>
            <a:r>
              <a:rPr lang="da-DK" baseline="0" dirty="0" smtClean="0"/>
              <a:t>/</a:t>
            </a:r>
            <a:r>
              <a:rPr lang="da-DK" baseline="0" dirty="0" err="1" smtClean="0"/>
              <a:t>she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has the </a:t>
            </a:r>
            <a:r>
              <a:rPr lang="da-DK" baseline="0" dirty="0" err="1" smtClean="0"/>
              <a:t>string</a:t>
            </a:r>
            <a:r>
              <a:rPr lang="da-DK" baseline="0" dirty="0" smtClean="0"/>
              <a:t> to go by</a:t>
            </a:r>
          </a:p>
          <a:p>
            <a:r>
              <a:rPr lang="da-DK" baseline="0" dirty="0" err="1" smtClean="0"/>
              <a:t>Cannot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solved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automatically</a:t>
            </a:r>
            <a:r>
              <a:rPr lang="da-DK" baseline="0" dirty="0" smtClean="0"/>
              <a:t> -&gt; manual </a:t>
            </a:r>
            <a:r>
              <a:rPr lang="da-DK" baseline="0" dirty="0" err="1" smtClean="0"/>
              <a:t>editing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required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69CDE40-64F7-4A41-BB69-CCA15AE51A6A}" type="slidenum">
              <a:rPr lang="da-DK" smtClean="0"/>
              <a:pPr/>
              <a:t>69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57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4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Project: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Funded by the Carlsberg Foundation, 2010-2014, 6 man-years (last Danish</a:t>
            </a: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Thesaurus from 1945)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purpose</a:t>
            </a: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: printed book, </a:t>
            </a:r>
            <a:endParaRPr lang="da-DK" dirty="0" smtClean="0"/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  <a:tabLst/>
              <a:defRPr/>
            </a:pP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Organised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in an XML structure 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based on senses in a corpus-based monolingual dictionary compiled</a:t>
            </a: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at DSL from 1992 to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2005</a:t>
            </a:r>
            <a:endParaRPr lang="en-US" sz="2400" baseline="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and a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WordNet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(compiled at DSL in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colaboration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with the University of Copenhagen,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2004-2008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but we wanted to be able to use data for other purposes also,</a:t>
            </a: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	Goal: thesaurus </a:t>
            </a:r>
            <a:r>
              <a:rPr lang="en-US" sz="2400" b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linked to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senses of both dictionary and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wordnet</a:t>
            </a:r>
            <a:endParaRPr lang="en-US" sz="2400" baseline="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	</a:t>
            </a:r>
            <a:endParaRPr lang="da-DK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Virginal, </a:t>
            </a:r>
            <a:r>
              <a:rPr lang="da-DK" dirty="0" err="1" smtClean="0"/>
              <a:t>repeated</a:t>
            </a:r>
            <a:r>
              <a:rPr lang="da-DK" dirty="0" smtClean="0"/>
              <a:t> </a:t>
            </a:r>
            <a:r>
              <a:rPr lang="da-DK" dirty="0" err="1" smtClean="0"/>
              <a:t>three</a:t>
            </a:r>
            <a:r>
              <a:rPr lang="da-DK" dirty="0" smtClean="0"/>
              <a:t> times, </a:t>
            </a:r>
            <a:r>
              <a:rPr lang="da-DK" dirty="0" err="1" smtClean="0"/>
              <a:t>two</a:t>
            </a:r>
            <a:r>
              <a:rPr lang="da-DK" dirty="0" smtClean="0"/>
              <a:t> figurative </a:t>
            </a:r>
            <a:r>
              <a:rPr lang="da-DK" dirty="0" err="1" smtClean="0"/>
              <a:t>senses</a:t>
            </a:r>
            <a:r>
              <a:rPr lang="da-DK" dirty="0" smtClean="0"/>
              <a:t>:</a:t>
            </a:r>
            <a:r>
              <a:rPr lang="da-DK" baseline="0" dirty="0" smtClean="0"/>
              <a:t> 1) </a:t>
            </a:r>
            <a:r>
              <a:rPr lang="da-DK" baseline="0" dirty="0" err="1" smtClean="0"/>
              <a:t>untouched</a:t>
            </a:r>
            <a:r>
              <a:rPr lang="da-DK" baseline="0" dirty="0" smtClean="0"/>
              <a:t> as in </a:t>
            </a:r>
            <a:r>
              <a:rPr lang="da-DK" baseline="0" dirty="0" err="1" smtClean="0"/>
              <a:t>uncultivated</a:t>
            </a:r>
            <a:r>
              <a:rPr lang="da-DK" baseline="0" dirty="0" smtClean="0"/>
              <a:t> land, 2) new, </a:t>
            </a:r>
            <a:r>
              <a:rPr lang="da-DK" baseline="0" dirty="0" err="1" smtClean="0"/>
              <a:t>either</a:t>
            </a:r>
            <a:r>
              <a:rPr lang="da-DK" baseline="0" dirty="0" smtClean="0"/>
              <a:t> as an </a:t>
            </a:r>
            <a:r>
              <a:rPr lang="da-DK" baseline="0" dirty="0" err="1" smtClean="0"/>
              <a:t>unused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product</a:t>
            </a:r>
            <a:r>
              <a:rPr lang="da-DK" baseline="0" dirty="0" smtClean="0"/>
              <a:t> or an </a:t>
            </a:r>
            <a:r>
              <a:rPr lang="da-DK" baseline="0" dirty="0" err="1" smtClean="0"/>
              <a:t>inexperienced</a:t>
            </a:r>
            <a:r>
              <a:rPr lang="da-DK" baseline="0" dirty="0" smtClean="0"/>
              <a:t> person</a:t>
            </a:r>
          </a:p>
          <a:p>
            <a:r>
              <a:rPr lang="da-DK" baseline="0" dirty="0" err="1" smtClean="0"/>
              <a:t>Should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changed as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add</a:t>
            </a:r>
            <a:r>
              <a:rPr lang="da-DK" baseline="0" dirty="0" smtClean="0"/>
              <a:t> to the nuances of the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69CDE40-64F7-4A41-BB69-CCA15AE51A6A}" type="slidenum">
              <a:rPr lang="da-DK" smtClean="0"/>
              <a:pPr/>
              <a:t>70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40328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Example</a:t>
            </a:r>
            <a:r>
              <a:rPr lang="da-DK" dirty="0" smtClean="0"/>
              <a:t> 2: ’</a:t>
            </a:r>
            <a:r>
              <a:rPr lang="da-DK" dirty="0" err="1" smtClean="0"/>
              <a:t>arrange</a:t>
            </a:r>
            <a:r>
              <a:rPr lang="da-DK" dirty="0" smtClean="0"/>
              <a:t>’  is </a:t>
            </a:r>
            <a:r>
              <a:rPr lang="da-DK" dirty="0" err="1" smtClean="0"/>
              <a:t>repeated</a:t>
            </a:r>
            <a:r>
              <a:rPr lang="da-DK" dirty="0" smtClean="0"/>
              <a:t> </a:t>
            </a:r>
            <a:r>
              <a:rPr lang="da-DK" dirty="0" err="1" smtClean="0"/>
              <a:t>twice</a:t>
            </a:r>
            <a:endParaRPr lang="da-DK" dirty="0" smtClean="0"/>
          </a:p>
          <a:p>
            <a:r>
              <a:rPr lang="da-DK" dirty="0" err="1" smtClean="0"/>
              <a:t>Two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 </a:t>
            </a:r>
            <a:r>
              <a:rPr lang="da-DK" dirty="0" err="1" smtClean="0"/>
              <a:t>senses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main</a:t>
            </a:r>
            <a:r>
              <a:rPr lang="da-DK" baseline="0" dirty="0" smtClean="0"/>
              <a:t> + sub-</a:t>
            </a:r>
            <a:r>
              <a:rPr lang="da-DK" baseline="0" dirty="0" err="1" smtClean="0"/>
              <a:t>sense</a:t>
            </a:r>
            <a:r>
              <a:rPr lang="da-DK" baseline="0" dirty="0" smtClean="0"/>
              <a:t>)</a:t>
            </a:r>
          </a:p>
          <a:p>
            <a:r>
              <a:rPr lang="da-DK" baseline="0" dirty="0" smtClean="0"/>
              <a:t>Impossible for the </a:t>
            </a:r>
            <a:r>
              <a:rPr lang="da-DK" baseline="0" dirty="0" err="1" smtClean="0"/>
              <a:t>user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know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senses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cover</a:t>
            </a:r>
          </a:p>
          <a:p>
            <a:r>
              <a:rPr lang="da-DK" baseline="0" dirty="0" smtClean="0"/>
              <a:t>Solution: </a:t>
            </a:r>
            <a:r>
              <a:rPr lang="da-DK" baseline="0" dirty="0" err="1" smtClean="0"/>
              <a:t>delete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</a:t>
            </a:r>
            <a:endParaRPr lang="da-DK" baseline="0" dirty="0" smtClean="0"/>
          </a:p>
          <a:p>
            <a:r>
              <a:rPr lang="da-DK" baseline="0" dirty="0" smtClean="0"/>
              <a:t>Note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repetition </a:t>
            </a:r>
            <a:r>
              <a:rPr lang="da-DK" baseline="0" dirty="0" err="1" smtClean="0"/>
              <a:t>occurs</a:t>
            </a:r>
            <a:r>
              <a:rPr lang="da-DK" baseline="0" dirty="0" smtClean="0"/>
              <a:t> under same </a:t>
            </a:r>
            <a:r>
              <a:rPr lang="da-DK" baseline="0" dirty="0" err="1" smtClean="0"/>
              <a:t>headword</a:t>
            </a:r>
            <a:r>
              <a:rPr lang="da-DK" baseline="0" dirty="0" smtClean="0"/>
              <a:t>. Generally not </a:t>
            </a:r>
            <a:r>
              <a:rPr lang="da-DK" baseline="0" dirty="0" err="1" smtClean="0"/>
              <a:t>desirable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69CDE40-64F7-4A41-BB69-CCA15AE51A6A}" type="slidenum">
              <a:rPr lang="da-DK" smtClean="0"/>
              <a:pPr/>
              <a:t>71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46" y="2753618"/>
            <a:ext cx="3231629" cy="18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773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72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Sum up: </a:t>
            </a:r>
            <a:r>
              <a:rPr lang="da-DK" dirty="0" err="1" smtClean="0"/>
              <a:t>only</a:t>
            </a:r>
            <a:r>
              <a:rPr lang="da-DK" dirty="0" smtClean="0"/>
              <a:t> </a:t>
            </a:r>
            <a:r>
              <a:rPr lang="da-DK" dirty="0" err="1" smtClean="0"/>
              <a:t>identical</a:t>
            </a:r>
            <a:r>
              <a:rPr lang="da-DK" dirty="0" smtClean="0"/>
              <a:t> </a:t>
            </a:r>
            <a:r>
              <a:rPr lang="da-DK" dirty="0" err="1" smtClean="0"/>
              <a:t>strings</a:t>
            </a:r>
            <a:r>
              <a:rPr lang="da-DK" dirty="0" smtClean="0"/>
              <a:t> with same </a:t>
            </a:r>
            <a:r>
              <a:rPr lang="da-DK" dirty="0" err="1" smtClean="0"/>
              <a:t>sense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automatically</a:t>
            </a:r>
            <a:r>
              <a:rPr lang="da-DK" dirty="0" smtClean="0"/>
              <a:t> </a:t>
            </a:r>
            <a:r>
              <a:rPr lang="da-DK" dirty="0" err="1" smtClean="0"/>
              <a:t>deleted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present in the same </a:t>
            </a:r>
            <a:r>
              <a:rPr lang="da-DK" baseline="0" dirty="0" err="1" smtClean="0"/>
              <a:t>group</a:t>
            </a:r>
            <a:endParaRPr lang="da-DK" baseline="0" dirty="0" smtClean="0"/>
          </a:p>
          <a:p>
            <a:r>
              <a:rPr lang="da-DK" baseline="0" dirty="0" smtClean="0"/>
              <a:t>Fine-</a:t>
            </a:r>
            <a:r>
              <a:rPr lang="da-DK" baseline="0" dirty="0" err="1" smtClean="0"/>
              <a:t>grained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semantics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phase</a:t>
            </a:r>
            <a:r>
              <a:rPr lang="da-DK" baseline="0" dirty="0" smtClean="0"/>
              <a:t> 1 </a:t>
            </a:r>
            <a:r>
              <a:rPr lang="da-DK" baseline="0" dirty="0" err="1" smtClean="0"/>
              <a:t>replaced</a:t>
            </a:r>
            <a:r>
              <a:rPr lang="da-DK" baseline="0" dirty="0" smtClean="0"/>
              <a:t> by more </a:t>
            </a:r>
            <a:r>
              <a:rPr lang="da-DK" baseline="0" dirty="0" err="1" smtClean="0"/>
              <a:t>coarse-grained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semantics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phase</a:t>
            </a:r>
            <a:r>
              <a:rPr lang="da-DK" baseline="0" dirty="0" smtClean="0"/>
              <a:t> 2</a:t>
            </a:r>
            <a:endParaRPr lang="da-DK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73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err="1" smtClean="0"/>
              <a:t>Comparison</a:t>
            </a:r>
            <a:r>
              <a:rPr lang="da-DK" dirty="0" smtClean="0"/>
              <a:t> with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thesauri</a:t>
            </a:r>
            <a:r>
              <a:rPr lang="da-DK" dirty="0" smtClean="0"/>
              <a:t>: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matters</a:t>
            </a:r>
            <a:r>
              <a:rPr lang="da-DK" baseline="0" dirty="0" smtClean="0"/>
              <a:t>!</a:t>
            </a:r>
          </a:p>
          <a:p>
            <a:r>
              <a:rPr lang="da-DK" baseline="0" dirty="0" err="1" smtClean="0"/>
              <a:t>Increasing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need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hierarchy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ordering</a:t>
            </a:r>
            <a:r>
              <a:rPr lang="da-DK" baseline="0" dirty="0" smtClean="0"/>
              <a:t> as the </a:t>
            </a:r>
            <a:r>
              <a:rPr lang="da-DK" baseline="0" dirty="0" err="1" smtClean="0"/>
              <a:t>number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senses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grow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Comprehensive </a:t>
            </a:r>
            <a:r>
              <a:rPr lang="da-DK" baseline="0" dirty="0" err="1" smtClean="0"/>
              <a:t>thesaurus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accentuates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need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overview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easy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 to data.</a:t>
            </a:r>
          </a:p>
          <a:p>
            <a:r>
              <a:rPr lang="da-DK" baseline="0" dirty="0" err="1" smtClean="0"/>
              <a:t>Two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things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done to </a:t>
            </a:r>
            <a:r>
              <a:rPr lang="da-DK" baseline="0" dirty="0" err="1" smtClean="0"/>
              <a:t>help</a:t>
            </a:r>
            <a:r>
              <a:rPr lang="da-DK" baseline="0" dirty="0" smtClean="0"/>
              <a:t>: (1) </a:t>
            </a:r>
            <a:r>
              <a:rPr lang="da-DK" baseline="0" dirty="0" err="1" smtClean="0"/>
              <a:t>keywords</a:t>
            </a:r>
            <a:r>
              <a:rPr lang="da-DK" baseline="0" dirty="0" smtClean="0"/>
              <a:t>, (2) </a:t>
            </a:r>
            <a:r>
              <a:rPr lang="da-DK" baseline="0" dirty="0" err="1" smtClean="0"/>
              <a:t>index</a:t>
            </a:r>
            <a:endParaRPr lang="da-DK" baseline="0" dirty="0" smtClean="0"/>
          </a:p>
          <a:p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keywords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two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levels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in boldface to </a:t>
            </a:r>
            <a:r>
              <a:rPr lang="da-DK" baseline="0" dirty="0" err="1" smtClean="0"/>
              <a:t>indicate</a:t>
            </a:r>
            <a:r>
              <a:rPr lang="da-DK" baseline="0" dirty="0" smtClean="0"/>
              <a:t> a major break in </a:t>
            </a:r>
            <a:r>
              <a:rPr lang="da-DK" baseline="0" dirty="0" err="1" smtClean="0"/>
              <a:t>meaning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broad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senses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belonging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 types), and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italics</a:t>
            </a:r>
            <a:r>
              <a:rPr lang="da-DK" baseline="0" dirty="0" smtClean="0"/>
              <a:t> to separate more finer nuances </a:t>
            </a:r>
            <a:endParaRPr lang="da-DK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Here is an </a:t>
            </a:r>
            <a:r>
              <a:rPr lang="da-DK" dirty="0" err="1" smtClean="0"/>
              <a:t>example</a:t>
            </a:r>
            <a:r>
              <a:rPr lang="da-DK" dirty="0" smtClean="0"/>
              <a:t> from the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index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keywords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important</a:t>
            </a:r>
            <a:r>
              <a:rPr lang="da-DK" baseline="0" dirty="0" smtClean="0"/>
              <a:t>.</a:t>
            </a:r>
          </a:p>
          <a:p>
            <a:r>
              <a:rPr lang="da-DK" baseline="0" dirty="0" err="1" smtClean="0"/>
              <a:t>Entry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word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keyword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number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chapter</a:t>
            </a:r>
            <a:r>
              <a:rPr lang="da-DK" baseline="0" dirty="0" smtClean="0"/>
              <a:t> – POS</a:t>
            </a:r>
          </a:p>
          <a:p>
            <a:r>
              <a:rPr lang="da-DK" baseline="0" dirty="0" err="1" smtClean="0"/>
              <a:t>Chapter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heading</a:t>
            </a:r>
            <a:r>
              <a:rPr lang="da-DK" baseline="0" dirty="0" smtClean="0"/>
              <a:t> is insufficient for large </a:t>
            </a:r>
            <a:r>
              <a:rPr lang="da-DK" baseline="0" dirty="0" err="1" smtClean="0"/>
              <a:t>chapters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Solution </a:t>
            </a:r>
            <a:r>
              <a:rPr lang="da-DK" baseline="0" dirty="0" err="1" smtClean="0"/>
              <a:t>similar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Roget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 from </a:t>
            </a:r>
            <a:r>
              <a:rPr lang="da-DK" baseline="0" dirty="0" err="1" smtClean="0"/>
              <a:t>Dornseiff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alphabetical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order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thematic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</a:t>
            </a:r>
            <a:r>
              <a:rPr lang="da-DK" baseline="0" dirty="0" smtClean="0"/>
              <a:t>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69CDE40-64F7-4A41-BB69-CCA15AE51A6A}" type="slidenum">
              <a:rPr lang="da-DK" smtClean="0"/>
              <a:pPr/>
              <a:t>74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7185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75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Too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many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expressions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include</a:t>
            </a:r>
            <a:r>
              <a:rPr lang="da-DK" baseline="0" dirty="0" smtClean="0"/>
              <a:t> all (</a:t>
            </a:r>
            <a:r>
              <a:rPr lang="da-DK" baseline="0" dirty="0" err="1" smtClean="0"/>
              <a:t>maximum</a:t>
            </a:r>
            <a:r>
              <a:rPr lang="da-DK" baseline="0" dirty="0" smtClean="0"/>
              <a:t> of c. 1200 pages in total)</a:t>
            </a:r>
          </a:p>
          <a:p>
            <a:r>
              <a:rPr lang="da-DK" baseline="0" dirty="0" err="1" smtClean="0"/>
              <a:t>Hierarchy</a:t>
            </a:r>
            <a:r>
              <a:rPr lang="da-DK" baseline="0" dirty="0" smtClean="0"/>
              <a:t>: DDO lemmas,</a:t>
            </a:r>
            <a:r>
              <a:rPr lang="da-DK" dirty="0" smtClean="0"/>
              <a:t> </a:t>
            </a:r>
            <a:r>
              <a:rPr lang="da-DK" dirty="0" err="1" smtClean="0"/>
              <a:t>external</a:t>
            </a:r>
            <a:r>
              <a:rPr lang="da-DK" dirty="0" smtClean="0"/>
              <a:t> lemmas, </a:t>
            </a:r>
            <a:r>
              <a:rPr lang="da-DK" dirty="0" err="1" smtClean="0"/>
              <a:t>MWEs</a:t>
            </a:r>
            <a:r>
              <a:rPr lang="da-DK" baseline="0" dirty="0" smtClean="0"/>
              <a:t> with definition in DDO, </a:t>
            </a:r>
            <a:r>
              <a:rPr lang="da-DK" baseline="0" dirty="0" err="1" smtClean="0"/>
              <a:t>MWEs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without</a:t>
            </a:r>
            <a:r>
              <a:rPr lang="da-DK" baseline="0" dirty="0" smtClean="0"/>
              <a:t> definition in DDO</a:t>
            </a:r>
          </a:p>
          <a:p>
            <a:r>
              <a:rPr lang="da-DK" baseline="0" dirty="0" smtClean="0"/>
              <a:t>At present, all </a:t>
            </a:r>
            <a:r>
              <a:rPr lang="da-DK" baseline="0" dirty="0" err="1" smtClean="0"/>
              <a:t>except</a:t>
            </a:r>
            <a:r>
              <a:rPr lang="da-DK" baseline="0" dirty="0" smtClean="0"/>
              <a:t> the last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included</a:t>
            </a:r>
            <a:r>
              <a:rPr lang="da-DK" baseline="0" dirty="0" smtClean="0"/>
              <a:t>, but </a:t>
            </a:r>
            <a:r>
              <a:rPr lang="da-DK" baseline="0" dirty="0" err="1" smtClean="0"/>
              <a:t>easy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revise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needed</a:t>
            </a:r>
            <a:endParaRPr lang="da-DK" baseline="0" dirty="0" smtClean="0"/>
          </a:p>
          <a:p>
            <a:r>
              <a:rPr lang="da-DK" baseline="0" dirty="0" err="1" smtClean="0"/>
              <a:t>Hopefully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users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get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accustomed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thinking</a:t>
            </a:r>
            <a:r>
              <a:rPr lang="da-DK" baseline="0" dirty="0" smtClean="0"/>
              <a:t> of alternatives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an </a:t>
            </a:r>
            <a:r>
              <a:rPr lang="da-DK" baseline="0" dirty="0" err="1" smtClean="0"/>
              <a:t>expression</a:t>
            </a:r>
            <a:r>
              <a:rPr lang="da-DK" baseline="0" dirty="0" smtClean="0"/>
              <a:t> is not in the </a:t>
            </a:r>
            <a:r>
              <a:rPr lang="da-DK" baseline="0" dirty="0" err="1" smtClean="0"/>
              <a:t>index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A </a:t>
            </a:r>
            <a:r>
              <a:rPr lang="da-DK" baseline="0" dirty="0" err="1" smtClean="0"/>
              <a:t>second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challenge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us</a:t>
            </a:r>
            <a:r>
              <a:rPr lang="da-DK" baseline="0" dirty="0" smtClean="0"/>
              <a:t> is the </a:t>
            </a:r>
            <a:r>
              <a:rPr lang="da-DK" baseline="0" dirty="0" err="1" smtClean="0"/>
              <a:t>treatment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stylistic</a:t>
            </a:r>
            <a:r>
              <a:rPr lang="da-DK" baseline="0" dirty="0" smtClean="0"/>
              <a:t> labels,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Henrik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explain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…</a:t>
            </a:r>
          </a:p>
          <a:p>
            <a:endParaRPr lang="da-DK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76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sz="1600" dirty="0" err="1" smtClean="0">
                <a:latin typeface="Arial"/>
                <a:cs typeface="Arial"/>
              </a:rPr>
              <a:t>Thank</a:t>
            </a:r>
            <a:r>
              <a:rPr lang="da-DK" sz="1600" dirty="0" smtClean="0">
                <a:latin typeface="Arial"/>
                <a:cs typeface="Arial"/>
              </a:rPr>
              <a:t> </a:t>
            </a:r>
            <a:r>
              <a:rPr lang="da-DK" sz="1600" dirty="0" err="1" smtClean="0">
                <a:latin typeface="Arial"/>
                <a:cs typeface="Arial"/>
              </a:rPr>
              <a:t>you</a:t>
            </a:r>
            <a:r>
              <a:rPr lang="da-DK" sz="1600" dirty="0" smtClean="0">
                <a:latin typeface="Arial"/>
                <a:cs typeface="Arial"/>
              </a:rPr>
              <a:t>, Lars.</a:t>
            </a:r>
          </a:p>
          <a:p>
            <a:r>
              <a:rPr lang="da-DK" sz="1600" dirty="0" err="1" smtClean="0">
                <a:latin typeface="Arial"/>
                <a:cs typeface="Arial"/>
              </a:rPr>
              <a:t>Stylistic</a:t>
            </a:r>
            <a:r>
              <a:rPr lang="da-DK" sz="1600" dirty="0" smtClean="0">
                <a:latin typeface="Arial"/>
                <a:cs typeface="Arial"/>
              </a:rPr>
              <a:t> labels – or labels in general – </a:t>
            </a:r>
            <a:r>
              <a:rPr lang="da-DK" sz="1600" dirty="0" err="1" smtClean="0">
                <a:latin typeface="Arial"/>
                <a:cs typeface="Arial"/>
              </a:rPr>
              <a:t>are</a:t>
            </a:r>
            <a:r>
              <a:rPr lang="da-DK" sz="1600" dirty="0" smtClean="0">
                <a:latin typeface="Arial"/>
                <a:cs typeface="Arial"/>
              </a:rPr>
              <a:t> </a:t>
            </a:r>
            <a:r>
              <a:rPr lang="da-DK" sz="1600" dirty="0" err="1" smtClean="0">
                <a:latin typeface="Arial"/>
                <a:cs typeface="Arial"/>
              </a:rPr>
              <a:t>always</a:t>
            </a:r>
            <a:r>
              <a:rPr lang="da-DK" sz="1600" dirty="0" smtClean="0">
                <a:latin typeface="Arial"/>
                <a:cs typeface="Arial"/>
              </a:rPr>
              <a:t> a </a:t>
            </a:r>
            <a:r>
              <a:rPr lang="da-DK" sz="1600" dirty="0" err="1" smtClean="0">
                <a:latin typeface="Arial"/>
                <a:cs typeface="Arial"/>
              </a:rPr>
              <a:t>difficult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topic</a:t>
            </a:r>
            <a:r>
              <a:rPr lang="da-DK" sz="1600" baseline="0" dirty="0" smtClean="0">
                <a:latin typeface="Arial"/>
                <a:cs typeface="Arial"/>
              </a:rPr>
              <a:t> in </a:t>
            </a:r>
            <a:r>
              <a:rPr lang="da-DK" sz="1600" baseline="0" dirty="0" err="1" smtClean="0">
                <a:latin typeface="Arial"/>
                <a:cs typeface="Arial"/>
              </a:rPr>
              <a:t>lexicography</a:t>
            </a:r>
            <a:r>
              <a:rPr lang="da-DK" sz="1600" baseline="0" dirty="0" smtClean="0">
                <a:latin typeface="Arial"/>
                <a:cs typeface="Arial"/>
              </a:rPr>
              <a:t> – as </a:t>
            </a:r>
            <a:r>
              <a:rPr lang="da-DK" sz="1600" baseline="0" dirty="0" err="1" smtClean="0">
                <a:latin typeface="Arial"/>
                <a:cs typeface="Arial"/>
              </a:rPr>
              <a:t>was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mentioned</a:t>
            </a:r>
            <a:r>
              <a:rPr lang="da-DK" sz="1600" baseline="0" dirty="0" smtClean="0">
                <a:latin typeface="Arial"/>
                <a:cs typeface="Arial"/>
              </a:rPr>
              <a:t> by </a:t>
            </a:r>
            <a:r>
              <a:rPr lang="da-DK" sz="1600" baseline="0" dirty="0" err="1" smtClean="0">
                <a:latin typeface="Arial"/>
                <a:cs typeface="Arial"/>
              </a:rPr>
              <a:t>Rosamund</a:t>
            </a:r>
            <a:r>
              <a:rPr lang="da-DK" sz="1600" baseline="0" dirty="0" smtClean="0">
                <a:latin typeface="Arial"/>
                <a:cs typeface="Arial"/>
              </a:rPr>
              <a:t> Moon in her </a:t>
            </a:r>
            <a:r>
              <a:rPr lang="da-DK" sz="1600" baseline="0" dirty="0" err="1" smtClean="0">
                <a:latin typeface="Arial"/>
                <a:cs typeface="Arial"/>
              </a:rPr>
              <a:t>plenary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lecture</a:t>
            </a:r>
            <a:r>
              <a:rPr lang="da-DK" sz="1600" baseline="0" dirty="0" smtClean="0">
                <a:latin typeface="Arial"/>
                <a:cs typeface="Arial"/>
              </a:rPr>
              <a:t> on </a:t>
            </a:r>
            <a:r>
              <a:rPr lang="da-DK" sz="1600" baseline="0" dirty="0" err="1" smtClean="0">
                <a:latin typeface="Arial"/>
                <a:cs typeface="Arial"/>
              </a:rPr>
              <a:t>Wednesday</a:t>
            </a:r>
            <a:endParaRPr lang="da-DK" sz="1600" baseline="0" dirty="0" smtClean="0">
              <a:latin typeface="Arial"/>
              <a:cs typeface="Arial"/>
            </a:endParaRPr>
          </a:p>
          <a:p>
            <a:r>
              <a:rPr lang="da-DK" sz="1600" baseline="0" dirty="0" smtClean="0">
                <a:latin typeface="Arial"/>
                <a:cs typeface="Arial"/>
              </a:rPr>
              <a:t>In </a:t>
            </a:r>
            <a:r>
              <a:rPr lang="da-DK" sz="1600" baseline="0" dirty="0" err="1" smtClean="0">
                <a:latin typeface="Arial"/>
                <a:cs typeface="Arial"/>
              </a:rPr>
              <a:t>this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context</a:t>
            </a:r>
            <a:r>
              <a:rPr lang="da-DK" sz="1600" baseline="0" dirty="0" smtClean="0">
                <a:latin typeface="Arial"/>
                <a:cs typeface="Arial"/>
              </a:rPr>
              <a:t> I </a:t>
            </a:r>
            <a:r>
              <a:rPr lang="da-DK" sz="1600" baseline="0" dirty="0" err="1" smtClean="0">
                <a:latin typeface="Arial"/>
                <a:cs typeface="Arial"/>
              </a:rPr>
              <a:t>will</a:t>
            </a:r>
            <a:r>
              <a:rPr lang="da-DK" sz="1600" baseline="0" dirty="0" smtClean="0">
                <a:latin typeface="Arial"/>
                <a:cs typeface="Arial"/>
              </a:rPr>
              <a:t> start </a:t>
            </a:r>
            <a:r>
              <a:rPr lang="da-DK" sz="1600" baseline="0" dirty="0" err="1" smtClean="0">
                <a:latin typeface="Arial"/>
                <a:cs typeface="Arial"/>
              </a:rPr>
              <a:t>comparing</a:t>
            </a:r>
            <a:r>
              <a:rPr lang="da-DK" sz="1600" baseline="0" dirty="0" smtClean="0">
                <a:latin typeface="Arial"/>
                <a:cs typeface="Arial"/>
              </a:rPr>
              <a:t> with </a:t>
            </a:r>
            <a:r>
              <a:rPr lang="da-DK" sz="1600" baseline="0" dirty="0" err="1" smtClean="0">
                <a:latin typeface="Arial"/>
                <a:cs typeface="Arial"/>
              </a:rPr>
              <a:t>other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thesauri</a:t>
            </a:r>
            <a:endParaRPr lang="da-DK" sz="1600" baseline="0" dirty="0" smtClean="0">
              <a:latin typeface="Arial"/>
              <a:cs typeface="Arial"/>
            </a:endParaRPr>
          </a:p>
          <a:p>
            <a:endParaRPr lang="da-DK" sz="1600" baseline="0" dirty="0" smtClean="0">
              <a:latin typeface="Arial"/>
              <a:cs typeface="Arial"/>
            </a:endParaRPr>
          </a:p>
          <a:p>
            <a:r>
              <a:rPr lang="da-DK" sz="1600" baseline="0" dirty="0" err="1" smtClean="0">
                <a:latin typeface="Arial"/>
                <a:cs typeface="Arial"/>
              </a:rPr>
              <a:t>Our</a:t>
            </a:r>
            <a:r>
              <a:rPr lang="da-DK" sz="1600" baseline="0" dirty="0" smtClean="0">
                <a:latin typeface="Arial"/>
                <a:cs typeface="Arial"/>
              </a:rPr>
              <a:t> Danish </a:t>
            </a:r>
            <a:r>
              <a:rPr lang="da-DK" sz="1600" baseline="0" dirty="0" err="1" smtClean="0">
                <a:latin typeface="Arial"/>
                <a:cs typeface="Arial"/>
              </a:rPr>
              <a:t>predecessor</a:t>
            </a:r>
            <a:r>
              <a:rPr lang="da-DK" sz="1600" baseline="0" dirty="0" smtClean="0">
                <a:latin typeface="Arial"/>
                <a:cs typeface="Arial"/>
              </a:rPr>
              <a:t> from 1945 </a:t>
            </a:r>
            <a:r>
              <a:rPr lang="da-DK" sz="1600" baseline="0" dirty="0" err="1" smtClean="0">
                <a:latin typeface="Arial"/>
                <a:cs typeface="Arial"/>
              </a:rPr>
              <a:t>uses</a:t>
            </a:r>
            <a:r>
              <a:rPr lang="da-DK" sz="1600" baseline="0" dirty="0" smtClean="0">
                <a:latin typeface="Arial"/>
                <a:cs typeface="Arial"/>
              </a:rPr>
              <a:t>, as Lars </a:t>
            </a:r>
            <a:r>
              <a:rPr lang="da-DK" sz="1600" baseline="0" dirty="0" err="1" smtClean="0">
                <a:latin typeface="Arial"/>
                <a:cs typeface="Arial"/>
              </a:rPr>
              <a:t>said</a:t>
            </a:r>
            <a:r>
              <a:rPr lang="da-DK" sz="1600" baseline="0" dirty="0" smtClean="0">
                <a:latin typeface="Arial"/>
                <a:cs typeface="Arial"/>
              </a:rPr>
              <a:t>, an </a:t>
            </a:r>
            <a:r>
              <a:rPr lang="da-DK" sz="1600" baseline="0" dirty="0" err="1" smtClean="0">
                <a:latin typeface="Arial"/>
                <a:cs typeface="Arial"/>
              </a:rPr>
              <a:t>alphabetical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ordering</a:t>
            </a:r>
            <a:r>
              <a:rPr lang="da-DK" sz="1600" baseline="0" dirty="0" smtClean="0">
                <a:latin typeface="Arial"/>
                <a:cs typeface="Arial"/>
              </a:rPr>
              <a:t>. This </a:t>
            </a:r>
            <a:r>
              <a:rPr lang="da-DK" sz="1600" baseline="0" dirty="0" err="1" smtClean="0">
                <a:latin typeface="Arial"/>
                <a:cs typeface="Arial"/>
              </a:rPr>
              <a:t>means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that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low</a:t>
            </a:r>
            <a:r>
              <a:rPr lang="da-DK" sz="1600" baseline="0" dirty="0" smtClean="0">
                <a:latin typeface="Arial"/>
                <a:cs typeface="Arial"/>
              </a:rPr>
              <a:t>-register </a:t>
            </a:r>
            <a:r>
              <a:rPr lang="da-DK" sz="1600" baseline="0" dirty="0" err="1" smtClean="0">
                <a:latin typeface="Arial"/>
                <a:cs typeface="Arial"/>
              </a:rPr>
              <a:t>words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are</a:t>
            </a:r>
            <a:r>
              <a:rPr lang="da-DK" sz="1600" baseline="0" dirty="0" smtClean="0">
                <a:latin typeface="Arial"/>
                <a:cs typeface="Arial"/>
              </a:rPr>
              <a:t> mixed with neutral </a:t>
            </a:r>
            <a:r>
              <a:rPr lang="da-DK" sz="1600" baseline="0" dirty="0" err="1" smtClean="0">
                <a:latin typeface="Arial"/>
                <a:cs typeface="Arial"/>
              </a:rPr>
              <a:t>words</a:t>
            </a:r>
            <a:r>
              <a:rPr lang="da-DK" sz="1600" baseline="0" dirty="0" smtClean="0">
                <a:latin typeface="Arial"/>
                <a:cs typeface="Arial"/>
              </a:rPr>
              <a:t> – </a:t>
            </a:r>
            <a:r>
              <a:rPr lang="da-DK" sz="1600" baseline="0" dirty="0" err="1" smtClean="0">
                <a:latin typeface="Arial"/>
                <a:cs typeface="Arial"/>
              </a:rPr>
              <a:t>without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indication</a:t>
            </a:r>
            <a:r>
              <a:rPr lang="da-DK" sz="1600" baseline="0" dirty="0" smtClean="0">
                <a:latin typeface="Arial"/>
                <a:cs typeface="Arial"/>
              </a:rPr>
              <a:t> of </a:t>
            </a:r>
            <a:r>
              <a:rPr lang="da-DK" sz="1600" baseline="0" dirty="0" err="1" smtClean="0">
                <a:latin typeface="Arial"/>
                <a:cs typeface="Arial"/>
              </a:rPr>
              <a:t>their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stylistic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value</a:t>
            </a:r>
            <a:r>
              <a:rPr lang="da-DK" sz="1600" baseline="0" dirty="0" smtClean="0">
                <a:latin typeface="Arial"/>
                <a:cs typeface="Arial"/>
              </a:rPr>
              <a:t>. On the screen </a:t>
            </a:r>
            <a:r>
              <a:rPr lang="da-DK" sz="1600" baseline="0" dirty="0" err="1" smtClean="0">
                <a:latin typeface="Arial"/>
                <a:cs typeface="Arial"/>
              </a:rPr>
              <a:t>you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see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some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words</a:t>
            </a:r>
            <a:r>
              <a:rPr lang="da-DK" sz="1600" baseline="0" dirty="0" smtClean="0">
                <a:latin typeface="Arial"/>
                <a:cs typeface="Arial"/>
              </a:rPr>
              <a:t> for </a:t>
            </a:r>
            <a:r>
              <a:rPr lang="da-DK" sz="1600" baseline="0" dirty="0" err="1" smtClean="0">
                <a:latin typeface="Arial"/>
                <a:cs typeface="Arial"/>
              </a:rPr>
              <a:t>nose</a:t>
            </a:r>
            <a:r>
              <a:rPr lang="da-DK" sz="1600" baseline="0" dirty="0" smtClean="0">
                <a:latin typeface="Arial"/>
                <a:cs typeface="Arial"/>
              </a:rPr>
              <a:t>. If </a:t>
            </a:r>
            <a:r>
              <a:rPr lang="da-DK" sz="1600" baseline="0" dirty="0" err="1" smtClean="0">
                <a:latin typeface="Arial"/>
                <a:cs typeface="Arial"/>
              </a:rPr>
              <a:t>you</a:t>
            </a:r>
            <a:r>
              <a:rPr lang="da-DK" sz="1600" baseline="0" dirty="0" smtClean="0">
                <a:latin typeface="Arial"/>
                <a:cs typeface="Arial"/>
              </a:rPr>
              <a:t> know </a:t>
            </a:r>
            <a:r>
              <a:rPr lang="da-DK" sz="1600" baseline="0" dirty="0" err="1" smtClean="0">
                <a:latin typeface="Arial"/>
                <a:cs typeface="Arial"/>
              </a:rPr>
              <a:t>some</a:t>
            </a:r>
            <a:r>
              <a:rPr lang="da-DK" sz="1600" baseline="0" dirty="0" smtClean="0">
                <a:latin typeface="Arial"/>
                <a:cs typeface="Arial"/>
              </a:rPr>
              <a:t> Danish </a:t>
            </a:r>
            <a:r>
              <a:rPr lang="da-DK" sz="1600" baseline="0" dirty="0" err="1" smtClean="0">
                <a:latin typeface="Arial"/>
                <a:cs typeface="Arial"/>
              </a:rPr>
              <a:t>you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may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grasp</a:t>
            </a:r>
            <a:r>
              <a:rPr lang="da-DK" sz="1600" baseline="0" dirty="0" smtClean="0">
                <a:latin typeface="Arial"/>
                <a:cs typeface="Arial"/>
              </a:rPr>
              <a:t> the </a:t>
            </a:r>
            <a:r>
              <a:rPr lang="da-DK" sz="1600" baseline="0" dirty="0" err="1" smtClean="0">
                <a:latin typeface="Arial"/>
                <a:cs typeface="Arial"/>
              </a:rPr>
              <a:t>clashes</a:t>
            </a:r>
            <a:r>
              <a:rPr lang="da-DK" sz="1600" baseline="0" dirty="0" smtClean="0">
                <a:latin typeface="Arial"/>
                <a:cs typeface="Arial"/>
              </a:rPr>
              <a:t>, </a:t>
            </a:r>
            <a:r>
              <a:rPr lang="da-DK" sz="1600" baseline="0" dirty="0" err="1" smtClean="0">
                <a:latin typeface="Arial"/>
                <a:cs typeface="Arial"/>
              </a:rPr>
              <a:t>otherwise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you</a:t>
            </a:r>
            <a:r>
              <a:rPr lang="da-DK" sz="1600" baseline="0" dirty="0" smtClean="0">
                <a:latin typeface="Arial"/>
                <a:cs typeface="Arial"/>
              </a:rPr>
              <a:t> have to </a:t>
            </a:r>
            <a:r>
              <a:rPr lang="da-DK" sz="1600" baseline="0" dirty="0" err="1" smtClean="0">
                <a:latin typeface="Arial"/>
                <a:cs typeface="Arial"/>
              </a:rPr>
              <a:t>rely</a:t>
            </a:r>
            <a:r>
              <a:rPr lang="da-DK" sz="1600" baseline="0" dirty="0" smtClean="0">
                <a:latin typeface="Arial"/>
                <a:cs typeface="Arial"/>
              </a:rPr>
              <a:t> on the English translations. In </a:t>
            </a:r>
            <a:r>
              <a:rPr lang="da-DK" sz="1600" baseline="0" dirty="0" err="1" smtClean="0">
                <a:latin typeface="Arial"/>
                <a:cs typeface="Arial"/>
              </a:rPr>
              <a:t>fact</a:t>
            </a:r>
            <a:r>
              <a:rPr lang="da-DK" sz="1600" baseline="0" dirty="0" smtClean="0">
                <a:latin typeface="Arial"/>
                <a:cs typeface="Arial"/>
              </a:rPr>
              <a:t> the </a:t>
            </a:r>
            <a:r>
              <a:rPr lang="da-DK" sz="1600" baseline="0" dirty="0" err="1" smtClean="0">
                <a:latin typeface="Arial"/>
                <a:cs typeface="Arial"/>
              </a:rPr>
              <a:t>only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two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unmarked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words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are</a:t>
            </a:r>
            <a:r>
              <a:rPr lang="da-DK" sz="1600" baseline="0" dirty="0" smtClean="0">
                <a:latin typeface="Arial"/>
                <a:cs typeface="Arial"/>
              </a:rPr>
              <a:t> Næse and Næsebor …</a:t>
            </a:r>
          </a:p>
          <a:p>
            <a:endParaRPr lang="da-DK" sz="1600" baseline="0" dirty="0" smtClean="0">
              <a:latin typeface="Arial"/>
              <a:cs typeface="Arial"/>
            </a:endParaRPr>
          </a:p>
          <a:p>
            <a:r>
              <a:rPr lang="da-DK" sz="1600" baseline="0" dirty="0" err="1" smtClean="0">
                <a:latin typeface="Arial"/>
                <a:cs typeface="Arial"/>
              </a:rPr>
              <a:t>Turning</a:t>
            </a:r>
            <a:r>
              <a:rPr lang="da-DK" sz="1600" baseline="0" dirty="0" smtClean="0">
                <a:latin typeface="Arial"/>
                <a:cs typeface="Arial"/>
              </a:rPr>
              <a:t> to the German </a:t>
            </a:r>
            <a:r>
              <a:rPr lang="da-DK" sz="1600" baseline="0" dirty="0" err="1" smtClean="0">
                <a:latin typeface="Arial"/>
                <a:cs typeface="Arial"/>
              </a:rPr>
              <a:t>Dornseiff</a:t>
            </a:r>
            <a:r>
              <a:rPr lang="da-DK" sz="1600" baseline="0" dirty="0" smtClean="0">
                <a:latin typeface="Arial"/>
                <a:cs typeface="Arial"/>
              </a:rPr>
              <a:t>, </a:t>
            </a:r>
            <a:r>
              <a:rPr lang="da-DK" sz="1600" baseline="0" dirty="0" err="1" smtClean="0">
                <a:latin typeface="Arial"/>
                <a:cs typeface="Arial"/>
              </a:rPr>
              <a:t>we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see</a:t>
            </a:r>
            <a:r>
              <a:rPr lang="da-DK" sz="1600" baseline="0" dirty="0" smtClean="0">
                <a:latin typeface="Arial"/>
                <a:cs typeface="Arial"/>
              </a:rPr>
              <a:t> a </a:t>
            </a:r>
            <a:r>
              <a:rPr lang="da-DK" sz="1600" baseline="0" dirty="0" err="1" smtClean="0">
                <a:latin typeface="Arial"/>
                <a:cs typeface="Arial"/>
              </a:rPr>
              <a:t>similar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picture</a:t>
            </a:r>
            <a:r>
              <a:rPr lang="da-DK" sz="1600" baseline="0" dirty="0" smtClean="0">
                <a:latin typeface="Arial"/>
                <a:cs typeface="Arial"/>
              </a:rPr>
              <a:t>: </a:t>
            </a:r>
            <a:r>
              <a:rPr lang="da-DK" sz="1600" baseline="0" dirty="0" err="1" smtClean="0">
                <a:latin typeface="Arial"/>
                <a:cs typeface="Arial"/>
              </a:rPr>
              <a:t>alphabetical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ordering</a:t>
            </a:r>
            <a:r>
              <a:rPr lang="da-DK" sz="1600" baseline="0" dirty="0" smtClean="0">
                <a:latin typeface="Arial"/>
                <a:cs typeface="Arial"/>
              </a:rPr>
              <a:t> and </a:t>
            </a:r>
            <a:r>
              <a:rPr lang="da-DK" sz="1600" baseline="0" dirty="0" err="1" smtClean="0">
                <a:latin typeface="Arial"/>
                <a:cs typeface="Arial"/>
              </a:rPr>
              <a:t>no</a:t>
            </a:r>
            <a:r>
              <a:rPr lang="da-DK" sz="1600" baseline="0" dirty="0" smtClean="0">
                <a:latin typeface="Arial"/>
                <a:cs typeface="Arial"/>
              </a:rPr>
              <a:t> labels. In a list of </a:t>
            </a:r>
            <a:r>
              <a:rPr lang="da-DK" sz="1600" baseline="0" dirty="0" err="1" smtClean="0">
                <a:latin typeface="Arial"/>
                <a:cs typeface="Arial"/>
              </a:rPr>
              <a:t>words</a:t>
            </a:r>
            <a:r>
              <a:rPr lang="da-DK" sz="1600" baseline="0" dirty="0" smtClean="0">
                <a:latin typeface="Arial"/>
                <a:cs typeface="Arial"/>
              </a:rPr>
              <a:t> for </a:t>
            </a:r>
            <a:r>
              <a:rPr lang="da-DK" sz="1600" baseline="0" dirty="0" err="1" smtClean="0">
                <a:latin typeface="Arial"/>
                <a:cs typeface="Arial"/>
              </a:rPr>
              <a:t>coffee</a:t>
            </a:r>
            <a:r>
              <a:rPr lang="da-DK" sz="1600" baseline="0" dirty="0" smtClean="0">
                <a:latin typeface="Arial"/>
                <a:cs typeface="Arial"/>
              </a:rPr>
              <a:t>, the </a:t>
            </a:r>
            <a:r>
              <a:rPr lang="da-DK" sz="1600" baseline="0" dirty="0" err="1" smtClean="0">
                <a:latin typeface="Arial"/>
                <a:cs typeface="Arial"/>
              </a:rPr>
              <a:t>example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memntioned</a:t>
            </a:r>
            <a:r>
              <a:rPr lang="da-DK" sz="1600" baseline="0" dirty="0" smtClean="0">
                <a:latin typeface="Arial"/>
                <a:cs typeface="Arial"/>
              </a:rPr>
              <a:t> by Sanni a moment </a:t>
            </a:r>
            <a:r>
              <a:rPr lang="da-DK" sz="1600" baseline="0" dirty="0" err="1" smtClean="0">
                <a:latin typeface="Arial"/>
                <a:cs typeface="Arial"/>
              </a:rPr>
              <a:t>ago</a:t>
            </a:r>
            <a:r>
              <a:rPr lang="da-DK" sz="1600" baseline="0" dirty="0" smtClean="0">
                <a:latin typeface="Arial"/>
                <a:cs typeface="Arial"/>
              </a:rPr>
              <a:t>, </a:t>
            </a:r>
            <a:r>
              <a:rPr lang="da-DK" sz="1600" baseline="0" dirty="0" err="1" smtClean="0">
                <a:latin typeface="Arial"/>
                <a:cs typeface="Arial"/>
              </a:rPr>
              <a:t>you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get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dialect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words</a:t>
            </a:r>
            <a:r>
              <a:rPr lang="da-DK" sz="1600" baseline="0" dirty="0" smtClean="0">
                <a:latin typeface="Arial"/>
                <a:cs typeface="Arial"/>
              </a:rPr>
              <a:t> and </a:t>
            </a:r>
            <a:r>
              <a:rPr lang="da-DK" sz="1600" baseline="0" dirty="0" err="1" smtClean="0">
                <a:latin typeface="Arial"/>
                <a:cs typeface="Arial"/>
              </a:rPr>
              <a:t>informal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words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alongside</a:t>
            </a:r>
            <a:r>
              <a:rPr lang="da-DK" sz="1600" baseline="0" dirty="0" smtClean="0">
                <a:latin typeface="Arial"/>
                <a:cs typeface="Arial"/>
              </a:rPr>
              <a:t> standard German </a:t>
            </a:r>
            <a:r>
              <a:rPr lang="da-DK" sz="1600" baseline="0" dirty="0" err="1" smtClean="0">
                <a:latin typeface="Arial"/>
                <a:cs typeface="Arial"/>
              </a:rPr>
              <a:t>words</a:t>
            </a:r>
            <a:r>
              <a:rPr lang="da-DK" sz="1600" baseline="0" dirty="0" smtClean="0">
                <a:latin typeface="Arial"/>
                <a:cs typeface="Arial"/>
              </a:rPr>
              <a:t> for </a:t>
            </a:r>
            <a:r>
              <a:rPr lang="da-DK" sz="1600" baseline="0" dirty="0" err="1" smtClean="0">
                <a:latin typeface="Arial"/>
                <a:cs typeface="Arial"/>
              </a:rPr>
              <a:t>coffee</a:t>
            </a:r>
            <a:r>
              <a:rPr lang="da-DK" sz="1600" baseline="0" dirty="0" smtClean="0">
                <a:latin typeface="Arial"/>
                <a:cs typeface="Arial"/>
              </a:rPr>
              <a:t> – </a:t>
            </a:r>
            <a:r>
              <a:rPr lang="da-DK" sz="1600" baseline="0" dirty="0" err="1" smtClean="0">
                <a:latin typeface="Arial"/>
                <a:cs typeface="Arial"/>
              </a:rPr>
              <a:t>like</a:t>
            </a:r>
            <a:r>
              <a:rPr lang="da-DK" sz="1600" baseline="0" dirty="0" smtClean="0">
                <a:latin typeface="Arial"/>
                <a:cs typeface="Arial"/>
              </a:rPr>
              <a:t> </a:t>
            </a:r>
            <a:r>
              <a:rPr lang="da-DK" sz="1600" baseline="0" dirty="0" err="1" smtClean="0">
                <a:latin typeface="Arial"/>
                <a:cs typeface="Arial"/>
              </a:rPr>
              <a:t>Kaffee</a:t>
            </a:r>
            <a:r>
              <a:rPr lang="da-DK" sz="1600" baseline="0" dirty="0" smtClean="0">
                <a:latin typeface="Arial"/>
                <a:cs typeface="Arial"/>
              </a:rPr>
              <a:t>, Espresso</a:t>
            </a:r>
            <a:endParaRPr lang="da-DK" sz="16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77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dirty="0" smtClean="0"/>
              <a:t>Moving</a:t>
            </a:r>
            <a:r>
              <a:rPr lang="en-US" sz="1200" baseline="0" dirty="0" smtClean="0"/>
              <a:t> on to Roget for English, the picture changes. In contrast to the two other thesauri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Roget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does</a:t>
            </a:r>
            <a:r>
              <a:rPr lang="en-US" sz="1200" baseline="0" dirty="0" smtClean="0"/>
              <a:t> use labels to a certain extent, but the principles are not explained, nor is there a list of possible labels</a:t>
            </a:r>
          </a:p>
          <a:p>
            <a:r>
              <a:rPr lang="en-US" sz="1200" baseline="0" dirty="0" smtClean="0"/>
              <a:t>Just two quick examples: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Concepts from </a:t>
            </a:r>
            <a:r>
              <a:rPr lang="en-US" sz="1200" baseline="0" dirty="0" err="1" smtClean="0"/>
              <a:t>drugtaking</a:t>
            </a:r>
            <a:r>
              <a:rPr lang="en-US" sz="1200" baseline="0" dirty="0" smtClean="0"/>
              <a:t> – pot and grass are provided with the label </a:t>
            </a:r>
            <a:r>
              <a:rPr lang="en-US" sz="1200" baseline="0" dirty="0" err="1" smtClean="0"/>
              <a:t>sl</a:t>
            </a:r>
            <a:r>
              <a:rPr lang="en-US" sz="1200" baseline="0" dirty="0" smtClean="0"/>
              <a:t> for slang</a:t>
            </a:r>
          </a:p>
          <a:p>
            <a:r>
              <a:rPr lang="en-US" sz="1200" baseline="0" dirty="0" smtClean="0"/>
              <a:t>On the other hand in a list of alcoholic drinks booze and bevvy don’t have a label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200" baseline="0" dirty="0" smtClean="0"/>
              <a:t>Whereas t</a:t>
            </a:r>
            <a:r>
              <a:rPr lang="en-US" sz="1200" dirty="0" smtClean="0"/>
              <a:t>hey are called informal </a:t>
            </a:r>
            <a:r>
              <a:rPr lang="en-US" sz="1200" baseline="0" dirty="0" smtClean="0"/>
              <a:t>in for instance </a:t>
            </a:r>
            <a:r>
              <a:rPr lang="en-US" sz="1200" dirty="0" smtClean="0"/>
              <a:t>Macmillan + Longman</a:t>
            </a:r>
          </a:p>
          <a:p>
            <a:endParaRPr lang="en-US" sz="1200" dirty="0" smtClean="0"/>
          </a:p>
          <a:p>
            <a:r>
              <a:rPr lang="en-US" sz="1200" dirty="0" smtClean="0"/>
              <a:t>And then</a:t>
            </a:r>
            <a:r>
              <a:rPr lang="en-US" sz="1200" baseline="0" dirty="0" smtClean="0"/>
              <a:t> finally, in the DDO, which is behind our thesaurus, the quantity of slang words and informal words and expressions is rather important</a:t>
            </a:r>
          </a:p>
          <a:p>
            <a:r>
              <a:rPr lang="en-US" sz="1200" baseline="0" dirty="0" smtClean="0"/>
              <a:t>So we decided to use labels in the thesaurus</a:t>
            </a:r>
          </a:p>
          <a:p>
            <a:r>
              <a:rPr lang="en-US" sz="1200" baseline="0" dirty="0" smtClean="0"/>
              <a:t>And why? Mostly because the primary use of the thesaurus will probably be production</a:t>
            </a:r>
          </a:p>
          <a:p>
            <a:r>
              <a:rPr lang="en-US" sz="1200" baseline="0" dirty="0" smtClean="0"/>
              <a:t>So in order to help the user pick the right word, we believe it is necessary to provide a minimum of information on stylistic value</a:t>
            </a:r>
            <a:endParaRPr lang="da-DK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78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How </a:t>
            </a:r>
            <a:r>
              <a:rPr lang="da-DK" dirty="0" err="1" smtClean="0"/>
              <a:t>then</a:t>
            </a:r>
            <a:r>
              <a:rPr lang="da-DK" dirty="0" smtClean="0"/>
              <a:t> did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undertake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task</a:t>
            </a:r>
            <a:r>
              <a:rPr lang="da-DK" dirty="0" smtClean="0"/>
              <a:t>? </a:t>
            </a:r>
            <a:r>
              <a:rPr lang="da-DK" dirty="0" err="1" smtClean="0"/>
              <a:t>Since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already</a:t>
            </a:r>
            <a:r>
              <a:rPr lang="da-DK" baseline="0" dirty="0" smtClean="0"/>
              <a:t> have the labels in the DDO, an </a:t>
            </a:r>
            <a:r>
              <a:rPr lang="da-DK" baseline="0" dirty="0" err="1" smtClean="0"/>
              <a:t>automatic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extraction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seems</a:t>
            </a:r>
            <a:r>
              <a:rPr lang="da-DK" baseline="0" dirty="0" smtClean="0"/>
              <a:t> evident and </a:t>
            </a:r>
            <a:r>
              <a:rPr lang="da-DK" baseline="0" dirty="0" err="1" smtClean="0"/>
              <a:t>straightforward</a:t>
            </a:r>
            <a:endParaRPr lang="da-DK" baseline="0" dirty="0" smtClean="0"/>
          </a:p>
          <a:p>
            <a:r>
              <a:rPr lang="da-DK" baseline="0" dirty="0" err="1" smtClean="0"/>
              <a:t>There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problems </a:t>
            </a:r>
            <a:r>
              <a:rPr lang="da-DK" baseline="0" dirty="0" err="1" smtClean="0"/>
              <a:t>however</a:t>
            </a:r>
            <a:r>
              <a:rPr lang="da-DK" baseline="0" dirty="0" smtClean="0"/>
              <a:t>, in </a:t>
            </a:r>
            <a:r>
              <a:rPr lang="da-DK" baseline="0" dirty="0" err="1" smtClean="0"/>
              <a:t>particular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What</a:t>
            </a:r>
            <a:r>
              <a:rPr lang="da-DK" baseline="0" dirty="0" smtClean="0"/>
              <a:t> is the </a:t>
            </a:r>
            <a:r>
              <a:rPr lang="da-DK" baseline="0" dirty="0" err="1" smtClean="0"/>
              <a:t>scope</a:t>
            </a:r>
            <a:r>
              <a:rPr lang="da-DK" baseline="0" dirty="0" smtClean="0"/>
              <a:t> of a given label? Are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inconsistencies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look at the labels from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point of </a:t>
            </a:r>
            <a:r>
              <a:rPr lang="da-DK" baseline="0" dirty="0" err="1" smtClean="0"/>
              <a:t>view</a:t>
            </a:r>
            <a:r>
              <a:rPr lang="da-DK" baseline="0" dirty="0" smtClean="0"/>
              <a:t>? </a:t>
            </a:r>
            <a:r>
              <a:rPr lang="da-DK" baseline="0" dirty="0" err="1" smtClean="0"/>
              <a:t>Furthermore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number</a:t>
            </a:r>
            <a:r>
              <a:rPr lang="da-DK" baseline="0" dirty="0" smtClean="0"/>
              <a:t> of labels </a:t>
            </a:r>
            <a:r>
              <a:rPr lang="da-DK" baseline="0" dirty="0" err="1" smtClean="0"/>
              <a:t>used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dictionary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turns</a:t>
            </a:r>
            <a:r>
              <a:rPr lang="da-DK" baseline="0" dirty="0" smtClean="0"/>
              <a:t> out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too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high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often</a:t>
            </a:r>
            <a:r>
              <a:rPr lang="da-DK" baseline="0" dirty="0" smtClean="0"/>
              <a:t> more </a:t>
            </a:r>
            <a:r>
              <a:rPr lang="da-DK" baseline="0" dirty="0" err="1" smtClean="0"/>
              <a:t>detailed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wish</a:t>
            </a:r>
            <a:r>
              <a:rPr lang="da-DK" baseline="0" dirty="0" smtClean="0"/>
              <a:t> to present to the </a:t>
            </a:r>
            <a:r>
              <a:rPr lang="da-DK" baseline="0" dirty="0" err="1" smtClean="0"/>
              <a:t>user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thesaurus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So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decided</a:t>
            </a:r>
            <a:r>
              <a:rPr lang="da-DK" baseline="0" dirty="0" smtClean="0"/>
              <a:t> to have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stylistic</a:t>
            </a:r>
            <a:r>
              <a:rPr lang="da-DK" baseline="0" dirty="0" smtClean="0"/>
              <a:t> labels &lt; på skærmen &gt;</a:t>
            </a:r>
          </a:p>
          <a:p>
            <a:r>
              <a:rPr lang="da-DK" baseline="0" dirty="0" smtClean="0"/>
              <a:t>And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temporal &lt; på skærmen &gt;</a:t>
            </a:r>
          </a:p>
          <a:p>
            <a:endParaRPr lang="da-DK" baseline="0" dirty="0" smtClean="0"/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direct</a:t>
            </a:r>
            <a:r>
              <a:rPr lang="da-DK" baseline="0" dirty="0" smtClean="0"/>
              <a:t> transfer is </a:t>
            </a:r>
            <a:r>
              <a:rPr lang="da-DK" baseline="0" dirty="0" err="1" smtClean="0"/>
              <a:t>problematic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beacuse</a:t>
            </a:r>
            <a:r>
              <a:rPr lang="da-DK" baseline="0" dirty="0" smtClean="0"/>
              <a:t> the labels </a:t>
            </a:r>
            <a:r>
              <a:rPr lang="da-DK" baseline="0" dirty="0" err="1" smtClean="0"/>
              <a:t>come</a:t>
            </a:r>
            <a:r>
              <a:rPr lang="da-DK" baseline="0" dirty="0" smtClean="0"/>
              <a:t> from a </a:t>
            </a:r>
            <a:r>
              <a:rPr lang="da-DK" baseline="0" dirty="0" err="1" smtClean="0"/>
              <a:t>traditional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semasiological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dictionary</a:t>
            </a:r>
            <a:endParaRPr lang="da-DK" baseline="0" dirty="0" smtClean="0"/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individual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word</a:t>
            </a:r>
            <a:r>
              <a:rPr lang="da-DK" baseline="0" dirty="0" smtClean="0"/>
              <a:t> is the </a:t>
            </a:r>
            <a:r>
              <a:rPr lang="da-DK" baseline="0" dirty="0" err="1" smtClean="0"/>
              <a:t>startingpoint</a:t>
            </a:r>
            <a:r>
              <a:rPr lang="da-DK" baseline="0" dirty="0" smtClean="0"/>
              <a:t>, the labels </a:t>
            </a:r>
            <a:r>
              <a:rPr lang="da-DK" baseline="0" dirty="0" err="1" smtClean="0"/>
              <a:t>characterize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senses</a:t>
            </a:r>
            <a:r>
              <a:rPr lang="da-DK" baseline="0" dirty="0" smtClean="0"/>
              <a:t> of the same </a:t>
            </a:r>
            <a:r>
              <a:rPr lang="da-DK" baseline="0" dirty="0" err="1" smtClean="0"/>
              <a:t>word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seen</a:t>
            </a:r>
            <a:r>
              <a:rPr lang="da-DK" baseline="0" dirty="0" smtClean="0"/>
              <a:t> in relation to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other</a:t>
            </a:r>
            <a:endParaRPr lang="da-DK" baseline="0" dirty="0" smtClean="0"/>
          </a:p>
          <a:p>
            <a:r>
              <a:rPr lang="da-DK" baseline="0" dirty="0" smtClean="0"/>
              <a:t>Not </a:t>
            </a:r>
            <a:r>
              <a:rPr lang="da-DK" baseline="0" dirty="0" err="1" smtClean="0"/>
              <a:t>necessarily</a:t>
            </a:r>
            <a:r>
              <a:rPr lang="da-DK" baseline="0" dirty="0" smtClean="0"/>
              <a:t> in relation to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carry</a:t>
            </a:r>
            <a:r>
              <a:rPr lang="da-DK" baseline="0" dirty="0" smtClean="0"/>
              <a:t> the same or a </a:t>
            </a:r>
            <a:r>
              <a:rPr lang="da-DK" baseline="0" dirty="0" err="1" smtClean="0"/>
              <a:t>similar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meaning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There</a:t>
            </a:r>
            <a:r>
              <a:rPr lang="da-DK" baseline="0" dirty="0" smtClean="0"/>
              <a:t> is a difference </a:t>
            </a:r>
            <a:r>
              <a:rPr lang="da-DK" baseline="0" dirty="0" err="1" smtClean="0"/>
              <a:t>between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semasiological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presentation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word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sense</a:t>
            </a:r>
            <a:r>
              <a:rPr lang="da-DK" baseline="0" dirty="0" smtClean="0"/>
              <a:t>, labels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necessary</a:t>
            </a:r>
            <a:endParaRPr lang="da-DK" baseline="0" dirty="0" smtClean="0"/>
          </a:p>
          <a:p>
            <a:r>
              <a:rPr lang="da-DK" baseline="0" dirty="0" smtClean="0"/>
              <a:t>And </a:t>
            </a:r>
            <a:r>
              <a:rPr lang="da-DK" baseline="0" dirty="0" err="1" smtClean="0"/>
              <a:t>onomasiological</a:t>
            </a:r>
            <a:r>
              <a:rPr lang="da-DK" baseline="0" dirty="0" smtClean="0"/>
              <a:t>: just a list of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how</a:t>
            </a:r>
            <a:r>
              <a:rPr lang="da-DK" baseline="0" dirty="0" smtClean="0"/>
              <a:t> do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distinguish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between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realize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majority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future </a:t>
            </a:r>
            <a:r>
              <a:rPr lang="da-DK" baseline="0" dirty="0" err="1" smtClean="0"/>
              <a:t>users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native</a:t>
            </a:r>
            <a:r>
              <a:rPr lang="da-DK" baseline="0" dirty="0" smtClean="0"/>
              <a:t> speakers of Danish and so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should</a:t>
            </a:r>
            <a:r>
              <a:rPr lang="da-DK" baseline="0" dirty="0" smtClean="0"/>
              <a:t> know the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meanings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values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words</a:t>
            </a:r>
            <a:endParaRPr lang="da-DK" baseline="0" dirty="0" smtClean="0"/>
          </a:p>
          <a:p>
            <a:r>
              <a:rPr lang="da-DK" baseline="0" dirty="0" smtClean="0"/>
              <a:t>But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almost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certainly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always</a:t>
            </a:r>
            <a:r>
              <a:rPr lang="da-DK" baseline="0" dirty="0" smtClean="0"/>
              <a:t> the case – and it is </a:t>
            </a:r>
            <a:r>
              <a:rPr lang="da-DK" baseline="0" dirty="0" err="1" smtClean="0"/>
              <a:t>quite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don’t</a:t>
            </a:r>
            <a:r>
              <a:rPr lang="da-DK" baseline="0" dirty="0" smtClean="0"/>
              <a:t> speak Danish as </a:t>
            </a:r>
            <a:r>
              <a:rPr lang="da-DK" baseline="0" dirty="0" err="1" smtClean="0"/>
              <a:t>their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tongue</a:t>
            </a:r>
            <a:endParaRPr lang="da-DK" baseline="0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79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the cases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see</a:t>
            </a:r>
            <a:r>
              <a:rPr lang="da-DK" dirty="0" smtClean="0"/>
              <a:t> </a:t>
            </a:r>
            <a:r>
              <a:rPr lang="da-DK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extract</a:t>
            </a:r>
            <a:r>
              <a:rPr lang="da-DK" baseline="0" dirty="0" smtClean="0"/>
              <a:t> the labels </a:t>
            </a:r>
            <a:r>
              <a:rPr lang="da-DK" baseline="0" dirty="0" err="1" smtClean="0"/>
              <a:t>automatically</a:t>
            </a:r>
            <a:r>
              <a:rPr lang="da-DK" baseline="0" dirty="0" smtClean="0"/>
              <a:t>? A </a:t>
            </a:r>
            <a:r>
              <a:rPr lang="da-DK" baseline="0" dirty="0" err="1" smtClean="0"/>
              <a:t>few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examples</a:t>
            </a:r>
            <a:r>
              <a:rPr lang="da-DK" baseline="0" dirty="0" smtClean="0"/>
              <a:t>:</a:t>
            </a:r>
          </a:p>
          <a:p>
            <a:endParaRPr lang="da-DK" baseline="0" dirty="0" smtClean="0"/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word</a:t>
            </a:r>
            <a:r>
              <a:rPr lang="da-DK" baseline="0" dirty="0" smtClean="0"/>
              <a:t> furie in Danish, </a:t>
            </a:r>
            <a:r>
              <a:rPr lang="da-DK" baseline="0" dirty="0" err="1" smtClean="0"/>
              <a:t>fury</a:t>
            </a:r>
            <a:r>
              <a:rPr lang="da-DK" baseline="0" dirty="0" smtClean="0"/>
              <a:t> in English </a:t>
            </a:r>
            <a:r>
              <a:rPr lang="da-DK" baseline="0" dirty="0" err="1" smtClean="0"/>
              <a:t>meaning</a:t>
            </a:r>
            <a:r>
              <a:rPr lang="da-DK" baseline="0" dirty="0" smtClean="0"/>
              <a:t> an aggressive </a:t>
            </a:r>
            <a:r>
              <a:rPr lang="da-DK" baseline="0" dirty="0" err="1" smtClean="0"/>
              <a:t>woman</a:t>
            </a:r>
            <a:endParaRPr lang="da-DK" baseline="0" dirty="0" smtClean="0"/>
          </a:p>
          <a:p>
            <a:r>
              <a:rPr lang="da-DK" baseline="0" dirty="0" smtClean="0"/>
              <a:t>And the </a:t>
            </a:r>
            <a:r>
              <a:rPr lang="da-DK" baseline="0" dirty="0" err="1" smtClean="0"/>
              <a:t>word</a:t>
            </a:r>
            <a:r>
              <a:rPr lang="da-DK" baseline="0" dirty="0" smtClean="0"/>
              <a:t> amazone, </a:t>
            </a:r>
            <a:r>
              <a:rPr lang="da-DK" baseline="0" dirty="0" err="1" smtClean="0"/>
              <a:t>amazon</a:t>
            </a:r>
            <a:r>
              <a:rPr lang="da-DK" baseline="0" dirty="0" smtClean="0"/>
              <a:t> in English, </a:t>
            </a:r>
            <a:r>
              <a:rPr lang="da-DK" baseline="0" dirty="0" err="1" smtClean="0"/>
              <a:t>used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about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strong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quarrelsome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woman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In the DDO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don’t</a:t>
            </a:r>
            <a:r>
              <a:rPr lang="da-DK" baseline="0" dirty="0" smtClean="0"/>
              <a:t> have labels – the definitions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supposed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convey</a:t>
            </a:r>
            <a:r>
              <a:rPr lang="da-DK" baseline="0" dirty="0" smtClean="0"/>
              <a:t> the information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express</a:t>
            </a:r>
            <a:r>
              <a:rPr lang="da-DK" baseline="0" dirty="0" smtClean="0"/>
              <a:t> a negative attitude </a:t>
            </a:r>
            <a:r>
              <a:rPr lang="da-DK" baseline="0" dirty="0" err="1" smtClean="0"/>
              <a:t>towards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women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In </a:t>
            </a:r>
            <a:r>
              <a:rPr lang="da-DK" baseline="0" dirty="0" err="1" smtClean="0"/>
              <a:t>fact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crucial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discussion</a:t>
            </a:r>
            <a:r>
              <a:rPr lang="da-DK" baseline="0" dirty="0" smtClean="0"/>
              <a:t> of labels and the </a:t>
            </a:r>
            <a:r>
              <a:rPr lang="da-DK" baseline="0" dirty="0" err="1" smtClean="0"/>
              <a:t>difficulty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assigning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</a:t>
            </a:r>
            <a:endParaRPr lang="da-DK" baseline="0" dirty="0" smtClean="0"/>
          </a:p>
          <a:p>
            <a:r>
              <a:rPr lang="da-DK" baseline="0" dirty="0" smtClean="0"/>
              <a:t>It is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subjective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impossible</a:t>
            </a:r>
            <a:r>
              <a:rPr lang="da-DK" baseline="0" dirty="0" smtClean="0"/>
              <a:t> to find </a:t>
            </a:r>
            <a:r>
              <a:rPr lang="da-DK" baseline="0" dirty="0" err="1" smtClean="0"/>
              <a:t>hard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criteria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attributing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particular</a:t>
            </a:r>
            <a:r>
              <a:rPr lang="da-DK" baseline="0" dirty="0" smtClean="0"/>
              <a:t> label –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just </a:t>
            </a:r>
            <a:r>
              <a:rPr lang="da-DK" baseline="0" dirty="0" err="1" smtClean="0"/>
              <a:t>know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something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going</a:t>
            </a:r>
            <a:r>
              <a:rPr lang="da-DK" baseline="0" dirty="0" smtClean="0"/>
              <a:t> on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Let’s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happens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thesaurus</a:t>
            </a:r>
            <a:endParaRPr lang="da-DK" baseline="0" dirty="0" smtClean="0"/>
          </a:p>
          <a:p>
            <a:r>
              <a:rPr lang="da-DK" baseline="0" dirty="0" smtClean="0"/>
              <a:t>In a list of </a:t>
            </a:r>
            <a:r>
              <a:rPr lang="da-DK" baseline="0" dirty="0" err="1" smtClean="0"/>
              <a:t>derogarory</a:t>
            </a:r>
            <a:r>
              <a:rPr lang="da-DK" baseline="0" dirty="0" smtClean="0"/>
              <a:t> terms for </a:t>
            </a:r>
            <a:r>
              <a:rPr lang="da-DK" baseline="0" dirty="0" err="1" smtClean="0"/>
              <a:t>women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here</a:t>
            </a:r>
            <a:r>
              <a:rPr lang="da-DK" baseline="0" dirty="0" smtClean="0"/>
              <a:t> given in English –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extraction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automatic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get</a:t>
            </a:r>
            <a:r>
              <a:rPr lang="da-DK" baseline="0" dirty="0" smtClean="0"/>
              <a:t> a label for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bitch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shrew</a:t>
            </a:r>
            <a:r>
              <a:rPr lang="da-DK" baseline="0" dirty="0" smtClean="0"/>
              <a:t> but not for </a:t>
            </a:r>
            <a:r>
              <a:rPr lang="da-DK" baseline="0" dirty="0" err="1" smtClean="0"/>
              <a:t>fury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amazon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smtClean="0"/>
              <a:t>So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seems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an </a:t>
            </a:r>
            <a:r>
              <a:rPr lang="da-DK" baseline="0" dirty="0" err="1" smtClean="0"/>
              <a:t>inconsistency</a:t>
            </a:r>
            <a:r>
              <a:rPr lang="da-DK" baseline="0" dirty="0" smtClean="0"/>
              <a:t> – the labels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missing</a:t>
            </a:r>
            <a:endParaRPr lang="da-D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6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da-DK" dirty="0" smtClean="0"/>
              <a:t> </a:t>
            </a:r>
            <a:r>
              <a:rPr lang="en-US" sz="2800" dirty="0" smtClean="0">
                <a:solidFill>
                  <a:srgbClr val="254061"/>
                </a:solidFill>
                <a:latin typeface="Georgia" panose="02040502050405020303" pitchFamily="18" charset="0"/>
                <a:cs typeface="Arial"/>
              </a:rPr>
              <a:t>Also m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ixed POS classes,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e.g. act</a:t>
            </a:r>
            <a:r>
              <a:rPr lang="en-US" sz="28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groups consisting of both the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verbs and the verbal noun;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Or property groups consisting of both adjectives, nouns,</a:t>
            </a:r>
            <a:r>
              <a:rPr lang="en-US" sz="28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adverbials and verbal phrases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E.g. words denoting the property “to cry”</a:t>
            </a:r>
            <a:r>
              <a:rPr lang="en-US" sz="28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where the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Group type is property (of person)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Her</a:t>
            </a:r>
            <a:r>
              <a:rPr lang="en-US" sz="28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 we find </a:t>
            </a:r>
            <a:r>
              <a:rPr lang="en-US" sz="2800" b="1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the noun: tearfulness</a:t>
            </a:r>
            <a:r>
              <a:rPr lang="en-US" sz="28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2800" b="1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the verbal phrase: </a:t>
            </a:r>
            <a:r>
              <a:rPr lang="en-US" sz="2800" b="1" dirty="0" smtClean="0">
                <a:solidFill>
                  <a:schemeClr val="bg1"/>
                </a:solidFill>
              </a:rPr>
              <a:t>to be easily moved to tears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the adverbial: on the verge of tears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b="1" dirty="0" smtClean="0">
                <a:solidFill>
                  <a:schemeClr val="bg1"/>
                </a:solidFill>
              </a:rPr>
              <a:t>the adjective: tearful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b="1" dirty="0" smtClean="0">
                <a:solidFill>
                  <a:schemeClr val="bg1"/>
                </a:solidFill>
              </a:rPr>
              <a:t>The other semantic groups in the same section are:</a:t>
            </a:r>
            <a:r>
              <a:rPr lang="en-US" sz="2800" b="1" baseline="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verbs and verbal nouns for ‘to </a:t>
            </a:r>
            <a:r>
              <a:rPr lang="en-US" sz="2800" b="1" dirty="0" err="1" smtClean="0">
                <a:solidFill>
                  <a:schemeClr val="bg1"/>
                </a:solidFill>
              </a:rPr>
              <a:t>wheep</a:t>
            </a:r>
            <a:r>
              <a:rPr lang="en-US" sz="2800" b="1" dirty="0" smtClean="0">
                <a:solidFill>
                  <a:schemeClr val="bg1"/>
                </a:solidFill>
              </a:rPr>
              <a:t> or cry’, nouns for persons </a:t>
            </a:r>
            <a:r>
              <a:rPr lang="en-US" sz="2800" b="1" dirty="0" err="1" smtClean="0">
                <a:solidFill>
                  <a:schemeClr val="bg1"/>
                </a:solidFill>
              </a:rPr>
              <a:t>wheeping</a:t>
            </a:r>
            <a:r>
              <a:rPr lang="en-US" sz="2800" b="1" baseline="0" dirty="0" smtClean="0">
                <a:solidFill>
                  <a:schemeClr val="bg1"/>
                </a:solidFill>
              </a:rPr>
              <a:t> or </a:t>
            </a:r>
            <a:r>
              <a:rPr lang="en-US" sz="2800" b="1" dirty="0" smtClean="0">
                <a:solidFill>
                  <a:schemeClr val="bg1"/>
                </a:solidFill>
              </a:rPr>
              <a:t>crying</a:t>
            </a:r>
            <a:endParaRPr lang="da-DK" b="1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80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This </a:t>
            </a:r>
            <a:r>
              <a:rPr lang="da-DK" dirty="0" err="1" smtClean="0"/>
              <a:t>means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have to do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manual </a:t>
            </a:r>
            <a:r>
              <a:rPr lang="da-DK" baseline="0" dirty="0" err="1" smtClean="0"/>
              <a:t>adjustment</a:t>
            </a:r>
            <a:r>
              <a:rPr lang="da-DK" baseline="0" dirty="0" smtClean="0"/>
              <a:t> – in a </a:t>
            </a:r>
            <a:r>
              <a:rPr lang="da-DK" baseline="0" dirty="0" err="1" smtClean="0"/>
              <a:t>rather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crude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though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If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see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few</a:t>
            </a:r>
            <a:r>
              <a:rPr lang="da-DK" baseline="0" dirty="0" smtClean="0"/>
              <a:t> labelled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among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unmarked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</a:t>
            </a:r>
            <a:r>
              <a:rPr lang="da-DK" baseline="0" dirty="0" smtClean="0"/>
              <a:t> it as it is</a:t>
            </a:r>
          </a:p>
          <a:p>
            <a:r>
              <a:rPr lang="da-DK" baseline="0" dirty="0" smtClean="0"/>
              <a:t>If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 is an </a:t>
            </a:r>
            <a:r>
              <a:rPr lang="da-DK" baseline="0" dirty="0" err="1" smtClean="0"/>
              <a:t>obvious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clash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make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changes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For </a:t>
            </a:r>
            <a:r>
              <a:rPr lang="da-DK" baseline="0" dirty="0" err="1" smtClean="0"/>
              <a:t>instance</a:t>
            </a:r>
            <a:r>
              <a:rPr lang="da-DK" baseline="0" dirty="0" smtClean="0"/>
              <a:t> in a list of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brain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lamp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called</a:t>
            </a:r>
            <a:r>
              <a:rPr lang="da-DK" baseline="0" dirty="0" smtClean="0"/>
              <a:t> slang and light </a:t>
            </a:r>
            <a:r>
              <a:rPr lang="da-DK" baseline="0" dirty="0" err="1" smtClean="0"/>
              <a:t>bulb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called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informal</a:t>
            </a:r>
            <a:endParaRPr lang="da-DK" baseline="0" dirty="0" smtClean="0"/>
          </a:p>
          <a:p>
            <a:r>
              <a:rPr lang="da-DK" baseline="0" dirty="0" smtClean="0"/>
              <a:t>Here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informal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since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no</a:t>
            </a:r>
            <a:r>
              <a:rPr lang="da-DK" baseline="0" dirty="0" smtClean="0"/>
              <a:t> clear-cut </a:t>
            </a:r>
            <a:r>
              <a:rPr lang="da-DK" baseline="0" dirty="0" err="1" smtClean="0"/>
              <a:t>borderline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between</a:t>
            </a:r>
            <a:r>
              <a:rPr lang="da-DK" baseline="0" dirty="0" smtClean="0"/>
              <a:t> slang and </a:t>
            </a:r>
            <a:r>
              <a:rPr lang="da-DK" baseline="0" dirty="0" err="1" smtClean="0"/>
              <a:t>informal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In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situations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have large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stylistically</a:t>
            </a:r>
            <a:r>
              <a:rPr lang="da-DK" baseline="0" dirty="0" smtClean="0"/>
              <a:t> marked </a:t>
            </a:r>
            <a:r>
              <a:rPr lang="da-DK" baseline="0" dirty="0" err="1" smtClean="0"/>
              <a:t>words</a:t>
            </a:r>
            <a:endParaRPr lang="da-DK" baseline="0" dirty="0" smtClean="0"/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expected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women</a:t>
            </a:r>
            <a:r>
              <a:rPr lang="da-DK" baseline="0" dirty="0" smtClean="0"/>
              <a:t> and men, </a:t>
            </a:r>
            <a:r>
              <a:rPr lang="da-DK" baseline="0" dirty="0" err="1" smtClean="0"/>
              <a:t>bodyparts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bodily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functions</a:t>
            </a:r>
            <a:r>
              <a:rPr lang="da-DK" baseline="0" dirty="0" smtClean="0"/>
              <a:t>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fields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eating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drinking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lack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intelligence</a:t>
            </a:r>
            <a:r>
              <a:rPr lang="da-DK" baseline="0" dirty="0" smtClean="0"/>
              <a:t> or </a:t>
            </a:r>
            <a:r>
              <a:rPr lang="da-DK" baseline="0" dirty="0" err="1" smtClean="0"/>
              <a:t>competence</a:t>
            </a:r>
            <a:r>
              <a:rPr lang="da-DK" baseline="0" dirty="0" smtClean="0"/>
              <a:t>, age, </a:t>
            </a:r>
            <a:r>
              <a:rPr lang="da-DK" baseline="0" dirty="0" err="1" smtClean="0"/>
              <a:t>expressions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degree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much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little</a:t>
            </a:r>
            <a:r>
              <a:rPr lang="da-DK" baseline="0" dirty="0" smtClean="0"/>
              <a:t>)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these</a:t>
            </a:r>
            <a:r>
              <a:rPr lang="da-DK" baseline="0" dirty="0" smtClean="0"/>
              <a:t> large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try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either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insert</a:t>
            </a:r>
            <a:r>
              <a:rPr lang="da-DK" baseline="0" dirty="0" smtClean="0"/>
              <a:t> the missing labels – or </a:t>
            </a:r>
            <a:r>
              <a:rPr lang="da-DK" baseline="0" dirty="0" err="1" smtClean="0"/>
              <a:t>delete</a:t>
            </a:r>
            <a:r>
              <a:rPr lang="da-DK" baseline="0" dirty="0" smtClean="0"/>
              <a:t> all of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because</a:t>
            </a:r>
            <a:r>
              <a:rPr lang="da-DK" baseline="0" dirty="0" smtClean="0"/>
              <a:t> – at </a:t>
            </a:r>
            <a:r>
              <a:rPr lang="da-DK" baseline="0" dirty="0" err="1" smtClean="0"/>
              <a:t>least</a:t>
            </a:r>
            <a:r>
              <a:rPr lang="da-DK" baseline="0" dirty="0" smtClean="0"/>
              <a:t> to the </a:t>
            </a:r>
            <a:r>
              <a:rPr lang="da-DK" baseline="0" dirty="0" err="1" smtClean="0"/>
              <a:t>native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user</a:t>
            </a:r>
            <a:r>
              <a:rPr lang="da-DK" baseline="0" dirty="0" smtClean="0"/>
              <a:t> – it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obvious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</a:t>
            </a:r>
            <a:r>
              <a:rPr lang="da-DK" baseline="0" dirty="0" smtClean="0"/>
              <a:t> or </a:t>
            </a:r>
            <a:r>
              <a:rPr lang="da-DK" baseline="0" dirty="0" err="1" smtClean="0"/>
              <a:t>she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looking</a:t>
            </a:r>
            <a:r>
              <a:rPr lang="da-DK" baseline="0" dirty="0" smtClean="0"/>
              <a:t> at a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say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derogatory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for old </a:t>
            </a:r>
            <a:r>
              <a:rPr lang="da-DK" baseline="0" dirty="0" err="1" smtClean="0"/>
              <a:t>cars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We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discussed</a:t>
            </a:r>
            <a:r>
              <a:rPr lang="da-DK" baseline="0" dirty="0" smtClean="0"/>
              <a:t> a solution, </a:t>
            </a:r>
            <a:r>
              <a:rPr lang="da-DK" baseline="0" dirty="0" err="1" smtClean="0"/>
              <a:t>number</a:t>
            </a:r>
            <a:r>
              <a:rPr lang="da-DK" baseline="0" dirty="0" smtClean="0"/>
              <a:t> 1 </a:t>
            </a:r>
            <a:r>
              <a:rPr lang="da-DK" baseline="0" dirty="0" err="1" smtClean="0"/>
              <a:t>here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a label is </a:t>
            </a:r>
            <a:r>
              <a:rPr lang="da-DK" baseline="0" dirty="0" err="1" smtClean="0"/>
              <a:t>assigned</a:t>
            </a:r>
            <a:r>
              <a:rPr lang="da-DK" baseline="0" dirty="0" smtClean="0"/>
              <a:t> to the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, and </a:t>
            </a:r>
            <a:r>
              <a:rPr lang="da-DK" baseline="0" dirty="0" err="1" smtClean="0"/>
              <a:t>then</a:t>
            </a:r>
            <a:r>
              <a:rPr lang="da-DK" baseline="0" dirty="0" smtClean="0"/>
              <a:t> the label is </a:t>
            </a:r>
            <a:r>
              <a:rPr lang="da-DK" baseline="0" dirty="0" err="1" smtClean="0"/>
              <a:t>inherited</a:t>
            </a:r>
            <a:r>
              <a:rPr lang="da-DK" baseline="0" dirty="0" smtClean="0"/>
              <a:t> to the rest of the </a:t>
            </a:r>
            <a:r>
              <a:rPr lang="da-DK" baseline="0" dirty="0" err="1" smtClean="0"/>
              <a:t>group</a:t>
            </a:r>
            <a:endParaRPr lang="da-DK" baseline="0" dirty="0" smtClean="0"/>
          </a:p>
          <a:p>
            <a:r>
              <a:rPr lang="da-DK" baseline="0" dirty="0" err="1" smtClean="0"/>
              <a:t>Often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is not </a:t>
            </a:r>
            <a:r>
              <a:rPr lang="da-DK" baseline="0" dirty="0" err="1" smtClean="0"/>
              <a:t>possible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even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though</a:t>
            </a:r>
            <a:r>
              <a:rPr lang="da-DK" baseline="0" dirty="0" smtClean="0"/>
              <a:t> it </a:t>
            </a:r>
            <a:r>
              <a:rPr lang="da-DK" baseline="0" dirty="0" err="1" smtClean="0"/>
              <a:t>seems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quite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tempting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In real </a:t>
            </a:r>
            <a:r>
              <a:rPr lang="da-DK" baseline="0" dirty="0" err="1" smtClean="0"/>
              <a:t>life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tend</a:t>
            </a:r>
            <a:r>
              <a:rPr lang="da-DK" baseline="0" dirty="0" smtClean="0"/>
              <a:t> to solution 2, a </a:t>
            </a:r>
            <a:r>
              <a:rPr lang="da-DK" baseline="0" dirty="0" err="1" smtClean="0"/>
              <a:t>pragmatic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view</a:t>
            </a:r>
            <a:r>
              <a:rPr lang="da-DK" baseline="0" dirty="0" smtClean="0"/>
              <a:t> – or </a:t>
            </a:r>
            <a:r>
              <a:rPr lang="da-DK" baseline="0" dirty="0" err="1" smtClean="0"/>
              <a:t>common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sense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meaning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it </a:t>
            </a:r>
            <a:r>
              <a:rPr lang="da-DK" baseline="0" dirty="0" err="1" smtClean="0"/>
              <a:t>disturbs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as a </a:t>
            </a:r>
            <a:r>
              <a:rPr lang="da-DK" baseline="0" dirty="0" err="1" smtClean="0"/>
              <a:t>qualified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reader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delete</a:t>
            </a:r>
            <a:r>
              <a:rPr lang="da-DK" baseline="0" dirty="0" smtClean="0"/>
              <a:t> it – </a:t>
            </a:r>
            <a:r>
              <a:rPr lang="da-DK" baseline="0" dirty="0" err="1" smtClean="0"/>
              <a:t>otherwise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</a:t>
            </a:r>
            <a:r>
              <a:rPr lang="da-DK" baseline="0" dirty="0" smtClean="0"/>
              <a:t> it as it is</a:t>
            </a:r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important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thing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the labels </a:t>
            </a:r>
            <a:r>
              <a:rPr lang="da-DK" baseline="0" dirty="0" err="1" smtClean="0"/>
              <a:t>should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justified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locally</a:t>
            </a:r>
            <a:r>
              <a:rPr lang="da-DK" baseline="0" dirty="0" smtClean="0"/>
              <a:t> – in the nearest </a:t>
            </a:r>
            <a:r>
              <a:rPr lang="da-DK" baseline="0" dirty="0" err="1" smtClean="0"/>
              <a:t>context</a:t>
            </a:r>
            <a:endParaRPr lang="da-DK" baseline="0" dirty="0" smtClean="0"/>
          </a:p>
          <a:p>
            <a:r>
              <a:rPr lang="da-DK" baseline="0" dirty="0" smtClean="0"/>
              <a:t>Not </a:t>
            </a:r>
            <a:r>
              <a:rPr lang="da-DK" baseline="0" dirty="0" err="1" smtClean="0"/>
              <a:t>hard</a:t>
            </a:r>
            <a:r>
              <a:rPr lang="da-DK" baseline="0" dirty="0" smtClean="0"/>
              <a:t> science but labels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such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subjective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field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anyway</a:t>
            </a:r>
            <a:endParaRPr lang="da-DK" baseline="0" dirty="0" smtClean="0"/>
          </a:p>
          <a:p>
            <a:r>
              <a:rPr lang="da-DK" baseline="0" dirty="0" smtClean="0"/>
              <a:t>And more generally the </a:t>
            </a:r>
            <a:r>
              <a:rPr lang="da-DK" baseline="0" dirty="0" err="1" smtClean="0"/>
              <a:t>thesaurus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seen</a:t>
            </a:r>
            <a:r>
              <a:rPr lang="da-DK" baseline="0" dirty="0" smtClean="0"/>
              <a:t> as a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subjective</a:t>
            </a:r>
            <a:r>
              <a:rPr lang="da-DK" baseline="0" dirty="0" smtClean="0"/>
              <a:t> kind of </a:t>
            </a:r>
            <a:r>
              <a:rPr lang="da-DK" baseline="0" dirty="0" err="1" smtClean="0"/>
              <a:t>dictionary</a:t>
            </a:r>
            <a:r>
              <a:rPr lang="da-DK" baseline="0" dirty="0" smtClean="0"/>
              <a:t> – the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ordering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would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change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it </a:t>
            </a:r>
            <a:r>
              <a:rPr lang="da-DK" baseline="0" dirty="0" err="1" smtClean="0"/>
              <a:t>were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done by </a:t>
            </a:r>
            <a:r>
              <a:rPr lang="da-DK" baseline="0" dirty="0" err="1" smtClean="0"/>
              <a:t>another</a:t>
            </a:r>
            <a:r>
              <a:rPr lang="da-DK" baseline="0" dirty="0" smtClean="0"/>
              <a:t> editor</a:t>
            </a:r>
            <a:endParaRPr lang="da-DK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81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So in </a:t>
            </a:r>
            <a:r>
              <a:rPr lang="da-DK" dirty="0" err="1" smtClean="0"/>
              <a:t>order</a:t>
            </a:r>
            <a:r>
              <a:rPr lang="da-DK" baseline="0" dirty="0" smtClean="0"/>
              <a:t> to sum up and </a:t>
            </a:r>
            <a:r>
              <a:rPr lang="da-DK" baseline="0" dirty="0" err="1" smtClean="0"/>
              <a:t>conclude</a:t>
            </a:r>
            <a:endParaRPr lang="da-DK" baseline="0" dirty="0" smtClean="0"/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priority</a:t>
            </a:r>
            <a:r>
              <a:rPr lang="da-DK" baseline="0" dirty="0" smtClean="0"/>
              <a:t> is to finish the </a:t>
            </a:r>
            <a:r>
              <a:rPr lang="da-DK" baseline="0" dirty="0" err="1" smtClean="0"/>
              <a:t>printed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thesaurus</a:t>
            </a:r>
            <a:endParaRPr lang="da-DK" baseline="0" dirty="0" smtClean="0"/>
          </a:p>
          <a:p>
            <a:r>
              <a:rPr lang="da-DK" baseline="0" dirty="0" smtClean="0"/>
              <a:t>But </a:t>
            </a:r>
            <a:r>
              <a:rPr lang="da-DK" baseline="0" dirty="0" err="1" smtClean="0"/>
              <a:t>fortunately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have a </a:t>
            </a:r>
            <a:r>
              <a:rPr lang="da-DK" baseline="0" dirty="0" err="1" smtClean="0"/>
              <a:t>resource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prepared</a:t>
            </a:r>
            <a:r>
              <a:rPr lang="da-DK" baseline="0" dirty="0" smtClean="0"/>
              <a:t> for digital </a:t>
            </a:r>
            <a:r>
              <a:rPr lang="da-DK" baseline="0" dirty="0" err="1" smtClean="0"/>
              <a:t>exploitation</a:t>
            </a:r>
            <a:r>
              <a:rPr lang="da-DK" baseline="0" dirty="0" smtClean="0"/>
              <a:t> – in </a:t>
            </a:r>
            <a:r>
              <a:rPr lang="da-DK" baseline="0" dirty="0" err="1" smtClean="0"/>
              <a:t>several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ways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thesaurus</a:t>
            </a:r>
            <a:r>
              <a:rPr lang="da-DK" baseline="0" dirty="0" smtClean="0"/>
              <a:t> data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enrich</a:t>
            </a:r>
            <a:r>
              <a:rPr lang="da-DK" baseline="0" dirty="0" smtClean="0"/>
              <a:t> the DDO</a:t>
            </a:r>
          </a:p>
          <a:p>
            <a:r>
              <a:rPr lang="da-DK" baseline="0" dirty="0" err="1" smtClean="0"/>
              <a:t>Because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sense</a:t>
            </a:r>
            <a:r>
              <a:rPr lang="da-DK" baseline="0" dirty="0" smtClean="0"/>
              <a:t> in DDO is </a:t>
            </a:r>
            <a:r>
              <a:rPr lang="da-DK" baseline="0" dirty="0" err="1" smtClean="0"/>
              <a:t>linked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or more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thesausus</a:t>
            </a:r>
            <a:endParaRPr lang="da-DK" baseline="0" dirty="0" smtClean="0"/>
          </a:p>
          <a:p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able</a:t>
            </a:r>
            <a:r>
              <a:rPr lang="da-DK" baseline="0" dirty="0" smtClean="0"/>
              <a:t> to present a more </a:t>
            </a:r>
            <a:r>
              <a:rPr lang="da-DK" baseline="0" dirty="0" err="1" smtClean="0"/>
              <a:t>precise</a:t>
            </a:r>
            <a:r>
              <a:rPr lang="da-DK" baseline="0" dirty="0" smtClean="0"/>
              <a:t> list of </a:t>
            </a:r>
            <a:r>
              <a:rPr lang="da-DK" baseline="0" dirty="0" err="1" smtClean="0"/>
              <a:t>related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of synonyms </a:t>
            </a:r>
            <a:r>
              <a:rPr lang="da-DK" baseline="0" dirty="0" err="1" smtClean="0"/>
              <a:t>than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today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It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possible</a:t>
            </a:r>
            <a:r>
              <a:rPr lang="da-DK" baseline="0" dirty="0" smtClean="0"/>
              <a:t> to present an independent digital version of the </a:t>
            </a:r>
            <a:r>
              <a:rPr lang="da-DK" baseline="0" dirty="0" err="1" smtClean="0"/>
              <a:t>thesaurus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carefully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linked</a:t>
            </a:r>
            <a:r>
              <a:rPr lang="da-DK" baseline="0" dirty="0" smtClean="0"/>
              <a:t> to the </a:t>
            </a:r>
            <a:r>
              <a:rPr lang="da-DK" baseline="0" dirty="0" err="1" smtClean="0"/>
              <a:t>dictionary</a:t>
            </a:r>
            <a:endParaRPr lang="da-DK" baseline="0" dirty="0" smtClean="0"/>
          </a:p>
          <a:p>
            <a:r>
              <a:rPr lang="da-DK" baseline="0" dirty="0" err="1" smtClean="0"/>
              <a:t>Making</a:t>
            </a:r>
            <a:r>
              <a:rPr lang="da-DK" baseline="0" dirty="0" smtClean="0"/>
              <a:t> it </a:t>
            </a:r>
            <a:r>
              <a:rPr lang="da-DK" baseline="0" dirty="0" err="1" smtClean="0"/>
              <a:t>possible</a:t>
            </a:r>
            <a:r>
              <a:rPr lang="da-DK" baseline="0" dirty="0" smtClean="0"/>
              <a:t> for the </a:t>
            </a:r>
            <a:r>
              <a:rPr lang="da-DK" baseline="0" dirty="0" err="1" smtClean="0"/>
              <a:t>user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move</a:t>
            </a:r>
            <a:r>
              <a:rPr lang="da-DK" baseline="0" dirty="0" smtClean="0"/>
              <a:t> back and </a:t>
            </a:r>
            <a:r>
              <a:rPr lang="da-DK" baseline="0" dirty="0" err="1" smtClean="0"/>
              <a:t>forth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between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two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resources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I </a:t>
            </a:r>
            <a:r>
              <a:rPr lang="da-DK" baseline="0" dirty="0" err="1" smtClean="0"/>
              <a:t>should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concrete</a:t>
            </a:r>
            <a:r>
              <a:rPr lang="da-DK" baseline="0" dirty="0" smtClean="0"/>
              <a:t> plans – or </a:t>
            </a:r>
            <a:r>
              <a:rPr lang="da-DK" baseline="0" dirty="0" err="1" smtClean="0"/>
              <a:t>money</a:t>
            </a:r>
            <a:r>
              <a:rPr lang="da-DK" baseline="0" dirty="0" smtClean="0"/>
              <a:t> – for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at the moment</a:t>
            </a:r>
          </a:p>
          <a:p>
            <a:r>
              <a:rPr lang="da-DK" baseline="0" dirty="0" smtClean="0"/>
              <a:t>But in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view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printed</a:t>
            </a:r>
            <a:r>
              <a:rPr lang="da-DK" baseline="0" dirty="0" smtClean="0"/>
              <a:t> book is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 stage </a:t>
            </a:r>
            <a:r>
              <a:rPr lang="da-DK" baseline="0" dirty="0" err="1" smtClean="0"/>
              <a:t>towards</a:t>
            </a:r>
            <a:r>
              <a:rPr lang="da-DK" baseline="0" dirty="0" smtClean="0"/>
              <a:t> a digital </a:t>
            </a:r>
            <a:r>
              <a:rPr lang="da-DK" baseline="0" dirty="0" err="1" smtClean="0"/>
              <a:t>interlinked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dictionary-thesaurus</a:t>
            </a:r>
            <a:endParaRPr lang="da-DK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82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perspectives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thesaurus</a:t>
            </a:r>
            <a:r>
              <a:rPr lang="da-DK" baseline="0" dirty="0" smtClean="0"/>
              <a:t> data in </a:t>
            </a:r>
            <a:r>
              <a:rPr lang="da-DK" baseline="0" dirty="0" err="1" smtClean="0"/>
              <a:t>language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technology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First of all it </a:t>
            </a:r>
            <a:r>
              <a:rPr lang="da-DK" baseline="0" dirty="0" err="1" smtClean="0"/>
              <a:t>seems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obvious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improve</a:t>
            </a:r>
            <a:r>
              <a:rPr lang="da-DK" baseline="0" dirty="0" smtClean="0"/>
              <a:t> the Danish </a:t>
            </a:r>
            <a:r>
              <a:rPr lang="da-DK" baseline="0" dirty="0" err="1" smtClean="0"/>
              <a:t>WordNet</a:t>
            </a:r>
            <a:r>
              <a:rPr lang="da-DK" baseline="0" dirty="0" smtClean="0"/>
              <a:t> with more </a:t>
            </a:r>
            <a:r>
              <a:rPr lang="da-DK" baseline="0" dirty="0" err="1" smtClean="0"/>
              <a:t>detailed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information –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remember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wordnet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based</a:t>
            </a:r>
            <a:r>
              <a:rPr lang="da-DK" baseline="0" dirty="0" smtClean="0"/>
              <a:t> on the DDO and </a:t>
            </a:r>
            <a:r>
              <a:rPr lang="da-DK" baseline="0" dirty="0" err="1" smtClean="0"/>
              <a:t>served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itself</a:t>
            </a:r>
            <a:r>
              <a:rPr lang="da-DK" baseline="0" dirty="0" smtClean="0"/>
              <a:t> as part of the input to the </a:t>
            </a:r>
            <a:r>
              <a:rPr lang="da-DK" baseline="0" dirty="0" err="1" smtClean="0"/>
              <a:t>thesaurus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And </a:t>
            </a:r>
            <a:r>
              <a:rPr lang="da-DK" baseline="0" dirty="0" err="1" smtClean="0"/>
              <a:t>once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concepts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ordered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, it </a:t>
            </a:r>
            <a:r>
              <a:rPr lang="da-DK" baseline="0" dirty="0" err="1" smtClean="0"/>
              <a:t>doesn’t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seem</a:t>
            </a:r>
            <a:r>
              <a:rPr lang="da-DK" baseline="0" dirty="0" smtClean="0"/>
              <a:t> far </a:t>
            </a:r>
            <a:r>
              <a:rPr lang="da-DK" baseline="0" dirty="0" err="1" smtClean="0"/>
              <a:t>away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experiment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FrameNet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well-known</a:t>
            </a:r>
            <a:r>
              <a:rPr lang="da-DK" baseline="0" dirty="0" smtClean="0"/>
              <a:t> from English and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from </a:t>
            </a:r>
            <a:r>
              <a:rPr lang="da-DK" baseline="0" dirty="0" err="1" smtClean="0"/>
              <a:t>Swedish</a:t>
            </a:r>
            <a:r>
              <a:rPr lang="da-DK" baseline="0" dirty="0" smtClean="0"/>
              <a:t> not to </a:t>
            </a:r>
            <a:r>
              <a:rPr lang="da-DK" baseline="0" dirty="0" err="1" smtClean="0"/>
              <a:t>mention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languages</a:t>
            </a:r>
            <a:r>
              <a:rPr lang="da-DK" baseline="0" dirty="0" smtClean="0"/>
              <a:t> – but </a:t>
            </a:r>
            <a:r>
              <a:rPr lang="da-DK" baseline="0" dirty="0" err="1" smtClean="0"/>
              <a:t>hasn’t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been</a:t>
            </a:r>
            <a:r>
              <a:rPr lang="da-DK" baseline="0" dirty="0" smtClean="0"/>
              <a:t> on the agenda in Denmark </a:t>
            </a:r>
            <a:r>
              <a:rPr lang="da-DK" baseline="0" dirty="0" err="1" smtClean="0"/>
              <a:t>yet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And </a:t>
            </a:r>
            <a:r>
              <a:rPr lang="da-DK" baseline="0" dirty="0" err="1" smtClean="0"/>
              <a:t>finally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project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annotation of </a:t>
            </a:r>
            <a:r>
              <a:rPr lang="da-DK" baseline="0" dirty="0" err="1" smtClean="0"/>
              <a:t>corpora</a:t>
            </a:r>
            <a:r>
              <a:rPr lang="da-DK" baseline="0" dirty="0" smtClean="0"/>
              <a:t> has </a:t>
            </a:r>
            <a:r>
              <a:rPr lang="da-DK" baseline="0" dirty="0" err="1" smtClean="0"/>
              <a:t>already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begun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involving</a:t>
            </a:r>
            <a:r>
              <a:rPr lang="da-DK" baseline="0" dirty="0" smtClean="0"/>
              <a:t> Sanni and </a:t>
            </a:r>
            <a:r>
              <a:rPr lang="da-DK" baseline="0" dirty="0" err="1" smtClean="0"/>
              <a:t>colleagues</a:t>
            </a:r>
            <a:r>
              <a:rPr lang="da-DK" baseline="0" dirty="0" smtClean="0"/>
              <a:t> from the Center for Language Tech. At the </a:t>
            </a:r>
            <a:r>
              <a:rPr lang="da-DK" baseline="0" dirty="0" err="1" smtClean="0"/>
              <a:t>Univ</a:t>
            </a:r>
            <a:r>
              <a:rPr lang="da-DK" baseline="0" dirty="0" smtClean="0"/>
              <a:t>. Of </a:t>
            </a:r>
            <a:r>
              <a:rPr lang="da-DK" baseline="0" dirty="0" err="1" smtClean="0"/>
              <a:t>Cph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Should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questions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I’m</a:t>
            </a:r>
            <a:r>
              <a:rPr lang="da-DK" baseline="0" dirty="0" smtClean="0"/>
              <a:t> sure </a:t>
            </a:r>
            <a:r>
              <a:rPr lang="da-DK" baseline="0" dirty="0" err="1" smtClean="0"/>
              <a:t>she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happy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answer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This </a:t>
            </a:r>
            <a:r>
              <a:rPr lang="da-DK" baseline="0" dirty="0" err="1" smtClean="0"/>
              <a:t>was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pretty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much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wanted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say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today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Thank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your</a:t>
            </a:r>
            <a:r>
              <a:rPr lang="da-DK" baseline="0" dirty="0" smtClean="0"/>
              <a:t> attention.</a:t>
            </a:r>
            <a:endParaRPr lang="da-D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7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Project: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Funded by the Carlsberg Foundation, 2010-2014, 6 man-years (last Danish</a:t>
            </a: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Thesaurus from 1945)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purpose</a:t>
            </a: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: printed book, </a:t>
            </a:r>
            <a:endParaRPr lang="da-DK" dirty="0" smtClean="0"/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  <a:tabLst/>
              <a:defRPr/>
            </a:pP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Organised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in an XML structure 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based on senses in a corpus-based monolingual dictionary compiled</a:t>
            </a: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at DSL from 1992 to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2005</a:t>
            </a:r>
            <a:endParaRPr lang="en-US" sz="2400" baseline="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and a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WordNet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(compiled at DSL in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colaboration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with the University of Copenhagen,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2004-2008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baseline="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but we wanted to be able to use data for other purposes also,</a:t>
            </a: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	Goal: thesaurus </a:t>
            </a:r>
            <a:r>
              <a:rPr lang="en-US" sz="2400" b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linked to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senses of both dictionary and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wordnet</a:t>
            </a:r>
            <a:endParaRPr lang="en-US" sz="2400" baseline="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	</a:t>
            </a:r>
            <a:endParaRPr lang="da-D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9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OUTLINE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Background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Phase 1: Compilation and semantic annotation of data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Phase 2: Printed dictionary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Polysemy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Comprehensive vs. restricted thesauri: rare senses, keywords, index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Stylistic labels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Conclusions</a:t>
            </a:r>
          </a:p>
          <a:p>
            <a:endParaRPr lang="da-D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10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If </a:t>
            </a:r>
            <a:r>
              <a:rPr lang="da-DK" dirty="0" err="1" smtClean="0"/>
              <a:t>we</a:t>
            </a:r>
            <a:r>
              <a:rPr lang="da-DK" dirty="0" smtClean="0"/>
              <a:t> go back to</a:t>
            </a:r>
            <a:r>
              <a:rPr lang="da-DK" baseline="0" dirty="0" smtClean="0"/>
              <a:t> the data, t</a:t>
            </a:r>
            <a:r>
              <a:rPr lang="da-DK" dirty="0" smtClean="0"/>
              <a:t>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sections</a:t>
            </a:r>
            <a:r>
              <a:rPr lang="da-DK" baseline="0" dirty="0" smtClean="0"/>
              <a:t> cover 200,000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expressions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100,000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unique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represented</a:t>
            </a:r>
            <a:r>
              <a:rPr lang="da-DK" baseline="0" dirty="0" smtClean="0"/>
              <a:t> in 8,500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types </a:t>
            </a:r>
            <a:r>
              <a:rPr lang="da-DK" baseline="0" dirty="0" err="1" smtClean="0"/>
              <a:t>such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whether</a:t>
            </a:r>
            <a:r>
              <a:rPr lang="da-DK" baseline="0" dirty="0" smtClean="0"/>
              <a:t> it is a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of persons, </a:t>
            </a:r>
            <a:r>
              <a:rPr lang="da-DK" baseline="0" dirty="0" err="1" smtClean="0"/>
              <a:t>acts</a:t>
            </a:r>
            <a:r>
              <a:rPr lang="da-DK" baseline="0" dirty="0" smtClean="0"/>
              <a:t> etc. or just a </a:t>
            </a:r>
            <a:r>
              <a:rPr lang="da-DK" baseline="0" dirty="0" err="1" smtClean="0"/>
              <a:t>loose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in the form of </a:t>
            </a:r>
            <a:r>
              <a:rPr lang="da-DK" baseline="0" dirty="0" err="1" smtClean="0"/>
              <a:t>concerns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Co-</a:t>
            </a:r>
            <a:r>
              <a:rPr lang="da-DK" baseline="0" dirty="0" err="1" smtClean="0"/>
              <a:t>hyponyms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Hyperonym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(80 %) of cases),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general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‘person’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more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</a:t>
            </a:r>
            <a:r>
              <a:rPr lang="da-DK" baseline="0" dirty="0" err="1" smtClean="0"/>
              <a:t>telehone</a:t>
            </a:r>
            <a:r>
              <a:rPr lang="da-DK" baseline="0" dirty="0" smtClean="0"/>
              <a:t>’</a:t>
            </a:r>
            <a:endParaRPr lang="da-DK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D0FFC-8506-AB4E-A0B7-04E99505350B}" type="slidenum">
              <a:rPr lang="da-DK"/>
              <a:pPr/>
              <a:t>11</a:t>
            </a:fld>
            <a:endParaRPr lang="da-DK" dirty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a-DK" dirty="0" smtClean="0"/>
              <a:t>If </a:t>
            </a:r>
            <a:r>
              <a:rPr lang="da-DK" dirty="0" err="1" smtClean="0"/>
              <a:t>we</a:t>
            </a:r>
            <a:r>
              <a:rPr lang="da-DK" dirty="0" smtClean="0"/>
              <a:t> go back to</a:t>
            </a:r>
            <a:r>
              <a:rPr lang="da-DK" baseline="0" dirty="0" smtClean="0"/>
              <a:t> the data, t</a:t>
            </a:r>
            <a:r>
              <a:rPr lang="da-DK" dirty="0" smtClean="0"/>
              <a:t>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sections</a:t>
            </a:r>
            <a:r>
              <a:rPr lang="da-DK" baseline="0" dirty="0" smtClean="0"/>
              <a:t> cover 200,000 </a:t>
            </a:r>
            <a:r>
              <a:rPr lang="da-DK" baseline="0" dirty="0" err="1" smtClean="0"/>
              <a:t>words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expressions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100,000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unique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represented</a:t>
            </a:r>
            <a:r>
              <a:rPr lang="da-DK" baseline="0" dirty="0" smtClean="0"/>
              <a:t> in 8,500 </a:t>
            </a:r>
            <a:r>
              <a:rPr lang="da-DK" baseline="0" dirty="0" err="1" smtClean="0"/>
              <a:t>semantic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groups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types </a:t>
            </a:r>
            <a:r>
              <a:rPr lang="da-DK" baseline="0" dirty="0" err="1" smtClean="0"/>
              <a:t>such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whether</a:t>
            </a:r>
            <a:r>
              <a:rPr lang="da-DK" baseline="0" dirty="0" smtClean="0"/>
              <a:t> it is a </a:t>
            </a:r>
            <a:r>
              <a:rPr lang="da-DK" baseline="0" dirty="0" err="1" smtClean="0"/>
              <a:t>group</a:t>
            </a:r>
            <a:r>
              <a:rPr lang="da-DK" baseline="0" dirty="0" smtClean="0"/>
              <a:t> of persons, </a:t>
            </a:r>
            <a:r>
              <a:rPr lang="da-DK" baseline="0" dirty="0" err="1" smtClean="0"/>
              <a:t>acts</a:t>
            </a:r>
            <a:r>
              <a:rPr lang="da-DK" baseline="0" dirty="0" smtClean="0"/>
              <a:t> etc. or just a </a:t>
            </a:r>
            <a:r>
              <a:rPr lang="da-DK" baseline="0" dirty="0" err="1" smtClean="0"/>
              <a:t>loose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in the form of </a:t>
            </a:r>
            <a:r>
              <a:rPr lang="da-DK" baseline="0" dirty="0" err="1" smtClean="0"/>
              <a:t>concerns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Co-</a:t>
            </a:r>
            <a:r>
              <a:rPr lang="da-DK" baseline="0" dirty="0" err="1" smtClean="0"/>
              <a:t>hyponyms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Hyperonym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annotated</a:t>
            </a:r>
            <a:r>
              <a:rPr lang="da-DK" baseline="0" dirty="0" smtClean="0"/>
              <a:t> (80 %) of cases),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general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‘person’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more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‘</a:t>
            </a:r>
            <a:r>
              <a:rPr lang="da-DK" baseline="0" dirty="0" err="1" smtClean="0"/>
              <a:t>telehone</a:t>
            </a:r>
            <a:r>
              <a:rPr lang="da-DK" baseline="0" dirty="0" smtClean="0"/>
              <a:t>’</a:t>
            </a:r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739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03393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91288" y="1604963"/>
            <a:ext cx="2009775" cy="4522787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81688" cy="452278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0CCD29-B06D-D945-8F56-CAA2000C2573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732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E04A4F-6D81-A84C-BF85-D7B7BB98061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128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6A796B-A80C-7C4D-AEBC-473749B16F6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33359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D068AF-DC51-E546-AE43-72615D7B8BE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1947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5F93B9-A8DD-E34D-96FF-314FF67DD89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43048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F892CE-5E06-924A-8C18-1E4F0CA518F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2834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F00175-54A8-9445-821D-2A009F69E6F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226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ED53B2-053A-1644-9A14-78E7E3CDC2B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1823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B9B362-49D9-9E44-B520-DAE9043B9E8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2458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72210E-227E-EA49-A7CE-A5F89C1CAAB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543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51613" y="1604963"/>
            <a:ext cx="2030412" cy="4522787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42013" cy="452278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22694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9B4D0A-8043-B242-880C-3C20510FE06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00328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B2AB49-9A44-0546-9F02-BD93222B88E7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83579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5600" cy="46990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fld id="{CEC85582-7C48-9042-AABB-132AF465145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83565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ét indholdsobjek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1" y="246267"/>
            <a:ext cx="8222400" cy="118956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2080" cy="452063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36801" y="1604329"/>
            <a:ext cx="4042080" cy="219047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36801" y="3933054"/>
            <a:ext cx="4042080" cy="219191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64BA-2566-4F40-82B3-38A95060EEC3}" type="slidenum">
              <a:rPr lang="da-DK"/>
              <a:pPr>
                <a:defRPr/>
              </a:pPr>
              <a:t>‹nr.›</a:t>
            </a:fld>
            <a:r>
              <a:rPr lang="da-DK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7678007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1" y="246267"/>
            <a:ext cx="8222400" cy="118956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2080" cy="452063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36801" y="1604329"/>
            <a:ext cx="4042080" cy="219047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36801" y="3933054"/>
            <a:ext cx="4042080" cy="219191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E8AB-313F-4DC0-A2E9-CE99D5B64E4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0346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1" y="246267"/>
            <a:ext cx="8222400" cy="118956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2080" cy="452063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36801" y="1604329"/>
            <a:ext cx="4042080" cy="452063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33A39-C92D-4A7E-B620-E91FC54E2E59}" type="slidenum">
              <a:rPr lang="da-DK"/>
              <a:pPr>
                <a:defRPr/>
              </a:pPr>
              <a:t>‹nr.›</a:t>
            </a:fld>
            <a:r>
              <a:rPr lang="da-DK"/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261578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5225" y="1930400"/>
            <a:ext cx="7416800" cy="1047750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272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FA8F66-0BC7-EC48-B81C-E48BB2FB94C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60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E6AFF0-8DC9-4046-A4E1-EF36F66596B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709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9DE423-3E99-214F-BA7B-BAB3F7A482B7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2737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FEE502-95CC-9541-96D3-8BBE219544D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33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2F0C2C-269E-7546-9C85-4B8B4641034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0583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A47E68-9C92-7E47-9C26-DCD995A78D9E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1990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4B73EE-FCDC-0644-9D1B-59BC279F42E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795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423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27BB1F-57C7-314D-BAC7-B6C806A3F7F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0019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0E444A-06EB-A24B-990C-619EE099658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1085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A81E48-93EC-084B-9D56-7D115A385AA7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9574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67500" y="257175"/>
            <a:ext cx="2070100" cy="5865813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57175"/>
            <a:ext cx="6057900" cy="5865813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6CBA3F-A160-8A41-B52E-B35FA10CD55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3716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9590DE-ABE2-6248-B767-EF406AC8B39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71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FF75CA-2A1E-D143-9ACF-B9C842C53AB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120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9BDAA7-4608-B546-BEAC-02BB40488EF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3241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6525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882B9B-4F13-3541-B783-7300C60BF9F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8276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E2319A-D151-2D40-A063-2E6B6911487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3059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BA7CCD-3A15-0049-82FB-56DB163E6A5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82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49063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73F79E-CFDC-8C42-808D-8D6DA1DB774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5567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5641E3-CDE9-5F49-974B-A8A12AFAF00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276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526561-B5A9-754A-AF06-EB6F5AA4075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9258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06A395-14F8-0E48-AA02-6ACF3FF5C0A3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2924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91288" y="1604963"/>
            <a:ext cx="2009775" cy="4522787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81688" cy="452278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E9DECA-1635-8843-9F55-264FDD9061D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8678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63CD-6EDD-E141-AC23-7393296DD91B}" type="datetimeFigureOut">
              <a:rPr lang="da-DK" smtClean="0"/>
              <a:t>02-11-2014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F08B-B854-D74F-937F-88C4347BE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4904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63CD-6EDD-E141-AC23-7393296DD91B}" type="datetimeFigureOut">
              <a:rPr lang="da-DK" smtClean="0"/>
              <a:t>02-11-2014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F08B-B854-D74F-937F-88C4347BE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9519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63CD-6EDD-E141-AC23-7393296DD91B}" type="datetimeFigureOut">
              <a:rPr lang="da-DK" smtClean="0"/>
              <a:t>02-11-2014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F08B-B854-D74F-937F-88C4347BE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5917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63CD-6EDD-E141-AC23-7393296DD91B}" type="datetimeFigureOut">
              <a:rPr lang="da-DK" smtClean="0"/>
              <a:t>02-11-2014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F08B-B854-D74F-937F-88C4347BE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9039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63CD-6EDD-E141-AC23-7393296DD91B}" type="datetimeFigureOut">
              <a:rPr lang="da-DK" smtClean="0"/>
              <a:t>02-11-2014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F08B-B854-D74F-937F-88C4347BE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2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6525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093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63CD-6EDD-E141-AC23-7393296DD91B}" type="datetimeFigureOut">
              <a:rPr lang="da-DK" smtClean="0"/>
              <a:t>02-11-2014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F08B-B854-D74F-937F-88C4347BE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055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63CD-6EDD-E141-AC23-7393296DD91B}" type="datetimeFigureOut">
              <a:rPr lang="da-DK" smtClean="0"/>
              <a:t>02-11-2014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F08B-B854-D74F-937F-88C4347BE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7641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63CD-6EDD-E141-AC23-7393296DD91B}" type="datetimeFigureOut">
              <a:rPr lang="da-DK" smtClean="0"/>
              <a:t>02-11-2014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F08B-B854-D74F-937F-88C4347BE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8254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63CD-6EDD-E141-AC23-7393296DD91B}" type="datetimeFigureOut">
              <a:rPr lang="da-DK" smtClean="0"/>
              <a:t>02-11-2014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F08B-B854-D74F-937F-88C4347BE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481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63CD-6EDD-E141-AC23-7393296DD91B}" type="datetimeFigureOut">
              <a:rPr lang="da-DK" smtClean="0"/>
              <a:t>02-11-2014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F08B-B854-D74F-937F-88C4347BE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037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63CD-6EDD-E141-AC23-7393296DD91B}" type="datetimeFigureOut">
              <a:rPr lang="da-DK" smtClean="0"/>
              <a:t>02-11-2014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F08B-B854-D74F-937F-88C4347BE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874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0C866A-3789-094A-8380-BCD9908E751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91241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293343-5079-C141-BFEF-928F5007DDC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8804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E326B-D5D6-0345-A8E5-6A4169EC7ED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364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00063" y="1535113"/>
            <a:ext cx="2301875" cy="636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954338" y="1535113"/>
            <a:ext cx="2301875" cy="636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326A3A-A71A-1F46-AD5E-772BE4F7CD9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801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53481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C0286C-A8AA-D849-8496-0A6AE93BE5C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7822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2062F3-97C8-0F42-B28A-306117B85A4E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6505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583D71-CAC3-6F4A-B573-D33D8608885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2969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88F1BC-A55C-2D43-ACB0-814A90A0229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1809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199E96-1209-4B4E-9D6E-09E069A6BF9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9626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0830ED-0D46-9046-AEAB-5A4478D0D97E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2100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70675" y="527050"/>
            <a:ext cx="2055813" cy="1644650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00063" y="527050"/>
            <a:ext cx="6018212" cy="1644650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9F0E12-BF4E-2B4C-8040-1305F786C49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874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EEBAED-6567-3E40-B403-861C64FA627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6199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D06402-DF96-F74C-AA47-45349B18CA7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8044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F2D84D-F131-A545-92B3-321486F9A07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125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047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6525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53F9F1-28FB-634B-A704-1B0EBAE1E0E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6843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A2F2A4-0F59-3E4F-867D-C77FCE4A2863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5713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FEA231-DD75-174C-B4BE-6154C9C1AD9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894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ABF541-DA07-9346-9784-011D456A1E8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3203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0975F9-6D08-6A44-8328-50E8A0D8E0E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9777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D3A752-377A-5D4A-AF35-35A50D3E56C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7533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8BCCDA-753F-AB47-AF22-1B61ABC5373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025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91288" y="1604963"/>
            <a:ext cx="2009775" cy="4522787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81688" cy="452278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7AC44E-1D3C-B648-A13E-0E911C69706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646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22F247-8577-D14D-BCDD-1C04B065544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231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ABB987-D4FF-104E-ACBD-8FA4CB91BBC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5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2127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AF3300-B5E1-0B4D-A5A3-BEEA4E84330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0819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6525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20D339-DDF1-E04A-82A4-506978F87E6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36425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22E890-8996-A349-ADD7-66F0B4A1026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89874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DC9566-B108-3843-85F3-DDDA2C7A2643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910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87F357-0607-9247-A245-8DBEE724D9E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91501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606586-FD8A-A04D-AC9E-84BD8F642C3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67507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9B69E8-DC5A-A949-8359-29C3F728D27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350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193898-54EB-8244-A156-8CE4F908133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79150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91288" y="1604963"/>
            <a:ext cx="2009775" cy="4522787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81688" cy="452278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583EC2-F2E3-6A40-B7BE-12D045AE750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53378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0F084D-D1A2-3E4E-A512-C1374D214DD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6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406958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C72BD6-1319-3B4D-B763-6DCBEBA4E68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37575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F96651-E171-B345-B3AE-37C3DFFBF969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11948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6525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99D673-36D2-7844-B7F1-5291D589164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3750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6A76AC-98AF-9D4D-87F3-3283E674B85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77523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3A2A9D-F0EF-3E4C-929D-1DE5C391A72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266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7475CD-8DDD-EE4C-9DE5-31D40733AFA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0909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E79DD3-9C34-4046-8903-A1C9C162909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55876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6A2F12-9026-9146-9DA7-96C7F6E1F20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78247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C333EF-01C8-9944-A757-239323638F1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25284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91288" y="1604963"/>
            <a:ext cx="2009775" cy="4522787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81688" cy="452278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76F41E-044C-B54C-A91D-2CD8FAD53CF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66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674767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BA6D7-DAE4-D946-88BD-F66BDDD1384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78129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A0CB46-81E7-4245-8C78-2AF217AA3AA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736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46304E-9F68-2A48-90E8-E9E28ABEFE4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1905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6525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010879-6173-474A-8994-5E0D103664C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62279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9A4017-EA3C-6B4E-AF01-648113D85D9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735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E4A5AE-2C56-E44A-91C6-E485AD2FEF8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60401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2310DA-6606-FF4A-B2A6-08DD7532575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21979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E19250-5820-B74E-B5FE-28E541EF3933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3726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B6B59F-D2D7-B747-8370-73965C5B6FF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17467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B6FE50-44C4-FB46-BA87-9987F43A246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408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563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5225" y="1930400"/>
            <a:ext cx="74168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titeltekstens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38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dispositionstekstens</a:t>
            </a:r>
            <a:r>
              <a:rPr lang="en-GB" dirty="0"/>
              <a:t> format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dispositionsniveau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dispositionsniveau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dispositionsniveau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dispositionsniveau</a:t>
            </a:r>
            <a:endParaRPr lang="en-GB" dirty="0"/>
          </a:p>
          <a:p>
            <a:pPr lvl="4"/>
            <a:r>
              <a:rPr lang="en-GB" dirty="0" err="1"/>
              <a:t>Sjette</a:t>
            </a:r>
            <a:r>
              <a:rPr lang="en-GB" dirty="0"/>
              <a:t> </a:t>
            </a:r>
            <a:r>
              <a:rPr lang="en-GB" dirty="0" err="1"/>
              <a:t>dispositionsniveau</a:t>
            </a:r>
            <a:endParaRPr lang="en-GB" dirty="0"/>
          </a:p>
          <a:p>
            <a:pPr lvl="4"/>
            <a:r>
              <a:rPr lang="en-GB" dirty="0" err="1"/>
              <a:t>Syvende</a:t>
            </a:r>
            <a:r>
              <a:rPr lang="en-GB" dirty="0"/>
              <a:t> </a:t>
            </a:r>
            <a:r>
              <a:rPr lang="en-GB" dirty="0" err="1"/>
              <a:t>dispositionsniveau</a:t>
            </a:r>
            <a:endParaRPr lang="en-GB" dirty="0"/>
          </a:p>
          <a:p>
            <a:pPr lvl="4"/>
            <a:r>
              <a:rPr lang="en-GB" dirty="0" err="1"/>
              <a:t>Ottende</a:t>
            </a:r>
            <a:r>
              <a:rPr lang="en-GB" dirty="0"/>
              <a:t> </a:t>
            </a:r>
            <a:r>
              <a:rPr lang="en-GB" dirty="0" err="1"/>
              <a:t>dispositionsniveau</a:t>
            </a:r>
            <a:endParaRPr lang="en-GB" dirty="0"/>
          </a:p>
          <a:p>
            <a:pPr lvl="4"/>
            <a:r>
              <a:rPr lang="en-GB" dirty="0" err="1"/>
              <a:t>Niende</a:t>
            </a:r>
            <a:r>
              <a:rPr lang="en-GB" dirty="0"/>
              <a:t> </a:t>
            </a:r>
            <a:r>
              <a:rPr lang="en-GB" dirty="0" err="1"/>
              <a:t>dispositionsniveau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56" r:id="rId12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titeltekstens format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4963"/>
            <a:ext cx="822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cs typeface="Tahoma" charset="0"/>
              </a:defRPr>
            </a:lvl1pPr>
          </a:lstStyle>
          <a:p>
            <a:endParaRPr lang="da-DK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5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Tahoma" charset="0"/>
              </a:defRPr>
            </a:lvl1pPr>
          </a:lstStyle>
          <a:p>
            <a:endParaRPr lang="da-DK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cs typeface="Tahoma" charset="0"/>
              </a:defRPr>
            </a:lvl1pPr>
          </a:lstStyle>
          <a:p>
            <a:fld id="{AF185F30-48AF-EC4D-A069-9A47E6D14643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dispositionstekstens format</a:t>
            </a:r>
          </a:p>
          <a:p>
            <a:pPr lvl="1"/>
            <a:r>
              <a:rPr lang="en-GB"/>
              <a:t>Andet dispositionsniveau</a:t>
            </a:r>
          </a:p>
          <a:p>
            <a:pPr lvl="2"/>
            <a:r>
              <a:rPr lang="en-GB"/>
              <a:t>Tredje dispositionsniveau</a:t>
            </a:r>
          </a:p>
          <a:p>
            <a:pPr lvl="3"/>
            <a:r>
              <a:rPr lang="en-GB"/>
              <a:t>Fjerde dispositionsniveau</a:t>
            </a:r>
          </a:p>
          <a:p>
            <a:pPr lvl="4"/>
            <a:r>
              <a:rPr lang="en-GB"/>
              <a:t>Femte dispositionsniveau</a:t>
            </a:r>
          </a:p>
          <a:p>
            <a:pPr lvl="4"/>
            <a:r>
              <a:rPr lang="en-GB"/>
              <a:t>Sjette dispositionsniveau</a:t>
            </a:r>
          </a:p>
          <a:p>
            <a:pPr lvl="4"/>
            <a:r>
              <a:rPr lang="en-GB"/>
              <a:t>Syvende dispositionsniveau</a:t>
            </a:r>
          </a:p>
          <a:p>
            <a:pPr lvl="4"/>
            <a:r>
              <a:rPr lang="en-GB"/>
              <a:t>Ottende dispositionsniveau</a:t>
            </a:r>
          </a:p>
          <a:p>
            <a:pPr lvl="4"/>
            <a:r>
              <a:rPr lang="en-GB"/>
              <a:t>Niende dispositionsniveau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  <p:sldLayoutId id="2147483771" r:id="rId13"/>
    <p:sldLayoutId id="2147483772" r:id="rId14"/>
    <p:sldLayoutId id="2147483773" r:id="rId15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06488"/>
            <a:ext cx="7991475" cy="1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257175"/>
            <a:ext cx="82264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titeltekstens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dispositionstekstens format</a:t>
            </a:r>
          </a:p>
          <a:p>
            <a:pPr lvl="1"/>
            <a:r>
              <a:rPr lang="en-GB"/>
              <a:t>Andet dispositionsniveau</a:t>
            </a:r>
          </a:p>
          <a:p>
            <a:pPr lvl="2"/>
            <a:r>
              <a:rPr lang="en-GB"/>
              <a:t>Tredje dispositionsniveau</a:t>
            </a:r>
          </a:p>
          <a:p>
            <a:pPr lvl="3"/>
            <a:r>
              <a:rPr lang="en-GB"/>
              <a:t>Fjerde dispositionsniveau</a:t>
            </a:r>
          </a:p>
          <a:p>
            <a:pPr lvl="4"/>
            <a:r>
              <a:rPr lang="en-GB"/>
              <a:t>Femte dispositionsniveau</a:t>
            </a:r>
          </a:p>
          <a:p>
            <a:pPr lvl="4"/>
            <a:r>
              <a:rPr lang="en-GB"/>
              <a:t>Sjette dispositionsniveau</a:t>
            </a:r>
          </a:p>
          <a:p>
            <a:pPr lvl="4"/>
            <a:r>
              <a:rPr lang="en-GB"/>
              <a:t>Syvende dispositionsniveau</a:t>
            </a:r>
          </a:p>
          <a:p>
            <a:pPr lvl="4"/>
            <a:r>
              <a:rPr lang="en-GB"/>
              <a:t>Ottende dispositionsniveau</a:t>
            </a:r>
          </a:p>
          <a:p>
            <a:pPr lvl="4"/>
            <a:r>
              <a:rPr lang="en-GB"/>
              <a:t>Niende dispositionsniveau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B96A1"/>
                </a:solidFill>
                <a:latin typeface="+mj-lt"/>
                <a:cs typeface="Tahoma" charset="0"/>
              </a:defRPr>
            </a:lvl1pPr>
          </a:lstStyle>
          <a:p>
            <a:fld id="{40C8800F-C5D1-7B4C-BC97-95045AC25C97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>
          <a:solidFill>
            <a:srgbClr val="254061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254061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254061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54061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54061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54061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54061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25406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0463" y="1852613"/>
            <a:ext cx="691356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titeltekstens format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cs typeface="Tahoma" charset="0"/>
              </a:defRPr>
            </a:lvl1pPr>
          </a:lstStyle>
          <a:p>
            <a:fld id="{99A7249F-B9D3-274B-A615-5E7298FCDE95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38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dispositionstekstens format</a:t>
            </a:r>
          </a:p>
          <a:p>
            <a:pPr lvl="1"/>
            <a:r>
              <a:rPr lang="en-GB"/>
              <a:t>Andet dispositionsniveau</a:t>
            </a:r>
          </a:p>
          <a:p>
            <a:pPr lvl="2"/>
            <a:r>
              <a:rPr lang="en-GB"/>
              <a:t>Tredje dispositionsniveau</a:t>
            </a:r>
          </a:p>
          <a:p>
            <a:pPr lvl="3"/>
            <a:r>
              <a:rPr lang="en-GB"/>
              <a:t>Fjerde dispositionsniveau</a:t>
            </a:r>
          </a:p>
          <a:p>
            <a:pPr lvl="4"/>
            <a:r>
              <a:rPr lang="en-GB"/>
              <a:t>Femte dispositionsniveau</a:t>
            </a:r>
          </a:p>
          <a:p>
            <a:pPr lvl="4"/>
            <a:r>
              <a:rPr lang="en-GB"/>
              <a:t>Sjette dispositionsniveau</a:t>
            </a:r>
          </a:p>
          <a:p>
            <a:pPr lvl="4"/>
            <a:r>
              <a:rPr lang="en-GB"/>
              <a:t>Syvende dispositionsniveau</a:t>
            </a:r>
          </a:p>
          <a:p>
            <a:pPr lvl="4"/>
            <a:r>
              <a:rPr lang="en-GB"/>
              <a:t>Ottende dispositionsniveau</a:t>
            </a:r>
          </a:p>
          <a:p>
            <a:pPr lvl="4"/>
            <a:r>
              <a:rPr lang="en-GB"/>
              <a:t>Niende dispositionsniveau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463CD-6EDD-E141-AC23-7393296DD91B}" type="datetimeFigureOut">
              <a:rPr lang="da-DK" smtClean="0"/>
              <a:t>02-11-2014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F08B-B854-D74F-937F-88C4347BE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284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98550"/>
            <a:ext cx="7991475" cy="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6278563"/>
            <a:ext cx="31861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535113"/>
            <a:ext cx="475615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dispositionstekstens format</a:t>
            </a:r>
          </a:p>
          <a:p>
            <a:pPr lvl="1"/>
            <a:r>
              <a:rPr lang="en-GB"/>
              <a:t>Andet dispositionsniveau</a:t>
            </a:r>
          </a:p>
          <a:p>
            <a:pPr lvl="2"/>
            <a:r>
              <a:rPr lang="en-GB"/>
              <a:t>Tredje dispositionsniveau</a:t>
            </a:r>
          </a:p>
          <a:p>
            <a:pPr lvl="3"/>
            <a:r>
              <a:rPr lang="en-GB"/>
              <a:t>Fjerde dispositionsniveau</a:t>
            </a:r>
          </a:p>
          <a:p>
            <a:pPr lvl="4"/>
            <a:r>
              <a:rPr lang="en-GB"/>
              <a:t>Femte dispositionsniveau</a:t>
            </a:r>
          </a:p>
          <a:p>
            <a:pPr lvl="4"/>
            <a:r>
              <a:rPr lang="en-GB"/>
              <a:t>Sjette dispositionsniveau</a:t>
            </a:r>
          </a:p>
          <a:p>
            <a:pPr lvl="4"/>
            <a:r>
              <a:rPr lang="en-GB"/>
              <a:t>Syvende dispositionsniveau</a:t>
            </a:r>
          </a:p>
          <a:p>
            <a:pPr lvl="4"/>
            <a:r>
              <a:rPr lang="en-GB"/>
              <a:t>Ottende dispositionsniveau</a:t>
            </a:r>
          </a:p>
          <a:p>
            <a:pPr lvl="4"/>
            <a:r>
              <a:rPr lang="en-GB"/>
              <a:t>Niende dispositionsniveau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cs typeface="Tahoma" charset="0"/>
              </a:defRPr>
            </a:lvl1pPr>
          </a:lstStyle>
          <a:p>
            <a:fld id="{8DB1AC2F-FD1C-7448-B1B4-62085457D59A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527050"/>
            <a:ext cx="8226425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titeltekstens format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00063" y="2174875"/>
            <a:ext cx="4759325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 marL="862013" indent="-322263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293813" indent="-2857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725613" indent="-214313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157413" indent="-21590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6146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30718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5290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9862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sz="1600">
                <a:solidFill>
                  <a:srgbClr val="8D929D"/>
                </a:solidFill>
                <a:latin typeface="Georgia" charset="0"/>
              </a:rPr>
              <a:t>Click to edit the outline text format</a:t>
            </a:r>
          </a:p>
          <a:p>
            <a:pPr lvl="1" hangingPunct="1">
              <a:lnSpc>
                <a:spcPct val="100000"/>
              </a:lnSpc>
              <a:spcAft>
                <a:spcPts val="1138"/>
              </a:spcAft>
              <a:buSzPct val="75000"/>
              <a:buFont typeface="Symbol" charset="0"/>
              <a:buChar char=""/>
            </a:pPr>
            <a:r>
              <a:rPr lang="en-US" sz="1600">
                <a:solidFill>
                  <a:srgbClr val="8D929D"/>
                </a:solidFill>
                <a:latin typeface="Georgia" charset="0"/>
              </a:rPr>
              <a:t>Second Outline Level</a:t>
            </a:r>
          </a:p>
          <a:p>
            <a:pPr lvl="2" hangingPunct="1">
              <a:lnSpc>
                <a:spcPct val="100000"/>
              </a:lnSpc>
              <a:spcAft>
                <a:spcPts val="850"/>
              </a:spcAft>
              <a:buSzPct val="45000"/>
              <a:buFont typeface="Wingdings" charset="0"/>
              <a:buChar char=""/>
            </a:pPr>
            <a:r>
              <a:rPr lang="en-US" sz="1600">
                <a:solidFill>
                  <a:srgbClr val="8D929D"/>
                </a:solidFill>
                <a:latin typeface="Georgia" charset="0"/>
              </a:rPr>
              <a:t>Third Outline Level</a:t>
            </a:r>
          </a:p>
          <a:p>
            <a:pPr lvl="3" hangingPunct="1">
              <a:lnSpc>
                <a:spcPct val="100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en-US" sz="1600">
                <a:solidFill>
                  <a:srgbClr val="8D929D"/>
                </a:solidFill>
                <a:latin typeface="Georgia" charset="0"/>
              </a:rPr>
              <a:t>Fourth Outline Level</a:t>
            </a:r>
          </a:p>
          <a:p>
            <a:pPr lvl="4"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0"/>
              <a:buChar char=""/>
            </a:pPr>
            <a:r>
              <a:rPr lang="en-US" sz="1600">
                <a:solidFill>
                  <a:srgbClr val="8D929D"/>
                </a:solidFill>
                <a:latin typeface="Georgia" charset="0"/>
              </a:rPr>
              <a:t>Fifth Outline Level</a:t>
            </a:r>
          </a:p>
          <a:p>
            <a:pPr lvl="4"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charset="0"/>
              <a:buChar char=""/>
            </a:pPr>
            <a:r>
              <a:rPr lang="en-US" sz="1600">
                <a:solidFill>
                  <a:srgbClr val="8D929D"/>
                </a:solidFill>
                <a:latin typeface="Georgia" charset="0"/>
              </a:rPr>
              <a:t>Sixth Outline Level</a:t>
            </a:r>
          </a:p>
          <a:p>
            <a:pPr hangingPunct="1">
              <a:lnSpc>
                <a:spcPct val="100000"/>
              </a:lnSpc>
              <a:spcBef>
                <a:spcPts val="325"/>
              </a:spcBef>
              <a:buClrTx/>
              <a:buFontTx/>
              <a:buNone/>
            </a:pPr>
            <a:r>
              <a:rPr lang="en-US" sz="1600">
                <a:solidFill>
                  <a:srgbClr val="8D929D"/>
                </a:solidFill>
                <a:latin typeface="Georgia" charset="0"/>
              </a:rPr>
              <a:t>Seventh Outline LevelClick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06488"/>
            <a:ext cx="7991475" cy="1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6278563"/>
            <a:ext cx="45085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titeltekstens format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cs typeface="Tahoma" charset="0"/>
              </a:defRPr>
            </a:lvl1pPr>
          </a:lstStyle>
          <a:p>
            <a:fld id="{7D52E8D9-3AFB-F042-BCF5-DF66C98520E3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38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dispositionstekstens format</a:t>
            </a:r>
          </a:p>
          <a:p>
            <a:pPr lvl="1"/>
            <a:r>
              <a:rPr lang="en-GB"/>
              <a:t>Andet dispositionsniveau</a:t>
            </a:r>
          </a:p>
          <a:p>
            <a:pPr lvl="2"/>
            <a:r>
              <a:rPr lang="en-GB"/>
              <a:t>Tredje dispositionsniveau</a:t>
            </a:r>
          </a:p>
          <a:p>
            <a:pPr lvl="3"/>
            <a:r>
              <a:rPr lang="en-GB"/>
              <a:t>Fjerde dispositionsniveau</a:t>
            </a:r>
          </a:p>
          <a:p>
            <a:pPr lvl="4"/>
            <a:r>
              <a:rPr lang="en-GB"/>
              <a:t>Femte dispositionsniveau</a:t>
            </a:r>
          </a:p>
          <a:p>
            <a:pPr lvl="4"/>
            <a:r>
              <a:rPr lang="en-GB"/>
              <a:t>Sjette dispositionsniveau</a:t>
            </a:r>
          </a:p>
          <a:p>
            <a:pPr lvl="4"/>
            <a:r>
              <a:rPr lang="en-GB"/>
              <a:t>Syvende dispositionsniveau</a:t>
            </a:r>
          </a:p>
          <a:p>
            <a:pPr lvl="4"/>
            <a:r>
              <a:rPr lang="en-GB"/>
              <a:t>Ottende dispositionsniveau</a:t>
            </a:r>
          </a:p>
          <a:p>
            <a:pPr lvl="4"/>
            <a:r>
              <a:rPr lang="en-GB"/>
              <a:t>Niende dispositionsniveau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06488"/>
            <a:ext cx="7991475" cy="1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6278563"/>
            <a:ext cx="45085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titeltekstens format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cs typeface="Tahoma" charset="0"/>
              </a:defRPr>
            </a:lvl1pPr>
          </a:lstStyle>
          <a:p>
            <a:fld id="{4449ACD2-BE08-7C44-AE43-3CD9FA8590E3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38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dispositionstekstens format</a:t>
            </a:r>
          </a:p>
          <a:p>
            <a:pPr lvl="1"/>
            <a:r>
              <a:rPr lang="en-GB"/>
              <a:t>Andet dispositionsniveau</a:t>
            </a:r>
          </a:p>
          <a:p>
            <a:pPr lvl="2"/>
            <a:r>
              <a:rPr lang="en-GB"/>
              <a:t>Tredje dispositionsniveau</a:t>
            </a:r>
          </a:p>
          <a:p>
            <a:pPr lvl="3"/>
            <a:r>
              <a:rPr lang="en-GB"/>
              <a:t>Fjerde dispositionsniveau</a:t>
            </a:r>
          </a:p>
          <a:p>
            <a:pPr lvl="4"/>
            <a:r>
              <a:rPr lang="en-GB"/>
              <a:t>Femte dispositionsniveau</a:t>
            </a:r>
          </a:p>
          <a:p>
            <a:pPr lvl="4"/>
            <a:r>
              <a:rPr lang="en-GB"/>
              <a:t>Sjette dispositionsniveau</a:t>
            </a:r>
          </a:p>
          <a:p>
            <a:pPr lvl="4"/>
            <a:r>
              <a:rPr lang="en-GB"/>
              <a:t>Syvende dispositionsniveau</a:t>
            </a:r>
          </a:p>
          <a:p>
            <a:pPr lvl="4"/>
            <a:r>
              <a:rPr lang="en-GB"/>
              <a:t>Ottende dispositionsniveau</a:t>
            </a:r>
          </a:p>
          <a:p>
            <a:pPr lvl="4"/>
            <a:r>
              <a:rPr lang="en-GB"/>
              <a:t>Niende dispositionsniveau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06488"/>
            <a:ext cx="7991475" cy="1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6278563"/>
            <a:ext cx="45085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titeltekstens format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cs typeface="Tahoma" charset="0"/>
              </a:defRPr>
            </a:lvl1pPr>
          </a:lstStyle>
          <a:p>
            <a:fld id="{01D83911-57ED-444A-8E06-0AE7B8CC03C9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38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dispositionstekstens format</a:t>
            </a:r>
          </a:p>
          <a:p>
            <a:pPr lvl="1"/>
            <a:r>
              <a:rPr lang="en-GB"/>
              <a:t>Andet dispositionsniveau</a:t>
            </a:r>
          </a:p>
          <a:p>
            <a:pPr lvl="2"/>
            <a:r>
              <a:rPr lang="en-GB"/>
              <a:t>Tredje dispositionsniveau</a:t>
            </a:r>
          </a:p>
          <a:p>
            <a:pPr lvl="3"/>
            <a:r>
              <a:rPr lang="en-GB"/>
              <a:t>Fjerde dispositionsniveau</a:t>
            </a:r>
          </a:p>
          <a:p>
            <a:pPr lvl="4"/>
            <a:r>
              <a:rPr lang="en-GB"/>
              <a:t>Femte dispositionsniveau</a:t>
            </a:r>
          </a:p>
          <a:p>
            <a:pPr lvl="4"/>
            <a:r>
              <a:rPr lang="en-GB"/>
              <a:t>Sjette dispositionsniveau</a:t>
            </a:r>
          </a:p>
          <a:p>
            <a:pPr lvl="4"/>
            <a:r>
              <a:rPr lang="en-GB"/>
              <a:t>Syvende dispositionsniveau</a:t>
            </a:r>
          </a:p>
          <a:p>
            <a:pPr lvl="4"/>
            <a:r>
              <a:rPr lang="en-GB"/>
              <a:t>Ottende dispositionsniveau</a:t>
            </a:r>
          </a:p>
          <a:p>
            <a:pPr lvl="4"/>
            <a:r>
              <a:rPr lang="en-GB"/>
              <a:t>Niende dispositionsniveau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06488"/>
            <a:ext cx="7991475" cy="1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6278563"/>
            <a:ext cx="45085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titeltekstens format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  <a:cs typeface="Tahoma" charset="0"/>
              </a:defRPr>
            </a:lvl1pPr>
          </a:lstStyle>
          <a:p>
            <a:fld id="{3F2BEEB2-DCF9-FC48-AFE1-B5F605642B02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38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dispositionstekstens format</a:t>
            </a:r>
          </a:p>
          <a:p>
            <a:pPr lvl="1"/>
            <a:r>
              <a:rPr lang="en-GB"/>
              <a:t>Andet dispositionsniveau</a:t>
            </a:r>
          </a:p>
          <a:p>
            <a:pPr lvl="2"/>
            <a:r>
              <a:rPr lang="en-GB"/>
              <a:t>Tredje dispositionsniveau</a:t>
            </a:r>
          </a:p>
          <a:p>
            <a:pPr lvl="3"/>
            <a:r>
              <a:rPr lang="en-GB"/>
              <a:t>Fjerde dispositionsniveau</a:t>
            </a:r>
          </a:p>
          <a:p>
            <a:pPr lvl="4"/>
            <a:r>
              <a:rPr lang="en-GB"/>
              <a:t>Femte dispositionsniveau</a:t>
            </a:r>
          </a:p>
          <a:p>
            <a:pPr lvl="4"/>
            <a:r>
              <a:rPr lang="en-GB"/>
              <a:t>Sjette dispositionsniveau</a:t>
            </a:r>
          </a:p>
          <a:p>
            <a:pPr lvl="4"/>
            <a:r>
              <a:rPr lang="en-GB"/>
              <a:t>Syvende dispositionsniveau</a:t>
            </a:r>
          </a:p>
          <a:p>
            <a:pPr lvl="4"/>
            <a:r>
              <a:rPr lang="en-GB"/>
              <a:t>Ottende dispositionsniveau</a:t>
            </a:r>
          </a:p>
          <a:p>
            <a:pPr lvl="4"/>
            <a:r>
              <a:rPr lang="en-GB"/>
              <a:t>Niende dispositionsniveau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5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165225" y="3717032"/>
            <a:ext cx="6400800" cy="1881139"/>
          </a:xfrm>
          <a:ln/>
        </p:spPr>
        <p:txBody>
          <a:bodyPr lIns="90000" tIns="45000" rIns="90000" bIns="45000"/>
          <a:lstStyle/>
          <a:p>
            <a:pPr indent="-341313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000" dirty="0" smtClean="0">
                <a:solidFill>
                  <a:srgbClr val="DCE6F2"/>
                </a:solidFill>
                <a:latin typeface="Georgia" charset="0"/>
              </a:rPr>
              <a:t>Sanni Nimb</a:t>
            </a:r>
          </a:p>
          <a:p>
            <a:pPr indent="-341313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a-DK" sz="2000" dirty="0" smtClean="0">
              <a:solidFill>
                <a:srgbClr val="DCE6F2"/>
              </a:solidFill>
              <a:latin typeface="Georgia" charset="0"/>
            </a:endParaRPr>
          </a:p>
          <a:p>
            <a:pPr indent="-341313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000" dirty="0" smtClean="0">
                <a:solidFill>
                  <a:srgbClr val="DCE6F2"/>
                </a:solidFill>
                <a:latin typeface="Georgia" charset="0"/>
              </a:rPr>
              <a:t>Workshop on </a:t>
            </a:r>
            <a:r>
              <a:rPr lang="da-DK" sz="2000" dirty="0" err="1" smtClean="0">
                <a:solidFill>
                  <a:srgbClr val="DCE6F2"/>
                </a:solidFill>
                <a:latin typeface="Georgia" charset="0"/>
              </a:rPr>
              <a:t>semantic</a:t>
            </a:r>
            <a:r>
              <a:rPr lang="da-DK" sz="2000" dirty="0" smtClean="0">
                <a:solidFill>
                  <a:srgbClr val="DCE6F2"/>
                </a:solidFill>
                <a:latin typeface="Georgia" charset="0"/>
              </a:rPr>
              <a:t> annotation and </a:t>
            </a:r>
            <a:r>
              <a:rPr lang="da-DK" sz="2000" dirty="0" err="1" smtClean="0">
                <a:solidFill>
                  <a:srgbClr val="DCE6F2"/>
                </a:solidFill>
                <a:latin typeface="Georgia" charset="0"/>
              </a:rPr>
              <a:t>processing</a:t>
            </a:r>
            <a:endParaRPr lang="da-DK" sz="2000" dirty="0" smtClean="0">
              <a:solidFill>
                <a:srgbClr val="DCE6F2"/>
              </a:solidFill>
              <a:latin typeface="Georgia" charset="0"/>
            </a:endParaRPr>
          </a:p>
          <a:p>
            <a:pPr indent="-341313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000" dirty="0" smtClean="0">
                <a:solidFill>
                  <a:srgbClr val="DCE6F2"/>
                </a:solidFill>
                <a:latin typeface="Georgia" charset="0"/>
              </a:rPr>
              <a:t>2014-11-03</a:t>
            </a:r>
            <a:endParaRPr lang="da-DK" sz="2000" dirty="0">
              <a:solidFill>
                <a:srgbClr val="DCE6F2"/>
              </a:solidFill>
              <a:latin typeface="Georgia" charset="0"/>
            </a:endParaRPr>
          </a:p>
          <a:p>
            <a:pPr indent="-341313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a-DK" sz="1400" dirty="0">
              <a:solidFill>
                <a:srgbClr val="DCE6F2"/>
              </a:solidFill>
              <a:latin typeface="Georgia" charset="0"/>
            </a:endParaRPr>
          </a:p>
          <a:p>
            <a:pPr indent="-341313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a-DK" sz="1400" dirty="0">
              <a:solidFill>
                <a:srgbClr val="DCE6F2"/>
              </a:solidFill>
              <a:latin typeface="Georgia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476672"/>
            <a:ext cx="7419975" cy="3503613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smtClean="0">
                <a:solidFill>
                  <a:srgbClr val="DCE6F2"/>
                </a:solidFill>
                <a:latin typeface="Georgia" charset="0"/>
              </a:rPr>
              <a:t>A new Danish Thesaurus:</a:t>
            </a:r>
            <a:br>
              <a:rPr lang="en-US" sz="4000" dirty="0" smtClean="0">
                <a:solidFill>
                  <a:srgbClr val="DCE6F2"/>
                </a:solidFill>
                <a:latin typeface="Georgia" charset="0"/>
              </a:rPr>
            </a:br>
            <a:r>
              <a:rPr lang="en-US" sz="4000" dirty="0" smtClean="0">
                <a:solidFill>
                  <a:srgbClr val="DCE6F2"/>
                </a:solidFill>
                <a:latin typeface="Georgia" charset="0"/>
              </a:rPr>
              <a:t>some ideas on computational use of the data</a:t>
            </a:r>
            <a:r>
              <a:rPr lang="en-US" sz="3200" dirty="0">
                <a:solidFill>
                  <a:srgbClr val="DCE6F2"/>
                </a:solidFill>
                <a:latin typeface="Georgia" charset="0"/>
              </a:rPr>
              <a:t/>
            </a:r>
            <a:br>
              <a:rPr lang="en-US" sz="3200" dirty="0">
                <a:solidFill>
                  <a:srgbClr val="DCE6F2"/>
                </a:solidFill>
                <a:latin typeface="Georgia" charset="0"/>
              </a:rPr>
            </a:br>
            <a:r>
              <a:rPr lang="en-US" sz="4000" dirty="0">
                <a:solidFill>
                  <a:srgbClr val="DCE6F2"/>
                </a:solidFill>
                <a:latin typeface="Georgia" charset="0"/>
              </a:rPr>
              <a:t/>
            </a:r>
            <a:br>
              <a:rPr lang="en-US" sz="4000" dirty="0">
                <a:solidFill>
                  <a:srgbClr val="DCE6F2"/>
                </a:solidFill>
                <a:latin typeface="Georgia" charset="0"/>
              </a:rPr>
            </a:br>
            <a:endParaRPr lang="en-US" sz="4000" dirty="0">
              <a:solidFill>
                <a:srgbClr val="DCE6F2"/>
              </a:solidFill>
              <a:latin typeface="Georgia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5949950"/>
            <a:ext cx="3581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6150" y="185961"/>
            <a:ext cx="8892480" cy="617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800" dirty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Use </a:t>
            </a:r>
            <a:r>
              <a:rPr lang="en-US" sz="28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1: Extension of </a:t>
            </a:r>
            <a:r>
              <a:rPr lang="en-US" sz="2800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DanNet</a:t>
            </a:r>
            <a:endParaRPr lang="en-US" sz="2800" dirty="0" smtClean="0">
              <a:solidFill>
                <a:srgbClr val="254061"/>
              </a:solidFill>
              <a:latin typeface="Georgia" panose="02040502050405020303" pitchFamily="18" charset="0"/>
              <a:cs typeface="Georgia" charset="0"/>
            </a:endParaRPr>
          </a:p>
          <a:p>
            <a:pPr marL="106363" lvl="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DT &gt;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40,000 more words than </a:t>
            </a:r>
            <a:r>
              <a:rPr lang="en-US" sz="24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, all word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classes, multiword units, new relations</a:t>
            </a:r>
          </a:p>
          <a:p>
            <a:pPr marL="106363" lvl="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392113" indent="-28575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da-DK" dirty="0" smtClean="0"/>
              <a:t>Nimb</a:t>
            </a:r>
            <a:r>
              <a:rPr lang="da-DK" dirty="0"/>
              <a:t>, </a:t>
            </a:r>
            <a:r>
              <a:rPr lang="da-DK" dirty="0" smtClean="0"/>
              <a:t>S., B.S</a:t>
            </a:r>
            <a:r>
              <a:rPr lang="da-DK" dirty="0"/>
              <a:t>. Pedersen, </a:t>
            </a:r>
            <a:r>
              <a:rPr lang="da-DK" dirty="0" smtClean="0"/>
              <a:t>A. </a:t>
            </a:r>
            <a:r>
              <a:rPr lang="da-DK" dirty="0" err="1"/>
              <a:t>Braasch</a:t>
            </a:r>
            <a:r>
              <a:rPr lang="da-DK" dirty="0"/>
              <a:t>, </a:t>
            </a:r>
            <a:r>
              <a:rPr lang="da-DK" dirty="0" smtClean="0"/>
              <a:t>N.H</a:t>
            </a:r>
            <a:r>
              <a:rPr lang="da-DK" dirty="0"/>
              <a:t>. Sørensen and </a:t>
            </a:r>
            <a:r>
              <a:rPr lang="da-DK" dirty="0" smtClean="0"/>
              <a:t>T. Troelsgård </a:t>
            </a:r>
            <a:r>
              <a:rPr lang="da-DK" dirty="0"/>
              <a:t>(</a:t>
            </a:r>
            <a:r>
              <a:rPr lang="da-DK" dirty="0" smtClean="0"/>
              <a:t>2013): 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da-DK" b="1" dirty="0" smtClean="0"/>
              <a:t>	</a:t>
            </a:r>
            <a:r>
              <a:rPr lang="da-DK" b="1" dirty="0" err="1" smtClean="0"/>
              <a:t>Enriching</a:t>
            </a:r>
            <a:r>
              <a:rPr lang="da-DK" b="1" dirty="0" smtClean="0"/>
              <a:t> </a:t>
            </a:r>
            <a:r>
              <a:rPr lang="da-DK" b="1" dirty="0"/>
              <a:t>a </a:t>
            </a:r>
            <a:r>
              <a:rPr lang="da-DK" b="1" dirty="0" err="1"/>
              <a:t>wordnet</a:t>
            </a:r>
            <a:r>
              <a:rPr lang="da-DK" b="1" dirty="0"/>
              <a:t> from a </a:t>
            </a:r>
            <a:r>
              <a:rPr lang="da-DK" b="1" dirty="0" err="1"/>
              <a:t>thesaurus</a:t>
            </a:r>
            <a:r>
              <a:rPr lang="da-DK" dirty="0"/>
              <a:t>. </a:t>
            </a:r>
            <a:endParaRPr lang="da-DK" dirty="0" smtClean="0"/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da-DK" dirty="0" smtClean="0"/>
              <a:t>	In</a:t>
            </a:r>
            <a:r>
              <a:rPr lang="da-DK" dirty="0" smtClean="0"/>
              <a:t>: </a:t>
            </a:r>
            <a:r>
              <a:rPr lang="da-DK" i="1" dirty="0" smtClean="0"/>
              <a:t>Workshop </a:t>
            </a:r>
            <a:r>
              <a:rPr lang="da-DK" i="1" dirty="0" err="1"/>
              <a:t>Proceedings</a:t>
            </a:r>
            <a:r>
              <a:rPr lang="da-DK" i="1" dirty="0"/>
              <a:t> on </a:t>
            </a:r>
            <a:r>
              <a:rPr lang="da-DK" i="1" dirty="0" err="1"/>
              <a:t>Lexical</a:t>
            </a:r>
            <a:r>
              <a:rPr lang="da-DK" i="1" dirty="0"/>
              <a:t> </a:t>
            </a:r>
            <a:r>
              <a:rPr lang="da-DK" i="1" dirty="0" err="1"/>
              <a:t>Semantic</a:t>
            </a:r>
            <a:r>
              <a:rPr lang="da-DK" i="1" dirty="0"/>
              <a:t> Resources for NLP from the 19th </a:t>
            </a:r>
            <a:r>
              <a:rPr lang="da-DK" i="1" dirty="0" smtClean="0"/>
              <a:t>	Nordic </a:t>
            </a:r>
            <a:r>
              <a:rPr lang="da-DK" i="1" dirty="0"/>
              <a:t>Conference on </a:t>
            </a:r>
            <a:r>
              <a:rPr lang="da-DK" i="1" dirty="0" err="1"/>
              <a:t>Computational</a:t>
            </a:r>
            <a:r>
              <a:rPr lang="da-DK" i="1" dirty="0"/>
              <a:t> </a:t>
            </a:r>
            <a:r>
              <a:rPr lang="da-DK" i="1" dirty="0" err="1"/>
              <a:t>Linguistics</a:t>
            </a:r>
            <a:r>
              <a:rPr lang="da-DK" i="1" dirty="0"/>
              <a:t> (NODALIDA)</a:t>
            </a:r>
            <a:r>
              <a:rPr lang="da-DK" dirty="0"/>
              <a:t>. </a:t>
            </a:r>
            <a:endParaRPr lang="da-DK" dirty="0" smtClean="0"/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da-DK" dirty="0" smtClean="0"/>
              <a:t>	Linköping </a:t>
            </a:r>
            <a:r>
              <a:rPr lang="da-DK" dirty="0"/>
              <a:t>Electronic Conference </a:t>
            </a:r>
            <a:r>
              <a:rPr lang="da-DK" dirty="0" err="1"/>
              <a:t>Proceedings</a:t>
            </a:r>
            <a:r>
              <a:rPr lang="da-DK" dirty="0"/>
              <a:t>; Volume 85 (ISSN 1650-3740) </a:t>
            </a:r>
            <a:endParaRPr lang="da-DK" dirty="0" smtClean="0"/>
          </a:p>
          <a:p>
            <a:pPr marL="392113" indent="-28575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endParaRPr lang="da-DK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da-DK" dirty="0" smtClean="0"/>
              <a:t>	Nimb</a:t>
            </a:r>
            <a:r>
              <a:rPr lang="da-DK" dirty="0"/>
              <a:t>, S. &amp; B.S. Pedersen. (2012</a:t>
            </a:r>
            <a:r>
              <a:rPr lang="da-DK" dirty="0" smtClean="0"/>
              <a:t>):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da-DK" b="1" dirty="0" smtClean="0"/>
              <a:t>	</a:t>
            </a:r>
            <a:r>
              <a:rPr lang="da-DK" b="1" dirty="0" err="1" smtClean="0"/>
              <a:t>Towards</a:t>
            </a:r>
            <a:r>
              <a:rPr lang="da-DK" b="1" dirty="0" smtClean="0"/>
              <a:t> </a:t>
            </a:r>
            <a:r>
              <a:rPr lang="da-DK" b="1" dirty="0"/>
              <a:t>a </a:t>
            </a:r>
            <a:r>
              <a:rPr lang="da-DK" b="1" dirty="0" err="1"/>
              <a:t>richer</a:t>
            </a:r>
            <a:r>
              <a:rPr lang="da-DK" b="1" dirty="0"/>
              <a:t> </a:t>
            </a:r>
            <a:r>
              <a:rPr lang="da-DK" b="1" dirty="0" err="1"/>
              <a:t>wordnet</a:t>
            </a:r>
            <a:r>
              <a:rPr lang="da-DK" b="1" dirty="0"/>
              <a:t> </a:t>
            </a:r>
            <a:r>
              <a:rPr lang="da-DK" b="1" dirty="0" err="1"/>
              <a:t>representation</a:t>
            </a:r>
            <a:r>
              <a:rPr lang="da-DK" b="1" dirty="0"/>
              <a:t> of properties – </a:t>
            </a:r>
            <a:r>
              <a:rPr lang="da-DK" b="1" dirty="0" err="1"/>
              <a:t>exploiting</a:t>
            </a:r>
            <a:r>
              <a:rPr lang="da-DK" b="1" dirty="0"/>
              <a:t> </a:t>
            </a:r>
            <a:r>
              <a:rPr lang="da-DK" b="1" dirty="0" err="1"/>
              <a:t>semantic</a:t>
            </a:r>
            <a:r>
              <a:rPr lang="da-DK" b="1" dirty="0"/>
              <a:t> </a:t>
            </a:r>
            <a:r>
              <a:rPr lang="da-DK" b="1" dirty="0" smtClean="0"/>
              <a:t>	and </a:t>
            </a:r>
            <a:r>
              <a:rPr lang="da-DK" b="1" dirty="0" err="1"/>
              <a:t>thematic</a:t>
            </a:r>
            <a:r>
              <a:rPr lang="da-DK" b="1" dirty="0"/>
              <a:t> information from </a:t>
            </a:r>
            <a:r>
              <a:rPr lang="da-DK" b="1" dirty="0" err="1"/>
              <a:t>thesauri</a:t>
            </a:r>
            <a:r>
              <a:rPr lang="da-DK" dirty="0"/>
              <a:t>. </a:t>
            </a:r>
            <a:endParaRPr lang="da-DK" dirty="0" smtClean="0"/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da-DK" dirty="0" smtClean="0"/>
              <a:t>	In</a:t>
            </a:r>
            <a:r>
              <a:rPr lang="da-DK" dirty="0"/>
              <a:t>: </a:t>
            </a:r>
            <a:r>
              <a:rPr lang="da-DK" i="1" dirty="0"/>
              <a:t>LREC 2012 </a:t>
            </a:r>
            <a:r>
              <a:rPr lang="da-DK" i="1" dirty="0" err="1"/>
              <a:t>Proceedings</a:t>
            </a:r>
            <a:r>
              <a:rPr lang="da-DK" dirty="0"/>
              <a:t> </a:t>
            </a:r>
            <a:r>
              <a:rPr lang="da-DK" dirty="0" err="1"/>
              <a:t>pp</a:t>
            </a:r>
            <a:r>
              <a:rPr lang="da-DK" dirty="0"/>
              <a:t>. 3452-3456. Istanbul, </a:t>
            </a:r>
            <a:r>
              <a:rPr lang="da-DK" dirty="0" err="1"/>
              <a:t>Turkey</a:t>
            </a:r>
            <a:r>
              <a:rPr lang="da-DK" sz="2000" dirty="0"/>
              <a:t>.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8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185961"/>
            <a:ext cx="7992888" cy="617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457200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Semantic annotation and processing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				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8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Use </a:t>
            </a:r>
            <a:r>
              <a:rPr lang="en-US" sz="2800" dirty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2</a:t>
            </a:r>
            <a:r>
              <a:rPr lang="en-US" sz="28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: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automatic or semiautomatic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assignment </a:t>
            </a: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of </a:t>
            </a:r>
            <a:r>
              <a:rPr lang="en-US" sz="28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supersenses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to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40,000 DT senses not in </a:t>
            </a:r>
            <a:r>
              <a:rPr lang="en-US" sz="28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			Automatic assignment: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b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Semantic type in DT</a:t>
            </a:r>
            <a:r>
              <a:rPr lang="en-US" sz="2000" b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				</a:t>
            </a:r>
            <a:r>
              <a:rPr lang="en-US" sz="2000" b="1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s</a:t>
            </a:r>
            <a:r>
              <a:rPr lang="en-US" sz="2000" b="1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upersense</a:t>
            </a:r>
            <a:endParaRPr lang="en-US" sz="2000" b="1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group type 1, 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hyperonym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‘person’		person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group type 1, 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hyperonym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‘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genstand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’	artifact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group 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type 1,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hyperonym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‘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bygning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’		building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group type 1, 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hyperonym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‘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plante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’		plant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group type 4							property</a:t>
            </a:r>
            <a:endParaRPr lang="en-US" sz="2000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41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185961"/>
            <a:ext cx="9036496" cy="667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				Semiautomatic assignment: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000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b="1" dirty="0">
                <a:solidFill>
                  <a:srgbClr val="254061"/>
                </a:solidFill>
                <a:latin typeface="Georgia" charset="0"/>
                <a:cs typeface="Georgia" charset="0"/>
              </a:rPr>
              <a:t>Semantic type in DT				</a:t>
            </a:r>
            <a:r>
              <a:rPr lang="en-US" sz="2000" b="1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supersense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group type 8 +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involved_agent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			act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group type 8, Chapter 9				act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group type X, Chapter 12				communication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group type 8 %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involved_agent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		event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nouns chapter 10 not person			feeling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verbs chapter 11						cognition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verbs chapter 12						communication 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Verbs section 20.008					possession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Nouns section 02.037					disease</a:t>
            </a:r>
          </a:p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000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60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13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5100" y="256859"/>
            <a:ext cx="8892480" cy="617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8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Use 3: Semantic role lexicon</a:t>
            </a: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20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% of 8,300 semantic groups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in DT are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acts or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events</a:t>
            </a:r>
          </a:p>
          <a:p>
            <a:pPr marL="449263" lvl="1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groups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of verbs often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based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on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their </a:t>
            </a:r>
            <a:r>
              <a:rPr lang="en-US" sz="2400" dirty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semantic roles =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verbs with </a:t>
            </a:r>
            <a:r>
              <a:rPr lang="en-US" sz="2400" dirty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same role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elements</a:t>
            </a:r>
            <a:endParaRPr lang="en-US" sz="2400" dirty="0" smtClean="0">
              <a:solidFill>
                <a:srgbClr val="254061"/>
              </a:solidFill>
              <a:latin typeface="Georgia" panose="02040502050405020303" pitchFamily="18" charset="0"/>
              <a:cs typeface="Georgia" charset="0"/>
            </a:endParaRP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Example: 9.19 </a:t>
            </a:r>
            <a:r>
              <a:rPr lang="en-US" sz="2400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Opgive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 (give up)</a:t>
            </a:r>
            <a:endParaRPr lang="en-US" sz="2400" dirty="0" smtClean="0">
              <a:solidFill>
                <a:srgbClr val="254061"/>
              </a:solidFill>
              <a:latin typeface="Georgia" panose="02040502050405020303" pitchFamily="18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panose="02040502050405020303" pitchFamily="18" charset="0"/>
              <a:cs typeface="Georgi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0" y="5413865"/>
            <a:ext cx="74168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0" y="3233015"/>
            <a:ext cx="7114003" cy="18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4"/>
          <p:cNvSpPr/>
          <p:nvPr/>
        </p:nvSpPr>
        <p:spPr>
          <a:xfrm>
            <a:off x="5580112" y="5073622"/>
            <a:ext cx="3240360" cy="1852805"/>
          </a:xfrm>
          <a:prstGeom prst="wedgeEllipseCallout">
            <a:avLst>
              <a:gd name="adj1" fmla="val -91457"/>
              <a:gd name="adj2" fmla="val -26500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something keeps somebody back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something restrains somebody from doing something ..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Oval Callout 4"/>
          <p:cNvSpPr/>
          <p:nvPr/>
        </p:nvSpPr>
        <p:spPr>
          <a:xfrm>
            <a:off x="6372200" y="2060849"/>
            <a:ext cx="2795380" cy="1186428"/>
          </a:xfrm>
          <a:prstGeom prst="wedgeEllipseCallout">
            <a:avLst>
              <a:gd name="adj1" fmla="val -107843"/>
              <a:gd name="adj2" fmla="val 56323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somebody gives up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somebody refrains from doing something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6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4" y="185961"/>
            <a:ext cx="8892480" cy="617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8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Use 3: Semantic role lexicon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panose="02040502050405020303" pitchFamily="18" charset="0"/>
              <a:cs typeface="Georgia" charset="0"/>
            </a:endParaRP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Extract lists of verbs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from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same group from all sections in the thesaurus = ~ 1700  groups</a:t>
            </a:r>
            <a:endParaRPr lang="en-US" sz="2400" dirty="0">
              <a:solidFill>
                <a:srgbClr val="254061"/>
              </a:solidFill>
              <a:latin typeface="Georgia" panose="02040502050405020303" pitchFamily="18" charset="0"/>
              <a:cs typeface="Georgia" charset="0"/>
            </a:endParaRP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Combine lists with DDO </a:t>
            </a:r>
            <a:r>
              <a:rPr lang="en-US" sz="2400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valency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 pattern</a:t>
            </a:r>
            <a:endParaRPr lang="en-US" sz="2400" dirty="0" smtClean="0">
              <a:solidFill>
                <a:srgbClr val="254061"/>
              </a:solidFill>
              <a:latin typeface="Georgia" panose="02040502050405020303" pitchFamily="18" charset="0"/>
              <a:cs typeface="Georgia" charset="0"/>
            </a:endParaRP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Use as input to manual compilation of semantic role lexicon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panose="02040502050405020303" pitchFamily="18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Advantage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: </a:t>
            </a:r>
            <a:endParaRPr lang="en-US" sz="2400" dirty="0" smtClean="0">
              <a:solidFill>
                <a:srgbClr val="254061"/>
              </a:solidFill>
              <a:latin typeface="Georgia" panose="02040502050405020303" pitchFamily="18" charset="0"/>
              <a:cs typeface="Georgia" charset="0"/>
            </a:endParaRPr>
          </a:p>
          <a:p>
            <a:pPr marL="762000" lvl="1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DDO </a:t>
            </a:r>
            <a:r>
              <a:rPr lang="en-US" sz="2400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valency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 indicates types of roles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involved</a:t>
            </a:r>
          </a:p>
          <a:p>
            <a:pPr marL="762000" lvl="1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large </a:t>
            </a:r>
            <a:r>
              <a:rPr lang="en-US" sz="2400" dirty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number of closely related verbs described </a:t>
            </a:r>
            <a:r>
              <a:rPr lang="en-US" sz="2400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simultaniously</a:t>
            </a:r>
            <a:endParaRPr lang="en-US" sz="2400" dirty="0">
              <a:solidFill>
                <a:srgbClr val="254061"/>
              </a:solidFill>
              <a:latin typeface="Georgia" panose="02040502050405020303" pitchFamily="18" charset="0"/>
              <a:cs typeface="Georgia" charset="0"/>
            </a:endParaRPr>
          </a:p>
          <a:p>
            <a:pPr marL="762000" lvl="1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01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70134" cy="54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7571" y="188640"/>
            <a:ext cx="8892480" cy="10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457200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	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Example: to request, ask, urge, call on, encourage … etc.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7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3285" y="5565193"/>
            <a:ext cx="8772932" cy="129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457200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" t="-184" r="534" b="60071"/>
          <a:stretch/>
        </p:blipFill>
        <p:spPr bwMode="auto">
          <a:xfrm>
            <a:off x="126423" y="2954419"/>
            <a:ext cx="8820472" cy="248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4"/>
          <p:cNvSpPr/>
          <p:nvPr/>
        </p:nvSpPr>
        <p:spPr>
          <a:xfrm>
            <a:off x="6633029" y="1151292"/>
            <a:ext cx="1762348" cy="810999"/>
          </a:xfrm>
          <a:prstGeom prst="wedgeEllipseCallout">
            <a:avLst>
              <a:gd name="adj1" fmla="val -35772"/>
              <a:gd name="adj2" fmla="val 132158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DDO </a:t>
            </a:r>
            <a:r>
              <a:rPr lang="en-US" sz="1400" dirty="0" err="1" smtClean="0">
                <a:solidFill>
                  <a:schemeClr val="bg1"/>
                </a:solidFill>
              </a:rPr>
              <a:t>valency</a:t>
            </a:r>
            <a:r>
              <a:rPr lang="en-US" sz="1400" dirty="0" smtClean="0">
                <a:solidFill>
                  <a:schemeClr val="bg1"/>
                </a:solidFill>
              </a:rPr>
              <a:t> pattern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Oval Callout 4"/>
          <p:cNvSpPr/>
          <p:nvPr/>
        </p:nvSpPr>
        <p:spPr>
          <a:xfrm>
            <a:off x="3491880" y="1177323"/>
            <a:ext cx="1224136" cy="810999"/>
          </a:xfrm>
          <a:prstGeom prst="wedgeEllipseCallout">
            <a:avLst>
              <a:gd name="adj1" fmla="val -26693"/>
              <a:gd name="adj2" fmla="val 166234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X = </a:t>
            </a:r>
            <a:r>
              <a:rPr lang="en-US" sz="1400" dirty="0" smtClean="0">
                <a:solidFill>
                  <a:schemeClr val="bg1"/>
                </a:solidFill>
              </a:rPr>
              <a:t>“is in </a:t>
            </a:r>
            <a:r>
              <a:rPr lang="en-US" sz="1400" dirty="0" err="1" smtClean="0">
                <a:solidFill>
                  <a:schemeClr val="bg1"/>
                </a:solidFill>
              </a:rPr>
              <a:t>DanNet</a:t>
            </a:r>
            <a:r>
              <a:rPr lang="en-US" sz="1400" dirty="0" smtClean="0">
                <a:solidFill>
                  <a:schemeClr val="bg1"/>
                </a:solidFill>
              </a:rPr>
              <a:t>”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Callout 4"/>
          <p:cNvSpPr/>
          <p:nvPr/>
        </p:nvSpPr>
        <p:spPr>
          <a:xfrm>
            <a:off x="4622774" y="1456310"/>
            <a:ext cx="1224136" cy="810999"/>
          </a:xfrm>
          <a:prstGeom prst="wedgeEllipseCallout">
            <a:avLst>
              <a:gd name="adj1" fmla="val -76280"/>
              <a:gd name="adj2" fmla="val 132549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l</a:t>
            </a:r>
            <a:r>
              <a:rPr lang="en-US" sz="1400" dirty="0" smtClean="0">
                <a:solidFill>
                  <a:schemeClr val="bg1"/>
                </a:solidFill>
              </a:rPr>
              <a:t>emma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Oval Callout 4"/>
          <p:cNvSpPr/>
          <p:nvPr/>
        </p:nvSpPr>
        <p:spPr>
          <a:xfrm>
            <a:off x="195826" y="692696"/>
            <a:ext cx="1382827" cy="1728192"/>
          </a:xfrm>
          <a:prstGeom prst="wedgeEllipseCallout">
            <a:avLst>
              <a:gd name="adj1" fmla="val -10919"/>
              <a:gd name="adj2" fmla="val 72545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Section in thesaurus: “Propose, ask to”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Oval Callout 4"/>
          <p:cNvSpPr/>
          <p:nvPr/>
        </p:nvSpPr>
        <p:spPr>
          <a:xfrm>
            <a:off x="1763688" y="872716"/>
            <a:ext cx="1728192" cy="1368152"/>
          </a:xfrm>
          <a:prstGeom prst="wedgeEllipseCallout">
            <a:avLst>
              <a:gd name="adj1" fmla="val 27492"/>
              <a:gd name="adj2" fmla="val 95298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Id number in </a:t>
            </a:r>
            <a:r>
              <a:rPr lang="en-US" sz="1400" dirty="0" err="1" smtClean="0">
                <a:solidFill>
                  <a:schemeClr val="bg1"/>
                </a:solidFill>
              </a:rPr>
              <a:t>DanNet</a:t>
            </a:r>
            <a:r>
              <a:rPr lang="en-US" sz="1400" dirty="0" smtClean="0">
                <a:solidFill>
                  <a:schemeClr val="bg1"/>
                </a:solidFill>
              </a:rPr>
              <a:t>, DDO and thesaurus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497103" y="-4714079"/>
            <a:ext cx="8892480" cy="617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106363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8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Use 3: Semantic role </a:t>
            </a:r>
            <a:r>
              <a:rPr lang="en-US" sz="2800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lexicon</a:t>
            </a:r>
            <a:r>
              <a:rPr lang="en-US" sz="2400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d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sz="2400" dirty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verbs described </a:t>
            </a:r>
            <a:r>
              <a:rPr lang="en-US" sz="2400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simultaniously</a:t>
            </a:r>
            <a:endParaRPr lang="en-US" sz="2400" dirty="0">
              <a:solidFill>
                <a:srgbClr val="254061"/>
              </a:solidFill>
              <a:latin typeface="Georgia" panose="02040502050405020303" pitchFamily="18" charset="0"/>
              <a:cs typeface="Georgia" charset="0"/>
            </a:endParaRPr>
          </a:p>
          <a:p>
            <a:pPr marL="762000" lvl="1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85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17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4837" y="0"/>
            <a:ext cx="889248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457200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Compare with: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FrameNet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: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Frame = ‘Request’: In this frame a </a:t>
            </a: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  <a:cs typeface="Georgia" charset="0"/>
              </a:rPr>
              <a:t>Speaker</a:t>
            </a:r>
            <a:r>
              <a:rPr lang="en-US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 asks an </a:t>
            </a:r>
            <a:r>
              <a:rPr lang="en-US" b="1" dirty="0" smtClean="0">
                <a:solidFill>
                  <a:srgbClr val="068009"/>
                </a:solidFill>
                <a:latin typeface="Georgia" panose="02040502050405020303" pitchFamily="18" charset="0"/>
                <a:cs typeface="Georgia" charset="0"/>
              </a:rPr>
              <a:t>Addressee</a:t>
            </a:r>
            <a:r>
              <a:rPr lang="en-US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 for something, or to carry out 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some action: 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Core 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roles: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b="1" dirty="0" smtClean="0">
                <a:solidFill>
                  <a:srgbClr val="068009"/>
                </a:solidFill>
                <a:latin typeface="Georgia" panose="02040502050405020303" pitchFamily="18" charset="0"/>
                <a:cs typeface="Georgia" charset="0"/>
              </a:rPr>
              <a:t>Addressee </a:t>
            </a:r>
            <a:r>
              <a:rPr lang="en-US" b="1" dirty="0" smtClean="0">
                <a:solidFill>
                  <a:schemeClr val="accent1"/>
                </a:solidFill>
                <a:latin typeface="Georgia" panose="02040502050405020303" pitchFamily="18" charset="0"/>
                <a:cs typeface="Georgia" charset="0"/>
              </a:rPr>
              <a:t>Medium </a:t>
            </a:r>
            <a:r>
              <a:rPr lang="en-US" b="1" dirty="0" smtClean="0">
                <a:solidFill>
                  <a:srgbClr val="1B23EB"/>
                </a:solidFill>
                <a:latin typeface="Georgia" panose="02040502050405020303" pitchFamily="18" charset="0"/>
                <a:cs typeface="Georgia" charset="0"/>
              </a:rPr>
              <a:t>Message </a:t>
            </a: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  <a:cs typeface="Georgia" charset="0"/>
              </a:rPr>
              <a:t>Speaker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dirty="0" smtClean="0">
              <a:solidFill>
                <a:srgbClr val="254061"/>
              </a:solidFill>
              <a:latin typeface="Georgia" panose="02040502050405020303" pitchFamily="18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PropBank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: 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Arg0-PAG: </a:t>
            </a: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  <a:cs typeface="Georgia" charset="0"/>
              </a:rPr>
              <a:t>asker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VerbNet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role: </a:t>
            </a: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  <a:cs typeface="Georgia" charset="0"/>
              </a:rPr>
              <a:t>Agent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)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Arg1-PPT: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  <a:cs typeface="Georgia" charset="0"/>
              </a:rPr>
              <a:t>favor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VerbNet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-role </a:t>
            </a:r>
            <a:r>
              <a:rPr lang="en-US" b="1" dirty="0" smtClean="0">
                <a:solidFill>
                  <a:srgbClr val="1B23EB"/>
                </a:solidFill>
                <a:latin typeface="Georgia" panose="02040502050405020303" pitchFamily="18" charset="0"/>
                <a:cs typeface="Georgia" charset="0"/>
              </a:rPr>
              <a:t>Topic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)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Arg2-GOL: </a:t>
            </a:r>
            <a:r>
              <a:rPr lang="en-US" b="1" dirty="0" smtClean="0">
                <a:solidFill>
                  <a:srgbClr val="068009"/>
                </a:solidFill>
                <a:latin typeface="Georgia" panose="02040502050405020303" pitchFamily="18" charset="0"/>
                <a:cs typeface="Georgia" charset="0"/>
              </a:rPr>
              <a:t>hearer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VerbNet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-role </a:t>
            </a:r>
            <a:r>
              <a:rPr lang="en-US" dirty="0" smtClean="0">
                <a:solidFill>
                  <a:srgbClr val="068009"/>
                </a:solidFill>
                <a:latin typeface="Georgia" panose="02040502050405020303" pitchFamily="18" charset="0"/>
                <a:cs typeface="Georgia" charset="0"/>
              </a:rPr>
              <a:t>Recipient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)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-----------------------------------------------------------------------------------</a:t>
            </a:r>
            <a:endParaRPr lang="en-US" dirty="0" smtClean="0">
              <a:solidFill>
                <a:schemeClr val="tx1"/>
              </a:solidFill>
              <a:latin typeface="Georgia" panose="02040502050405020303" pitchFamily="18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DDO, </a:t>
            </a:r>
            <a:r>
              <a:rPr lang="en-US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foreslå</a:t>
            </a: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: </a:t>
            </a:r>
            <a:r>
              <a:rPr lang="en-US" b="1" i="1" dirty="0" err="1">
                <a:solidFill>
                  <a:srgbClr val="1B23EB"/>
                </a:solidFill>
                <a:latin typeface="Georgia" panose="02040502050405020303" pitchFamily="18" charset="0"/>
                <a:cs typeface="Georgia" charset="0"/>
              </a:rPr>
              <a:t>Hvad</a:t>
            </a:r>
            <a:r>
              <a:rPr lang="en-US" b="1" i="1" dirty="0">
                <a:solidFill>
                  <a:srgbClr val="1B23EB"/>
                </a:solidFill>
                <a:latin typeface="Georgia" panose="02040502050405020303" pitchFamily="18" charset="0"/>
                <a:cs typeface="Georgia" charset="0"/>
              </a:rPr>
              <a:t> med at </a:t>
            </a:r>
            <a:r>
              <a:rPr lang="en-US" b="1" i="1" dirty="0" err="1">
                <a:solidFill>
                  <a:srgbClr val="1B23EB"/>
                </a:solidFill>
                <a:latin typeface="Georgia" panose="02040502050405020303" pitchFamily="18" charset="0"/>
                <a:cs typeface="Georgia" charset="0"/>
              </a:rPr>
              <a:t>køre</a:t>
            </a:r>
            <a:r>
              <a:rPr lang="en-US" b="1" i="1" dirty="0">
                <a:solidFill>
                  <a:srgbClr val="1B23EB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b="1" i="1" dirty="0" err="1">
                <a:solidFill>
                  <a:srgbClr val="1B23EB"/>
                </a:solidFill>
                <a:latin typeface="Georgia" panose="02040502050405020303" pitchFamily="18" charset="0"/>
                <a:cs typeface="Georgia" charset="0"/>
              </a:rPr>
              <a:t>en</a:t>
            </a:r>
            <a:r>
              <a:rPr lang="en-US" b="1" i="1" dirty="0">
                <a:solidFill>
                  <a:srgbClr val="1B23EB"/>
                </a:solidFill>
                <a:latin typeface="Georgia" panose="02040502050405020303" pitchFamily="18" charset="0"/>
                <a:cs typeface="Georgia" charset="0"/>
              </a:rPr>
              <a:t> tur</a:t>
            </a:r>
            <a:r>
              <a:rPr lang="en-US" i="1" dirty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foreslår</a:t>
            </a:r>
            <a:r>
              <a:rPr lang="en-US" i="1" dirty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Georgia" panose="02040502050405020303" pitchFamily="18" charset="0"/>
                <a:cs typeface="Georgia" charset="0"/>
              </a:rPr>
              <a:t>han</a:t>
            </a:r>
            <a:endParaRPr lang="en-US" b="1" i="1" dirty="0">
              <a:solidFill>
                <a:srgbClr val="FF0000"/>
              </a:solidFill>
              <a:latin typeface="Georgia" panose="02040502050405020303" pitchFamily="18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DDO, </a:t>
            </a:r>
            <a:r>
              <a:rPr lang="en-US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opfordre</a:t>
            </a: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: </a:t>
            </a:r>
            <a:r>
              <a:rPr lang="en-US" b="1" i="1" dirty="0">
                <a:solidFill>
                  <a:srgbClr val="068009"/>
                </a:solidFill>
                <a:latin typeface="Georgia" panose="02040502050405020303" pitchFamily="18" charset="0"/>
                <a:cs typeface="Georgia" charset="0"/>
              </a:rPr>
              <a:t>Han</a:t>
            </a:r>
            <a:r>
              <a:rPr lang="en-US" b="1" i="1" dirty="0">
                <a:solidFill>
                  <a:srgbClr val="FF0000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blev</a:t>
            </a:r>
            <a:r>
              <a:rPr lang="en-US" b="1" i="1" dirty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opfordret</a:t>
            </a:r>
            <a:r>
              <a:rPr lang="en-US" b="1" i="1" dirty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b="1" i="1" dirty="0" err="1">
                <a:solidFill>
                  <a:srgbClr val="1B23EB"/>
                </a:solidFill>
                <a:latin typeface="Georgia" panose="02040502050405020303" pitchFamily="18" charset="0"/>
                <a:cs typeface="Georgia" charset="0"/>
              </a:rPr>
              <a:t>til</a:t>
            </a:r>
            <a:r>
              <a:rPr lang="en-US" b="1" i="1" dirty="0">
                <a:solidFill>
                  <a:srgbClr val="1B23EB"/>
                </a:solidFill>
                <a:latin typeface="Georgia" panose="02040502050405020303" pitchFamily="18" charset="0"/>
                <a:cs typeface="Georgia" charset="0"/>
              </a:rPr>
              <a:t> at </a:t>
            </a:r>
            <a:r>
              <a:rPr lang="en-US" b="1" i="1" dirty="0" err="1">
                <a:solidFill>
                  <a:srgbClr val="1B23EB"/>
                </a:solidFill>
                <a:latin typeface="Georgia" panose="02040502050405020303" pitchFamily="18" charset="0"/>
                <a:cs typeface="Georgia" charset="0"/>
              </a:rPr>
              <a:t>søge</a:t>
            </a:r>
            <a:r>
              <a:rPr lang="en-US" b="1" i="1" dirty="0">
                <a:solidFill>
                  <a:srgbClr val="1B23EB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b="1" i="1" dirty="0" err="1">
                <a:solidFill>
                  <a:schemeClr val="bg2"/>
                </a:solidFill>
                <a:latin typeface="Georgia" panose="02040502050405020303" pitchFamily="18" charset="0"/>
                <a:cs typeface="Georgia" charset="0"/>
              </a:rPr>
              <a:t>og</a:t>
            </a:r>
            <a:r>
              <a:rPr lang="en-US" b="1" i="1" dirty="0">
                <a:solidFill>
                  <a:schemeClr val="bg2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b="1" i="1" dirty="0" err="1">
                <a:solidFill>
                  <a:schemeClr val="bg2"/>
                </a:solidFill>
                <a:latin typeface="Georgia" panose="02040502050405020303" pitchFamily="18" charset="0"/>
                <a:cs typeface="Georgia" charset="0"/>
              </a:rPr>
              <a:t>fik</a:t>
            </a:r>
            <a:r>
              <a:rPr lang="en-US" b="1" i="1" dirty="0">
                <a:solidFill>
                  <a:schemeClr val="bg2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b="1" i="1" dirty="0" err="1">
                <a:solidFill>
                  <a:schemeClr val="bg2"/>
                </a:solidFill>
                <a:latin typeface="Georgia" panose="02040502050405020303" pitchFamily="18" charset="0"/>
                <a:cs typeface="Georgia" charset="0"/>
              </a:rPr>
              <a:t>også</a:t>
            </a:r>
            <a:r>
              <a:rPr lang="en-US" b="1" i="1" dirty="0">
                <a:solidFill>
                  <a:schemeClr val="bg2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b="1" i="1" dirty="0" err="1">
                <a:solidFill>
                  <a:schemeClr val="bg2"/>
                </a:solidFill>
                <a:latin typeface="Georgia" panose="02040502050405020303" pitchFamily="18" charset="0"/>
                <a:cs typeface="Georgia" charset="0"/>
              </a:rPr>
              <a:t>stillingen</a:t>
            </a:r>
            <a:endParaRPr lang="en-US" b="1" i="1" dirty="0">
              <a:solidFill>
                <a:schemeClr val="bg2"/>
              </a:solidFill>
              <a:latin typeface="Georgia" panose="02040502050405020303" pitchFamily="18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		‘</a:t>
            </a: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b</a:t>
            </a: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  <a:cs typeface="Georgia" charset="0"/>
              </a:rPr>
              <a:t>ottom-up’: from lexical units to Frames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dirty="0" smtClean="0">
              <a:solidFill>
                <a:schemeClr val="tx1"/>
              </a:solidFill>
              <a:latin typeface="Georgia" panose="02040502050405020303" pitchFamily="18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60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18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185961"/>
            <a:ext cx="8892480" cy="635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8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Use 4: </a:t>
            </a: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E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xtrapolation </a:t>
            </a: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of known word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behavior </a:t>
            </a: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to other words </a:t>
            </a: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Consider each of the 8,300 semantic groups as </a:t>
            </a:r>
            <a:r>
              <a:rPr lang="en-US" sz="2400" b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one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‘sense’ (e.g.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the ‘cry’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sense” with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24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word members)</a:t>
            </a: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‘All words task’: collect annotations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for </a:t>
            </a:r>
            <a:r>
              <a:rPr lang="en-US" sz="2400" b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all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members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of a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‘sense group’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=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consider them as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same word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Conclude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upon a general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behavior for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members of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 ‘sense group’</a:t>
            </a: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Extrapolate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pattern to those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members </a:t>
            </a: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of which we have no annotated data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Example: </a:t>
            </a:r>
            <a:r>
              <a:rPr lang="en-US" sz="20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We know from our “all words task” that cry-verbs: </a:t>
            </a:r>
            <a:r>
              <a:rPr lang="en-US" sz="2000" i="1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tude</a:t>
            </a:r>
            <a:r>
              <a:rPr lang="en-US" sz="2000" i="1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, </a:t>
            </a:r>
            <a:r>
              <a:rPr lang="en-US" sz="2000" i="1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skråle</a:t>
            </a:r>
            <a:r>
              <a:rPr lang="en-US" sz="2000" i="1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, </a:t>
            </a:r>
            <a:r>
              <a:rPr lang="en-US" sz="2000" i="1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vræle</a:t>
            </a:r>
            <a:r>
              <a:rPr lang="en-US" sz="2000" i="1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, </a:t>
            </a:r>
            <a:r>
              <a:rPr lang="en-US" sz="2000" i="1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græde</a:t>
            </a:r>
            <a:r>
              <a:rPr lang="en-US" sz="2000" i="1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sz="20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occurs in the </a:t>
            </a:r>
            <a:r>
              <a:rPr lang="en-US" sz="2000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supersense</a:t>
            </a:r>
            <a:r>
              <a:rPr lang="en-US" sz="20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 pattern: X Y Z X   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000" dirty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→</a:t>
            </a:r>
            <a:r>
              <a:rPr lang="en-US" sz="20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sz="20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We assume that all other cry-verbs: </a:t>
            </a:r>
            <a:r>
              <a:rPr lang="en-US" sz="2000" i="1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hikste</a:t>
            </a:r>
            <a:r>
              <a:rPr lang="en-US" sz="20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, </a:t>
            </a:r>
            <a:r>
              <a:rPr lang="en-US" sz="2000" i="1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småtude</a:t>
            </a:r>
            <a:r>
              <a:rPr lang="en-US" sz="20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, </a:t>
            </a:r>
            <a:r>
              <a:rPr lang="en-US" sz="2000" i="1" dirty="0" err="1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stortude</a:t>
            </a:r>
            <a:r>
              <a:rPr lang="en-US" sz="20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 </a:t>
            </a:r>
            <a:r>
              <a:rPr lang="en-US" sz="20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occur </a:t>
            </a:r>
            <a:r>
              <a:rPr lang="en-US" sz="20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in a similar pattern in unknown text, although we have no annotated </a:t>
            </a:r>
            <a:r>
              <a:rPr lang="en-US" sz="20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data for these words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15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19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368523"/>
            <a:ext cx="8892480" cy="617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800" dirty="0" smtClean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						Conclusions</a:t>
            </a: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Use of DT to extend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has been tested and described</a:t>
            </a:r>
            <a:endParaRPr lang="en-US" sz="2400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Other types of use: t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ests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to be carried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out 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>
                <a:solidFill>
                  <a:srgbClr val="254061"/>
                </a:solidFill>
                <a:latin typeface="Georgia" panose="02040502050405020303" pitchFamily="18" charset="0"/>
                <a:cs typeface="Georgia" charset="0"/>
              </a:rPr>
              <a:t>	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E.g. extrapolation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of known word behavior to other words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762000" lvl="1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s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elect 10 semantic groups (of 8,300) in the thesaurus</a:t>
            </a:r>
          </a:p>
          <a:p>
            <a:pPr marL="762000" lvl="1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for all word members of these semantic groups (e.g. all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24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cry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words):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annotate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their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DDO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citations with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supersenses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762000" lvl="1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conclude whether they do or do not share a general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supersense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pattern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24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869560" cy="864095"/>
          </a:xfrm>
          <a:ln/>
        </p:spPr>
        <p:txBody>
          <a:bodyPr lIns="91440" tIns="45720" rIns="91440" bIns="45720"/>
          <a:lstStyle/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dirty="0" smtClean="0">
                <a:solidFill>
                  <a:srgbClr val="33669C"/>
                </a:solidFill>
                <a:latin typeface="Georgia" charset="0"/>
              </a:rPr>
              <a:t>OUTLINE</a:t>
            </a:r>
            <a:endParaRPr lang="da-DK" sz="2800" dirty="0">
              <a:solidFill>
                <a:srgbClr val="33669C"/>
              </a:solidFill>
              <a:latin typeface="Georgia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528" y="836713"/>
            <a:ext cx="8229600" cy="58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Three connected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resources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The thesaurus: Compilation and semantic annotation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Combined data: DDO,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, thesaurus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(Use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1: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extension of </a:t>
            </a:r>
            <a:r>
              <a:rPr lang="en-US" sz="24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Use 2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: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automatic and semiautomatic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assignment of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supersenses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to Danish word senses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Use 3: semantic role lexicon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Use 4: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extrapolation of known word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behavior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to other words 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Conclusions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20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528" y="836713"/>
            <a:ext cx="822960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457200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57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21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12776"/>
            <a:ext cx="8229600" cy="548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Arial"/>
              </a:rPr>
              <a:t>Due to semantic principle: also m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ixed POS classes</a:t>
            </a:r>
          </a:p>
          <a:p>
            <a:pPr marL="457200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E.g. words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denoting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the property “tearfulness”: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1" y="3908648"/>
            <a:ext cx="6437704" cy="146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4"/>
          <p:cNvSpPr/>
          <p:nvPr/>
        </p:nvSpPr>
        <p:spPr>
          <a:xfrm>
            <a:off x="1331640" y="2832771"/>
            <a:ext cx="1618332" cy="810999"/>
          </a:xfrm>
          <a:prstGeom prst="wedgeEllipseCallout">
            <a:avLst>
              <a:gd name="adj1" fmla="val 58315"/>
              <a:gd name="adj2" fmla="val 100106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n</a:t>
            </a:r>
            <a:r>
              <a:rPr lang="en-US" sz="1400" dirty="0" smtClean="0">
                <a:solidFill>
                  <a:schemeClr val="bg1"/>
                </a:solidFill>
              </a:rPr>
              <a:t>oun ‘tearfulness’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Callout 4"/>
          <p:cNvSpPr/>
          <p:nvPr/>
        </p:nvSpPr>
        <p:spPr>
          <a:xfrm>
            <a:off x="4790092" y="2832771"/>
            <a:ext cx="1762348" cy="810999"/>
          </a:xfrm>
          <a:prstGeom prst="wedgeEllipseCallout">
            <a:avLst>
              <a:gd name="adj1" fmla="val -65004"/>
              <a:gd name="adj2" fmla="val 87759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verb ‘to be easily moved to tears’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Oval Callout 4"/>
          <p:cNvSpPr/>
          <p:nvPr/>
        </p:nvSpPr>
        <p:spPr>
          <a:xfrm>
            <a:off x="7620000" y="3933056"/>
            <a:ext cx="1366812" cy="810999"/>
          </a:xfrm>
          <a:prstGeom prst="wedgeEllipseCallout">
            <a:avLst>
              <a:gd name="adj1" fmla="val -319726"/>
              <a:gd name="adj2" fmla="val 9390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dv. ‘on the verge of tears’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Oval Callout 4"/>
          <p:cNvSpPr/>
          <p:nvPr/>
        </p:nvSpPr>
        <p:spPr>
          <a:xfrm>
            <a:off x="6402324" y="5054039"/>
            <a:ext cx="1618332" cy="844202"/>
          </a:xfrm>
          <a:prstGeom prst="wedgeEllipseCallout">
            <a:avLst>
              <a:gd name="adj1" fmla="val -87804"/>
              <a:gd name="adj2" fmla="val -59951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bg1"/>
                </a:solidFill>
              </a:rPr>
              <a:t>a</a:t>
            </a:r>
            <a:r>
              <a:rPr lang="en-US" sz="1400" dirty="0" err="1" smtClean="0">
                <a:solidFill>
                  <a:schemeClr val="bg1"/>
                </a:solidFill>
              </a:rPr>
              <a:t>dj</a:t>
            </a:r>
            <a:r>
              <a:rPr lang="en-US" sz="1400" dirty="0" smtClean="0">
                <a:solidFill>
                  <a:schemeClr val="bg1"/>
                </a:solidFill>
              </a:rPr>
              <a:t>.’tearful’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511175" y="257175"/>
            <a:ext cx="8229600" cy="1039813"/>
          </a:xfrm>
          <a:ln/>
        </p:spPr>
        <p:txBody>
          <a:bodyPr lIns="91440" tIns="45720" rIns="91440" bIns="45720"/>
          <a:lstStyle/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33669C"/>
                </a:solidFill>
                <a:latin typeface="Georgia" charset="0"/>
                <a:cs typeface="Georgia" charset="0"/>
              </a:rPr>
              <a:t>PHASE 1</a:t>
            </a:r>
            <a:endParaRPr lang="da-DK" sz="2800" dirty="0">
              <a:solidFill>
                <a:srgbClr val="33669C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56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22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520" y="764704"/>
            <a:ext cx="82296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Internal word order: based on </a:t>
            </a:r>
            <a:r>
              <a:rPr lang="en-US" sz="2400" b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semantics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(Roget’s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Thesaurus (2002), </a:t>
            </a:r>
            <a:r>
              <a:rPr lang="en-US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Bring’s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Swedish thesaurus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(1930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))</a:t>
            </a:r>
          </a:p>
          <a:p>
            <a:pPr marL="1619250" lvl="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Tx/>
              <a:buChar char="-"/>
            </a:pPr>
            <a:r>
              <a:rPr lang="en-US" sz="2400" b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not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alphabetic 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(</a:t>
            </a:r>
            <a:r>
              <a:rPr lang="en-US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Dornseiff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(2004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), 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                                                previous Danish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t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hesaurus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(Andersen 1945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))</a:t>
            </a: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Tx/>
              <a:buChar char="-"/>
            </a:pPr>
            <a:endParaRPr lang="en-US" sz="2400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449263" indent="-3429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Tx/>
              <a:buChar char="-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Our order principle: fine balance between</a:t>
            </a: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narrow synonyms from DDO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broad </a:t>
            </a:r>
            <a:r>
              <a:rPr lang="en-GB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senses </a:t>
            </a: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before </a:t>
            </a:r>
            <a:r>
              <a:rPr lang="en-GB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specific </a:t>
            </a: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senses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prototypical </a:t>
            </a:r>
            <a:r>
              <a:rPr lang="en-GB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concepts </a:t>
            </a: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before</a:t>
            </a:r>
            <a:r>
              <a:rPr lang="en-GB" sz="2400" dirty="0" smtClean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radial </a:t>
            </a: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concepts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neutral </a:t>
            </a:r>
            <a:r>
              <a:rPr lang="en-GB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language </a:t>
            </a: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before</a:t>
            </a:r>
            <a:r>
              <a:rPr lang="en-GB" sz="2400" dirty="0" smtClean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marked </a:t>
            </a:r>
            <a:r>
              <a:rPr lang="en-GB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language</a:t>
            </a:r>
            <a:endParaRPr lang="en-US" sz="2400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491199" y="24189"/>
            <a:ext cx="1920561" cy="746421"/>
          </a:xfrm>
          <a:ln/>
        </p:spPr>
        <p:txBody>
          <a:bodyPr lIns="91440" tIns="45720" rIns="91440" bIns="45720"/>
          <a:lstStyle/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33669C"/>
                </a:solidFill>
                <a:latin typeface="Georgia" charset="0"/>
                <a:cs typeface="Georgia" charset="0"/>
              </a:rPr>
              <a:t>PHASE 1</a:t>
            </a:r>
            <a:endParaRPr lang="da-DK" sz="2800" dirty="0">
              <a:solidFill>
                <a:srgbClr val="33669C"/>
              </a:solidFill>
              <a:latin typeface="Georgia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195736" y="2350678"/>
            <a:ext cx="4104456" cy="10082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Dornseiff</a:t>
            </a:r>
            <a:r>
              <a:rPr lang="en-GB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coffee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informal:weak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coffee,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cappuccino, espresso,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dialect:bad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weak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coffee,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café au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lait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mocha,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derogatory:coffee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substitute….</a:t>
            </a:r>
            <a:endParaRPr lang="da-DK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Oval Callout 4"/>
          <p:cNvSpPr/>
          <p:nvPr/>
        </p:nvSpPr>
        <p:spPr>
          <a:xfrm>
            <a:off x="217364" y="1825726"/>
            <a:ext cx="1834356" cy="1728192"/>
          </a:xfrm>
          <a:prstGeom prst="wedgeEllipseCallout">
            <a:avLst>
              <a:gd name="adj1" fmla="val 62383"/>
              <a:gd name="adj2" fmla="val -5577"/>
            </a:avLst>
          </a:prstGeom>
          <a:solidFill>
            <a:srgbClr val="E561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’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673150" y="2024563"/>
            <a:ext cx="1066800" cy="13343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50" dirty="0" err="1">
                <a:solidFill>
                  <a:schemeClr val="tx1"/>
                </a:solidFill>
                <a:latin typeface="+mn-lt"/>
              </a:rPr>
              <a:t>Kaffee</a:t>
            </a:r>
            <a:r>
              <a:rPr lang="en-US" sz="1050" dirty="0">
                <a:solidFill>
                  <a:schemeClr val="tx1"/>
                </a:solidFill>
                <a:latin typeface="+mn-lt"/>
              </a:rPr>
              <a:t> ∙ </a:t>
            </a:r>
            <a:r>
              <a:rPr lang="en-US" sz="1050" dirty="0" err="1">
                <a:solidFill>
                  <a:schemeClr val="tx1"/>
                </a:solidFill>
                <a:latin typeface="+mn-lt"/>
              </a:rPr>
              <a:t>Blümchen</a:t>
            </a:r>
            <a:r>
              <a:rPr lang="en-US" sz="1050" dirty="0">
                <a:solidFill>
                  <a:schemeClr val="tx1"/>
                </a:solidFill>
                <a:latin typeface="+mn-lt"/>
              </a:rPr>
              <a:t> ∙ Cappuccino ∙ Espresso ∙ </a:t>
            </a:r>
            <a:r>
              <a:rPr lang="en-US" sz="1050" dirty="0" err="1">
                <a:solidFill>
                  <a:schemeClr val="tx1"/>
                </a:solidFill>
                <a:latin typeface="+mn-lt"/>
              </a:rPr>
              <a:t>Lorke</a:t>
            </a:r>
            <a:r>
              <a:rPr lang="en-US" sz="1050" dirty="0">
                <a:solidFill>
                  <a:schemeClr val="tx1"/>
                </a:solidFill>
                <a:latin typeface="+mn-lt"/>
              </a:rPr>
              <a:t> ∙ </a:t>
            </a:r>
            <a:r>
              <a:rPr lang="en-US" sz="1050" dirty="0" err="1">
                <a:solidFill>
                  <a:schemeClr val="tx1"/>
                </a:solidFill>
                <a:latin typeface="+mn-lt"/>
              </a:rPr>
              <a:t>Milchkaffee</a:t>
            </a:r>
            <a:r>
              <a:rPr lang="en-US" sz="1050" dirty="0">
                <a:solidFill>
                  <a:schemeClr val="tx1"/>
                </a:solidFill>
                <a:latin typeface="+mn-lt"/>
              </a:rPr>
              <a:t> ∙ </a:t>
            </a:r>
            <a:r>
              <a:rPr lang="en-US" sz="1050" dirty="0" err="1">
                <a:solidFill>
                  <a:schemeClr val="tx1"/>
                </a:solidFill>
                <a:latin typeface="+mn-lt"/>
              </a:rPr>
              <a:t>Mokka</a:t>
            </a:r>
            <a:r>
              <a:rPr lang="en-US" sz="1050" dirty="0">
                <a:solidFill>
                  <a:schemeClr val="tx1"/>
                </a:solidFill>
                <a:latin typeface="+mn-lt"/>
              </a:rPr>
              <a:t> ∙ </a:t>
            </a:r>
            <a:r>
              <a:rPr lang="en-US" sz="1050" dirty="0" err="1">
                <a:solidFill>
                  <a:schemeClr val="tx1"/>
                </a:solidFill>
                <a:latin typeface="+mn-lt"/>
              </a:rPr>
              <a:t>MuckeFuck</a:t>
            </a:r>
            <a:endParaRPr kumimoji="0" lang="da-DK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734629" y="2632388"/>
            <a:ext cx="2409371" cy="400321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106363" indent="0">
              <a:lnSpc>
                <a:spcPct val="100000"/>
              </a:lnSpc>
            </a:pPr>
            <a:r>
              <a:rPr lang="en-GB" sz="1600" b="1" dirty="0" smtClean="0"/>
              <a:t>DDB: coffee</a:t>
            </a:r>
            <a:r>
              <a:rPr lang="en-GB" sz="1600" dirty="0" smtClean="0"/>
              <a:t>, mocha (informal) espresso, café au </a:t>
            </a:r>
            <a:r>
              <a:rPr lang="en-GB" sz="1600" dirty="0" err="1" smtClean="0"/>
              <a:t>lait</a:t>
            </a:r>
            <a:r>
              <a:rPr lang="en-GB" sz="1600" dirty="0" smtClean="0"/>
              <a:t>, </a:t>
            </a:r>
            <a:r>
              <a:rPr lang="en-GB" sz="1600" dirty="0" err="1" smtClean="0"/>
              <a:t>caffé</a:t>
            </a:r>
            <a:r>
              <a:rPr lang="en-GB" sz="1600" dirty="0" smtClean="0"/>
              <a:t> latte, cappuccino, macchiato; drip coffee, press pot coffee, instant coffee, coffee made in a coffee maker, Turkish coffee; black coffee; very strong coffee (informal); black coffee laced with spirits; thermo jug coffee; warmed-up coffee; bog water (slang)…….</a:t>
            </a:r>
            <a:endParaRPr lang="en-US" sz="16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  <p:sp>
        <p:nvSpPr>
          <p:cNvPr id="10" name="Oval Callout 4"/>
          <p:cNvSpPr/>
          <p:nvPr/>
        </p:nvSpPr>
        <p:spPr>
          <a:xfrm>
            <a:off x="7082184" y="764705"/>
            <a:ext cx="2051720" cy="1925118"/>
          </a:xfrm>
          <a:prstGeom prst="wedgeEllipseCallout">
            <a:avLst>
              <a:gd name="adj1" fmla="val -36888"/>
              <a:gd name="adj2" fmla="val 53479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7574644" y="916078"/>
            <a:ext cx="1066800" cy="16223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a-DK" sz="1050" b="1" dirty="0">
                <a:solidFill>
                  <a:schemeClr val="tx1"/>
                </a:solidFill>
              </a:rPr>
              <a:t>kaffe</a:t>
            </a:r>
            <a:r>
              <a:rPr lang="da-DK" sz="1050" dirty="0">
                <a:solidFill>
                  <a:schemeClr val="tx1"/>
                </a:solidFill>
              </a:rPr>
              <a:t>, mokka (uformelt); espresso, café au </a:t>
            </a:r>
            <a:r>
              <a:rPr lang="da-DK" sz="1050" dirty="0" err="1">
                <a:solidFill>
                  <a:schemeClr val="tx1"/>
                </a:solidFill>
              </a:rPr>
              <a:t>lait</a:t>
            </a:r>
            <a:r>
              <a:rPr lang="da-DK" sz="1050" dirty="0">
                <a:solidFill>
                  <a:schemeClr val="tx1"/>
                </a:solidFill>
              </a:rPr>
              <a:t>, </a:t>
            </a:r>
            <a:r>
              <a:rPr lang="da-DK" sz="1050" dirty="0" err="1">
                <a:solidFill>
                  <a:schemeClr val="tx1"/>
                </a:solidFill>
              </a:rPr>
              <a:t>caffé</a:t>
            </a:r>
            <a:r>
              <a:rPr lang="da-DK" sz="1050" dirty="0">
                <a:solidFill>
                  <a:schemeClr val="tx1"/>
                </a:solidFill>
              </a:rPr>
              <a:t> </a:t>
            </a:r>
            <a:r>
              <a:rPr lang="da-DK" sz="1050" dirty="0" err="1">
                <a:solidFill>
                  <a:schemeClr val="tx1"/>
                </a:solidFill>
              </a:rPr>
              <a:t>latte</a:t>
            </a:r>
            <a:r>
              <a:rPr lang="da-DK" sz="1050" dirty="0">
                <a:solidFill>
                  <a:schemeClr val="tx1"/>
                </a:solidFill>
              </a:rPr>
              <a:t>, cappuccino, </a:t>
            </a:r>
            <a:r>
              <a:rPr lang="da-DK" sz="1050" dirty="0" err="1">
                <a:solidFill>
                  <a:schemeClr val="tx1"/>
                </a:solidFill>
              </a:rPr>
              <a:t>macchiato</a:t>
            </a:r>
            <a:r>
              <a:rPr lang="da-DK" sz="1050" dirty="0">
                <a:solidFill>
                  <a:schemeClr val="tx1"/>
                </a:solidFill>
              </a:rPr>
              <a:t>; filterkaffe, stempelkaffe, </a:t>
            </a:r>
            <a:r>
              <a:rPr lang="da-DK" sz="1050" dirty="0" smtClean="0">
                <a:solidFill>
                  <a:schemeClr val="tx1"/>
                </a:solidFill>
              </a:rPr>
              <a:t>pulverkaffe…..</a:t>
            </a:r>
            <a:endParaRPr kumimoji="0" lang="da-DK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422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11175" y="257175"/>
            <a:ext cx="8229600" cy="1039813"/>
          </a:xfrm>
          <a:ln/>
        </p:spPr>
        <p:txBody>
          <a:bodyPr lIns="91440" tIns="45720" rIns="91440" bIns="45720"/>
          <a:lstStyle/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dirty="0" smtClean="0">
                <a:solidFill>
                  <a:srgbClr val="33669C"/>
                </a:solidFill>
                <a:latin typeface="Georgia" charset="0"/>
              </a:rPr>
              <a:t>PHASE 2: PRINTED DICTIONARY</a:t>
            </a:r>
            <a:endParaRPr lang="da-DK" sz="2800" dirty="0">
              <a:solidFill>
                <a:srgbClr val="33669C"/>
              </a:solidFill>
              <a:latin typeface="Georgia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23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15616" y="1268760"/>
            <a:ext cx="7416824" cy="499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Automatic conversion from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1. Semantic data, mixed word classes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to</a:t>
            </a:r>
          </a:p>
          <a:p>
            <a:pPr marL="106363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2. Paper presentation based on:</a:t>
            </a:r>
          </a:p>
          <a:p>
            <a:pPr marL="914400" lvl="1" indent="-4572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+mj-lt"/>
              <a:buAutoNum type="arabicPeriod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POS groups: nouns, verbs, adjectives, adverbs, others</a:t>
            </a:r>
          </a:p>
          <a:p>
            <a:pPr marL="914400" lvl="1" indent="-4572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+mj-lt"/>
              <a:buAutoNum type="arabicPeriod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Semantics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endParaRPr lang="en-US" sz="2600" dirty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98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6481" y="1012427"/>
            <a:ext cx="8228160" cy="554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87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r>
              <a:rPr lang="da-DK">
                <a:solidFill>
                  <a:srgbClr val="333333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8561" y="1003786"/>
            <a:ext cx="8164800" cy="5551782"/>
          </a:xfrm>
        </p:spPr>
        <p:txBody>
          <a:bodyPr tIns="29717"/>
          <a:lstStyle/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buFont typeface="Georgia" pitchFamily="18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 smtClean="0"/>
              <a:t>Bygger på DDO og </a:t>
            </a:r>
            <a:r>
              <a:rPr lang="da-DK" sz="2200" dirty="0" err="1" smtClean="0"/>
              <a:t>DanNet</a:t>
            </a:r>
            <a:endParaRPr lang="da-DK" sz="22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2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buFont typeface="Georgia" pitchFamily="18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 smtClean="0"/>
              <a:t>DDO</a:t>
            </a:r>
            <a:r>
              <a:rPr lang="da-DK" sz="2200" dirty="0"/>
              <a:t>: </a:t>
            </a:r>
            <a:r>
              <a:rPr lang="da-DK" sz="2200" u="sng" dirty="0" smtClean="0"/>
              <a:t>korpusbaseret</a:t>
            </a:r>
            <a:r>
              <a:rPr lang="da-DK" sz="2200" dirty="0" smtClean="0"/>
              <a:t> beskrivelse </a:t>
            </a:r>
            <a:r>
              <a:rPr lang="da-DK" sz="2200" dirty="0"/>
              <a:t>af 136.000 betydninger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buFont typeface="Georgia" pitchFamily="18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buFont typeface="Georgia" pitchFamily="18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buFont typeface="Georgia" pitchFamily="18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buFont typeface="Georgia" pitchFamily="18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buFont typeface="Georgia" pitchFamily="18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 err="1"/>
              <a:t>DanNet</a:t>
            </a:r>
            <a:r>
              <a:rPr lang="da-DK" sz="2200" dirty="0"/>
              <a:t> </a:t>
            </a:r>
            <a:r>
              <a:rPr lang="da-DK" sz="2200" dirty="0" smtClean="0"/>
              <a:t>: ca</a:t>
            </a:r>
            <a:r>
              <a:rPr lang="da-DK" sz="2200" dirty="0"/>
              <a:t>. 50 % af </a:t>
            </a:r>
            <a:r>
              <a:rPr lang="da-DK" sz="2200" dirty="0" err="1"/>
              <a:t>DDO’s</a:t>
            </a:r>
            <a:r>
              <a:rPr lang="da-DK" sz="2200" dirty="0"/>
              <a:t> betydninger organiseret i over-		underbegrebshierarkier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lum bright="16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21" y="2841419"/>
            <a:ext cx="2351520" cy="15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20" y="2683002"/>
            <a:ext cx="2482560" cy="188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Ligebenet trekant 5"/>
          <p:cNvSpPr>
            <a:spLocks noChangeArrowheads="1"/>
          </p:cNvSpPr>
          <p:nvPr/>
        </p:nvSpPr>
        <p:spPr bwMode="auto">
          <a:xfrm>
            <a:off x="1391040" y="4066987"/>
            <a:ext cx="437760" cy="345636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FE6C24-92DF-4DA9-8D11-32BA5AA29E52}" type="slidenum">
              <a:rPr lang="da-DK"/>
              <a:pPr>
                <a:defRPr/>
              </a:pPr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0608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6481" y="1468954"/>
            <a:ext cx="8228160" cy="508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87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r>
              <a:rPr lang="da-DK">
                <a:solidFill>
                  <a:srgbClr val="333333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5840" y="1003786"/>
            <a:ext cx="8883360" cy="5551782"/>
          </a:xfrm>
        </p:spPr>
        <p:txBody>
          <a:bodyPr tIns="29717"/>
          <a:lstStyle/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err="1"/>
              <a:t>DanNet</a:t>
            </a:r>
            <a:r>
              <a:rPr lang="da-DK" sz="2500" dirty="0"/>
              <a:t>: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1500" dirty="0"/>
              <a:t>                        			person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1500" dirty="0"/>
              <a:t> 			statsborger 		kvinde		mand      …..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1500" dirty="0"/>
              <a:t>	dansker  englænder franskmand ..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1500" dirty="0"/>
              <a:t>     københavner          jyde ..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1500" dirty="0"/>
              <a:t>københavner med stort k    københavnersnude ..</a:t>
            </a:r>
          </a:p>
          <a:p>
            <a:pPr marL="1555223" lvl="4" indent="0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smtClean="0"/>
              <a:t>andreord.dk</a:t>
            </a:r>
            <a:r>
              <a:rPr lang="da-DK" sz="2500" dirty="0"/>
              <a:t>: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</p:txBody>
      </p:sp>
      <p:pic>
        <p:nvPicPr>
          <p:cNvPr id="28676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60" y="2253838"/>
            <a:ext cx="4245120" cy="405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7" name="Lige forbindelse 5"/>
          <p:cNvCxnSpPr>
            <a:cxnSpLocks noChangeShapeType="1"/>
          </p:cNvCxnSpPr>
          <p:nvPr/>
        </p:nvCxnSpPr>
        <p:spPr bwMode="auto">
          <a:xfrm flipV="1">
            <a:off x="2024640" y="1731062"/>
            <a:ext cx="653760" cy="12961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8" name="Lige forbindelse 7"/>
          <p:cNvCxnSpPr>
            <a:cxnSpLocks noChangeShapeType="1"/>
          </p:cNvCxnSpPr>
          <p:nvPr/>
        </p:nvCxnSpPr>
        <p:spPr bwMode="auto">
          <a:xfrm>
            <a:off x="2678400" y="1731062"/>
            <a:ext cx="195840" cy="12961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9" name="Lige forbindelse 9"/>
          <p:cNvCxnSpPr>
            <a:cxnSpLocks noChangeShapeType="1"/>
          </p:cNvCxnSpPr>
          <p:nvPr/>
        </p:nvCxnSpPr>
        <p:spPr bwMode="auto">
          <a:xfrm>
            <a:off x="2678401" y="1731062"/>
            <a:ext cx="1306080" cy="19586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0" name="Lige forbindelse 11"/>
          <p:cNvCxnSpPr>
            <a:cxnSpLocks noChangeShapeType="1"/>
          </p:cNvCxnSpPr>
          <p:nvPr/>
        </p:nvCxnSpPr>
        <p:spPr bwMode="auto">
          <a:xfrm flipH="1">
            <a:off x="1370881" y="2056536"/>
            <a:ext cx="131040" cy="13105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1" name="Lige forbindelse 13"/>
          <p:cNvCxnSpPr>
            <a:cxnSpLocks noChangeShapeType="1"/>
          </p:cNvCxnSpPr>
          <p:nvPr/>
        </p:nvCxnSpPr>
        <p:spPr bwMode="auto">
          <a:xfrm>
            <a:off x="1501920" y="2056536"/>
            <a:ext cx="131040" cy="13105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2" name="Lige forbindelse 15"/>
          <p:cNvCxnSpPr>
            <a:cxnSpLocks noChangeShapeType="1"/>
          </p:cNvCxnSpPr>
          <p:nvPr/>
        </p:nvCxnSpPr>
        <p:spPr bwMode="auto">
          <a:xfrm>
            <a:off x="1501921" y="2056536"/>
            <a:ext cx="849600" cy="13105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3" name="Lige forbindelse 19"/>
          <p:cNvCxnSpPr>
            <a:cxnSpLocks noChangeShapeType="1"/>
          </p:cNvCxnSpPr>
          <p:nvPr/>
        </p:nvCxnSpPr>
        <p:spPr bwMode="auto">
          <a:xfrm flipH="1">
            <a:off x="914400" y="2383451"/>
            <a:ext cx="131040" cy="11377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4" name="Lige forbindelse 21"/>
          <p:cNvCxnSpPr>
            <a:cxnSpLocks noChangeShapeType="1"/>
          </p:cNvCxnSpPr>
          <p:nvPr/>
        </p:nvCxnSpPr>
        <p:spPr bwMode="auto">
          <a:xfrm>
            <a:off x="1045440" y="2383451"/>
            <a:ext cx="912960" cy="15121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5" name="Rektangel 22"/>
          <p:cNvSpPr>
            <a:spLocks noChangeArrowheads="1"/>
          </p:cNvSpPr>
          <p:nvPr/>
        </p:nvSpPr>
        <p:spPr bwMode="auto">
          <a:xfrm>
            <a:off x="4311360" y="6172488"/>
            <a:ext cx="1566720" cy="2621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da-DK"/>
          </a:p>
        </p:txBody>
      </p:sp>
      <p:cxnSp>
        <p:nvCxnSpPr>
          <p:cNvPr id="28686" name="Lige forbindelse 8"/>
          <p:cNvCxnSpPr>
            <a:cxnSpLocks noChangeShapeType="1"/>
          </p:cNvCxnSpPr>
          <p:nvPr/>
        </p:nvCxnSpPr>
        <p:spPr bwMode="auto">
          <a:xfrm flipH="1">
            <a:off x="730080" y="2690203"/>
            <a:ext cx="131040" cy="13105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7" name="Lige forbindelse 10"/>
          <p:cNvCxnSpPr>
            <a:cxnSpLocks noChangeShapeType="1"/>
          </p:cNvCxnSpPr>
          <p:nvPr/>
        </p:nvCxnSpPr>
        <p:spPr bwMode="auto">
          <a:xfrm>
            <a:off x="861120" y="2690203"/>
            <a:ext cx="1751040" cy="13105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Pladsholder til diasnumm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4FED4-8823-459D-B085-1F3739AF564F}" type="slidenum">
              <a:rPr lang="da-DK"/>
              <a:pPr>
                <a:defRPr/>
              </a:pPr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4704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60129" y="2267501"/>
            <a:ext cx="82281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87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endParaRPr lang="da-DK" dirty="0" smtClean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 smtClean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 smtClean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 smtClean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 smtClean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 smtClean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 smtClean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endParaRPr lang="da-DK" dirty="0">
              <a:solidFill>
                <a:srgbClr val="333333"/>
              </a:solidFill>
              <a:latin typeface="Georgia" pitchFamily="18" charset="0"/>
            </a:endParaRPr>
          </a:p>
          <a:p>
            <a:pPr eaLnBrk="1"/>
            <a:r>
              <a:rPr lang="da-DK" dirty="0" smtClean="0">
                <a:solidFill>
                  <a:srgbClr val="333333"/>
                </a:solidFill>
                <a:latin typeface="Georgia" pitchFamily="18" charset="0"/>
              </a:rPr>
              <a:t>						</a:t>
            </a:r>
            <a:endParaRPr lang="da-DK" dirty="0">
              <a:solidFill>
                <a:srgbClr val="333333"/>
              </a:solidFill>
              <a:latin typeface="Georgia" pitchFamily="18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2401" y="252041"/>
            <a:ext cx="8622720" cy="5553223"/>
          </a:xfrm>
        </p:spPr>
        <p:txBody>
          <a:bodyPr tIns="29717">
            <a:normAutofit/>
          </a:bodyPr>
          <a:lstStyle/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b="1" dirty="0" smtClean="0"/>
              <a:t>DDB:                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b="1" dirty="0"/>
              <a:t>	</a:t>
            </a:r>
            <a:r>
              <a:rPr lang="da-DK" b="1" dirty="0" smtClean="0"/>
              <a:t>	</a:t>
            </a: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buFont typeface="Arial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buFont typeface="Arial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buFont typeface="Arial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sz="2500" dirty="0" smtClean="0"/>
              <a:t>I alt ca. 200.000 ord og udtryk, 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buFont typeface="Arial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 sz="2500" dirty="0"/>
          </a:p>
        </p:txBody>
      </p:sp>
      <p:pic>
        <p:nvPicPr>
          <p:cNvPr id="29700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0" y="1242126"/>
            <a:ext cx="8251200" cy="3221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E36E67-6098-497C-B783-4CC6197E48A9}" type="slidenum">
              <a:rPr lang="da-DK"/>
              <a:pPr>
                <a:defRPr/>
              </a:pPr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3232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6481" y="1468954"/>
            <a:ext cx="8228160" cy="508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87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r>
              <a:rPr lang="da-DK">
                <a:solidFill>
                  <a:srgbClr val="333333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5840" y="260648"/>
            <a:ext cx="4636800" cy="6294919"/>
          </a:xfrm>
        </p:spPr>
        <p:txBody>
          <a:bodyPr tIns="29717">
            <a:normAutofit lnSpcReduction="10000"/>
          </a:bodyPr>
          <a:lstStyle/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400" b="1" dirty="0" smtClean="0"/>
              <a:t>DDB: </a:t>
            </a:r>
            <a:r>
              <a:rPr lang="da-DK" sz="2400" dirty="0" smtClean="0"/>
              <a:t> </a:t>
            </a:r>
            <a:r>
              <a:rPr lang="da-DK" sz="2400" dirty="0" err="1" smtClean="0"/>
              <a:t>Carlsbergfondet</a:t>
            </a:r>
            <a:r>
              <a:rPr lang="da-DK" sz="2400" dirty="0" smtClean="0"/>
              <a:t>, </a:t>
            </a:r>
            <a:r>
              <a:rPr lang="da-DK" sz="2400" dirty="0"/>
              <a:t>trykt </a:t>
            </a:r>
            <a:r>
              <a:rPr lang="da-DK" sz="2400" dirty="0" smtClean="0"/>
              <a:t>ordbog</a:t>
            </a:r>
            <a:r>
              <a:rPr lang="da-DK" sz="2400" dirty="0"/>
              <a:t> </a:t>
            </a:r>
            <a:r>
              <a:rPr lang="da-DK" sz="2400" dirty="0" smtClean="0"/>
              <a:t>(2010-13</a:t>
            </a:r>
            <a:r>
              <a:rPr lang="da-DK" sz="2400" dirty="0"/>
              <a:t>) (45 PM)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400" b="1" dirty="0" smtClean="0"/>
              <a:t>22 </a:t>
            </a:r>
            <a:r>
              <a:rPr lang="da-DK" sz="2400" b="1" dirty="0"/>
              <a:t>hovedkapitler </a:t>
            </a:r>
            <a:endParaRPr lang="da-DK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400" b="1" dirty="0" smtClean="0"/>
              <a:t>inddelt </a:t>
            </a:r>
            <a:r>
              <a:rPr lang="da-DK" sz="2400" b="1" dirty="0"/>
              <a:t>i fra 21 til 83 afsnit</a:t>
            </a:r>
          </a:p>
          <a:p>
            <a:pPr marL="306725" indent="-306725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200" dirty="0">
              <a:solidFill>
                <a:schemeClr val="bg2">
                  <a:lumMod val="50000"/>
                </a:schemeClr>
              </a:solidFill>
            </a:endParaRPr>
          </a:p>
          <a:p>
            <a:pPr marL="306725" indent="-306725"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/>
              <a:t>Kapitel 1: </a:t>
            </a:r>
            <a:r>
              <a:rPr lang="da-DK" sz="2200" u="sng" dirty="0"/>
              <a:t>Natur og omverden</a:t>
            </a:r>
            <a:r>
              <a:rPr lang="da-DK" sz="2200" dirty="0"/>
              <a:t> </a:t>
            </a:r>
          </a:p>
          <a:p>
            <a:pPr marL="306725" indent="-306725"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/>
              <a:t> 	Afsnit 1.1 Kosmos</a:t>
            </a:r>
          </a:p>
          <a:p>
            <a:pPr marL="306725" indent="-306725"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/>
              <a:t> 	Afsnit 1.2 Stjernehimlen</a:t>
            </a:r>
          </a:p>
          <a:p>
            <a:pPr marL="306725" indent="-306725"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/>
              <a:t> 	Afsnit 1.3 Jorden</a:t>
            </a:r>
          </a:p>
          <a:p>
            <a:pPr marL="306725" indent="-306725"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/>
              <a:t> 	Afsnit  1.4 Klima, Klimaforandring</a:t>
            </a:r>
          </a:p>
          <a:p>
            <a:pPr marL="306725" indent="-306725"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/>
              <a:t> 	Afsnit 1.5 Vejrlig, luftforhold</a:t>
            </a:r>
          </a:p>
          <a:p>
            <a:pPr marL="306725" indent="-306725"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/>
              <a:t> 	Afsnit 1.6 Klart vejr</a:t>
            </a:r>
          </a:p>
          <a:p>
            <a:pPr marL="306725" indent="-306725"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/>
              <a:t>	Afsnit 1.7 Vind </a:t>
            </a:r>
          </a:p>
          <a:p>
            <a:pPr marL="306725" indent="-306725"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/>
              <a:t>	 ........</a:t>
            </a:r>
          </a:p>
          <a:p>
            <a:pPr marL="306725" indent="-306725"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200" dirty="0"/>
              <a:t> 	Afsnit 1.25 Affald</a:t>
            </a:r>
          </a:p>
          <a:p>
            <a:pPr marL="669610" lvl="1" indent="-254884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306725" indent="-306725">
              <a:spcAft>
                <a:spcPct val="20000"/>
              </a:spcAft>
              <a:buClr>
                <a:srgbClr val="356C9E"/>
              </a:buClr>
              <a:buSzPct val="45000"/>
              <a:buFont typeface="Times New Roman" pitchFamily="18" charset="0"/>
              <a:buChar char="■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dirty="0" smtClean="0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052960" y="1198206"/>
            <a:ext cx="3657600" cy="53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9717" rIns="0" bIns="0"/>
          <a:lstStyle/>
          <a:p>
            <a:pPr marL="306725" indent="-306725">
              <a:lnSpc>
                <a:spcPct val="70000"/>
              </a:lnSpc>
              <a:spcAft>
                <a:spcPts val="1293"/>
              </a:spcAft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>
                <a:solidFill>
                  <a:srgbClr val="333333"/>
                </a:solidFill>
                <a:latin typeface="Georgia" pitchFamily="18" charset="0"/>
              </a:rPr>
              <a:t>Kapitel 2: </a:t>
            </a:r>
            <a:r>
              <a:rPr lang="da-DK" u="sng">
                <a:solidFill>
                  <a:srgbClr val="333333"/>
                </a:solidFill>
                <a:latin typeface="Georgia" pitchFamily="18" charset="0"/>
              </a:rPr>
              <a:t>Liv</a:t>
            </a:r>
            <a:r>
              <a:rPr lang="da-DK">
                <a:solidFill>
                  <a:srgbClr val="333333"/>
                </a:solidFill>
                <a:latin typeface="Georgia" pitchFamily="18" charset="0"/>
              </a:rPr>
              <a:t>,</a:t>
            </a:r>
          </a:p>
          <a:p>
            <a:pPr marL="306725" indent="-306725">
              <a:lnSpc>
                <a:spcPct val="70000"/>
              </a:lnSpc>
              <a:spcAft>
                <a:spcPts val="1293"/>
              </a:spcAft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>
                <a:solidFill>
                  <a:srgbClr val="333333"/>
                </a:solidFill>
                <a:latin typeface="Georgia" pitchFamily="18" charset="0"/>
              </a:rPr>
              <a:t>Kapitel 3: </a:t>
            </a:r>
            <a:r>
              <a:rPr lang="da-DK" u="sng">
                <a:solidFill>
                  <a:srgbClr val="333333"/>
                </a:solidFill>
                <a:latin typeface="Georgia" pitchFamily="18" charset="0"/>
              </a:rPr>
              <a:t>Steder</a:t>
            </a:r>
            <a:r>
              <a:rPr lang="da-DK">
                <a:solidFill>
                  <a:srgbClr val="333333"/>
                </a:solidFill>
                <a:latin typeface="Georgia" pitchFamily="18" charset="0"/>
              </a:rPr>
              <a:t>, </a:t>
            </a:r>
          </a:p>
          <a:p>
            <a:pPr marL="306725" indent="-306725">
              <a:lnSpc>
                <a:spcPct val="70000"/>
              </a:lnSpc>
              <a:spcAft>
                <a:spcPts val="1293"/>
              </a:spcAft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>
                <a:solidFill>
                  <a:srgbClr val="333333"/>
                </a:solidFill>
                <a:latin typeface="Georgia" pitchFamily="18" charset="0"/>
              </a:rPr>
              <a:t>Kapitel 4: </a:t>
            </a:r>
            <a:r>
              <a:rPr lang="da-DK" u="sng">
                <a:solidFill>
                  <a:srgbClr val="333333"/>
                </a:solidFill>
                <a:latin typeface="Georgia" pitchFamily="18" charset="0"/>
              </a:rPr>
              <a:t>Størrelser mm</a:t>
            </a:r>
            <a:r>
              <a:rPr lang="da-DK">
                <a:solidFill>
                  <a:srgbClr val="333333"/>
                </a:solidFill>
                <a:latin typeface="Georgia" pitchFamily="18" charset="0"/>
              </a:rPr>
              <a:t>., </a:t>
            </a:r>
          </a:p>
          <a:p>
            <a:pPr marL="306725" indent="-306725">
              <a:lnSpc>
                <a:spcPct val="70000"/>
              </a:lnSpc>
              <a:spcAft>
                <a:spcPts val="1293"/>
              </a:spcAft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>
                <a:solidFill>
                  <a:srgbClr val="333333"/>
                </a:solidFill>
                <a:latin typeface="Georgia" pitchFamily="18" charset="0"/>
              </a:rPr>
              <a:t>Kapitel  5: </a:t>
            </a:r>
            <a:r>
              <a:rPr lang="da-DK" u="sng">
                <a:solidFill>
                  <a:srgbClr val="333333"/>
                </a:solidFill>
                <a:latin typeface="Georgia" pitchFamily="18" charset="0"/>
              </a:rPr>
              <a:t>Væsen, forhold mm</a:t>
            </a:r>
            <a:r>
              <a:rPr lang="da-DK">
                <a:solidFill>
                  <a:srgbClr val="333333"/>
                </a:solidFill>
                <a:latin typeface="Georgia" pitchFamily="18" charset="0"/>
              </a:rPr>
              <a:t>., </a:t>
            </a:r>
          </a:p>
          <a:p>
            <a:pPr marL="306725" indent="-306725">
              <a:lnSpc>
                <a:spcPct val="70000"/>
              </a:lnSpc>
              <a:spcAft>
                <a:spcPts val="1293"/>
              </a:spcAft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>
                <a:solidFill>
                  <a:srgbClr val="333333"/>
                </a:solidFill>
                <a:latin typeface="Georgia" pitchFamily="18" charset="0"/>
              </a:rPr>
              <a:t>Kapitel 6: </a:t>
            </a:r>
            <a:r>
              <a:rPr lang="da-DK" u="sng">
                <a:solidFill>
                  <a:srgbClr val="333333"/>
                </a:solidFill>
                <a:latin typeface="Georgia" pitchFamily="18" charset="0"/>
              </a:rPr>
              <a:t>Tid</a:t>
            </a:r>
            <a:r>
              <a:rPr lang="da-DK">
                <a:solidFill>
                  <a:srgbClr val="333333"/>
                </a:solidFill>
                <a:latin typeface="Georgia" pitchFamily="18" charset="0"/>
              </a:rPr>
              <a:t>, </a:t>
            </a:r>
          </a:p>
          <a:p>
            <a:pPr marL="306725" indent="-306725">
              <a:lnSpc>
                <a:spcPct val="70000"/>
              </a:lnSpc>
              <a:spcAft>
                <a:spcPts val="1293"/>
              </a:spcAft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>
                <a:solidFill>
                  <a:srgbClr val="333333"/>
                </a:solidFill>
                <a:latin typeface="Georgia" pitchFamily="18" charset="0"/>
              </a:rPr>
              <a:t>Kapitel 7: </a:t>
            </a:r>
            <a:r>
              <a:rPr lang="da-DK" u="sng">
                <a:solidFill>
                  <a:srgbClr val="333333"/>
                </a:solidFill>
                <a:latin typeface="Georgia" pitchFamily="18" charset="0"/>
              </a:rPr>
              <a:t>Lys, farver, lyd</a:t>
            </a:r>
            <a:r>
              <a:rPr lang="da-DK">
                <a:solidFill>
                  <a:srgbClr val="333333"/>
                </a:solidFill>
                <a:latin typeface="Georgia" pitchFamily="18" charset="0"/>
              </a:rPr>
              <a:t>, </a:t>
            </a:r>
          </a:p>
          <a:p>
            <a:pPr marL="306725" indent="-306725">
              <a:lnSpc>
                <a:spcPct val="70000"/>
              </a:lnSpc>
              <a:spcAft>
                <a:spcPts val="1293"/>
              </a:spcAft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>
                <a:solidFill>
                  <a:srgbClr val="333333"/>
                </a:solidFill>
                <a:latin typeface="Georgia" pitchFamily="18" charset="0"/>
              </a:rPr>
              <a:t>Kapitel 8: </a:t>
            </a:r>
            <a:r>
              <a:rPr lang="da-DK" u="sng">
                <a:solidFill>
                  <a:srgbClr val="333333"/>
                </a:solidFill>
                <a:latin typeface="Georgia" pitchFamily="18" charset="0"/>
              </a:rPr>
              <a:t>Sted og bevægelser</a:t>
            </a:r>
            <a:r>
              <a:rPr lang="da-DK">
                <a:solidFill>
                  <a:srgbClr val="333333"/>
                </a:solidFill>
                <a:latin typeface="Georgia" pitchFamily="18" charset="0"/>
              </a:rPr>
              <a:t>, </a:t>
            </a:r>
          </a:p>
          <a:p>
            <a:pPr marL="306725" indent="-306725">
              <a:lnSpc>
                <a:spcPct val="70000"/>
              </a:lnSpc>
              <a:spcAft>
                <a:spcPts val="1293"/>
              </a:spcAft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>
                <a:solidFill>
                  <a:srgbClr val="333333"/>
                </a:solidFill>
                <a:latin typeface="Georgia" pitchFamily="18" charset="0"/>
              </a:rPr>
              <a:t>Kapitel 9: </a:t>
            </a:r>
            <a:r>
              <a:rPr lang="da-DK" u="sng">
                <a:solidFill>
                  <a:srgbClr val="333333"/>
                </a:solidFill>
                <a:latin typeface="Georgia" pitchFamily="18" charset="0"/>
              </a:rPr>
              <a:t>Vilje og handling</a:t>
            </a:r>
            <a:r>
              <a:rPr lang="da-DK">
                <a:solidFill>
                  <a:srgbClr val="333333"/>
                </a:solidFill>
                <a:latin typeface="Georgia" pitchFamily="18" charset="0"/>
              </a:rPr>
              <a:t>, </a:t>
            </a:r>
          </a:p>
          <a:p>
            <a:pPr marL="306725" indent="-306725">
              <a:lnSpc>
                <a:spcPct val="70000"/>
              </a:lnSpc>
              <a:spcAft>
                <a:spcPts val="1293"/>
              </a:spcAft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>
                <a:solidFill>
                  <a:srgbClr val="333333"/>
                </a:solidFill>
                <a:latin typeface="Georgia" pitchFamily="18" charset="0"/>
              </a:rPr>
              <a:t>Kapitel 10: </a:t>
            </a:r>
            <a:r>
              <a:rPr lang="da-DK" u="sng">
                <a:solidFill>
                  <a:srgbClr val="333333"/>
                </a:solidFill>
                <a:latin typeface="Georgia" pitchFamily="18" charset="0"/>
              </a:rPr>
              <a:t>Følelser</a:t>
            </a:r>
            <a:r>
              <a:rPr lang="da-DK">
                <a:solidFill>
                  <a:srgbClr val="333333"/>
                </a:solidFill>
                <a:latin typeface="Georgia" pitchFamily="18" charset="0"/>
              </a:rPr>
              <a:t>, </a:t>
            </a:r>
          </a:p>
          <a:p>
            <a:pPr marL="306725" indent="-306725">
              <a:lnSpc>
                <a:spcPct val="70000"/>
              </a:lnSpc>
              <a:spcAft>
                <a:spcPts val="1293"/>
              </a:spcAft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>
                <a:solidFill>
                  <a:srgbClr val="333333"/>
                </a:solidFill>
                <a:latin typeface="Georgia" pitchFamily="18" charset="0"/>
              </a:rPr>
              <a:t>Kapitel 11: etc.</a:t>
            </a:r>
          </a:p>
          <a:p>
            <a:pPr marL="306725" indent="-306725">
              <a:lnSpc>
                <a:spcPct val="70000"/>
              </a:lnSpc>
              <a:spcAft>
                <a:spcPts val="1293"/>
              </a:spcAft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>
                <a:solidFill>
                  <a:srgbClr val="333333"/>
                </a:solidFill>
                <a:latin typeface="Georgia" pitchFamily="18" charset="0"/>
              </a:rPr>
              <a:t> .....</a:t>
            </a:r>
          </a:p>
          <a:p>
            <a:pPr marL="306725" indent="-306725">
              <a:lnSpc>
                <a:spcPct val="70000"/>
              </a:lnSpc>
              <a:spcAft>
                <a:spcPts val="1293"/>
              </a:spcAft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>
                <a:solidFill>
                  <a:srgbClr val="333333"/>
                </a:solidFill>
                <a:latin typeface="Georgia" pitchFamily="18" charset="0"/>
              </a:rPr>
              <a:t>Kapitel 22: </a:t>
            </a:r>
            <a:r>
              <a:rPr lang="da-DK" u="sng">
                <a:solidFill>
                  <a:srgbClr val="333333"/>
                </a:solidFill>
                <a:latin typeface="Georgia" pitchFamily="18" charset="0"/>
              </a:rPr>
              <a:t>Religion</a:t>
            </a:r>
          </a:p>
          <a:p>
            <a:pPr marL="306725" indent="-306725">
              <a:spcBef>
                <a:spcPct val="20000"/>
              </a:spcBef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>
              <a:solidFill>
                <a:srgbClr val="333333"/>
              </a:solidFill>
              <a:latin typeface="Georgia" pitchFamily="18" charset="0"/>
            </a:endParaRPr>
          </a:p>
          <a:p>
            <a:pPr marL="306725" indent="-306725">
              <a:spcBef>
                <a:spcPct val="20000"/>
              </a:spcBef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>
              <a:solidFill>
                <a:srgbClr val="333333"/>
              </a:solidFill>
              <a:latin typeface="Georgia" pitchFamily="18" charset="0"/>
            </a:endParaRPr>
          </a:p>
          <a:p>
            <a:pPr marL="669610" lvl="1" indent="-254884">
              <a:spcBef>
                <a:spcPct val="20000"/>
              </a:spcBef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>
              <a:solidFill>
                <a:srgbClr val="333333"/>
              </a:solidFill>
              <a:latin typeface="Georgia" pitchFamily="18" charset="0"/>
            </a:endParaRPr>
          </a:p>
          <a:p>
            <a:pPr marL="306725" indent="-306725">
              <a:spcBef>
                <a:spcPct val="20000"/>
              </a:spcBef>
              <a:spcAft>
                <a:spcPct val="20000"/>
              </a:spcAft>
              <a:buClr>
                <a:srgbClr val="356C9E"/>
              </a:buClr>
              <a:buSzPct val="45000"/>
              <a:buFont typeface="Times New Roman" pitchFamily="18" charset="0"/>
              <a:buChar char="■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 sz="2200">
              <a:solidFill>
                <a:srgbClr val="333333"/>
              </a:solidFill>
              <a:latin typeface="Georgia" pitchFamily="18" charset="0"/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2BA86-E7D6-453B-825D-4FB770F0EF1B}" type="slidenum">
              <a:rPr lang="da-DK"/>
              <a:pPr>
                <a:defRPr/>
              </a:pPr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384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2401" y="252041"/>
            <a:ext cx="8622720" cy="5049167"/>
          </a:xfrm>
        </p:spPr>
        <p:txBody>
          <a:bodyPr tIns="29717">
            <a:normAutofit fontScale="92500" lnSpcReduction="10000"/>
          </a:bodyPr>
          <a:lstStyle/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b="1" dirty="0" smtClean="0"/>
              <a:t>DDB:                </a:t>
            </a:r>
          </a:p>
          <a:p>
            <a:pPr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b="1" dirty="0"/>
              <a:t>	</a:t>
            </a:r>
            <a:endParaRPr lang="da-DK" b="1" dirty="0" smtClean="0"/>
          </a:p>
          <a:p>
            <a:pPr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dirty="0" smtClean="0"/>
              <a:t>ca. 930 afsnit</a:t>
            </a:r>
          </a:p>
          <a:p>
            <a:pPr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dirty="0" smtClean="0"/>
              <a:t>ca. 8000 semantiske grupper bestående af</a:t>
            </a:r>
          </a:p>
          <a:p>
            <a:pPr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buFont typeface="Arial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dirty="0" smtClean="0"/>
              <a:t>ca. 100.000 betydninger fra DDO (af i alt 136.000) – </a:t>
            </a:r>
            <a:r>
              <a:rPr lang="da-DK" dirty="0"/>
              <a:t> </a:t>
            </a:r>
            <a:r>
              <a:rPr lang="da-DK" dirty="0" smtClean="0"/>
              <a:t>ca. 200.000 ord og udtryk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buFont typeface="Arial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buFont typeface="Arial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dirty="0" smtClean="0"/>
              <a:t>Hver gruppe af betydninger er opmærket med (grov) ontologisk type: egenskab, person, genstand, handling, hændelse - og ofte også med sprogligt overbegreb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buFont typeface="Arial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buFont typeface="Arial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45000"/>
              <a:buFont typeface="Arial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 sz="25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E36E67-6098-497C-B783-4CC6197E48A9}" type="slidenum">
              <a:rPr lang="da-DK"/>
              <a:pPr>
                <a:defRPr/>
              </a:pPr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241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6593096" cy="699913"/>
          </a:xfrm>
        </p:spPr>
        <p:txBody>
          <a:bodyPr tIns="37031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500" dirty="0" smtClean="0"/>
              <a:t>Et </a:t>
            </a:r>
            <a:r>
              <a:rPr lang="en-US" sz="2500" dirty="0" err="1" smtClean="0"/>
              <a:t>typisk</a:t>
            </a:r>
            <a:r>
              <a:rPr lang="en-US" sz="2500" dirty="0" smtClean="0"/>
              <a:t> </a:t>
            </a:r>
            <a:r>
              <a:rPr lang="en-US" sz="2500" dirty="0" err="1" smtClean="0"/>
              <a:t>afsnit</a:t>
            </a:r>
            <a:r>
              <a:rPr lang="en-US" sz="2500" dirty="0" smtClean="0"/>
              <a:t> (</a:t>
            </a:r>
            <a:r>
              <a:rPr lang="en-US" sz="2500" dirty="0" err="1" smtClean="0"/>
              <a:t>af</a:t>
            </a:r>
            <a:r>
              <a:rPr lang="en-US" sz="2500" dirty="0" smtClean="0"/>
              <a:t> de ~ 930)</a:t>
            </a:r>
            <a:endParaRPr lang="da-DK" sz="2500" dirty="0"/>
          </a:p>
        </p:txBody>
      </p:sp>
      <p:pic>
        <p:nvPicPr>
          <p:cNvPr id="55299" name="Pladsholder til ind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972" y="836712"/>
            <a:ext cx="7047498" cy="576064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10B2D-7DDD-4C94-9AFA-A0A157746EA5}" type="slidenum">
              <a:rPr lang="da-DK"/>
              <a:pPr>
                <a:defRPr/>
              </a:pPr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182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pic>
        <p:nvPicPr>
          <p:cNvPr id="10" name="Pladsholder til billede 7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r="564"/>
          <a:stretch>
            <a:fillRect/>
          </a:stretch>
        </p:blipFill>
        <p:spPr>
          <a:xfrm>
            <a:off x="2176627" y="2060848"/>
            <a:ext cx="4652222" cy="241349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2047"/>
            <a:ext cx="2084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5"/>
          <p:cNvSpPr/>
          <p:nvPr/>
        </p:nvSpPr>
        <p:spPr>
          <a:xfrm>
            <a:off x="3779911" y="2996952"/>
            <a:ext cx="1262825" cy="861431"/>
          </a:xfrm>
          <a:prstGeom prst="wedgeEllipseCallout">
            <a:avLst>
              <a:gd name="adj1" fmla="val -35081"/>
              <a:gd name="adj2" fmla="val 23373"/>
            </a:avLst>
          </a:prstGeom>
          <a:solidFill>
            <a:srgbClr val="044B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lang="en-US" sz="1400" dirty="0" smtClean="0">
                <a:solidFill>
                  <a:srgbClr val="FFFFFF"/>
                </a:solidFill>
                <a:latin typeface="Tahoma"/>
                <a:cs typeface="Tahoma"/>
              </a:rPr>
              <a:t>ommon sense id number</a:t>
            </a:r>
            <a:endParaRPr lang="en-US" sz="14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12" y="835298"/>
            <a:ext cx="19748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21907" y="399473"/>
            <a:ext cx="4572000" cy="4930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da-DK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Three </a:t>
            </a:r>
            <a:r>
              <a:rPr lang="da-DK" sz="28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connected</a:t>
            </a:r>
            <a:r>
              <a:rPr lang="da-DK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da-DK" sz="28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resources</a:t>
            </a:r>
            <a:endParaRPr lang="da-DK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7" y="4451350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43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56481" y="1468954"/>
            <a:ext cx="8228160" cy="508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87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r>
              <a:rPr lang="da-DK">
                <a:solidFill>
                  <a:srgbClr val="333333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7520" y="620706"/>
            <a:ext cx="8622720" cy="5813890"/>
          </a:xfrm>
        </p:spPr>
        <p:txBody>
          <a:bodyPr tIns="29717">
            <a:normAutofit/>
          </a:bodyPr>
          <a:lstStyle/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400" dirty="0" err="1" smtClean="0"/>
              <a:t>Xml</a:t>
            </a:r>
            <a:r>
              <a:rPr lang="da-DK" sz="2400" dirty="0" smtClean="0"/>
              <a:t>-dokument</a:t>
            </a:r>
          </a:p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400" dirty="0" smtClean="0"/>
              <a:t>Opmærkninger i header: </a:t>
            </a:r>
          </a:p>
          <a:p>
            <a:pPr lvl="1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1800" dirty="0" smtClean="0"/>
              <a:t>(grov) ontologisk type </a:t>
            </a:r>
          </a:p>
          <a:p>
            <a:pPr lvl="1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1800" dirty="0" smtClean="0"/>
              <a:t>type af semantisk relation mellem </a:t>
            </a:r>
            <a:r>
              <a:rPr lang="da-DK" sz="1800" dirty="0"/>
              <a:t>ordene </a:t>
            </a:r>
            <a:r>
              <a:rPr lang="da-DK" sz="1800" dirty="0" smtClean="0"/>
              <a:t>(</a:t>
            </a:r>
            <a:r>
              <a:rPr lang="da-DK" sz="1800" dirty="0" err="1" smtClean="0"/>
              <a:t>hyponymi</a:t>
            </a:r>
            <a:r>
              <a:rPr lang="da-DK" sz="1800" dirty="0" smtClean="0"/>
              <a:t>, </a:t>
            </a:r>
            <a:r>
              <a:rPr lang="da-DK" sz="1800" dirty="0" err="1" smtClean="0"/>
              <a:t>meronymi</a:t>
            </a:r>
            <a:r>
              <a:rPr lang="da-DK" sz="1800" dirty="0" smtClean="0"/>
              <a:t>…)</a:t>
            </a:r>
          </a:p>
          <a:p>
            <a:pPr lvl="1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1800" dirty="0"/>
              <a:t>l</a:t>
            </a:r>
            <a:r>
              <a:rPr lang="da-DK" sz="1800" dirty="0" smtClean="0"/>
              <a:t>ingvistisk overbegreb (eller </a:t>
            </a:r>
            <a:r>
              <a:rPr lang="da-DK" sz="1800" dirty="0" err="1" smtClean="0"/>
              <a:t>holonym</a:t>
            </a:r>
            <a:r>
              <a:rPr lang="da-DK" sz="1800" dirty="0" smtClean="0"/>
              <a:t>, eller eksternt argument for egenskab)</a:t>
            </a:r>
          </a:p>
          <a:p>
            <a:pPr marL="457200" lvl="1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1800" dirty="0"/>
          </a:p>
          <a:p>
            <a:pPr marL="306725" indent="-306725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306725" indent="-306725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>
                <a:solidFill>
                  <a:srgbClr val="FF0000"/>
                </a:solidFill>
              </a:rPr>
              <a:t>									</a:t>
            </a:r>
            <a:endParaRPr lang="da-DK" sz="22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375BF-E2EC-4271-BF90-8FED5828EC02}" type="slidenum">
              <a:rPr lang="da-DK"/>
              <a:pPr>
                <a:defRPr/>
              </a:pPr>
              <a:t>30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6591300" cy="315277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899592" y="2708920"/>
            <a:ext cx="3240360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0114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56481" y="1468954"/>
            <a:ext cx="8228160" cy="508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287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/>
            <a:r>
              <a:rPr lang="da-DK">
                <a:solidFill>
                  <a:srgbClr val="333333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9012" y="188640"/>
            <a:ext cx="4020940" cy="6264696"/>
          </a:xfrm>
        </p:spPr>
        <p:txBody>
          <a:bodyPr tIns="29717">
            <a:normAutofit/>
          </a:bodyPr>
          <a:lstStyle/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200" dirty="0" smtClean="0"/>
          </a:p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200" dirty="0" smtClean="0"/>
          </a:p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400" dirty="0" smtClean="0"/>
              <a:t>Fælles </a:t>
            </a:r>
            <a:r>
              <a:rPr lang="da-DK" sz="2400" dirty="0"/>
              <a:t>id-numre i DDO, </a:t>
            </a:r>
            <a:r>
              <a:rPr lang="da-DK" sz="2400" dirty="0" err="1"/>
              <a:t>DanNet</a:t>
            </a:r>
            <a:r>
              <a:rPr lang="da-DK" sz="2400" dirty="0"/>
              <a:t> og </a:t>
            </a:r>
            <a:r>
              <a:rPr lang="da-DK" sz="2400" dirty="0" smtClean="0"/>
              <a:t>DDB</a:t>
            </a:r>
            <a:endParaRPr lang="da-DK" sz="2400" dirty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400" dirty="0"/>
          </a:p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400" dirty="0" smtClean="0"/>
              <a:t>Format der </a:t>
            </a:r>
            <a:r>
              <a:rPr lang="da-DK" sz="2400" dirty="0"/>
              <a:t>muliggør udtræk af data direkte </a:t>
            </a:r>
            <a:r>
              <a:rPr lang="da-DK" sz="2400" dirty="0" smtClean="0"/>
              <a:t>fra/til </a:t>
            </a:r>
            <a:r>
              <a:rPr lang="da-DK" sz="2400" dirty="0"/>
              <a:t>DDO og </a:t>
            </a:r>
            <a:r>
              <a:rPr lang="da-DK" sz="2400" dirty="0" err="1" smtClean="0"/>
              <a:t>DanNet</a:t>
            </a:r>
            <a:endParaRPr lang="da-DK" sz="2400" dirty="0" smtClean="0"/>
          </a:p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600" dirty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/>
              <a:t>	</a:t>
            </a:r>
            <a:r>
              <a:rPr lang="da-DK" sz="2500" dirty="0" smtClean="0"/>
              <a:t>				</a:t>
            </a:r>
            <a:r>
              <a:rPr lang="da-DK" sz="2500" dirty="0" smtClean="0">
                <a:solidFill>
                  <a:srgbClr val="FF0000"/>
                </a:solidFill>
              </a:rPr>
              <a:t>DDO</a:t>
            </a:r>
            <a:endParaRPr lang="da-DK" sz="2500" dirty="0"/>
          </a:p>
          <a:p>
            <a:pPr lvl="3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/>
              <a:t>						</a:t>
            </a:r>
          </a:p>
          <a:p>
            <a:pPr lvl="3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>
                <a:solidFill>
                  <a:srgbClr val="FF0000"/>
                </a:solidFill>
              </a:rPr>
              <a:t>						</a:t>
            </a:r>
            <a:endParaRPr lang="da-DK" sz="2500" dirty="0"/>
          </a:p>
          <a:p>
            <a:pPr marL="306725" indent="-306725">
              <a:spcAft>
                <a:spcPct val="20000"/>
              </a:spcAft>
              <a:buClr>
                <a:srgbClr val="356C9E"/>
              </a:buClr>
              <a:buSzPct val="45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err="1">
                <a:solidFill>
                  <a:srgbClr val="FF0000"/>
                </a:solidFill>
              </a:rPr>
              <a:t>DanNet</a:t>
            </a:r>
            <a:r>
              <a:rPr lang="da-DK" sz="2500" dirty="0"/>
              <a:t>				  </a:t>
            </a:r>
            <a:r>
              <a:rPr lang="da-DK" sz="2500" dirty="0" smtClean="0">
                <a:solidFill>
                  <a:srgbClr val="FF0000"/>
                </a:solidFill>
              </a:rPr>
              <a:t>DDB</a:t>
            </a:r>
            <a:endParaRPr lang="da-DK" sz="2200" dirty="0"/>
          </a:p>
        </p:txBody>
      </p:sp>
      <p:sp>
        <p:nvSpPr>
          <p:cNvPr id="75782" name="Line 7"/>
          <p:cNvSpPr>
            <a:spLocks noChangeShapeType="1"/>
          </p:cNvSpPr>
          <p:nvPr/>
        </p:nvSpPr>
        <p:spPr bwMode="auto">
          <a:xfrm>
            <a:off x="1648305" y="5898109"/>
            <a:ext cx="13708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375BF-E2EC-4271-BF90-8FED5828EC02}" type="slidenum">
              <a:rPr lang="da-DK"/>
              <a:pPr>
                <a:defRPr/>
              </a:pPr>
              <a:t>31</a:t>
            </a:fld>
            <a:endParaRPr lang="da-DK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199800" y="4622600"/>
            <a:ext cx="862393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a-DK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333079" y="4581128"/>
            <a:ext cx="790649" cy="10801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29" y="596360"/>
            <a:ext cx="4937871" cy="5299739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427984" y="476672"/>
            <a:ext cx="2448272" cy="4797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 flipV="1">
            <a:off x="1648304" y="5805264"/>
            <a:ext cx="126751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a-DK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 flipV="1">
            <a:off x="2411758" y="4622600"/>
            <a:ext cx="852991" cy="10386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4427984" y="2766501"/>
            <a:ext cx="2592288" cy="3744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720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08712"/>
          </a:xfrm>
        </p:spPr>
        <p:txBody>
          <a:bodyPr>
            <a:normAutofit fontScale="55000" lnSpcReduction="20000"/>
          </a:bodyPr>
          <a:lstStyle/>
          <a:p>
            <a:r>
              <a:rPr lang="da-DK" sz="3800" dirty="0" smtClean="0"/>
              <a:t>Semantisk finsorteret -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ethvert ord står (i princippet) præcis mellem de to ord der betydningsmæssigt er tættest på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sz="3800" dirty="0" smtClean="0"/>
              <a:t>Rækkefølge</a:t>
            </a:r>
          </a:p>
          <a:p>
            <a:r>
              <a:rPr lang="da-DK" dirty="0"/>
              <a:t>g</a:t>
            </a:r>
            <a:r>
              <a:rPr lang="da-DK" dirty="0" smtClean="0"/>
              <a:t>enerelt udtryk (ofte opmærket som overbegreb i header) </a:t>
            </a:r>
          </a:p>
          <a:p>
            <a:r>
              <a:rPr lang="da-DK" dirty="0" smtClean="0"/>
              <a:t>prototypisk begreb før perifært begreb</a:t>
            </a:r>
          </a:p>
          <a:p>
            <a:r>
              <a:rPr lang="da-DK" dirty="0" smtClean="0"/>
              <a:t>grundniveaubegreb før specifikt begreb </a:t>
            </a:r>
          </a:p>
          <a:p>
            <a:pPr marL="0" indent="0">
              <a:buNone/>
            </a:pPr>
            <a:r>
              <a:rPr lang="da-DK" dirty="0" smtClean="0"/>
              <a:t>(</a:t>
            </a:r>
            <a:r>
              <a:rPr lang="da-DK" dirty="0" err="1" smtClean="0"/>
              <a:t>Dirven</a:t>
            </a:r>
            <a:r>
              <a:rPr lang="da-DK" dirty="0"/>
              <a:t>, Rene &amp; </a:t>
            </a:r>
            <a:r>
              <a:rPr lang="da-DK" dirty="0" err="1"/>
              <a:t>Marjolijn</a:t>
            </a:r>
            <a:r>
              <a:rPr lang="da-DK" dirty="0"/>
              <a:t> </a:t>
            </a:r>
            <a:r>
              <a:rPr lang="da-DK" dirty="0" err="1"/>
              <a:t>Verspoor</a:t>
            </a:r>
            <a:r>
              <a:rPr lang="da-DK" dirty="0"/>
              <a:t> 2004. </a:t>
            </a:r>
            <a:r>
              <a:rPr lang="en-GB" i="1" dirty="0"/>
              <a:t>Cognitive Exploration of Language and Linguistics</a:t>
            </a:r>
            <a:r>
              <a:rPr lang="en-GB" dirty="0"/>
              <a:t>. Philadelphia, PA, USA: John </a:t>
            </a:r>
            <a:r>
              <a:rPr lang="en-GB" dirty="0" err="1"/>
              <a:t>Benjamins</a:t>
            </a:r>
            <a:r>
              <a:rPr lang="en-GB" dirty="0"/>
              <a:t> Publishing </a:t>
            </a:r>
            <a:r>
              <a:rPr lang="en-GB" dirty="0" smtClean="0"/>
              <a:t>Company) </a:t>
            </a:r>
            <a:endParaRPr lang="da-DK" i="1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Dvs.</a:t>
            </a:r>
          </a:p>
          <a:p>
            <a:pPr marL="0" indent="0">
              <a:buNone/>
            </a:pPr>
            <a:r>
              <a:rPr lang="da-DK" i="1" dirty="0" smtClean="0"/>
              <a:t>Plante, dyr</a:t>
            </a:r>
            <a:r>
              <a:rPr lang="da-DK" dirty="0" smtClean="0"/>
              <a:t>, </a:t>
            </a:r>
            <a:r>
              <a:rPr lang="da-DK" i="1" dirty="0" smtClean="0"/>
              <a:t>tøj</a:t>
            </a:r>
            <a:r>
              <a:rPr lang="da-DK" dirty="0" smtClean="0"/>
              <a:t>, først og opmærket som overbegreb</a:t>
            </a:r>
          </a:p>
          <a:p>
            <a:r>
              <a:rPr lang="da-DK" i="1" dirty="0" smtClean="0"/>
              <a:t>træ </a:t>
            </a:r>
            <a:r>
              <a:rPr lang="da-DK" dirty="0" smtClean="0"/>
              <a:t>før </a:t>
            </a:r>
            <a:r>
              <a:rPr lang="da-DK" i="1" dirty="0" smtClean="0"/>
              <a:t>egetræ</a:t>
            </a:r>
            <a:r>
              <a:rPr lang="da-DK" dirty="0" smtClean="0"/>
              <a:t> </a:t>
            </a:r>
          </a:p>
          <a:p>
            <a:r>
              <a:rPr lang="da-DK" i="1" dirty="0" smtClean="0"/>
              <a:t>hund </a:t>
            </a:r>
            <a:r>
              <a:rPr lang="da-DK" dirty="0" smtClean="0"/>
              <a:t>før</a:t>
            </a:r>
            <a:r>
              <a:rPr lang="da-DK" i="1" dirty="0" smtClean="0"/>
              <a:t> labrador</a:t>
            </a:r>
            <a:endParaRPr lang="da-DK" dirty="0"/>
          </a:p>
          <a:p>
            <a:r>
              <a:rPr lang="da-DK" i="1" dirty="0"/>
              <a:t>b</a:t>
            </a:r>
            <a:r>
              <a:rPr lang="da-DK" i="1" dirty="0" smtClean="0"/>
              <a:t>ukser </a:t>
            </a:r>
            <a:r>
              <a:rPr lang="da-DK" dirty="0" smtClean="0"/>
              <a:t>før</a:t>
            </a:r>
            <a:r>
              <a:rPr lang="da-DK" i="1" dirty="0" smtClean="0"/>
              <a:t> cowboybukser</a:t>
            </a:r>
            <a:r>
              <a:rPr lang="da-DK" dirty="0" smtClean="0"/>
              <a:t> </a:t>
            </a:r>
          </a:p>
          <a:p>
            <a:endParaRPr lang="da-DK" i="1" dirty="0" smtClean="0"/>
          </a:p>
          <a:p>
            <a:r>
              <a:rPr lang="da-DK" i="1" dirty="0" smtClean="0"/>
              <a:t>handske før muffedise</a:t>
            </a:r>
            <a:r>
              <a:rPr lang="da-DK" dirty="0"/>
              <a:t>, </a:t>
            </a:r>
            <a:endParaRPr lang="da-DK" dirty="0" smtClean="0"/>
          </a:p>
          <a:p>
            <a:r>
              <a:rPr lang="da-DK" i="1" dirty="0"/>
              <a:t>s</a:t>
            </a:r>
            <a:r>
              <a:rPr lang="da-DK" i="1" dirty="0" smtClean="0"/>
              <a:t>trømpe før benvarmer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135424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Men også logisk rækkefølge hvis relevant</a:t>
            </a:r>
            <a:endParaRPr lang="da-DK" sz="2400" dirty="0"/>
          </a:p>
        </p:txBody>
      </p:sp>
      <p:pic>
        <p:nvPicPr>
          <p:cNvPr id="4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7120" y="1404148"/>
            <a:ext cx="6324480" cy="3982018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888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6881" y="293791"/>
            <a:ext cx="8360640" cy="6140805"/>
          </a:xfrm>
        </p:spPr>
        <p:txBody>
          <a:bodyPr tIns="29717">
            <a:normAutofit lnSpcReduction="10000"/>
          </a:bodyPr>
          <a:lstStyle/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smtClean="0"/>
              <a:t>	Trykt </a:t>
            </a:r>
            <a:r>
              <a:rPr lang="da-DK" sz="2500" dirty="0"/>
              <a:t>ordbog blot ét </a:t>
            </a:r>
            <a:r>
              <a:rPr lang="da-DK" sz="2500" dirty="0" smtClean="0"/>
              <a:t>udtræk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smtClean="0"/>
              <a:t>Vægt på </a:t>
            </a:r>
            <a:r>
              <a:rPr lang="da-DK" sz="2500" u="sng" dirty="0" smtClean="0"/>
              <a:t>semantisk</a:t>
            </a:r>
            <a:r>
              <a:rPr lang="da-DK" sz="2500" dirty="0" smtClean="0"/>
              <a:t> sprogteknologisk ressource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smtClean="0"/>
              <a:t>Betydning over ordklasser  </a:t>
            </a:r>
            <a:r>
              <a:rPr lang="da-DK" sz="2500" dirty="0" smtClean="0">
                <a:latin typeface="Arial"/>
                <a:cs typeface="Arial"/>
              </a:rPr>
              <a:t>→</a:t>
            </a:r>
            <a:r>
              <a:rPr lang="da-DK" sz="2500" dirty="0" smtClean="0"/>
              <a:t>  semantisk gruppering på tværs af ordklasser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/>
              <a:t>I</a:t>
            </a:r>
            <a:r>
              <a:rPr lang="da-DK" sz="2500" dirty="0" smtClean="0"/>
              <a:t> den trykte ordbog </a:t>
            </a:r>
            <a:r>
              <a:rPr lang="da-DK" sz="2500" dirty="0" err="1" smtClean="0"/>
              <a:t>omsorteres</a:t>
            </a:r>
            <a:r>
              <a:rPr lang="da-DK" sz="2500" dirty="0" smtClean="0"/>
              <a:t> ordene og præsenteres efter ordklasse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/>
              <a:t>	</a:t>
            </a:r>
            <a:r>
              <a:rPr lang="da-DK" sz="2500" dirty="0" smtClean="0"/>
              <a:t>		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lvl="1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54D6D-138A-4F3D-B2EB-5FF8F6F50AA2}" type="slidenum">
              <a:rPr lang="da-DK"/>
              <a:pPr>
                <a:defRPr/>
              </a:pPr>
              <a:t>34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121"/>
          <a:stretch/>
        </p:blipFill>
        <p:spPr>
          <a:xfrm>
            <a:off x="339876" y="2562118"/>
            <a:ext cx="8536971" cy="144003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1128" y="2823761"/>
            <a:ext cx="1728192" cy="3024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1043608" y="3501008"/>
            <a:ext cx="2635814" cy="3729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383154" y="3722716"/>
            <a:ext cx="1880592" cy="3024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858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50" y="5373216"/>
            <a:ext cx="5429250" cy="91440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64270"/>
            <a:ext cx="6705600" cy="2419350"/>
          </a:xfrm>
          <a:prstGeom prst="rect">
            <a:avLst/>
          </a:prstGeom>
        </p:spPr>
      </p:pic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6881" y="293791"/>
            <a:ext cx="8360640" cy="6140805"/>
          </a:xfrm>
        </p:spPr>
        <p:txBody>
          <a:bodyPr tIns="29717">
            <a:normAutofit/>
          </a:bodyPr>
          <a:lstStyle/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smtClean="0"/>
              <a:t>Genbrug af relationer fra </a:t>
            </a:r>
            <a:r>
              <a:rPr lang="da-DK" sz="2500" dirty="0" err="1" smtClean="0"/>
              <a:t>DanNet</a:t>
            </a: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smtClean="0"/>
              <a:t>	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lvl="1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54D6D-138A-4F3D-B2EB-5FF8F6F50AA2}" type="slidenum">
              <a:rPr lang="da-DK"/>
              <a:pPr>
                <a:defRPr/>
              </a:pPr>
              <a:t>35</a:t>
            </a:fld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1929839" y="2576750"/>
            <a:ext cx="1728192" cy="3024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3670128" y="2541511"/>
            <a:ext cx="3082572" cy="3729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2371800" y="5319579"/>
            <a:ext cx="1880592" cy="3024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6985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90" y="2780928"/>
            <a:ext cx="6534804" cy="372598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121"/>
          <a:stretch/>
        </p:blipFill>
        <p:spPr>
          <a:xfrm>
            <a:off x="447131" y="1136718"/>
            <a:ext cx="8536971" cy="1440032"/>
          </a:xfrm>
          <a:prstGeom prst="rect">
            <a:avLst/>
          </a:prstGeom>
        </p:spPr>
      </p:pic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293791"/>
            <a:ext cx="8360640" cy="2247720"/>
          </a:xfrm>
        </p:spPr>
        <p:txBody>
          <a:bodyPr tIns="29717">
            <a:normAutofit fontScale="55000" lnSpcReduction="20000"/>
          </a:bodyPr>
          <a:lstStyle/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5100" dirty="0" smtClean="0"/>
              <a:t>Men også nye: </a:t>
            </a:r>
            <a:r>
              <a:rPr lang="da-DK" sz="5100" dirty="0" err="1" smtClean="0"/>
              <a:t>property_of</a:t>
            </a:r>
            <a:endParaRPr lang="da-DK" sz="51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smtClean="0"/>
              <a:t>	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lvl="1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54D6D-138A-4F3D-B2EB-5FF8F6F50AA2}" type="slidenum">
              <a:rPr lang="da-DK"/>
              <a:pPr>
                <a:defRPr/>
              </a:pPr>
              <a:t>36</a:t>
            </a:fld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4223126" y="1196752"/>
            <a:ext cx="2149073" cy="3024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4139952" y="4221088"/>
            <a:ext cx="2088232" cy="3024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3995936" y="5013176"/>
            <a:ext cx="2088232" cy="3024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5003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0"/>
            <a:ext cx="8360640" cy="621203"/>
          </a:xfrm>
        </p:spPr>
        <p:txBody>
          <a:bodyPr tIns="29717">
            <a:normAutofit fontScale="25000" lnSpcReduction="20000"/>
          </a:bodyPr>
          <a:lstStyle/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9600" dirty="0" smtClean="0"/>
              <a:t>Der splittes i flere grupper i samme afsnit ud fra semantiske roller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smtClean="0"/>
              <a:t>	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lvl="1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54D6D-138A-4F3D-B2EB-5FF8F6F50AA2}" type="slidenum">
              <a:rPr lang="da-DK"/>
              <a:pPr>
                <a:defRPr/>
              </a:pPr>
              <a:t>37</a:t>
            </a:fld>
            <a:endParaRPr lang="da-DK" dirty="0"/>
          </a:p>
        </p:txBody>
      </p:sp>
      <p:sp>
        <p:nvSpPr>
          <p:cNvPr id="7" name="Ellipse 6"/>
          <p:cNvSpPr/>
          <p:nvPr/>
        </p:nvSpPr>
        <p:spPr>
          <a:xfrm>
            <a:off x="2371800" y="5319579"/>
            <a:ext cx="1880592" cy="3024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8886"/>
            <a:ext cx="5544616" cy="3905250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6"/>
          <a:stretch/>
        </p:blipFill>
        <p:spPr>
          <a:xfrm>
            <a:off x="652428" y="4974038"/>
            <a:ext cx="5429250" cy="1296000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7092280" y="593569"/>
            <a:ext cx="14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</a:t>
            </a:r>
            <a:r>
              <a:rPr lang="da-DK" dirty="0" smtClean="0"/>
              <a:t>ogen går i gang med noget</a:t>
            </a:r>
            <a:endParaRPr lang="da-DK" dirty="0"/>
          </a:p>
        </p:txBody>
      </p:sp>
      <p:sp>
        <p:nvSpPr>
          <p:cNvPr id="4" name="Afrundet rektangulær billedforklaring 3"/>
          <p:cNvSpPr/>
          <p:nvPr/>
        </p:nvSpPr>
        <p:spPr>
          <a:xfrm>
            <a:off x="7092280" y="593569"/>
            <a:ext cx="1440160" cy="1005314"/>
          </a:xfrm>
          <a:prstGeom prst="wedgeRoundRectCallout">
            <a:avLst>
              <a:gd name="adj1" fmla="val -136417"/>
              <a:gd name="adj2" fmla="val 663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Afrundet rektangulær billedforklaring 14"/>
          <p:cNvSpPr/>
          <p:nvPr/>
        </p:nvSpPr>
        <p:spPr>
          <a:xfrm>
            <a:off x="7380312" y="2541511"/>
            <a:ext cx="1440160" cy="1005314"/>
          </a:xfrm>
          <a:prstGeom prst="wedgeRoundRectCallout">
            <a:avLst>
              <a:gd name="adj1" fmla="val -136417"/>
              <a:gd name="adj2" fmla="val 663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boks 15"/>
          <p:cNvSpPr txBox="1"/>
          <p:nvPr/>
        </p:nvSpPr>
        <p:spPr>
          <a:xfrm>
            <a:off x="7524328" y="272100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noget går i gang</a:t>
            </a:r>
            <a:endParaRPr lang="da-DK" dirty="0"/>
          </a:p>
        </p:txBody>
      </p:sp>
      <p:sp>
        <p:nvSpPr>
          <p:cNvPr id="17" name="Afrundet rektangulær billedforklaring 16"/>
          <p:cNvSpPr/>
          <p:nvPr/>
        </p:nvSpPr>
        <p:spPr>
          <a:xfrm>
            <a:off x="7380312" y="4149080"/>
            <a:ext cx="1440160" cy="1005314"/>
          </a:xfrm>
          <a:prstGeom prst="wedgeRoundRectCallout">
            <a:avLst>
              <a:gd name="adj1" fmla="val -136417"/>
              <a:gd name="adj2" fmla="val 663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boks 17"/>
          <p:cNvSpPr txBox="1"/>
          <p:nvPr/>
        </p:nvSpPr>
        <p:spPr>
          <a:xfrm>
            <a:off x="7573250" y="431540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</a:t>
            </a:r>
            <a:r>
              <a:rPr lang="da-DK" dirty="0" smtClean="0"/>
              <a:t>ogen gør noget</a:t>
            </a:r>
            <a:endParaRPr lang="da-DK" dirty="0"/>
          </a:p>
        </p:txBody>
      </p:sp>
      <p:sp>
        <p:nvSpPr>
          <p:cNvPr id="19" name="Afrundet rektangulær billedforklaring 18"/>
          <p:cNvSpPr/>
          <p:nvPr/>
        </p:nvSpPr>
        <p:spPr>
          <a:xfrm flipV="1">
            <a:off x="7018577" y="5346708"/>
            <a:ext cx="1440160" cy="963244"/>
          </a:xfrm>
          <a:prstGeom prst="wedgeRoundRectCallout">
            <a:avLst>
              <a:gd name="adj1" fmla="val -157032"/>
              <a:gd name="adj2" fmla="val -223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boks 19"/>
          <p:cNvSpPr txBox="1"/>
          <p:nvPr/>
        </p:nvSpPr>
        <p:spPr>
          <a:xfrm>
            <a:off x="7162593" y="534670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</a:t>
            </a:r>
            <a:r>
              <a:rPr lang="da-DK" dirty="0" smtClean="0"/>
              <a:t>ogen gør noget ved nogen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840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BBE67-3C9B-4ACC-B61F-F4EB6FBF5F6B}" type="slidenum">
              <a:rPr lang="da-DK" smtClean="0"/>
              <a:pPr>
                <a:defRPr/>
              </a:pPr>
              <a:t>38</a:t>
            </a:fld>
            <a:endParaRPr lang="da-DK" dirty="0"/>
          </a:p>
        </p:txBody>
      </p:sp>
      <p:pic>
        <p:nvPicPr>
          <p:cNvPr id="60419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122880" cy="3983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539553" y="48952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Link mellem verber, verbalsubstantiver og evt. udråb og talemåder (samme semantiske gruppe)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681416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6" y="2774357"/>
            <a:ext cx="7344425" cy="3369948"/>
          </a:xfrm>
          <a:prstGeom prst="rect">
            <a:avLst/>
          </a:prstGeom>
        </p:spPr>
      </p:pic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7664" y="-1"/>
            <a:ext cx="8360640" cy="2774357"/>
          </a:xfrm>
        </p:spPr>
        <p:txBody>
          <a:bodyPr tIns="29717">
            <a:normAutofit fontScale="25000" lnSpcReduction="20000"/>
          </a:bodyPr>
          <a:lstStyle/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8600" dirty="0" smtClean="0"/>
              <a:t>I forhold til </a:t>
            </a:r>
            <a:r>
              <a:rPr lang="da-DK" sz="8600" dirty="0" err="1" smtClean="0"/>
              <a:t>DanNet</a:t>
            </a:r>
            <a:r>
              <a:rPr lang="da-DK" sz="8600" dirty="0"/>
              <a:t>: </a:t>
            </a:r>
            <a:r>
              <a:rPr lang="da-DK" sz="8600" dirty="0" smtClean="0"/>
              <a:t>       mere </a:t>
            </a:r>
            <a:r>
              <a:rPr lang="da-DK" sz="8600" dirty="0"/>
              <a:t>detaljeret </a:t>
            </a:r>
            <a:r>
              <a:rPr lang="da-DK" sz="8600" dirty="0" smtClean="0"/>
              <a:t>sortering</a:t>
            </a:r>
          </a:p>
          <a:p>
            <a:pPr marL="414726" lvl="1" indent="-51841">
              <a:spcAft>
                <a:spcPct val="20000"/>
              </a:spcAft>
              <a:buClr>
                <a:srgbClr val="356C9E"/>
              </a:buClr>
              <a:buSzPct val="120000"/>
              <a:buFont typeface="Arial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8600" dirty="0" smtClean="0"/>
              <a:t> ~ 40.000 flere betydninger (</a:t>
            </a:r>
            <a:r>
              <a:rPr lang="da-DK" sz="8000" dirty="0" smtClean="0">
                <a:solidFill>
                  <a:srgbClr val="262626"/>
                </a:solidFill>
              </a:rPr>
              <a:t>ca</a:t>
            </a:r>
            <a:r>
              <a:rPr lang="da-DK" sz="8000" dirty="0">
                <a:solidFill>
                  <a:srgbClr val="262626"/>
                </a:solidFill>
              </a:rPr>
              <a:t>. 80 %  af </a:t>
            </a:r>
            <a:r>
              <a:rPr lang="da-DK" sz="8000" dirty="0" err="1">
                <a:solidFill>
                  <a:srgbClr val="262626"/>
                </a:solidFill>
              </a:rPr>
              <a:t>DDO’s</a:t>
            </a:r>
            <a:r>
              <a:rPr lang="da-DK" sz="8000" dirty="0">
                <a:solidFill>
                  <a:srgbClr val="262626"/>
                </a:solidFill>
              </a:rPr>
              <a:t> </a:t>
            </a:r>
            <a:r>
              <a:rPr lang="da-DK" sz="8000" dirty="0" smtClean="0">
                <a:solidFill>
                  <a:srgbClr val="262626"/>
                </a:solidFill>
              </a:rPr>
              <a:t>lemmaer, </a:t>
            </a:r>
            <a:r>
              <a:rPr lang="da-DK" sz="8000" dirty="0" err="1" smtClean="0">
                <a:solidFill>
                  <a:srgbClr val="262626"/>
                </a:solidFill>
              </a:rPr>
              <a:t>DanNet</a:t>
            </a:r>
            <a:r>
              <a:rPr lang="da-DK" sz="8000" dirty="0" smtClean="0">
                <a:solidFill>
                  <a:srgbClr val="262626"/>
                </a:solidFill>
              </a:rPr>
              <a:t> kun 50)  +  ~ 4000 </a:t>
            </a:r>
            <a:r>
              <a:rPr lang="da-DK" sz="8000" dirty="0">
                <a:solidFill>
                  <a:srgbClr val="262626"/>
                </a:solidFill>
              </a:rPr>
              <a:t>nye ord og </a:t>
            </a:r>
            <a:r>
              <a:rPr lang="da-DK" sz="8000" dirty="0" smtClean="0">
                <a:solidFill>
                  <a:srgbClr val="262626"/>
                </a:solidFill>
              </a:rPr>
              <a:t>udtryk)</a:t>
            </a:r>
            <a:endParaRPr lang="da-DK" sz="86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8600" dirty="0" smtClean="0"/>
              <a:t>Ny relation ‘</a:t>
            </a:r>
            <a:r>
              <a:rPr lang="da-DK" sz="8600" dirty="0" err="1" smtClean="0"/>
              <a:t>property_of</a:t>
            </a:r>
            <a:r>
              <a:rPr lang="da-DK" sz="8600" dirty="0" smtClean="0"/>
              <a:t>’ der tilskrives </a:t>
            </a:r>
            <a:r>
              <a:rPr lang="da-DK" sz="8600" dirty="0" err="1" smtClean="0"/>
              <a:t>adj</a:t>
            </a:r>
            <a:r>
              <a:rPr lang="da-DK" sz="8600" dirty="0" smtClean="0"/>
              <a:t>. , </a:t>
            </a:r>
            <a:r>
              <a:rPr lang="da-DK" sz="8600" dirty="0" err="1" smtClean="0"/>
              <a:t>sb</a:t>
            </a:r>
            <a:r>
              <a:rPr lang="da-DK" sz="8600" dirty="0" smtClean="0"/>
              <a:t>., </a:t>
            </a:r>
            <a:r>
              <a:rPr lang="da-DK" sz="8600" dirty="0" err="1" smtClean="0"/>
              <a:t>vb</a:t>
            </a:r>
            <a:r>
              <a:rPr lang="da-DK" sz="8600" dirty="0" smtClean="0"/>
              <a:t>. der udtrykker egenskab  = eksterne argument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8600" dirty="0" smtClean="0"/>
              <a:t>Alle ordklasser (fx udråb)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8600" dirty="0" smtClean="0"/>
              <a:t>Faste udtryk (inkl. </a:t>
            </a:r>
            <a:r>
              <a:rPr lang="da-DK" sz="8600" dirty="0"/>
              <a:t>t</a:t>
            </a:r>
            <a:r>
              <a:rPr lang="da-DK" sz="8600" dirty="0" smtClean="0"/>
              <a:t>alemåder), kollokationer fra DDO (</a:t>
            </a:r>
            <a:r>
              <a:rPr lang="da-DK" sz="8600" u="sng" dirty="0" smtClean="0"/>
              <a:t>korpusbaseret</a:t>
            </a:r>
            <a:r>
              <a:rPr lang="da-DK" sz="8600" dirty="0" smtClean="0"/>
              <a:t>)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smtClean="0"/>
              <a:t>	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lvl="1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54D6D-138A-4F3D-B2EB-5FF8F6F50AA2}" type="slidenum">
              <a:rPr lang="da-DK"/>
              <a:pPr>
                <a:defRPr/>
              </a:pPr>
              <a:t>39</a:t>
            </a:fld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3344919" y="3284984"/>
            <a:ext cx="3636168" cy="3729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1432504" y="3933056"/>
            <a:ext cx="2995480" cy="3024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1115616" y="5347674"/>
            <a:ext cx="7632848" cy="7920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5673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11175" y="257175"/>
            <a:ext cx="8229600" cy="1039813"/>
          </a:xfrm>
          <a:ln/>
        </p:spPr>
        <p:txBody>
          <a:bodyPr lIns="91440" tIns="45720" rIns="91440" bIns="45720"/>
          <a:lstStyle/>
          <a:p>
            <a:pPr marL="0" lvl="1" indent="0" algn="l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The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thesaurus (DT): </a:t>
            </a: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Compilation and semantic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annotation</a:t>
            </a:r>
            <a:endParaRPr lang="da-DK" sz="2800" dirty="0">
              <a:solidFill>
                <a:srgbClr val="33669C"/>
              </a:solidFill>
              <a:latin typeface="Georgia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85163" y="1484784"/>
            <a:ext cx="8558837" cy="587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Funded by the Carlsberg Foundation, 2010-2014, 6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man-years (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Sanni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Nimb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, Henrik 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Lorentzen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, Thomas 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Troelsgård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, Lars Trap-Jensen, 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Liisa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Theilgaard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XML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structure, 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annotated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data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Printed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book Dec. 2014: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~192.000 words and expressions (112.000 unique) in 888 sections and 22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chapters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Words and expressions based on and linked to word senses in DDO and 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Covers 85 % of DDO senses (113,000 of 136,000) (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50 % = 65,000) (= ~40,000 more words)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Covers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all word classes, multiword expression, collocations (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N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, V, fewer ADJ,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few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multiword expressions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 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5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584" y="620688"/>
            <a:ext cx="7416824" cy="5688632"/>
          </a:xfrm>
        </p:spPr>
        <p:txBody>
          <a:bodyPr tIns="29717">
            <a:normAutofit fontScale="25000" lnSpcReduction="20000"/>
          </a:bodyPr>
          <a:lstStyle/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8600" dirty="0" smtClean="0"/>
              <a:t>					</a:t>
            </a:r>
            <a:r>
              <a:rPr lang="da-DK" sz="9600" dirty="0" smtClean="0"/>
              <a:t>Mulig anvendelse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9600" dirty="0" smtClean="0"/>
              <a:t>						i </a:t>
            </a:r>
            <a:r>
              <a:rPr lang="da-DK" sz="9600" dirty="0" err="1" smtClean="0"/>
              <a:t>DanNet</a:t>
            </a:r>
            <a:endParaRPr lang="da-DK" sz="9600" dirty="0" smtClean="0"/>
          </a:p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9600" dirty="0" smtClean="0"/>
              <a:t>Tilføje flere ordklasser: (adverbier), udråb (med relation til verber, fx </a:t>
            </a:r>
            <a:r>
              <a:rPr lang="da-DK" sz="9600" i="1" dirty="0" smtClean="0"/>
              <a:t>suk!</a:t>
            </a:r>
            <a:r>
              <a:rPr lang="da-DK" sz="9600" dirty="0" smtClean="0"/>
              <a:t>/ </a:t>
            </a:r>
            <a:r>
              <a:rPr lang="da-DK" sz="9600" i="1" dirty="0" smtClean="0"/>
              <a:t>sukke</a:t>
            </a:r>
            <a:r>
              <a:rPr lang="da-DK" sz="9600" dirty="0" smtClean="0"/>
              <a:t>), faste </a:t>
            </a:r>
            <a:r>
              <a:rPr lang="da-DK" sz="9600" dirty="0"/>
              <a:t>udtryk </a:t>
            </a:r>
            <a:r>
              <a:rPr lang="da-DK" sz="9600" dirty="0" smtClean="0"/>
              <a:t>, talemåder</a:t>
            </a:r>
          </a:p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9600" dirty="0" smtClean="0"/>
              <a:t>Automatiske fejlrettelser?</a:t>
            </a:r>
          </a:p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9600" dirty="0" smtClean="0"/>
              <a:t>Forbedre beskrivelse af verber og adjektiver - </a:t>
            </a:r>
            <a:r>
              <a:rPr lang="da-DK" sz="9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flere </a:t>
            </a:r>
            <a:r>
              <a:rPr lang="da-DK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semantiske </a:t>
            </a:r>
            <a:r>
              <a:rPr lang="da-DK" sz="9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relationer: </a:t>
            </a:r>
            <a:r>
              <a:rPr lang="da-DK" sz="9600" dirty="0" err="1" smtClean="0"/>
              <a:t>Concerns</a:t>
            </a:r>
            <a:r>
              <a:rPr lang="da-DK" sz="9600" dirty="0"/>
              <a:t>, </a:t>
            </a:r>
            <a:r>
              <a:rPr lang="da-DK" sz="9600" dirty="0" err="1"/>
              <a:t>involved_agent</a:t>
            </a:r>
            <a:r>
              <a:rPr lang="da-DK" sz="9600" dirty="0"/>
              <a:t>, </a:t>
            </a:r>
            <a:r>
              <a:rPr lang="da-DK" sz="9600" dirty="0" err="1"/>
              <a:t>property_of</a:t>
            </a:r>
            <a:r>
              <a:rPr lang="da-DK" sz="9600" dirty="0" smtClean="0"/>
              <a:t>…..</a:t>
            </a:r>
          </a:p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9600" dirty="0" smtClean="0"/>
              <a:t>Forbedre beskrivelse af 3.order-entities (abstrakte begreber)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/>
              <a:t>F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smtClean="0"/>
              <a:t>	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lvl="1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54D6D-138A-4F3D-B2EB-5FF8F6F50AA2}" type="slidenum">
              <a:rPr lang="da-DK"/>
              <a:pPr>
                <a:defRPr/>
              </a:pPr>
              <a:t>40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9398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1045" y="324034"/>
            <a:ext cx="8360639" cy="6533966"/>
          </a:xfrm>
        </p:spPr>
        <p:txBody>
          <a:bodyPr tIns="29717">
            <a:normAutofit/>
          </a:bodyPr>
          <a:lstStyle/>
          <a:p>
            <a:pPr lvl="1">
              <a:spcAft>
                <a:spcPct val="20000"/>
              </a:spcAft>
              <a:buClr>
                <a:srgbClr val="356C9E"/>
              </a:buClr>
              <a:buSzPct val="120000"/>
              <a:buFont typeface="Arial" pitchFamily="34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400" dirty="0" smtClean="0"/>
              <a:t>Flere ord –  mulig opgradering </a:t>
            </a:r>
            <a:r>
              <a:rPr lang="da-DK" sz="2400" dirty="0"/>
              <a:t>fra 65.000 til over </a:t>
            </a:r>
            <a:r>
              <a:rPr lang="da-DK" sz="2400" dirty="0" smtClean="0"/>
              <a:t>100.000</a:t>
            </a:r>
          </a:p>
          <a:p>
            <a:pPr marL="457200" lvl="1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Aft>
                <a:spcPct val="20000"/>
              </a:spcAft>
              <a:buClr>
                <a:srgbClr val="356C9E"/>
              </a:buClr>
              <a:buSzPct val="120000"/>
              <a:buFont typeface="Arial" pitchFamily="34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Aft>
                <a:spcPct val="20000"/>
              </a:spcAft>
              <a:buClr>
                <a:srgbClr val="356C9E"/>
              </a:buClr>
              <a:buSzPct val="120000"/>
              <a:buFont typeface="Arial" pitchFamily="34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Aft>
                <a:spcPct val="20000"/>
              </a:spcAft>
              <a:buClr>
                <a:srgbClr val="356C9E"/>
              </a:buClr>
              <a:buSzPct val="120000"/>
              <a:buFont typeface="Arial" pitchFamily="34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Aft>
                <a:spcPct val="20000"/>
              </a:spcAft>
              <a:buClr>
                <a:srgbClr val="356C9E"/>
              </a:buClr>
              <a:buSzPct val="120000"/>
              <a:buFont typeface="Arial" pitchFamily="34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400" dirty="0" smtClean="0"/>
          </a:p>
          <a:p>
            <a:pPr lvl="1">
              <a:spcAft>
                <a:spcPct val="20000"/>
              </a:spcAft>
              <a:buClr>
                <a:srgbClr val="356C9E"/>
              </a:buClr>
              <a:buSzPct val="120000"/>
              <a:buFont typeface="Arial" pitchFamily="34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tematiske </a:t>
            </a:r>
            <a:r>
              <a:rPr lang="da-DK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inddelinger: o</a:t>
            </a:r>
            <a:r>
              <a:rPr lang="da-DK" sz="2400" dirty="0" smtClean="0"/>
              <a:t>verførsel </a:t>
            </a:r>
            <a:r>
              <a:rPr lang="da-DK" sz="2400" dirty="0"/>
              <a:t>af </a:t>
            </a:r>
            <a:r>
              <a:rPr lang="da-DK" sz="2400" dirty="0" smtClean="0"/>
              <a:t>DDB-domænenumre </a:t>
            </a:r>
            <a:r>
              <a:rPr lang="da-DK" sz="2400" dirty="0"/>
              <a:t>(på 3 niveauer: gruppe, afsnit, kapitel</a:t>
            </a:r>
            <a:r>
              <a:rPr lang="da-DK" sz="2400" dirty="0" smtClean="0"/>
              <a:t>)</a:t>
            </a:r>
            <a:endParaRPr lang="da-DK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Nimb &amp; Pedersen 2012, </a:t>
            </a:r>
            <a:r>
              <a:rPr lang="da-DK" sz="1800" dirty="0"/>
              <a:t>Nimb, Sanni, Bolette S. Pedersen, Anna </a:t>
            </a:r>
            <a:r>
              <a:rPr lang="da-DK" sz="1800" dirty="0" err="1"/>
              <a:t>Braasch</a:t>
            </a:r>
            <a:r>
              <a:rPr lang="da-DK" sz="1800" dirty="0"/>
              <a:t>, Nicolai H. Sørensen and Thomas Troelsgård 2013</a:t>
            </a:r>
            <a: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D561E-961B-4934-AC04-92597C343F0B}" type="slidenum">
              <a:rPr lang="da-DK" smtClean="0"/>
              <a:pPr>
                <a:defRPr/>
              </a:pPr>
              <a:t>41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0" y="4005064"/>
            <a:ext cx="8752544" cy="1018763"/>
          </a:xfrm>
          <a:prstGeom prst="rect">
            <a:avLst/>
          </a:prstGeom>
        </p:spPr>
      </p:pic>
      <p:pic>
        <p:nvPicPr>
          <p:cNvPr id="5" name="Billede 4" descr="New_Synsets_L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908720"/>
            <a:ext cx="2482065" cy="2155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4331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692696"/>
            <a:ext cx="8640960" cy="5688632"/>
          </a:xfrm>
        </p:spPr>
        <p:txBody>
          <a:bodyPr tIns="29717">
            <a:normAutofit/>
          </a:bodyPr>
          <a:lstStyle/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3100" dirty="0" smtClean="0"/>
              <a:t>				Mulig anvendelse	FKK-projekt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3100" dirty="0" smtClean="0"/>
          </a:p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600" dirty="0" smtClean="0"/>
              <a:t>?? tildeling af semantiske argumenter (arg0, arg1, arg2..) for samlede grupper af verber til brug for korpusannotering ??</a:t>
            </a:r>
          </a:p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600" dirty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lvl="1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54D6D-138A-4F3D-B2EB-5FF8F6F50AA2}" type="slidenum">
              <a:rPr lang="da-DK"/>
              <a:pPr>
                <a:defRPr/>
              </a:pPr>
              <a:t>42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20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1AD989-6810-4E30-B815-A8A542548BA6}" type="slidenum">
              <a:rPr lang="da-DK" smtClean="0"/>
              <a:pPr>
                <a:defRPr/>
              </a:pPr>
              <a:t>43</a:t>
            </a:fld>
            <a:endParaRPr lang="da-DK" dirty="0"/>
          </a:p>
        </p:txBody>
      </p:sp>
      <p:pic>
        <p:nvPicPr>
          <p:cNvPr id="59395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3" b="-2003"/>
          <a:stretch>
            <a:fillRect/>
          </a:stretch>
        </p:blipFill>
        <p:spPr bwMode="auto">
          <a:xfrm>
            <a:off x="2267744" y="336996"/>
            <a:ext cx="5175360" cy="985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" y="1535201"/>
            <a:ext cx="4623840" cy="2937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80" y="4735218"/>
            <a:ext cx="5529600" cy="1494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rundet rektangulær billedforklaring 1"/>
          <p:cNvSpPr/>
          <p:nvPr/>
        </p:nvSpPr>
        <p:spPr>
          <a:xfrm>
            <a:off x="243597" y="343141"/>
            <a:ext cx="1728192" cy="1019031"/>
          </a:xfrm>
          <a:prstGeom prst="wedgeRoundRectCallout">
            <a:avLst>
              <a:gd name="adj1" fmla="val 61286"/>
              <a:gd name="adj2" fmla="val -312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Kede sig over noget: arg 1 (</a:t>
            </a:r>
            <a:r>
              <a:rPr lang="da-DK" dirty="0" err="1" smtClean="0"/>
              <a:t>experiencer</a:t>
            </a:r>
            <a:r>
              <a:rPr lang="da-DK" dirty="0" smtClean="0"/>
              <a:t>)</a:t>
            </a:r>
          </a:p>
          <a:p>
            <a:pPr algn="ctr"/>
            <a:r>
              <a:rPr lang="da-DK" dirty="0" smtClean="0"/>
              <a:t>arg0 (stimulus)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6876256" y="2564904"/>
            <a:ext cx="1851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PROPBANK</a:t>
            </a:r>
          </a:p>
          <a:p>
            <a:r>
              <a:rPr lang="da-DK" sz="1400" b="1" dirty="0" err="1" smtClean="0"/>
              <a:t>Roles</a:t>
            </a:r>
            <a:r>
              <a:rPr lang="da-DK" sz="1400" b="1" dirty="0" smtClean="0"/>
              <a:t>:</a:t>
            </a:r>
          </a:p>
          <a:p>
            <a:r>
              <a:rPr lang="da-DK" sz="1400" dirty="0" smtClean="0"/>
              <a:t> </a:t>
            </a:r>
            <a:r>
              <a:rPr lang="da-DK" sz="1400" b="1" dirty="0" smtClean="0"/>
              <a:t>Arg0</a:t>
            </a:r>
            <a:r>
              <a:rPr lang="da-DK" sz="1400" dirty="0" smtClean="0"/>
              <a:t>: </a:t>
            </a:r>
            <a:r>
              <a:rPr lang="da-DK" sz="1400" i="1" dirty="0" smtClean="0"/>
              <a:t>mover</a:t>
            </a:r>
            <a:r>
              <a:rPr lang="da-DK" sz="1400" dirty="0" smtClean="0"/>
              <a:t> (agent)</a:t>
            </a:r>
            <a:br>
              <a:rPr lang="da-DK" sz="1400" dirty="0" smtClean="0"/>
            </a:br>
            <a:r>
              <a:rPr lang="da-DK" sz="1400" dirty="0" smtClean="0"/>
              <a:t> </a:t>
            </a:r>
            <a:r>
              <a:rPr lang="da-DK" sz="1400" b="1" dirty="0" smtClean="0"/>
              <a:t>Arg1</a:t>
            </a:r>
            <a:r>
              <a:rPr lang="da-DK" sz="1400" dirty="0" smtClean="0"/>
              <a:t> </a:t>
            </a:r>
            <a:r>
              <a:rPr lang="da-DK" sz="1400" i="1" dirty="0" err="1" smtClean="0"/>
              <a:t>moved</a:t>
            </a:r>
            <a:r>
              <a:rPr lang="da-DK" sz="1400" dirty="0" smtClean="0"/>
              <a:t> (</a:t>
            </a:r>
            <a:r>
              <a:rPr lang="da-DK" sz="1400" dirty="0" err="1" smtClean="0"/>
              <a:t>theme</a:t>
            </a:r>
            <a:r>
              <a:rPr lang="da-DK" sz="1400" dirty="0" smtClean="0"/>
              <a:t>)</a:t>
            </a:r>
            <a:endParaRPr lang="da-DK" sz="1400" dirty="0"/>
          </a:p>
          <a:p>
            <a:r>
              <a:rPr lang="da-DK" sz="1400" dirty="0" smtClean="0"/>
              <a:t> </a:t>
            </a:r>
            <a:r>
              <a:rPr lang="da-DK" sz="1400" b="1" dirty="0" smtClean="0"/>
              <a:t>Arg2 (</a:t>
            </a:r>
            <a:r>
              <a:rPr lang="da-DK" sz="1400" dirty="0" smtClean="0"/>
              <a:t>destination, location) </a:t>
            </a:r>
            <a:endParaRPr lang="da-DK" sz="1400" dirty="0"/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6876256" y="1535201"/>
            <a:ext cx="2060610" cy="845387"/>
          </a:xfrm>
          <a:prstGeom prst="wedgeRoundRectCallout">
            <a:avLst>
              <a:gd name="adj1" fmla="val -57252"/>
              <a:gd name="adj2" fmla="val 681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Bevæge sig: arg0 (agent) arg2 (destination)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7200055" y="4897880"/>
            <a:ext cx="2016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Arg0</a:t>
            </a:r>
            <a:r>
              <a:rPr lang="da-DK" sz="1400" dirty="0" smtClean="0"/>
              <a:t>: </a:t>
            </a:r>
            <a:r>
              <a:rPr lang="da-DK" sz="1400" i="1" dirty="0" err="1" smtClean="0"/>
              <a:t>causal</a:t>
            </a:r>
            <a:r>
              <a:rPr lang="da-DK" sz="1400" i="1" dirty="0" smtClean="0"/>
              <a:t> agent</a:t>
            </a:r>
            <a:r>
              <a:rPr lang="da-DK" sz="1400" dirty="0" smtClean="0"/>
              <a:t> (Agent) </a:t>
            </a:r>
            <a:br>
              <a:rPr lang="da-DK" sz="1400" dirty="0" smtClean="0"/>
            </a:br>
            <a:r>
              <a:rPr lang="da-DK" sz="1400" dirty="0" smtClean="0"/>
              <a:t> </a:t>
            </a:r>
            <a:r>
              <a:rPr lang="da-DK" sz="1400" b="1" dirty="0" smtClean="0"/>
              <a:t>Arg1</a:t>
            </a:r>
            <a:r>
              <a:rPr lang="da-DK" sz="1400" dirty="0" smtClean="0"/>
              <a:t>: </a:t>
            </a:r>
            <a:r>
              <a:rPr lang="da-DK" sz="1400" i="1" dirty="0" err="1" smtClean="0"/>
              <a:t>thing</a:t>
            </a:r>
            <a:r>
              <a:rPr lang="da-DK" sz="1400" i="1" dirty="0" smtClean="0"/>
              <a:t> </a:t>
            </a:r>
            <a:r>
              <a:rPr lang="da-DK" sz="1400" i="1" dirty="0" err="1" smtClean="0"/>
              <a:t>dripping</a:t>
            </a:r>
            <a:r>
              <a:rPr lang="da-DK" sz="1400" i="1" dirty="0" smtClean="0"/>
              <a:t>, </a:t>
            </a:r>
            <a:r>
              <a:rPr lang="da-DK" sz="1400" i="1" dirty="0" err="1" smtClean="0"/>
              <a:t>liquid</a:t>
            </a:r>
            <a:r>
              <a:rPr lang="da-DK" sz="1400" dirty="0" smtClean="0"/>
              <a:t> (</a:t>
            </a:r>
            <a:r>
              <a:rPr lang="da-DK" sz="1400" dirty="0" err="1" smtClean="0"/>
              <a:t>Theme</a:t>
            </a:r>
            <a:r>
              <a:rPr lang="da-DK" sz="1400" dirty="0" smtClean="0"/>
              <a:t>) </a:t>
            </a:r>
            <a:br>
              <a:rPr lang="da-DK" sz="1400" dirty="0" smtClean="0"/>
            </a:br>
            <a:r>
              <a:rPr lang="da-DK" sz="1400" dirty="0" smtClean="0"/>
              <a:t> </a:t>
            </a:r>
            <a:r>
              <a:rPr lang="da-DK" sz="1400" b="1" dirty="0" smtClean="0"/>
              <a:t>Arg2</a:t>
            </a:r>
            <a:r>
              <a:rPr lang="da-DK" sz="1400" dirty="0" smtClean="0"/>
              <a:t>: </a:t>
            </a:r>
            <a:r>
              <a:rPr lang="da-DK" sz="1400" i="1" dirty="0" smtClean="0"/>
              <a:t>source</a:t>
            </a:r>
            <a:r>
              <a:rPr lang="da-DK" sz="1400" dirty="0" smtClean="0"/>
              <a:t> (Destination) </a:t>
            </a:r>
            <a:br>
              <a:rPr lang="da-DK" sz="1400" dirty="0" smtClean="0"/>
            </a:br>
            <a:r>
              <a:rPr lang="da-DK" sz="1400" dirty="0" smtClean="0"/>
              <a:t> </a:t>
            </a:r>
            <a:r>
              <a:rPr lang="da-DK" sz="1400" b="1" dirty="0" smtClean="0"/>
              <a:t>Arg3</a:t>
            </a:r>
            <a:r>
              <a:rPr lang="da-DK" sz="1400" dirty="0" smtClean="0"/>
              <a:t>: </a:t>
            </a:r>
            <a:r>
              <a:rPr lang="da-DK" sz="1400" i="1" dirty="0" smtClean="0"/>
              <a:t>destination</a:t>
            </a:r>
            <a:r>
              <a:rPr lang="da-DK" sz="1400" dirty="0" smtClean="0"/>
              <a:t> (Destination) </a:t>
            </a:r>
            <a:endParaRPr lang="da-DK" sz="1400" dirty="0"/>
          </a:p>
        </p:txBody>
      </p:sp>
      <p:sp>
        <p:nvSpPr>
          <p:cNvPr id="10" name="Afrundet rektangulær billedforklaring 9"/>
          <p:cNvSpPr/>
          <p:nvPr/>
        </p:nvSpPr>
        <p:spPr>
          <a:xfrm>
            <a:off x="7224238" y="3949899"/>
            <a:ext cx="1712628" cy="845387"/>
          </a:xfrm>
          <a:prstGeom prst="wedgeRoundRectCallout">
            <a:avLst>
              <a:gd name="adj1" fmla="val -57252"/>
              <a:gd name="adj2" fmla="val 681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dryppe: arg1 (</a:t>
            </a:r>
            <a:r>
              <a:rPr lang="da-DK" dirty="0" err="1" smtClean="0"/>
              <a:t>liquid</a:t>
            </a:r>
            <a:r>
              <a:rPr lang="da-DK" dirty="0" smtClean="0"/>
              <a:t>) arg2 arg3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398261" y="1535201"/>
            <a:ext cx="1418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  </a:t>
            </a:r>
            <a:r>
              <a:rPr lang="da-DK" sz="1400" b="1" dirty="0" smtClean="0"/>
              <a:t>Arg0-pag</a:t>
            </a:r>
            <a:r>
              <a:rPr lang="da-DK" sz="1400" dirty="0" smtClean="0"/>
              <a:t>: </a:t>
            </a:r>
            <a:r>
              <a:rPr lang="da-DK" sz="1400" i="1" dirty="0" smtClean="0"/>
              <a:t>boring </a:t>
            </a:r>
            <a:r>
              <a:rPr lang="da-DK" sz="1400" i="1" dirty="0" err="1" smtClean="0"/>
              <a:t>entity</a:t>
            </a:r>
            <a:r>
              <a:rPr lang="da-DK" sz="1400" dirty="0" smtClean="0"/>
              <a:t>) </a:t>
            </a:r>
            <a:br>
              <a:rPr lang="da-DK" sz="1400" dirty="0" smtClean="0"/>
            </a:br>
            <a:r>
              <a:rPr lang="da-DK" sz="1400" dirty="0" smtClean="0"/>
              <a:t>       </a:t>
            </a:r>
            <a:r>
              <a:rPr lang="da-DK" sz="1400" b="1" dirty="0" smtClean="0"/>
              <a:t>Arg1-ppt</a:t>
            </a:r>
            <a:r>
              <a:rPr lang="da-DK" sz="1400" dirty="0" smtClean="0"/>
              <a:t>: </a:t>
            </a:r>
            <a:r>
              <a:rPr lang="da-DK" sz="1400" i="1" dirty="0" err="1" smtClean="0"/>
              <a:t>experiencer</a:t>
            </a:r>
            <a:r>
              <a:rPr lang="da-DK" sz="1400" i="1" dirty="0" smtClean="0"/>
              <a:t> of boredom</a:t>
            </a:r>
            <a:r>
              <a:rPr lang="da-DK" sz="1400" dirty="0" smtClean="0"/>
              <a:t>) </a:t>
            </a:r>
            <a:br>
              <a:rPr lang="da-DK" sz="1400" dirty="0" smtClean="0"/>
            </a:br>
            <a:r>
              <a:rPr lang="da-DK" sz="1400" dirty="0" smtClean="0"/>
              <a:t>        </a:t>
            </a:r>
            <a:r>
              <a:rPr lang="da-DK" sz="1400" b="1" dirty="0" smtClean="0"/>
              <a:t>Arg2-mnr</a:t>
            </a:r>
            <a:r>
              <a:rPr lang="da-DK" sz="1400" dirty="0" smtClean="0"/>
              <a:t>: </a:t>
            </a:r>
            <a:r>
              <a:rPr lang="da-DK" sz="1400" i="1" dirty="0" smtClean="0"/>
              <a:t>instrument</a:t>
            </a:r>
            <a:r>
              <a:rPr lang="da-DK" sz="1400" dirty="0" smtClean="0"/>
              <a:t> </a:t>
            </a:r>
            <a:br>
              <a:rPr lang="da-DK" sz="1400" dirty="0" smtClean="0"/>
            </a:br>
            <a:r>
              <a:rPr lang="da-DK" sz="1400" dirty="0" smtClean="0"/>
              <a:t>        </a:t>
            </a:r>
            <a:r>
              <a:rPr lang="da-DK" sz="1400" b="1" dirty="0" smtClean="0"/>
              <a:t>Arg3-ext</a:t>
            </a:r>
            <a:r>
              <a:rPr lang="da-DK" sz="1400" dirty="0" smtClean="0"/>
              <a:t>: </a:t>
            </a:r>
            <a:r>
              <a:rPr lang="da-DK" sz="1400" i="1" dirty="0" err="1" smtClean="0"/>
              <a:t>intensifier</a:t>
            </a:r>
            <a:r>
              <a:rPr lang="da-DK" sz="1400" i="1" dirty="0" smtClean="0"/>
              <a:t> (the </a:t>
            </a:r>
            <a:r>
              <a:rPr lang="da-DK" sz="1400" i="1" dirty="0" err="1" smtClean="0"/>
              <a:t>heck</a:t>
            </a:r>
            <a:r>
              <a:rPr lang="da-DK" sz="1400" i="1" dirty="0" smtClean="0"/>
              <a:t>, </a:t>
            </a:r>
            <a:r>
              <a:rPr lang="da-DK" sz="1400" i="1" dirty="0" err="1" smtClean="0"/>
              <a:t>etc</a:t>
            </a:r>
            <a:r>
              <a:rPr lang="da-DK" sz="1400" i="1" dirty="0" smtClean="0"/>
              <a:t>)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567305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692696"/>
            <a:ext cx="8640960" cy="5688632"/>
          </a:xfrm>
        </p:spPr>
        <p:txBody>
          <a:bodyPr tIns="29717">
            <a:normAutofit/>
          </a:bodyPr>
          <a:lstStyle/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3100" dirty="0" smtClean="0"/>
              <a:t>				</a:t>
            </a:r>
            <a:endParaRPr lang="da-DK" sz="2600" dirty="0"/>
          </a:p>
          <a:p>
            <a:pPr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600" dirty="0" smtClean="0"/>
              <a:t>?? Generalisere over annoteringer: 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600" dirty="0" smtClean="0"/>
              <a:t>Det syntaktiske og semantiske mønster som et verbum i en bestemt gruppe følger, gælder sandsynligvis også for de øvrige verber i samme gruppe</a:t>
            </a:r>
            <a:endParaRPr lang="da-DK" sz="2600" dirty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smtClean="0"/>
              <a:t>Fx</a:t>
            </a:r>
            <a:r>
              <a:rPr lang="da-DK" sz="2500" smtClean="0"/>
              <a:t>: Annoteringsresultat </a:t>
            </a:r>
            <a:r>
              <a:rPr lang="da-DK" sz="2500" dirty="0" smtClean="0"/>
              <a:t>for </a:t>
            </a:r>
            <a:r>
              <a:rPr lang="da-DK" sz="2500" i="1" dirty="0" smtClean="0"/>
              <a:t>skvulpe</a:t>
            </a:r>
            <a:r>
              <a:rPr lang="da-DK" sz="2500" dirty="0" smtClean="0"/>
              <a:t> overføres til </a:t>
            </a:r>
            <a:r>
              <a:rPr lang="da-DK" sz="2500" i="1" dirty="0" smtClean="0"/>
              <a:t>klukke</a:t>
            </a:r>
            <a:r>
              <a:rPr lang="da-DK" sz="2500" dirty="0" smtClean="0"/>
              <a:t>, </a:t>
            </a:r>
            <a:r>
              <a:rPr lang="da-DK" sz="2500" i="1" dirty="0" smtClean="0"/>
              <a:t>gurgle</a:t>
            </a:r>
            <a:r>
              <a:rPr lang="da-DK" sz="2500" dirty="0" smtClean="0"/>
              <a:t>, </a:t>
            </a:r>
            <a:r>
              <a:rPr lang="da-DK" sz="2500" i="1" dirty="0" smtClean="0"/>
              <a:t>syde</a:t>
            </a:r>
            <a:r>
              <a:rPr lang="da-DK" sz="2500" dirty="0" smtClean="0"/>
              <a:t>, </a:t>
            </a:r>
            <a:r>
              <a:rPr lang="da-DK" sz="2500" i="1" dirty="0" smtClean="0"/>
              <a:t>boble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 smtClean="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da-DK" sz="2500" dirty="0" smtClean="0"/>
              <a:t>	</a:t>
            </a:r>
          </a:p>
          <a:p>
            <a:pPr marL="414726" indent="-414726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  <a:p>
            <a:pPr marL="414726" lvl="1" indent="0">
              <a:spcAft>
                <a:spcPct val="20000"/>
              </a:spcAft>
              <a:buClr>
                <a:srgbClr val="356C9E"/>
              </a:buClr>
              <a:buSzPct val="45000"/>
              <a:buNone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25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54D6D-138A-4F3D-B2EB-5FF8F6F50AA2}" type="slidenum">
              <a:rPr lang="da-DK"/>
              <a:pPr>
                <a:defRPr/>
              </a:pPr>
              <a:t>44</a:t>
            </a:fld>
            <a:endParaRPr lang="da-DK" dirty="0"/>
          </a:p>
        </p:txBody>
      </p:sp>
      <p:pic>
        <p:nvPicPr>
          <p:cNvPr id="4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5529600" cy="1494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38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205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gebenet trekant 4"/>
          <p:cNvSpPr>
            <a:spLocks noChangeArrowheads="1"/>
          </p:cNvSpPr>
          <p:nvPr/>
        </p:nvSpPr>
        <p:spPr bwMode="auto">
          <a:xfrm>
            <a:off x="2842561" y="2785252"/>
            <a:ext cx="2521440" cy="20162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914414"/>
            <a:endParaRPr lang="en-US" sz="2400">
              <a:latin typeface="Times New Roman" pitchFamily="18" charset="0"/>
            </a:endParaRPr>
          </a:p>
        </p:txBody>
      </p:sp>
      <p:sp>
        <p:nvSpPr>
          <p:cNvPr id="38916" name="Tekstboks 7"/>
          <p:cNvSpPr txBox="1">
            <a:spLocks noChangeArrowheads="1"/>
          </p:cNvSpPr>
          <p:nvPr/>
        </p:nvSpPr>
        <p:spPr bwMode="auto">
          <a:xfrm>
            <a:off x="4390560" y="1795870"/>
            <a:ext cx="3853440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 eaLnBrk="0">
              <a:defRPr>
                <a:solidFill>
                  <a:schemeClr val="bg1"/>
                </a:solidFill>
                <a:latin typeface="Arial" charset="0"/>
              </a:defRPr>
            </a:lvl1pPr>
            <a:lvl2pPr defTabSz="1008063" eaLnBrk="0">
              <a:defRPr>
                <a:solidFill>
                  <a:schemeClr val="bg1"/>
                </a:solidFill>
                <a:latin typeface="Arial" charset="0"/>
              </a:defRPr>
            </a:lvl2pPr>
            <a:lvl3pPr defTabSz="1008063" eaLnBrk="0">
              <a:defRPr>
                <a:solidFill>
                  <a:schemeClr val="bg1"/>
                </a:solidFill>
                <a:latin typeface="Arial" charset="0"/>
              </a:defRPr>
            </a:lvl3pPr>
            <a:lvl4pPr defTabSz="1008063" eaLnBrk="0">
              <a:defRPr>
                <a:solidFill>
                  <a:schemeClr val="bg1"/>
                </a:solidFill>
                <a:latin typeface="Arial" charset="0"/>
              </a:defRPr>
            </a:lvl4pPr>
            <a:lvl5pPr defTabSz="1008063" eaLnBrk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DDO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ben sb.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fk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. bet. 1 (id </a:t>
            </a:r>
            <a:r>
              <a:rPr lang="en-GB" sz="1500" b="1" dirty="0">
                <a:solidFill>
                  <a:srgbClr val="C00000"/>
                </a:solidFill>
              </a:rPr>
              <a:t>21006106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) “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hvert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af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lemmer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som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udgår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fra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kroppen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og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som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bruges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til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at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gå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med”</a:t>
            </a:r>
          </a:p>
        </p:txBody>
      </p:sp>
      <p:sp>
        <p:nvSpPr>
          <p:cNvPr id="38917" name="Tekstboks 8"/>
          <p:cNvSpPr txBox="1">
            <a:spLocks noChangeArrowheads="1"/>
          </p:cNvSpPr>
          <p:nvPr/>
        </p:nvSpPr>
        <p:spPr bwMode="auto">
          <a:xfrm>
            <a:off x="5486400" y="3990659"/>
            <a:ext cx="3526560" cy="12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 eaLnBrk="0">
              <a:defRPr>
                <a:solidFill>
                  <a:schemeClr val="bg1"/>
                </a:solidFill>
                <a:latin typeface="Arial" charset="0"/>
              </a:defRPr>
            </a:lvl1pPr>
            <a:lvl2pPr defTabSz="1008063" eaLnBrk="0">
              <a:defRPr>
                <a:solidFill>
                  <a:schemeClr val="bg1"/>
                </a:solidFill>
                <a:latin typeface="Arial" charset="0"/>
              </a:defRPr>
            </a:lvl2pPr>
            <a:lvl3pPr defTabSz="1008063" eaLnBrk="0">
              <a:defRPr>
                <a:solidFill>
                  <a:schemeClr val="bg1"/>
                </a:solidFill>
                <a:latin typeface="Arial" charset="0"/>
              </a:defRPr>
            </a:lvl3pPr>
            <a:lvl4pPr defTabSz="1008063" eaLnBrk="0">
              <a:defRPr>
                <a:solidFill>
                  <a:schemeClr val="bg1"/>
                </a:solidFill>
                <a:latin typeface="Arial" charset="0"/>
              </a:defRPr>
            </a:lvl4pPr>
            <a:lvl5pPr defTabSz="1008063" eaLnBrk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DanNet</a:t>
            </a:r>
            <a:endParaRPr lang="en-GB" sz="15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SYNSET 2109  {ben id </a:t>
            </a:r>
            <a:r>
              <a:rPr lang="en-GB" sz="1500" b="1" dirty="0">
                <a:solidFill>
                  <a:srgbClr val="C00000"/>
                </a:solidFill>
              </a:rPr>
              <a:t>21006106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),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bentøj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(id 21007345), skank (id 21006106),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stang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(id 21003281),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underekstremitet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(id 21007865) }</a:t>
            </a:r>
          </a:p>
        </p:txBody>
      </p:sp>
      <p:cxnSp>
        <p:nvCxnSpPr>
          <p:cNvPr id="51205" name="Lige pilforbindelse 13"/>
          <p:cNvCxnSpPr>
            <a:cxnSpLocks noChangeShapeType="1"/>
          </p:cNvCxnSpPr>
          <p:nvPr/>
        </p:nvCxnSpPr>
        <p:spPr bwMode="auto">
          <a:xfrm rot="16200000" flipH="1">
            <a:off x="4509316" y="3809948"/>
            <a:ext cx="849689" cy="52272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6" name="Lige pilforbindelse 15"/>
          <p:cNvCxnSpPr>
            <a:cxnSpLocks noChangeShapeType="1"/>
          </p:cNvCxnSpPr>
          <p:nvPr/>
        </p:nvCxnSpPr>
        <p:spPr bwMode="auto">
          <a:xfrm rot="16200000" flipV="1">
            <a:off x="4081636" y="3199324"/>
            <a:ext cx="849689" cy="52272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7" name="Lige pilforbindelse 17"/>
          <p:cNvCxnSpPr>
            <a:cxnSpLocks noChangeShapeType="1"/>
          </p:cNvCxnSpPr>
          <p:nvPr/>
        </p:nvCxnSpPr>
        <p:spPr bwMode="auto">
          <a:xfrm>
            <a:off x="3673440" y="4817306"/>
            <a:ext cx="1261440" cy="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8" name="Lige pilforbindelse 19"/>
          <p:cNvCxnSpPr>
            <a:cxnSpLocks noChangeShapeType="1"/>
          </p:cNvCxnSpPr>
          <p:nvPr/>
        </p:nvCxnSpPr>
        <p:spPr bwMode="auto">
          <a:xfrm rot="10800000">
            <a:off x="3201121" y="4825947"/>
            <a:ext cx="1044000" cy="144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Lige pilforbindelse 21"/>
          <p:cNvCxnSpPr>
            <a:cxnSpLocks noChangeShapeType="1"/>
          </p:cNvCxnSpPr>
          <p:nvPr/>
        </p:nvCxnSpPr>
        <p:spPr bwMode="auto">
          <a:xfrm rot="5400000" flipH="1" flipV="1">
            <a:off x="3298276" y="3189243"/>
            <a:ext cx="849689" cy="52272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0" name="Lige pilforbindelse 24"/>
          <p:cNvCxnSpPr>
            <a:cxnSpLocks noChangeShapeType="1"/>
          </p:cNvCxnSpPr>
          <p:nvPr/>
        </p:nvCxnSpPr>
        <p:spPr bwMode="auto">
          <a:xfrm rot="5400000">
            <a:off x="2840356" y="3917960"/>
            <a:ext cx="849689" cy="52272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5" name="Text Box 13"/>
          <p:cNvSpPr txBox="1">
            <a:spLocks noChangeArrowheads="1"/>
          </p:cNvSpPr>
          <p:nvPr/>
        </p:nvSpPr>
        <p:spPr bwMode="auto">
          <a:xfrm>
            <a:off x="588240" y="405988"/>
            <a:ext cx="7836480" cy="143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829452" eaLnBrk="1">
              <a:defRPr/>
            </a:pPr>
            <a:r>
              <a:rPr lang="da-DK" sz="22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Muligt pga. fælles betydningsnummerering </a:t>
            </a:r>
          </a:p>
          <a:p>
            <a:pPr defTabSz="829452" eaLnBrk="1">
              <a:defRPr/>
            </a:pPr>
            <a:r>
              <a:rPr lang="da-DK" sz="22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DDO, </a:t>
            </a:r>
            <a:r>
              <a:rPr lang="da-DK" sz="2200" dirty="0" err="1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DanNet</a:t>
            </a:r>
            <a:r>
              <a:rPr lang="da-DK" sz="22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, Begrebsordbog</a:t>
            </a:r>
          </a:p>
          <a:p>
            <a:pPr defTabSz="829452" eaLnBrk="1">
              <a:defRPr/>
            </a:pPr>
            <a:endParaRPr lang="da-DK" sz="2200" dirty="0">
              <a:solidFill>
                <a:schemeClr val="tx1"/>
              </a:solidFill>
              <a:latin typeface="Georgia" pitchFamily="18" charset="0"/>
            </a:endParaRPr>
          </a:p>
          <a:p>
            <a:pPr defTabSz="829452" eaLnBrk="1">
              <a:defRPr/>
            </a:pPr>
            <a:r>
              <a:rPr lang="da-DK" sz="2200" dirty="0">
                <a:solidFill>
                  <a:srgbClr val="008000"/>
                </a:solidFill>
                <a:latin typeface="Georgia" pitchFamily="18" charset="0"/>
              </a:rPr>
              <a:t>ben</a:t>
            </a:r>
            <a:r>
              <a:rPr lang="da-DK" sz="22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, betydning 1 i DDO: id = </a:t>
            </a:r>
            <a:r>
              <a:rPr lang="da-DK" sz="2200" dirty="0">
                <a:solidFill>
                  <a:srgbClr val="FF0000"/>
                </a:solidFill>
                <a:latin typeface="Georgia" pitchFamily="18" charset="0"/>
              </a:rPr>
              <a:t>21006106</a:t>
            </a:r>
            <a:endParaRPr lang="en-US" sz="2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8926" name="Tekstboks 9"/>
          <p:cNvSpPr txBox="1">
            <a:spLocks noChangeArrowheads="1"/>
          </p:cNvSpPr>
          <p:nvPr/>
        </p:nvSpPr>
        <p:spPr bwMode="auto">
          <a:xfrm>
            <a:off x="92160" y="4065547"/>
            <a:ext cx="2743200" cy="78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 eaLnBrk="0">
              <a:defRPr>
                <a:solidFill>
                  <a:schemeClr val="bg1"/>
                </a:solidFill>
                <a:latin typeface="Arial" charset="0"/>
              </a:defRPr>
            </a:lvl1pPr>
            <a:lvl2pPr defTabSz="1008063" eaLnBrk="0">
              <a:defRPr>
                <a:solidFill>
                  <a:schemeClr val="bg1"/>
                </a:solidFill>
                <a:latin typeface="Arial" charset="0"/>
              </a:defRPr>
            </a:lvl2pPr>
            <a:lvl3pPr defTabSz="1008063" eaLnBrk="0">
              <a:defRPr>
                <a:solidFill>
                  <a:schemeClr val="bg1"/>
                </a:solidFill>
                <a:latin typeface="Arial" charset="0"/>
              </a:defRPr>
            </a:lvl3pPr>
            <a:lvl4pPr defTabSz="1008063" eaLnBrk="0">
              <a:defRPr>
                <a:solidFill>
                  <a:schemeClr val="bg1"/>
                </a:solidFill>
                <a:latin typeface="Arial" charset="0"/>
              </a:defRPr>
            </a:lvl4pPr>
            <a:lvl5pPr defTabSz="1008063" eaLnBrk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DDB</a:t>
            </a:r>
          </a:p>
          <a:p>
            <a:pPr eaLnBrk="1">
              <a:defRPr/>
            </a:pP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Afsnit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 2.24 </a:t>
            </a: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Legemsdele</a:t>
            </a:r>
            <a:endParaRPr lang="en-GB" sz="15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>
              <a:defRPr/>
            </a:pPr>
            <a:r>
              <a:rPr lang="en-GB" sz="1500" b="1" dirty="0" err="1">
                <a:solidFill>
                  <a:schemeClr val="bg2">
                    <a:lumMod val="50000"/>
                  </a:schemeClr>
                </a:solidFill>
              </a:rPr>
              <a:t>Udtryk</a:t>
            </a:r>
            <a:r>
              <a:rPr lang="en-GB" sz="1500" b="1" dirty="0">
                <a:solidFill>
                  <a:schemeClr val="bg2">
                    <a:lumMod val="50000"/>
                  </a:schemeClr>
                </a:solidFill>
              </a:rPr>
              <a:t>: ben, id </a:t>
            </a:r>
            <a:r>
              <a:rPr lang="en-GB" sz="1500" b="1" dirty="0">
                <a:solidFill>
                  <a:srgbClr val="FF0000"/>
                </a:solidFill>
              </a:rPr>
              <a:t>21006106</a:t>
            </a:r>
            <a:r>
              <a:rPr lang="en-GB" sz="1500" dirty="0"/>
              <a:t> </a:t>
            </a:r>
          </a:p>
        </p:txBody>
      </p:sp>
      <p:pic>
        <p:nvPicPr>
          <p:cNvPr id="51213" name="Picture 15" descr="b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0" y="5200386"/>
            <a:ext cx="2808000" cy="108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8E38A3-17F4-404E-A3C9-255F07DFF5FC}" type="slidenum">
              <a:rPr lang="da-DK" smtClean="0"/>
              <a:pPr>
                <a:defRPr/>
              </a:pPr>
              <a:t>46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07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43" y="358755"/>
            <a:ext cx="8222400" cy="1189565"/>
          </a:xfrm>
        </p:spPr>
        <p:txBody>
          <a:bodyPr/>
          <a:lstStyle/>
          <a:p>
            <a:pPr eaLnBrk="1">
              <a:defRPr/>
            </a:pPr>
            <a:r>
              <a:rPr lang="da-DK" sz="2200" dirty="0">
                <a:solidFill>
                  <a:schemeClr val="tx2">
                    <a:lumMod val="85000"/>
                    <a:lumOff val="15000"/>
                  </a:schemeClr>
                </a:solidFill>
                <a:latin typeface="Georgia" pitchFamily="18" charset="0"/>
              </a:rPr>
              <a:t>Udtræk fra </a:t>
            </a:r>
            <a:r>
              <a:rPr lang="da-DK" sz="22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Georgia" pitchFamily="18" charset="0"/>
              </a:rPr>
              <a:t>DanNet</a:t>
            </a:r>
            <a:endParaRPr lang="en-US" sz="2200" dirty="0">
              <a:solidFill>
                <a:schemeClr val="tx2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998" y="1534594"/>
            <a:ext cx="8222400" cy="4520635"/>
          </a:xfrm>
        </p:spPr>
      </p:pic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260641" y="2318644"/>
            <a:ext cx="3919680" cy="208966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5F3FA-7048-4AC4-B65B-F4FE4EDC5EED}" type="slidenum">
              <a:rPr lang="da-DK"/>
              <a:pPr>
                <a:defRPr/>
              </a:pPr>
              <a:t>47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7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spcAft>
                <a:spcPct val="0"/>
              </a:spcAft>
              <a:buFont typeface="Times New Roman" pitchFamily="18" charset="0"/>
              <a:buChar char="•"/>
            </a:pPr>
            <a:r>
              <a:rPr lang="da-DK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325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521" y="358598"/>
            <a:ext cx="8091360" cy="614512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53252" name="Oval 7"/>
          <p:cNvSpPr>
            <a:spLocks noChangeArrowheads="1"/>
          </p:cNvSpPr>
          <p:nvPr/>
        </p:nvSpPr>
        <p:spPr bwMode="auto">
          <a:xfrm>
            <a:off x="587520" y="1991730"/>
            <a:ext cx="6923520" cy="52277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17C81-6F3F-43C8-B06B-05117DAE4A01}" type="slidenum">
              <a:rPr lang="da-DK" smtClean="0"/>
              <a:pPr>
                <a:defRPr/>
              </a:pPr>
              <a:t>48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68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1" y="97931"/>
            <a:ext cx="8752320" cy="699913"/>
          </a:xfrm>
        </p:spPr>
        <p:txBody>
          <a:bodyPr tIns="37031"/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500"/>
              <a:t>Gruppering af ordstof og semantiske opmærkninger</a:t>
            </a:r>
            <a:endParaRPr lang="da-DK" sz="2500"/>
          </a:p>
        </p:txBody>
      </p:sp>
      <p:pic>
        <p:nvPicPr>
          <p:cNvPr id="55299" name="Pladsholder til ind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5040" y="1404148"/>
            <a:ext cx="6333120" cy="503044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kstboks 8"/>
          <p:cNvSpPr txBox="1"/>
          <p:nvPr/>
        </p:nvSpPr>
        <p:spPr>
          <a:xfrm>
            <a:off x="914400" y="816567"/>
            <a:ext cx="6727680" cy="914753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da-DK" dirty="0">
                <a:solidFill>
                  <a:schemeClr val="tx2">
                    <a:lumMod val="85000"/>
                    <a:lumOff val="15000"/>
                  </a:schemeClr>
                </a:solidFill>
              </a:rPr>
              <a:t>Digitale manuskript: knap 8 semantisk betingede grupper pr. afsnit (dvs. ca. 8000 i endeligt manuskript)</a:t>
            </a:r>
            <a:endParaRPr lang="da-DK" kern="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10B2D-7DDD-4C94-9AFA-A0A157746EA5}" type="slidenum">
              <a:rPr lang="da-DK"/>
              <a:pPr>
                <a:defRPr/>
              </a:pPr>
              <a:t>49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928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517358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039813"/>
          </a:xfrm>
          <a:ln/>
        </p:spPr>
        <p:txBody>
          <a:bodyPr lIns="91440" tIns="45720" rIns="91440" bIns="45720"/>
          <a:lstStyle/>
          <a:p>
            <a:pPr marL="0" lvl="1" indent="0" algn="l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rinted book, to be published Dec. 2014</a:t>
            </a:r>
            <a:endParaRPr lang="da-DK" sz="2400" dirty="0">
              <a:solidFill>
                <a:srgbClr val="33669C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58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idx="1"/>
          </p:nvPr>
        </p:nvSpPr>
        <p:spPr>
          <a:xfrm>
            <a:off x="1437120" y="816566"/>
            <a:ext cx="6792480" cy="3657984"/>
          </a:xfrm>
        </p:spPr>
        <p:txBody>
          <a:bodyPr tIns="29717"/>
          <a:lstStyle/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sz="2500"/>
              <a:t>De 4 hyppigste typer af semantiske grupper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 sz="2200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sz="2200"/>
              <a:t> 1) Ko-hyponymer med opmærkning: overbegreb 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da-DK" sz="2200" i="1"/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sz="2200" i="1"/>
              <a:t>&lt;mælk, skummetmælk, letmælk, kærnemælk, sødmælk&gt;  		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sz="2200" i="1"/>
              <a:t>		</a:t>
            </a:r>
          </a:p>
          <a:p>
            <a:pPr marL="0" indent="0">
              <a:spcAft>
                <a:spcPct val="20000"/>
              </a:spcAft>
              <a:buClr>
                <a:srgbClr val="356C9E"/>
              </a:buClr>
              <a:buSzPct val="120000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da-DK" sz="2200"/>
              <a:t>Overbegreb = </a:t>
            </a:r>
            <a:r>
              <a:rPr lang="da-DK" sz="2200" i="1"/>
              <a:t>mælk</a:t>
            </a:r>
            <a:endParaRPr lang="da-DK" sz="220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21BE8A-E712-409B-8802-59C684BADEB4}" type="slidenum">
              <a:rPr lang="da-DK"/>
              <a:pPr>
                <a:defRPr/>
              </a:pPr>
              <a:t>50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04912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6321" y="1404148"/>
            <a:ext cx="3551040" cy="15208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7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00" y="3493807"/>
            <a:ext cx="3585600" cy="2341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" y="591903"/>
            <a:ext cx="3646080" cy="2333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251B0-3B09-42F3-BF2F-F196A0AEC0C6}" type="slidenum">
              <a:rPr lang="da-DK"/>
              <a:pPr>
                <a:defRPr/>
              </a:pPr>
              <a:t>51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41490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326880" y="620706"/>
            <a:ext cx="8621280" cy="6139364"/>
          </a:xfrm>
          <a:extLst/>
        </p:spPr>
        <p:txBody>
          <a:bodyPr tIns="29717"/>
          <a:lstStyle>
            <a:lvl1pPr marL="342900" indent="-3429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5pPr>
            <a:lvl6pPr marL="2514600" indent="-2286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6pPr>
            <a:lvl7pPr marL="2971800" indent="-2286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7pPr>
            <a:lvl8pPr marL="3429000" indent="-2286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8pPr>
            <a:lvl9pPr marL="3886200" indent="-2286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9pPr>
          </a:lstStyle>
          <a:p>
            <a:pPr marL="414726" indent="-414726" eaLnBrk="1">
              <a:spcBef>
                <a:spcPct val="20000"/>
              </a:spcBef>
              <a:spcAft>
                <a:spcPct val="20000"/>
              </a:spcAft>
              <a:buClr>
                <a:srgbClr val="0066CC"/>
              </a:buClr>
              <a:buSzPct val="120000"/>
              <a:buFont typeface="Arial" pitchFamily="34" charset="0"/>
              <a:buChar char="•"/>
              <a:tabLst>
                <a:tab pos="3067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da-DK" sz="1800" dirty="0"/>
          </a:p>
          <a:p>
            <a:pPr marL="414726" indent="-414726" eaLnBrk="1">
              <a:lnSpc>
                <a:spcPct val="100000"/>
              </a:lnSpc>
              <a:spcAft>
                <a:spcPts val="816"/>
              </a:spcAft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2200" dirty="0"/>
              <a:t>2) Verber og deres verbalsubstantiver, evt. udråbsord /talemåder - med opmærkning: overbegreb og semantiske roller</a:t>
            </a:r>
            <a:r>
              <a:rPr lang="da-DK" sz="2200" i="1" dirty="0"/>
              <a:t> 	</a:t>
            </a:r>
          </a:p>
          <a:p>
            <a:pPr marL="0" indent="0" eaLnBrk="1">
              <a:lnSpc>
                <a:spcPct val="10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r>
              <a:rPr lang="da-DK" sz="2200" i="1" dirty="0"/>
              <a:t>	</a:t>
            </a:r>
          </a:p>
          <a:p>
            <a:pPr marL="0" indent="0" eaLnBrk="1">
              <a:lnSpc>
                <a:spcPct val="10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r>
              <a:rPr lang="da-DK" sz="2200" dirty="0"/>
              <a:t>      Fx</a:t>
            </a:r>
            <a:r>
              <a:rPr lang="da-DK" sz="2200" i="1" dirty="0"/>
              <a:t> </a:t>
            </a:r>
          </a:p>
          <a:p>
            <a:pPr marL="0" indent="0" eaLnBrk="1">
              <a:lnSpc>
                <a:spcPct val="10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r>
              <a:rPr lang="da-DK" sz="1800" i="1" dirty="0"/>
              <a:t>&lt;drikke, fulde sig, drikke sig fuld </a:t>
            </a:r>
            <a:r>
              <a:rPr lang="en-US" sz="1800" i="1" dirty="0"/>
              <a:t>•</a:t>
            </a:r>
            <a:r>
              <a:rPr lang="da-DK" sz="1800" i="1" dirty="0"/>
              <a:t>  indtagelse af alkohol,  drikkeri, druk &gt;</a:t>
            </a:r>
          </a:p>
          <a:p>
            <a:pPr marL="0" indent="0" eaLnBrk="1">
              <a:lnSpc>
                <a:spcPct val="10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r>
              <a:rPr lang="da-DK" sz="2200" i="1" dirty="0"/>
              <a:t>	</a:t>
            </a:r>
            <a:r>
              <a:rPr lang="da-DK" sz="2200" dirty="0"/>
              <a:t>Overbegreb  = </a:t>
            </a:r>
            <a:r>
              <a:rPr lang="da-DK" sz="2200" i="1" dirty="0"/>
              <a:t>drikke, </a:t>
            </a:r>
            <a:r>
              <a:rPr lang="da-DK" sz="2200" dirty="0"/>
              <a:t>Agent=</a:t>
            </a:r>
            <a:r>
              <a:rPr lang="da-DK" sz="2200" i="1" dirty="0"/>
              <a:t>person</a:t>
            </a:r>
          </a:p>
          <a:p>
            <a:pPr marL="0" indent="0" eaLnBrk="1">
              <a:lnSpc>
                <a:spcPct val="10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endParaRPr lang="da-DK" sz="2200" i="1" dirty="0"/>
          </a:p>
          <a:p>
            <a:pPr marL="0" indent="0" eaLnBrk="1">
              <a:lnSpc>
                <a:spcPct val="10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r>
              <a:rPr lang="da-DK" sz="2200" i="1" dirty="0"/>
              <a:t>	</a:t>
            </a:r>
            <a:r>
              <a:rPr lang="da-DK" sz="1800" i="1" dirty="0"/>
              <a:t>&lt;stønne, pruste, puste </a:t>
            </a:r>
            <a:r>
              <a:rPr lang="en-US" sz="1800" i="1" dirty="0"/>
              <a:t>•</a:t>
            </a:r>
            <a:r>
              <a:rPr lang="da-DK" sz="1800" i="1" dirty="0"/>
              <a:t> puha, pyh, støn, pust&gt;</a:t>
            </a:r>
          </a:p>
          <a:p>
            <a:pPr marL="0" indent="0" eaLnBrk="1">
              <a:lnSpc>
                <a:spcPct val="10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r>
              <a:rPr lang="da-DK" sz="2200" i="1" dirty="0"/>
              <a:t>	</a:t>
            </a:r>
            <a:r>
              <a:rPr lang="da-DK" sz="2200" dirty="0"/>
              <a:t>Overbegreb = </a:t>
            </a:r>
            <a:r>
              <a:rPr lang="da-DK" sz="2200" i="1" dirty="0"/>
              <a:t>stønne, </a:t>
            </a:r>
            <a:r>
              <a:rPr lang="da-DK" sz="2200" dirty="0"/>
              <a:t>Agent=</a:t>
            </a:r>
            <a:r>
              <a:rPr lang="da-DK" sz="2200" i="1" dirty="0"/>
              <a:t>person</a:t>
            </a:r>
          </a:p>
          <a:p>
            <a:pPr marL="0" indent="0" eaLnBrk="1">
              <a:lnSpc>
                <a:spcPct val="10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endParaRPr lang="da-DK" sz="18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EC6A0-5294-4D3D-AC0A-C5253B7D3036}" type="slidenum">
              <a:rPr lang="da-DK"/>
              <a:pPr>
                <a:defRPr/>
              </a:pPr>
              <a:t>52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0140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1AD989-6810-4E30-B815-A8A542548BA6}" type="slidenum">
              <a:rPr lang="da-DK" smtClean="0"/>
              <a:pPr>
                <a:defRPr/>
              </a:pPr>
              <a:t>53</a:t>
            </a:fld>
            <a:endParaRPr lang="da-DK" dirty="0"/>
          </a:p>
        </p:txBody>
      </p:sp>
      <p:pic>
        <p:nvPicPr>
          <p:cNvPr id="59395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3" b="-2003"/>
          <a:stretch>
            <a:fillRect/>
          </a:stretch>
        </p:blipFill>
        <p:spPr bwMode="auto">
          <a:xfrm>
            <a:off x="1814400" y="336996"/>
            <a:ext cx="5175360" cy="985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" y="1535201"/>
            <a:ext cx="4623840" cy="2937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80" y="4735218"/>
            <a:ext cx="5529600" cy="1494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933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BBE67-3C9B-4ACC-B61F-F4EB6FBF5F6B}" type="slidenum">
              <a:rPr lang="da-DK" smtClean="0"/>
              <a:pPr>
                <a:defRPr/>
              </a:pPr>
              <a:t>54</a:t>
            </a:fld>
            <a:endParaRPr lang="da-DK" dirty="0"/>
          </a:p>
        </p:txBody>
      </p:sp>
      <p:pic>
        <p:nvPicPr>
          <p:cNvPr id="60419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40" y="1126199"/>
            <a:ext cx="6122880" cy="3983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739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652320" y="653829"/>
            <a:ext cx="8621280" cy="6139365"/>
          </a:xfrm>
          <a:extLst/>
        </p:spPr>
        <p:txBody>
          <a:bodyPr tIns="29717"/>
          <a:lstStyle>
            <a:lvl1pPr marL="342900" indent="-3429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5pPr>
            <a:lvl6pPr marL="2514600" indent="-2286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6pPr>
            <a:lvl7pPr marL="2971800" indent="-2286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7pPr>
            <a:lvl8pPr marL="3429000" indent="-2286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8pPr>
            <a:lvl9pPr marL="3886200" indent="-2286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9pPr>
          </a:lstStyle>
          <a:p>
            <a:pPr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endParaRPr lang="da-DK" sz="1800" b="1" dirty="0"/>
          </a:p>
          <a:p>
            <a:pPr marL="0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r>
              <a:rPr lang="da-DK" sz="2200" dirty="0"/>
              <a:t>3) Grupper med opmærkning: </a:t>
            </a:r>
            <a:r>
              <a:rPr lang="da-DK" sz="2200" dirty="0" err="1"/>
              <a:t>concerns</a:t>
            </a:r>
            <a:endParaRPr lang="da-DK" sz="2200" dirty="0"/>
          </a:p>
          <a:p>
            <a:pPr marL="0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endParaRPr lang="da-DK" sz="2200" i="1" dirty="0"/>
          </a:p>
          <a:p>
            <a:pPr marL="0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r>
              <a:rPr lang="da-DK" sz="2200" i="1" dirty="0"/>
              <a:t>Fx </a:t>
            </a:r>
            <a:r>
              <a:rPr lang="da-DK" sz="1800" i="1" dirty="0"/>
              <a:t>&lt;sneboldkamp, snebold, vaske, vasker, snehule, snehytte, snemand&gt;  </a:t>
            </a:r>
          </a:p>
          <a:p>
            <a:pPr marL="0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r>
              <a:rPr lang="da-DK" sz="2200" dirty="0" err="1"/>
              <a:t>Concerns</a:t>
            </a:r>
            <a:r>
              <a:rPr lang="da-DK" sz="2200" dirty="0"/>
              <a:t> = </a:t>
            </a:r>
            <a:r>
              <a:rPr lang="da-DK" sz="2200" i="1" dirty="0"/>
              <a:t>leg</a:t>
            </a:r>
          </a:p>
          <a:p>
            <a:pPr marL="0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endParaRPr lang="da-DK" sz="22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018B0-8062-4216-A45D-71617C5F4D92}" type="slidenum">
              <a:rPr lang="da-DK"/>
              <a:pPr>
                <a:defRPr/>
              </a:pPr>
              <a:t>55</a:t>
            </a:fld>
            <a:endParaRPr lang="da-DK" dirty="0"/>
          </a:p>
        </p:txBody>
      </p:sp>
      <p:pic>
        <p:nvPicPr>
          <p:cNvPr id="6144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0" y="2318644"/>
            <a:ext cx="6111360" cy="1633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21" y="4212442"/>
            <a:ext cx="3602880" cy="190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962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kstboks 5"/>
          <p:cNvSpPr txBox="1">
            <a:spLocks noChangeArrowheads="1"/>
          </p:cNvSpPr>
          <p:nvPr/>
        </p:nvSpPr>
        <p:spPr bwMode="auto">
          <a:xfrm>
            <a:off x="989280" y="423405"/>
            <a:ext cx="7054560" cy="246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marL="285750" indent="-285750" eaLnBrk="0">
              <a:defRPr>
                <a:solidFill>
                  <a:schemeClr val="bg1"/>
                </a:solidFill>
                <a:latin typeface="Arial" charset="0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 eaLnBrk="1">
              <a:buClr>
                <a:srgbClr val="0066CC"/>
              </a:buClr>
              <a:buSzPct val="120000"/>
              <a:defRPr/>
            </a:pPr>
            <a:r>
              <a:rPr lang="da-DK" sz="22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4) Grupper af egenskaber med opmærkning: hvem el. hvad besidder egenskaben?</a:t>
            </a:r>
          </a:p>
          <a:p>
            <a:pPr marL="0" indent="0" eaLnBrk="1">
              <a:buClr>
                <a:srgbClr val="0066CC"/>
              </a:buClr>
              <a:buSzPct val="120000"/>
              <a:defRPr/>
            </a:pPr>
            <a:r>
              <a:rPr lang="da-DK" sz="22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Ca. 1/5 af ordstoffet er egenskaber </a:t>
            </a:r>
          </a:p>
          <a:p>
            <a:pPr marL="0" indent="0" eaLnBrk="1">
              <a:buClr>
                <a:srgbClr val="0066CC"/>
              </a:buClr>
              <a:buSzPct val="120000"/>
              <a:defRPr/>
            </a:pPr>
            <a:endParaRPr lang="da-DK" sz="2200" dirty="0">
              <a:solidFill>
                <a:schemeClr val="tx2">
                  <a:lumMod val="85000"/>
                  <a:lumOff val="15000"/>
                </a:schemeClr>
              </a:solidFill>
              <a:latin typeface="+mn-lt"/>
            </a:endParaRPr>
          </a:p>
          <a:p>
            <a:pPr marL="0" indent="0" eaLnBrk="1">
              <a:buClr>
                <a:srgbClr val="0066CC"/>
              </a:buClr>
              <a:buSzPct val="120000"/>
              <a:defRPr/>
            </a:pPr>
            <a:r>
              <a:rPr lang="da-DK" sz="15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(Nimb, S. &amp; B.S. Pedersen 2012. </a:t>
            </a:r>
            <a:r>
              <a:rPr lang="da-DK" sz="15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Towards</a:t>
            </a:r>
            <a:r>
              <a:rPr lang="da-DK" sz="15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 a </a:t>
            </a:r>
            <a:r>
              <a:rPr lang="da-DK" sz="15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richer</a:t>
            </a:r>
            <a:r>
              <a:rPr lang="da-DK" sz="15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da-DK" sz="15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wordnet</a:t>
            </a:r>
            <a:r>
              <a:rPr lang="da-DK" sz="15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da-DK" sz="15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representation</a:t>
            </a:r>
            <a:r>
              <a:rPr lang="da-DK" sz="15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 of properties – </a:t>
            </a:r>
            <a:r>
              <a:rPr lang="da-DK" sz="15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exploiting</a:t>
            </a:r>
            <a:r>
              <a:rPr lang="da-DK" sz="15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da-DK" sz="15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semantic</a:t>
            </a:r>
            <a:r>
              <a:rPr lang="da-DK" sz="15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 and </a:t>
            </a:r>
            <a:r>
              <a:rPr lang="da-DK" sz="15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thematic</a:t>
            </a:r>
            <a:r>
              <a:rPr lang="da-DK" sz="15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 information from </a:t>
            </a:r>
            <a:r>
              <a:rPr lang="da-DK" sz="15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thesauri</a:t>
            </a:r>
            <a:r>
              <a:rPr lang="da-DK" sz="15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. I: </a:t>
            </a:r>
            <a:r>
              <a:rPr lang="da-DK" sz="1500" i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LREC 2012 </a:t>
            </a:r>
            <a:r>
              <a:rPr lang="da-DK" sz="1500" i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Proceedings</a:t>
            </a:r>
            <a:r>
              <a:rPr lang="da-DK" sz="15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da-DK" sz="15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pp</a:t>
            </a:r>
            <a:r>
              <a:rPr lang="da-DK" sz="15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. 3452-3456. Istanbul, </a:t>
            </a:r>
            <a:r>
              <a:rPr lang="da-DK" sz="15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Turkey</a:t>
            </a:r>
            <a:r>
              <a:rPr lang="da-DK" sz="1500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)</a:t>
            </a:r>
          </a:p>
          <a:p>
            <a:pPr marL="0" indent="0" eaLnBrk="1">
              <a:buClr>
                <a:srgbClr val="0066CC"/>
              </a:buClr>
              <a:buSzPct val="120000"/>
              <a:defRPr/>
            </a:pPr>
            <a:endParaRPr lang="da-DK" sz="2200" dirty="0"/>
          </a:p>
        </p:txBody>
      </p:sp>
      <p:pic>
        <p:nvPicPr>
          <p:cNvPr id="62467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21" y="4474550"/>
            <a:ext cx="6264000" cy="191828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81" y="2851500"/>
            <a:ext cx="3585600" cy="1149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C9E17E-4383-4141-A2CC-2026015CD68F}" type="slidenum">
              <a:rPr lang="da-DK" smtClean="0"/>
              <a:pPr>
                <a:defRPr/>
              </a:pPr>
              <a:t>56</a:t>
            </a:fld>
            <a:endParaRPr lang="da-DK" dirty="0"/>
          </a:p>
        </p:txBody>
      </p:sp>
      <p:pic>
        <p:nvPicPr>
          <p:cNvPr id="62470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1" y="2610995"/>
            <a:ext cx="4854240" cy="1631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222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914220" y="227544"/>
            <a:ext cx="7838100" cy="6402349"/>
          </a:xfrm>
          <a:extLst/>
        </p:spPr>
        <p:txBody>
          <a:bodyPr tIns="29717"/>
          <a:lstStyle>
            <a:lvl1pPr marL="342900" indent="-3429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5pPr>
            <a:lvl6pPr marL="2514600" indent="-2286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6pPr>
            <a:lvl7pPr marL="2971800" indent="-2286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7pPr>
            <a:lvl8pPr marL="3429000" indent="-2286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8pPr>
            <a:lvl9pPr marL="3886200" indent="-228600" algn="l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endParaRPr lang="da-DK" sz="1800" dirty="0"/>
          </a:p>
          <a:p>
            <a:pPr marL="0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r>
              <a:rPr lang="da-DK" sz="1800" dirty="0"/>
              <a:t>OBS:</a:t>
            </a:r>
            <a:endParaRPr lang="da-DK" sz="2200" dirty="0"/>
          </a:p>
          <a:p>
            <a:pPr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2200" dirty="0"/>
              <a:t>‘Haler’: ord kan tilføjes til en gruppe uden at overholde gruppens systematik</a:t>
            </a:r>
          </a:p>
          <a:p>
            <a:pPr marL="362885" lvl="1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endParaRPr lang="da-DK" sz="1800" dirty="0"/>
          </a:p>
          <a:p>
            <a:pPr marL="362885" lvl="1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endParaRPr lang="da-DK" sz="1800" dirty="0"/>
          </a:p>
          <a:p>
            <a:pPr marL="362885" lvl="1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endParaRPr lang="da-DK" sz="1800" dirty="0"/>
          </a:p>
          <a:p>
            <a:pPr marL="362885" lvl="1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endParaRPr lang="da-DK" sz="1800" dirty="0"/>
          </a:p>
          <a:p>
            <a:pPr marL="362885" lvl="1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endParaRPr lang="da-DK" sz="1800" dirty="0"/>
          </a:p>
          <a:p>
            <a:pPr lvl="1" indent="-311045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sammen med ‘</a:t>
            </a:r>
            <a:r>
              <a:rPr lang="da-DK" sz="1800" dirty="0" err="1"/>
              <a:t>concerns</a:t>
            </a:r>
            <a:r>
              <a:rPr lang="da-DK" sz="1800" dirty="0"/>
              <a:t>’-grupperne gør de sorteringsarbejdet gennemførligt</a:t>
            </a:r>
          </a:p>
          <a:p>
            <a:pPr lvl="1" indent="-311045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man sikrer at ‘gråzoneord’ (både hvad angår form og betydning) kommer med</a:t>
            </a:r>
          </a:p>
          <a:p>
            <a:pPr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endParaRPr lang="da-DK" sz="2200" dirty="0"/>
          </a:p>
          <a:p>
            <a:pPr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2200" dirty="0"/>
              <a:t>De formelle opmærkningerne sikrer </a:t>
            </a:r>
          </a:p>
          <a:p>
            <a:pPr lvl="1" indent="-311045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at man kan søge på tværs af manuskriptet, fx alle personer – alle handlinger – alle egenskaber</a:t>
            </a:r>
          </a:p>
          <a:p>
            <a:pPr lvl="1" indent="-311045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sprogteknologisk ressource</a:t>
            </a:r>
          </a:p>
          <a:p>
            <a:pPr lvl="1" indent="-311045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at man kan vælge at se bort fra nogle typer af ord, fx halerne</a:t>
            </a:r>
          </a:p>
          <a:p>
            <a:pPr lvl="1" indent="-311045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at man kan vælge at præsentere ordgrupperne i en bestemte rækkefølge (først personer, så handlinger, så egenskaber, fx) </a:t>
            </a:r>
          </a:p>
          <a:p>
            <a:pPr marL="362885" lvl="1" indent="0" eaLnBrk="1">
              <a:lnSpc>
                <a:spcPct val="70000"/>
              </a:lnSpc>
              <a:spcAft>
                <a:spcPts val="816"/>
              </a:spcAft>
              <a:buClr>
                <a:srgbClr val="0066CC"/>
              </a:buClr>
              <a:buSzPct val="120000"/>
              <a:defRPr/>
            </a:pPr>
            <a:endParaRPr lang="da-DK" sz="18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3E45A-CCCD-45FE-80BB-01D94060F67F}" type="slidenum">
              <a:rPr lang="da-DK"/>
              <a:pPr>
                <a:defRPr/>
              </a:pPr>
              <a:t>57</a:t>
            </a:fld>
            <a:endParaRPr lang="da-DK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85" y="1469270"/>
            <a:ext cx="4694242" cy="128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510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>
          <a:xfrm>
            <a:off x="326880" y="227544"/>
            <a:ext cx="7902720" cy="623586"/>
          </a:xfrm>
        </p:spPr>
        <p:txBody>
          <a:bodyPr/>
          <a:lstStyle/>
          <a:p>
            <a:r>
              <a:rPr lang="da-DK" sz="3300"/>
              <a:t>Rækkefølge af ord og udtryk</a:t>
            </a:r>
          </a:p>
        </p:txBody>
      </p:sp>
      <p:sp>
        <p:nvSpPr>
          <p:cNvPr id="60422" name="Pladsholder til indhold 1"/>
          <p:cNvSpPr>
            <a:spLocks noGrp="1"/>
          </p:cNvSpPr>
          <p:nvPr>
            <p:ph sz="half" idx="1"/>
          </p:nvPr>
        </p:nvSpPr>
        <p:spPr>
          <a:xfrm>
            <a:off x="1370880" y="1012427"/>
            <a:ext cx="6249600" cy="3984898"/>
          </a:xfrm>
        </p:spPr>
        <p:txBody>
          <a:bodyPr/>
          <a:lstStyle/>
          <a:p>
            <a:pPr marL="0" indent="0">
              <a:defRPr/>
            </a:pPr>
            <a:r>
              <a:rPr lang="da-DK" sz="2200" dirty="0"/>
              <a:t>Principper ved semantisk finsortering</a:t>
            </a:r>
          </a:p>
          <a:p>
            <a:pPr marL="0" indent="0">
              <a:defRPr/>
            </a:pPr>
            <a:endParaRPr lang="da-DK" sz="2200" dirty="0"/>
          </a:p>
          <a:p>
            <a:pPr marL="414726" indent="-414726">
              <a:buClr>
                <a:srgbClr val="0070C0"/>
              </a:buClr>
              <a:buSzPct val="120000"/>
              <a:defRPr/>
            </a:pPr>
            <a:r>
              <a:rPr lang="da-DK" sz="2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Gode eksempler på en kategori ( = prototyper) nævnes før dårlige eksempler</a:t>
            </a:r>
          </a:p>
          <a:p>
            <a:pPr marL="414726" indent="-414726">
              <a:buClr>
                <a:srgbClr val="0070C0"/>
              </a:buClr>
              <a:buSzPct val="120000"/>
              <a:defRPr/>
            </a:pPr>
            <a:endParaRPr lang="da-DK" sz="2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414726" indent="-414726">
              <a:buClr>
                <a:srgbClr val="0070C0"/>
              </a:buClr>
              <a:buSzPct val="120000"/>
              <a:defRPr/>
            </a:pPr>
            <a:r>
              <a:rPr lang="da-DK" sz="2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Grundniveauord nævnes før mere specifikke ord</a:t>
            </a:r>
          </a:p>
          <a:p>
            <a:pPr marL="414726" indent="-414726">
              <a:buClr>
                <a:srgbClr val="0070C0"/>
              </a:buClr>
              <a:buSzPct val="120000"/>
              <a:defRPr/>
            </a:pPr>
            <a:endParaRPr lang="da-DK" sz="2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414726" indent="-414726">
              <a:buClr>
                <a:srgbClr val="0070C0"/>
              </a:buClr>
              <a:buSzPct val="120000"/>
              <a:defRPr/>
            </a:pPr>
            <a:r>
              <a:rPr lang="da-DK" sz="2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Evt. logisk rækkefølge (tid, grad) overholdes</a:t>
            </a:r>
            <a:endParaRPr lang="da-DK" sz="22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94C92-9CFF-415B-A498-88FCB45E2C7E}" type="slidenum">
              <a:rPr lang="da-DK" smtClean="0"/>
              <a:pPr>
                <a:defRPr/>
              </a:pPr>
              <a:t>58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168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6"/>
          <p:cNvSpPr txBox="1"/>
          <p:nvPr/>
        </p:nvSpPr>
        <p:spPr>
          <a:xfrm>
            <a:off x="1828801" y="1913961"/>
            <a:ext cx="5551200" cy="4497592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buClr>
                <a:srgbClr val="0066CC"/>
              </a:buClr>
              <a:buSzPct val="120000"/>
              <a:defRPr/>
            </a:pPr>
            <a:r>
              <a:rPr lang="da-DK" dirty="0" err="1"/>
              <a:t>Dirven</a:t>
            </a:r>
            <a:r>
              <a:rPr lang="da-DK" dirty="0"/>
              <a:t> &amp; </a:t>
            </a:r>
            <a:r>
              <a:rPr lang="da-DK" dirty="0" err="1"/>
              <a:t>Verspoor</a:t>
            </a:r>
            <a:r>
              <a:rPr lang="da-DK" dirty="0"/>
              <a:t> 2004, s. 32: </a:t>
            </a:r>
          </a:p>
          <a:p>
            <a:pPr>
              <a:buClr>
                <a:srgbClr val="0066CC"/>
              </a:buClr>
              <a:buSzPct val="120000"/>
              <a:defRPr/>
            </a:pPr>
            <a:endParaRPr lang="da-DK" dirty="0"/>
          </a:p>
          <a:p>
            <a:pPr marL="311045" indent="-311045"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dirty="0"/>
              <a:t>semantiske og leksikalske kategorier er radiale i deres natur</a:t>
            </a:r>
          </a:p>
          <a:p>
            <a:pPr marL="311045" indent="-311045"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endParaRPr lang="da-DK" dirty="0"/>
          </a:p>
          <a:p>
            <a:pPr marL="311045" indent="-311045"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dirty="0"/>
              <a:t>nogle medlemmer af et semantisk felt er mere centrale end andre = prototyper </a:t>
            </a:r>
          </a:p>
          <a:p>
            <a:pPr marL="311045" indent="-311045"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endParaRPr lang="da-DK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311045" indent="-311045"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dirty="0">
                <a:solidFill>
                  <a:schemeClr val="tx2">
                    <a:lumMod val="85000"/>
                    <a:lumOff val="15000"/>
                  </a:schemeClr>
                </a:solidFill>
              </a:rPr>
              <a:t>andre medlemmer er dårlige, perifere medlemmer af en kategori</a:t>
            </a:r>
          </a:p>
          <a:p>
            <a:pPr marL="311045" indent="-311045"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endParaRPr lang="da-DK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311045" indent="-311045"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dirty="0">
                <a:solidFill>
                  <a:schemeClr val="tx2">
                    <a:lumMod val="85000"/>
                    <a:lumOff val="15000"/>
                  </a:schemeClr>
                </a:solidFill>
              </a:rPr>
              <a:t>Protypen: det medlem der </a:t>
            </a:r>
            <a:r>
              <a:rPr lang="da-DK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umiddelbart</a:t>
            </a:r>
            <a:r>
              <a:rPr lang="da-DK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tænkes på når kategorien nævnes (</a:t>
            </a:r>
            <a:r>
              <a:rPr lang="da-DK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Dirven</a:t>
            </a:r>
            <a:r>
              <a:rPr lang="da-DK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&amp; </a:t>
            </a:r>
            <a:r>
              <a:rPr lang="da-DK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Verspoor</a:t>
            </a:r>
            <a:r>
              <a:rPr lang="da-DK" dirty="0">
                <a:solidFill>
                  <a:schemeClr val="tx2">
                    <a:lumMod val="85000"/>
                    <a:lumOff val="15000"/>
                  </a:schemeClr>
                </a:solidFill>
              </a:rPr>
              <a:t>, s. 17)</a:t>
            </a:r>
          </a:p>
          <a:p>
            <a:pPr marL="311045" indent="-311045"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endParaRPr lang="da-DK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311045" indent="-311045"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dirty="0">
                <a:solidFill>
                  <a:schemeClr val="tx2">
                    <a:lumMod val="85000"/>
                    <a:lumOff val="15000"/>
                  </a:schemeClr>
                </a:solidFill>
              </a:rPr>
              <a:t>Møbler:  protyper: </a:t>
            </a:r>
            <a:r>
              <a:rPr lang="da-DK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bord</a:t>
            </a:r>
            <a:r>
              <a:rPr lang="da-DK" dirty="0">
                <a:solidFill>
                  <a:schemeClr val="tx2">
                    <a:lumMod val="85000"/>
                    <a:lumOff val="15000"/>
                  </a:schemeClr>
                </a:solidFill>
              </a:rPr>
              <a:t>, </a:t>
            </a:r>
            <a:r>
              <a:rPr lang="da-DK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stol</a:t>
            </a:r>
            <a:r>
              <a:rPr lang="da-DK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over for perifere medlemmer: </a:t>
            </a:r>
            <a:r>
              <a:rPr lang="da-DK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tæppe</a:t>
            </a:r>
            <a:r>
              <a:rPr lang="da-DK" dirty="0">
                <a:solidFill>
                  <a:schemeClr val="tx2">
                    <a:lumMod val="85000"/>
                    <a:lumOff val="15000"/>
                  </a:schemeClr>
                </a:solidFill>
              </a:rPr>
              <a:t>, </a:t>
            </a:r>
            <a:r>
              <a:rPr lang="da-DK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lampe</a:t>
            </a:r>
            <a:endParaRPr lang="da-DK" i="1" dirty="0"/>
          </a:p>
        </p:txBody>
      </p:sp>
      <p:sp>
        <p:nvSpPr>
          <p:cNvPr id="60422" name="Pladsholder til indhold 1"/>
          <p:cNvSpPr>
            <a:spLocks noGrp="1"/>
          </p:cNvSpPr>
          <p:nvPr>
            <p:ph sz="half" idx="1"/>
          </p:nvPr>
        </p:nvSpPr>
        <p:spPr>
          <a:xfrm>
            <a:off x="1697760" y="1012427"/>
            <a:ext cx="5748480" cy="783442"/>
          </a:xfrm>
        </p:spPr>
        <p:txBody>
          <a:bodyPr/>
          <a:lstStyle/>
          <a:p>
            <a:pPr marL="0" indent="0">
              <a:defRPr/>
            </a:pPr>
            <a:r>
              <a:rPr lang="da-DK" sz="2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Gode eksempler på kategorien (= prototyper) nævnes før dårlige eksempler</a:t>
            </a:r>
            <a:endParaRPr lang="da-DK" sz="22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73C43-06CB-45ED-9EF6-1E924DFA989F}" type="slidenum">
              <a:rPr lang="da-DK" smtClean="0"/>
              <a:pPr>
                <a:defRPr/>
              </a:pPr>
              <a:t>59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191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552" y="1165073"/>
            <a:ext cx="8229600" cy="548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XML structure, senses grouped </a:t>
            </a:r>
            <a:r>
              <a:rPr lang="en-US" sz="24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wrt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. semantics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: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~8,300 semantic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groups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panose="02040502050405020303" pitchFamily="18" charset="0"/>
                <a:cs typeface="Arial"/>
              </a:rPr>
              <a:t> = also groups of m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ixed POS classes</a:t>
            </a:r>
          </a:p>
          <a:p>
            <a:pPr marL="457200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E.g. one group: words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denoting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the property “tearfulness”:</a:t>
            </a:r>
          </a:p>
          <a:p>
            <a:pPr marL="457200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457200" lvl="1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1" y="4434070"/>
            <a:ext cx="6437704" cy="146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4"/>
          <p:cNvSpPr/>
          <p:nvPr/>
        </p:nvSpPr>
        <p:spPr>
          <a:xfrm>
            <a:off x="1045930" y="3356992"/>
            <a:ext cx="1618332" cy="810999"/>
          </a:xfrm>
          <a:prstGeom prst="wedgeEllipseCallout">
            <a:avLst>
              <a:gd name="adj1" fmla="val 58315"/>
              <a:gd name="adj2" fmla="val 100106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n</a:t>
            </a:r>
            <a:r>
              <a:rPr lang="en-US" sz="1400" dirty="0" smtClean="0">
                <a:solidFill>
                  <a:schemeClr val="bg1"/>
                </a:solidFill>
              </a:rPr>
              <a:t>oun ‘tearfulness’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Callout 4"/>
          <p:cNvSpPr/>
          <p:nvPr/>
        </p:nvSpPr>
        <p:spPr>
          <a:xfrm>
            <a:off x="3993576" y="3356992"/>
            <a:ext cx="1762348" cy="810999"/>
          </a:xfrm>
          <a:prstGeom prst="wedgeEllipseCallout">
            <a:avLst>
              <a:gd name="adj1" fmla="val -65004"/>
              <a:gd name="adj2" fmla="val 87759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verb ‘to be easily moved to tears’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Oval Callout 4"/>
          <p:cNvSpPr/>
          <p:nvPr/>
        </p:nvSpPr>
        <p:spPr>
          <a:xfrm>
            <a:off x="7402340" y="3341201"/>
            <a:ext cx="1366812" cy="810999"/>
          </a:xfrm>
          <a:prstGeom prst="wedgeEllipseCallout">
            <a:avLst>
              <a:gd name="adj1" fmla="val -329807"/>
              <a:gd name="adj2" fmla="val 137585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dv. ‘on the verge of tears’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Oval Callout 4"/>
          <p:cNvSpPr/>
          <p:nvPr/>
        </p:nvSpPr>
        <p:spPr>
          <a:xfrm>
            <a:off x="7464345" y="5581162"/>
            <a:ext cx="1618332" cy="844202"/>
          </a:xfrm>
          <a:prstGeom prst="wedgeEllipseCallout">
            <a:avLst>
              <a:gd name="adj1" fmla="val -139663"/>
              <a:gd name="adj2" fmla="val -162331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bg1"/>
                </a:solidFill>
              </a:rPr>
              <a:t>a</a:t>
            </a:r>
            <a:r>
              <a:rPr lang="en-US" sz="1400" dirty="0" err="1" smtClean="0">
                <a:solidFill>
                  <a:schemeClr val="bg1"/>
                </a:solidFill>
              </a:rPr>
              <a:t>dj</a:t>
            </a:r>
            <a:r>
              <a:rPr lang="en-US" sz="1400" dirty="0" smtClean="0">
                <a:solidFill>
                  <a:schemeClr val="bg1"/>
                </a:solidFill>
              </a:rPr>
              <a:t>.’tearful’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"/>
          <p:cNvSpPr>
            <a:spLocks noGrp="1" noChangeArrowheads="1"/>
          </p:cNvSpPr>
          <p:nvPr>
            <p:ph type="title"/>
          </p:nvPr>
        </p:nvSpPr>
        <p:spPr>
          <a:xfrm>
            <a:off x="511175" y="257175"/>
            <a:ext cx="8229600" cy="1039813"/>
          </a:xfrm>
          <a:ln/>
        </p:spPr>
        <p:txBody>
          <a:bodyPr lIns="91440" tIns="45720" rIns="91440" bIns="45720"/>
          <a:lstStyle/>
          <a:p>
            <a:pPr marL="0" lvl="1" indent="0" algn="l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The thesaurus: Compilation and semantic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annotation</a:t>
            </a:r>
            <a:endParaRPr lang="da-DK" sz="2800" dirty="0">
              <a:solidFill>
                <a:srgbClr val="33669C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77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Pladsholder til indhold 4"/>
          <p:cNvSpPr>
            <a:spLocks noGrp="1"/>
          </p:cNvSpPr>
          <p:nvPr>
            <p:ph sz="quarter" idx="3"/>
          </p:nvPr>
        </p:nvSpPr>
        <p:spPr>
          <a:xfrm>
            <a:off x="783360" y="750320"/>
            <a:ext cx="8231040" cy="5878697"/>
          </a:xfrm>
        </p:spPr>
        <p:txBody>
          <a:bodyPr/>
          <a:lstStyle/>
          <a:p>
            <a:pPr marL="0" indent="0">
              <a:buClr>
                <a:srgbClr val="0066CC"/>
              </a:buClr>
              <a:buSzPct val="120000"/>
              <a:defRPr/>
            </a:pPr>
            <a:endParaRPr lang="da-DK" sz="1800" dirty="0"/>
          </a:p>
          <a:p>
            <a:pPr marL="0" indent="0">
              <a:buClr>
                <a:srgbClr val="0066CC"/>
              </a:buClr>
              <a:buSzPct val="120000"/>
              <a:defRPr/>
            </a:pPr>
            <a:r>
              <a:rPr lang="da-DK" sz="2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Grundniveauord nævnes før mere specifikke ord</a:t>
            </a:r>
            <a:endParaRPr lang="da-DK" sz="2200" dirty="0"/>
          </a:p>
          <a:p>
            <a:pPr marL="0" indent="0">
              <a:buClr>
                <a:srgbClr val="0066CC"/>
              </a:buClr>
              <a:buSzPct val="120000"/>
              <a:defRPr/>
            </a:pPr>
            <a:r>
              <a:rPr lang="da-DK" sz="1800" dirty="0"/>
              <a:t>(</a:t>
            </a:r>
            <a:r>
              <a:rPr lang="da-DK" sz="1800" dirty="0" err="1"/>
              <a:t>Dirven</a:t>
            </a:r>
            <a:r>
              <a:rPr lang="da-DK" sz="1800" dirty="0"/>
              <a:t> &amp; </a:t>
            </a:r>
            <a:r>
              <a:rPr lang="da-DK" sz="1800" dirty="0" err="1"/>
              <a:t>Verspoor</a:t>
            </a:r>
            <a:r>
              <a:rPr lang="da-DK" sz="1800" dirty="0"/>
              <a:t> 2004, s. 37, Ruus 1995, s. 184)</a:t>
            </a:r>
          </a:p>
          <a:p>
            <a:pPr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Ordforrådet kan inddeles hierarkisk med mellemste abstraktionsniveau: </a:t>
            </a:r>
            <a:r>
              <a:rPr lang="da-DK" sz="1800" b="1" dirty="0"/>
              <a:t>grundniveauord</a:t>
            </a:r>
            <a:r>
              <a:rPr lang="da-DK" sz="1800" dirty="0"/>
              <a:t>, disse ord har </a:t>
            </a:r>
            <a:r>
              <a:rPr lang="da-DK" sz="1800" b="1" dirty="0"/>
              <a:t>mere generelle udtryk </a:t>
            </a:r>
            <a:r>
              <a:rPr lang="da-DK" sz="1800" dirty="0"/>
              <a:t>over sig og </a:t>
            </a:r>
            <a:r>
              <a:rPr lang="da-DK" sz="1800" b="1" dirty="0"/>
              <a:t>mere specifikke udtryk</a:t>
            </a:r>
            <a:r>
              <a:rPr lang="da-DK" sz="1800" dirty="0"/>
              <a:t> under sig </a:t>
            </a:r>
          </a:p>
          <a:p>
            <a:pPr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Fx er </a:t>
            </a:r>
            <a:r>
              <a:rPr lang="da-DK" sz="1800" i="1" dirty="0"/>
              <a:t>stol</a:t>
            </a:r>
            <a:r>
              <a:rPr lang="da-DK" sz="1800" dirty="0"/>
              <a:t> et grundniveauord - </a:t>
            </a:r>
            <a:r>
              <a:rPr lang="da-DK" sz="1800" i="1" dirty="0"/>
              <a:t>gyngestol</a:t>
            </a:r>
            <a:r>
              <a:rPr lang="da-DK" sz="1800" dirty="0"/>
              <a:t> et mere specifikt ord - </a:t>
            </a:r>
            <a:r>
              <a:rPr lang="da-DK" sz="1800" i="1" dirty="0"/>
              <a:t>møbel</a:t>
            </a:r>
            <a:r>
              <a:rPr lang="da-DK" sz="1800" dirty="0"/>
              <a:t> et mere generelt ord.</a:t>
            </a:r>
          </a:p>
          <a:p>
            <a:pPr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Andre eks. på grundniveauord: </a:t>
            </a:r>
            <a:r>
              <a:rPr lang="da-DK" sz="1800" i="1" dirty="0"/>
              <a:t>træ</a:t>
            </a:r>
            <a:r>
              <a:rPr lang="da-DK" sz="1800" dirty="0"/>
              <a:t>, </a:t>
            </a:r>
            <a:r>
              <a:rPr lang="da-DK" sz="1800" i="1" dirty="0"/>
              <a:t>hund</a:t>
            </a:r>
            <a:r>
              <a:rPr lang="da-DK" sz="1800" dirty="0"/>
              <a:t>, </a:t>
            </a:r>
            <a:r>
              <a:rPr lang="da-DK" sz="1800" i="1" dirty="0"/>
              <a:t>bukser</a:t>
            </a:r>
            <a:r>
              <a:rPr lang="da-DK" sz="1800" dirty="0"/>
              <a:t>, </a:t>
            </a:r>
            <a:r>
              <a:rPr lang="da-DK" sz="1800" i="1" dirty="0"/>
              <a:t>bil</a:t>
            </a:r>
            <a:r>
              <a:rPr lang="da-DK" sz="1800" dirty="0"/>
              <a:t>, </a:t>
            </a:r>
            <a:r>
              <a:rPr lang="da-DK" sz="1800" i="1" dirty="0"/>
              <a:t>æble</a:t>
            </a:r>
            <a:r>
              <a:rPr lang="da-DK" sz="1800" dirty="0"/>
              <a:t> </a:t>
            </a:r>
          </a:p>
          <a:p>
            <a:pPr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Tilsvarende mere generelle udtryk: </a:t>
            </a:r>
            <a:r>
              <a:rPr lang="da-DK" sz="1800" i="1" dirty="0"/>
              <a:t>plante</a:t>
            </a:r>
            <a:r>
              <a:rPr lang="da-DK" sz="1800" dirty="0"/>
              <a:t>, </a:t>
            </a:r>
            <a:r>
              <a:rPr lang="da-DK" sz="1800" i="1" dirty="0"/>
              <a:t>dyr</a:t>
            </a:r>
            <a:r>
              <a:rPr lang="da-DK" sz="1800" dirty="0"/>
              <a:t>, </a:t>
            </a:r>
            <a:r>
              <a:rPr lang="da-DK" sz="1800" i="1" dirty="0"/>
              <a:t>tøj</a:t>
            </a:r>
            <a:r>
              <a:rPr lang="da-DK" sz="1800" dirty="0"/>
              <a:t>, </a:t>
            </a:r>
            <a:r>
              <a:rPr lang="da-DK" sz="1800" i="1" dirty="0"/>
              <a:t>køretøj</a:t>
            </a:r>
            <a:r>
              <a:rPr lang="da-DK" sz="1800" dirty="0"/>
              <a:t>,  </a:t>
            </a:r>
            <a:r>
              <a:rPr lang="da-DK" sz="1800" i="1" dirty="0"/>
              <a:t>frugt</a:t>
            </a:r>
          </a:p>
          <a:p>
            <a:pPr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Tilsvarende mere specifikke udtryk: </a:t>
            </a:r>
            <a:r>
              <a:rPr lang="da-DK" sz="1800" i="1" dirty="0"/>
              <a:t>egetræ</a:t>
            </a:r>
            <a:r>
              <a:rPr lang="da-DK" sz="1800" dirty="0"/>
              <a:t>, </a:t>
            </a:r>
            <a:r>
              <a:rPr lang="da-DK" sz="1800" i="1" dirty="0"/>
              <a:t>labrador</a:t>
            </a:r>
            <a:r>
              <a:rPr lang="da-DK" sz="1800" dirty="0"/>
              <a:t>, </a:t>
            </a:r>
            <a:r>
              <a:rPr lang="da-DK" sz="1800" i="1" dirty="0"/>
              <a:t>cowboybukser</a:t>
            </a:r>
            <a:r>
              <a:rPr lang="da-DK" sz="1800" dirty="0"/>
              <a:t>, </a:t>
            </a:r>
            <a:r>
              <a:rPr lang="da-DK" sz="1800" i="1" dirty="0"/>
              <a:t>sportsbil</a:t>
            </a:r>
            <a:r>
              <a:rPr lang="da-DK" sz="1800" dirty="0"/>
              <a:t>, </a:t>
            </a:r>
            <a:r>
              <a:rPr lang="da-DK" sz="1800" i="1" dirty="0" err="1"/>
              <a:t>Granny</a:t>
            </a:r>
            <a:r>
              <a:rPr lang="da-DK" sz="1800" i="1" dirty="0"/>
              <a:t> Smith</a:t>
            </a:r>
          </a:p>
          <a:p>
            <a:pPr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Et grundniveauord er det mest fremtrædende ord: det ord der </a:t>
            </a:r>
            <a:r>
              <a:rPr lang="da-DK" sz="1800" b="1" dirty="0"/>
              <a:t>umiddelbart</a:t>
            </a:r>
            <a:r>
              <a:rPr lang="da-DK" sz="1800" dirty="0"/>
              <a:t> bruges når man skal referere til et bestemt fænomen (</a:t>
            </a:r>
            <a:r>
              <a:rPr lang="da-DK" sz="1800" dirty="0" err="1"/>
              <a:t>Dirven</a:t>
            </a:r>
            <a:r>
              <a:rPr lang="da-DK" sz="1800" dirty="0"/>
              <a:t> &amp; </a:t>
            </a:r>
            <a:r>
              <a:rPr lang="da-DK" sz="1800" dirty="0" err="1"/>
              <a:t>Verspoor</a:t>
            </a:r>
            <a:r>
              <a:rPr lang="da-DK" sz="1800" dirty="0"/>
              <a:t> 2004, '</a:t>
            </a:r>
            <a:r>
              <a:rPr lang="da-DK" sz="1800" dirty="0" err="1"/>
              <a:t>basic</a:t>
            </a:r>
            <a:r>
              <a:rPr lang="da-DK" sz="1800" dirty="0"/>
              <a:t> </a:t>
            </a:r>
            <a:r>
              <a:rPr lang="da-DK" sz="1800" dirty="0" err="1"/>
              <a:t>level</a:t>
            </a:r>
            <a:r>
              <a:rPr lang="da-DK" sz="1800" dirty="0"/>
              <a:t> term', s. 37)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36617-FB32-488B-99A9-9D58E1B854CC}" type="slidenum">
              <a:rPr lang="da-DK" smtClean="0"/>
              <a:pPr>
                <a:defRPr/>
              </a:pPr>
              <a:t>60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39844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Pladsholder til indhold 4"/>
          <p:cNvSpPr>
            <a:spLocks noGrp="1"/>
          </p:cNvSpPr>
          <p:nvPr>
            <p:ph sz="quarter" idx="3"/>
          </p:nvPr>
        </p:nvSpPr>
        <p:spPr>
          <a:xfrm>
            <a:off x="522720" y="750320"/>
            <a:ext cx="7902720" cy="5618029"/>
          </a:xfrm>
        </p:spPr>
        <p:txBody>
          <a:bodyPr/>
          <a:lstStyle/>
          <a:p>
            <a:pPr marL="0" indent="0">
              <a:defRPr/>
            </a:pPr>
            <a:r>
              <a:rPr lang="da-DK" sz="2200" dirty="0"/>
              <a:t>Grundniveauord og prototyper fremhæves og fungerer som nøgleord </a:t>
            </a:r>
          </a:p>
          <a:p>
            <a:pPr marL="0" indent="0">
              <a:defRPr/>
            </a:pPr>
            <a:endParaRPr lang="da-DK" sz="1500" dirty="0"/>
          </a:p>
          <a:p>
            <a:pPr marL="0" indent="0">
              <a:defRPr/>
            </a:pPr>
            <a:r>
              <a:rPr lang="da-DK" sz="1500" i="1" dirty="0"/>
              <a:t>	</a:t>
            </a:r>
          </a:p>
          <a:p>
            <a:pPr marL="0" indent="0">
              <a:defRPr/>
            </a:pPr>
            <a:endParaRPr lang="da-DK" sz="1500" i="1" dirty="0"/>
          </a:p>
          <a:p>
            <a:pPr marL="0" indent="0">
              <a:defRPr/>
            </a:pPr>
            <a:endParaRPr lang="da-DK" sz="1500" i="1" dirty="0"/>
          </a:p>
          <a:p>
            <a:pPr marL="0" indent="0">
              <a:buClr>
                <a:srgbClr val="0066CC"/>
              </a:buClr>
              <a:buSzPct val="120000"/>
              <a:defRPr/>
            </a:pPr>
            <a:r>
              <a:rPr lang="da-DK" sz="1800" dirty="0"/>
              <a:t>Eks. kategorien ”beklædningsgenstande til hænder og fødder”</a:t>
            </a:r>
          </a:p>
          <a:p>
            <a:pPr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i="1" dirty="0"/>
              <a:t>handske</a:t>
            </a:r>
            <a:r>
              <a:rPr lang="da-DK" sz="1800" dirty="0"/>
              <a:t>, </a:t>
            </a:r>
            <a:r>
              <a:rPr lang="da-DK" sz="1800" i="1" dirty="0"/>
              <a:t>vante</a:t>
            </a:r>
            <a:r>
              <a:rPr lang="da-DK" sz="1800" dirty="0"/>
              <a:t>, </a:t>
            </a:r>
            <a:r>
              <a:rPr lang="da-DK" sz="1800" i="1" dirty="0"/>
              <a:t>strømpe</a:t>
            </a:r>
            <a:r>
              <a:rPr lang="da-DK" sz="1800" dirty="0"/>
              <a:t> bedste eksempler = </a:t>
            </a:r>
            <a:r>
              <a:rPr lang="da-DK" sz="1800" dirty="0" err="1"/>
              <a:t>protytyper</a:t>
            </a:r>
            <a:endParaRPr lang="da-DK" sz="1800" dirty="0"/>
          </a:p>
          <a:p>
            <a:pPr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i="1" dirty="0" err="1"/>
              <a:t>muffedisser</a:t>
            </a:r>
            <a:r>
              <a:rPr lang="da-DK" sz="1800" dirty="0"/>
              <a:t>, </a:t>
            </a:r>
            <a:r>
              <a:rPr lang="da-DK" sz="1800" i="1" dirty="0"/>
              <a:t>benvarmere</a:t>
            </a:r>
            <a:r>
              <a:rPr lang="da-DK" sz="1800" dirty="0"/>
              <a:t>, </a:t>
            </a:r>
            <a:r>
              <a:rPr lang="da-DK" sz="1800" i="1" dirty="0"/>
              <a:t>støttestrømper</a:t>
            </a:r>
            <a:r>
              <a:rPr lang="da-DK" sz="1800" dirty="0"/>
              <a:t> mere perifere eksempler - de ”dårligste” eksempler på en sådan beklædningsgenstand</a:t>
            </a:r>
          </a:p>
          <a:p>
            <a:pPr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i="1" dirty="0"/>
              <a:t>Strømpebukser</a:t>
            </a:r>
            <a:r>
              <a:rPr lang="da-DK" sz="1800" dirty="0"/>
              <a:t> er fremhævet fordi det er et grundniveauord, og fordi det har flere, mere specifikke underbegreber. </a:t>
            </a:r>
          </a:p>
          <a:p>
            <a:pPr>
              <a:buClr>
                <a:srgbClr val="0066CC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1800" dirty="0"/>
              <a:t>Et eksempel der har noget med kategorien at gøre, men ikke er en beklædningsgenstand: </a:t>
            </a:r>
            <a:r>
              <a:rPr lang="da-DK" sz="1800" i="1" dirty="0"/>
              <a:t>behandsket hånd</a:t>
            </a:r>
            <a:r>
              <a:rPr lang="da-DK" sz="1800" dirty="0"/>
              <a:t> - nævnt i halen</a:t>
            </a:r>
            <a:endParaRPr lang="da-DK" sz="1500" dirty="0"/>
          </a:p>
        </p:txBody>
      </p:sp>
      <p:pic>
        <p:nvPicPr>
          <p:cNvPr id="675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640" y="1535201"/>
            <a:ext cx="4108320" cy="130621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2772F-B1A2-4AA5-9E09-6C6660EC1A77}" type="slidenum">
              <a:rPr lang="da-DK" smtClean="0"/>
              <a:pPr>
                <a:defRPr/>
              </a:pPr>
              <a:t>61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79889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ladsholder til indhol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7120" y="1404148"/>
            <a:ext cx="6324480" cy="398201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76594-EBA9-43EE-A525-B73CAE5F79BA}" type="slidenum">
              <a:rPr lang="da-DK" smtClean="0"/>
              <a:pPr>
                <a:defRPr/>
              </a:pPr>
              <a:t>62</a:t>
            </a:fld>
            <a:r>
              <a:rPr lang="da-DK" smtClean="0"/>
              <a:t>/24</a:t>
            </a:r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566721" y="816566"/>
            <a:ext cx="5147463" cy="6993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da-DK" sz="2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Evt. logisk rækkefølge (tid, grad) overholdes</a:t>
            </a:r>
            <a:endParaRPr lang="da-DK" sz="2200" dirty="0"/>
          </a:p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13058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>
          <a:xfrm>
            <a:off x="1370880" y="293791"/>
            <a:ext cx="5559840" cy="587582"/>
          </a:xfrm>
        </p:spPr>
        <p:txBody>
          <a:bodyPr/>
          <a:lstStyle/>
          <a:p>
            <a:pPr algn="l"/>
            <a:r>
              <a:rPr lang="da-DK" sz="2500"/>
              <a:t>Den trykte begrebsordbog</a:t>
            </a:r>
          </a:p>
        </p:txBody>
      </p:sp>
      <p:sp>
        <p:nvSpPr>
          <p:cNvPr id="69635" name="Pladsholder til indhold 4"/>
          <p:cNvSpPr>
            <a:spLocks noGrp="1"/>
          </p:cNvSpPr>
          <p:nvPr>
            <p:ph sz="quarter" idx="3"/>
          </p:nvPr>
        </p:nvSpPr>
        <p:spPr>
          <a:xfrm>
            <a:off x="1632961" y="1731062"/>
            <a:ext cx="8033760" cy="5813891"/>
          </a:xfrm>
        </p:spPr>
        <p:txBody>
          <a:bodyPr/>
          <a:lstStyle/>
          <a:p>
            <a:pPr marL="0" indent="0">
              <a:buClr>
                <a:srgbClr val="0066CC"/>
              </a:buClr>
              <a:buSzPct val="120000"/>
              <a:buFont typeface="Arial" charset="0"/>
              <a:buChar char="•"/>
            </a:pPr>
            <a:r>
              <a:rPr lang="da-DK" sz="2200">
                <a:solidFill>
                  <a:srgbClr val="404040"/>
                </a:solidFill>
              </a:rPr>
              <a:t>Udtrækkes automatisk af manuskriptet</a:t>
            </a:r>
          </a:p>
          <a:p>
            <a:pPr marL="0" indent="0">
              <a:buClr>
                <a:srgbClr val="0066CC"/>
              </a:buClr>
              <a:buSzPct val="120000"/>
              <a:buFont typeface="Arial" charset="0"/>
              <a:buChar char="•"/>
            </a:pPr>
            <a:r>
              <a:rPr lang="da-DK" sz="2200">
                <a:solidFill>
                  <a:srgbClr val="404040"/>
                </a:solidFill>
              </a:rPr>
              <a:t>Vises ud fra ordklasser</a:t>
            </a:r>
          </a:p>
          <a:p>
            <a:pPr marL="0" indent="0">
              <a:buClr>
                <a:srgbClr val="0066CC"/>
              </a:buClr>
              <a:buSzPct val="120000"/>
              <a:buFont typeface="Arial" charset="0"/>
              <a:buChar char="•"/>
            </a:pPr>
            <a:r>
              <a:rPr lang="da-DK" sz="2200">
                <a:solidFill>
                  <a:srgbClr val="404040"/>
                </a:solidFill>
              </a:rPr>
              <a:t>Grupper og undergrupper markeres med separatorer</a:t>
            </a:r>
          </a:p>
          <a:p>
            <a:pPr marL="0" indent="0">
              <a:buClr>
                <a:srgbClr val="0066CC"/>
              </a:buClr>
              <a:buSzPct val="120000"/>
              <a:buFont typeface="Arial" charset="0"/>
              <a:buChar char="•"/>
            </a:pPr>
            <a:r>
              <a:rPr lang="da-DK" sz="2200">
                <a:solidFill>
                  <a:srgbClr val="404040"/>
                </a:solidFill>
              </a:rPr>
              <a:t>Nøgleord bevares</a:t>
            </a:r>
          </a:p>
          <a:p>
            <a:pPr marL="0" indent="0">
              <a:buClr>
                <a:srgbClr val="0066CC"/>
              </a:buClr>
              <a:buSzPct val="120000"/>
              <a:buFont typeface="Arial" charset="0"/>
              <a:buChar char="•"/>
            </a:pPr>
            <a:r>
              <a:rPr lang="da-DK" sz="2200">
                <a:solidFill>
                  <a:srgbClr val="404040"/>
                </a:solidFill>
              </a:rPr>
              <a:t>Evt. nye nøgleord tilføjes</a:t>
            </a:r>
          </a:p>
          <a:p>
            <a:pPr marL="0" indent="0">
              <a:buClr>
                <a:srgbClr val="0066CC"/>
              </a:buClr>
              <a:buSzPct val="120000"/>
              <a:buFont typeface="Arial" charset="0"/>
              <a:buChar char="•"/>
            </a:pPr>
            <a:r>
              <a:rPr lang="da-DK" sz="2200">
                <a:solidFill>
                  <a:srgbClr val="404040"/>
                </a:solidFill>
              </a:rPr>
              <a:t>”forstyrrende” ord fjernes manuelt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C2213-3569-4673-A47A-A3B90C8EFCEA}" type="slidenum">
              <a:rPr lang="da-DK" smtClean="0"/>
              <a:pPr>
                <a:defRPr/>
              </a:pPr>
              <a:t>63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54843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ladsholder til indhol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841" y="162738"/>
            <a:ext cx="6760800" cy="404970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61" y="3166893"/>
            <a:ext cx="6432480" cy="3358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8D5C1-809C-4E3B-AD8B-AA6ABC480F7E}" type="slidenum">
              <a:rPr lang="da-DK" smtClean="0"/>
              <a:pPr>
                <a:defRPr/>
              </a:pPr>
              <a:t>64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95395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241280" y="1404148"/>
            <a:ext cx="6073920" cy="3469298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da-DK" sz="2200" dirty="0">
                <a:solidFill>
                  <a:schemeClr val="bg2">
                    <a:lumMod val="50000"/>
                  </a:schemeClr>
                </a:solidFill>
              </a:rPr>
              <a:t>Indeks</a:t>
            </a:r>
          </a:p>
          <a:p>
            <a:pPr>
              <a:defRPr/>
            </a:pPr>
            <a:endParaRPr lang="da-DK" sz="2200" dirty="0">
              <a:solidFill>
                <a:schemeClr val="bg2">
                  <a:lumMod val="50000"/>
                </a:schemeClr>
              </a:solidFill>
            </a:endParaRPr>
          </a:p>
          <a:p>
            <a:pPr marL="311045" indent="-311045"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bg2">
                    <a:lumMod val="50000"/>
                  </a:schemeClr>
                </a:solidFill>
              </a:rPr>
              <a:t>Ca. 50 % af samlet bog</a:t>
            </a:r>
          </a:p>
          <a:p>
            <a:pPr marL="311045" indent="-311045"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endParaRPr lang="da-DK" sz="2200" dirty="0">
              <a:solidFill>
                <a:schemeClr val="bg2">
                  <a:lumMod val="50000"/>
                </a:schemeClr>
              </a:solidFill>
            </a:endParaRPr>
          </a:p>
          <a:p>
            <a:pPr marL="311045" indent="-311045"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bg2">
                    <a:lumMod val="50000"/>
                  </a:schemeClr>
                </a:solidFill>
              </a:rPr>
              <a:t>Alle enkeltord </a:t>
            </a:r>
          </a:p>
          <a:p>
            <a:pPr>
              <a:buClr>
                <a:srgbClr val="0070C0"/>
              </a:buClr>
              <a:buSzPct val="120000"/>
              <a:defRPr/>
            </a:pPr>
            <a:endParaRPr lang="da-DK" sz="2200" dirty="0">
              <a:solidFill>
                <a:schemeClr val="bg2">
                  <a:lumMod val="50000"/>
                </a:schemeClr>
              </a:solidFill>
            </a:endParaRPr>
          </a:p>
          <a:p>
            <a:pPr marL="311045" indent="-311045"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bg2">
                    <a:lumMod val="50000"/>
                  </a:schemeClr>
                </a:solidFill>
              </a:rPr>
              <a:t>Flerordsudtryk: kun faste flerordsudtryk fra DDO</a:t>
            </a:r>
          </a:p>
          <a:p>
            <a:pPr>
              <a:buClr>
                <a:srgbClr val="0070C0"/>
              </a:buClr>
              <a:buSzPct val="120000"/>
              <a:defRPr/>
            </a:pPr>
            <a:endParaRPr lang="da-DK" sz="2200" dirty="0">
              <a:solidFill>
                <a:schemeClr val="bg2">
                  <a:lumMod val="50000"/>
                </a:schemeClr>
              </a:solidFill>
            </a:endParaRPr>
          </a:p>
          <a:p>
            <a:pPr marL="311045" indent="-311045">
              <a:buClr>
                <a:srgbClr val="0070C0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2200" dirty="0">
                <a:solidFill>
                  <a:schemeClr val="bg2">
                    <a:lumMod val="50000"/>
                  </a:schemeClr>
                </a:solidFill>
              </a:rPr>
              <a:t>Henvisning til afsnitsnummer, ordklassegruppe og nærmeste foregående nøgleord</a:t>
            </a:r>
            <a:endParaRPr lang="da-DK" sz="22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25BF6-4508-489A-A59E-BD4A573BB05A}" type="slidenum">
              <a:rPr lang="da-DK" smtClean="0"/>
              <a:pPr>
                <a:defRPr/>
              </a:pPr>
              <a:t>65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95875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dsholder til indhol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endParaRPr lang="da-DK" smtClean="0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0" y="256347"/>
            <a:ext cx="8883360" cy="5933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60151-5AEB-4D53-A9C1-2508794E41F6}" type="slidenum">
              <a:rPr lang="da-DK" smtClean="0"/>
              <a:pPr>
                <a:defRPr/>
              </a:pPr>
              <a:t>66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129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>
          <a:xfrm>
            <a:off x="2285280" y="162738"/>
            <a:ext cx="2678400" cy="1189565"/>
          </a:xfrm>
        </p:spPr>
        <p:txBody>
          <a:bodyPr/>
          <a:lstStyle/>
          <a:p>
            <a:r>
              <a:rPr lang="da-DK" sz="2500"/>
              <a:t>   Litteratur</a:t>
            </a:r>
          </a:p>
        </p:txBody>
      </p:sp>
      <p:sp>
        <p:nvSpPr>
          <p:cNvPr id="64515" name="Pladsholder til indhold 2"/>
          <p:cNvSpPr>
            <a:spLocks noGrp="1"/>
          </p:cNvSpPr>
          <p:nvPr>
            <p:ph sz="half" idx="1"/>
          </p:nvPr>
        </p:nvSpPr>
        <p:spPr>
          <a:xfrm>
            <a:off x="652320" y="1468955"/>
            <a:ext cx="6858720" cy="4520635"/>
          </a:xfrm>
        </p:spPr>
        <p:txBody>
          <a:bodyPr/>
          <a:lstStyle/>
          <a:p>
            <a:pPr marL="0" indent="0">
              <a:defRPr/>
            </a:pPr>
            <a:r>
              <a:rPr lang="da-DK" sz="1500" dirty="0" err="1"/>
              <a:t>Dirven</a:t>
            </a:r>
            <a:r>
              <a:rPr lang="da-DK" sz="1500" dirty="0"/>
              <a:t>, Rene &amp; </a:t>
            </a:r>
            <a:r>
              <a:rPr lang="da-DK" sz="1500" dirty="0" err="1"/>
              <a:t>Marjolijn</a:t>
            </a:r>
            <a:r>
              <a:rPr lang="da-DK" sz="1500" dirty="0"/>
              <a:t> </a:t>
            </a:r>
            <a:r>
              <a:rPr lang="da-DK" sz="1500" dirty="0" err="1"/>
              <a:t>Verspoor</a:t>
            </a:r>
            <a:r>
              <a:rPr lang="da-DK" sz="1500" dirty="0"/>
              <a:t> 2004. </a:t>
            </a:r>
            <a:r>
              <a:rPr lang="da-DK" sz="1500" i="1" dirty="0" err="1"/>
              <a:t>Cognitive</a:t>
            </a:r>
            <a:r>
              <a:rPr lang="da-DK" sz="1500" i="1" dirty="0"/>
              <a:t> Exploration of Language and 	</a:t>
            </a:r>
            <a:r>
              <a:rPr lang="da-DK" sz="1500" i="1" dirty="0" err="1"/>
              <a:t>Linguistics</a:t>
            </a:r>
            <a:r>
              <a:rPr lang="da-DK" sz="1500" dirty="0"/>
              <a:t>. Philadelphia, PA, John Benjamins Publishing Company, USA 	http://site.ebrary.com/lib/royallibrary/Doc?id=10061391&amp;ppg= </a:t>
            </a:r>
          </a:p>
          <a:p>
            <a:pPr marL="0" indent="0">
              <a:defRPr/>
            </a:pPr>
            <a:r>
              <a:rPr lang="da-DK" sz="1500" dirty="0"/>
              <a:t>Lorentzen, Henrik &amp; Sanni Nimb 2011. Fra </a:t>
            </a:r>
            <a:r>
              <a:rPr lang="da-DK" sz="1500" i="1" dirty="0"/>
              <a:t>krydderkage</a:t>
            </a:r>
            <a:r>
              <a:rPr lang="da-DK" sz="1500" dirty="0"/>
              <a:t> til </a:t>
            </a:r>
            <a:r>
              <a:rPr lang="da-DK" sz="1500" i="1" dirty="0" err="1"/>
              <a:t>running</a:t>
            </a:r>
            <a:r>
              <a:rPr lang="da-DK" sz="1500" i="1" dirty="0"/>
              <a:t> sushi</a:t>
            </a:r>
            <a:r>
              <a:rPr lang="da-DK" sz="1500" dirty="0"/>
              <a:t> – 	hvordan nye ord kommer ind i Den Danske Ordbog. I: Margrethe Heidemann 	Andersen og Jørgen Nørby Jensen (red.): </a:t>
            </a:r>
            <a:r>
              <a:rPr lang="da-DK" sz="1500" i="1" dirty="0"/>
              <a:t>Nye ord – København 12.-13. april 	2011, Sprognævnets konferenceserie 1</a:t>
            </a:r>
            <a:r>
              <a:rPr lang="da-DK" sz="1500" dirty="0"/>
              <a:t>, </a:t>
            </a:r>
            <a:r>
              <a:rPr lang="da-DK" sz="1500" dirty="0" err="1"/>
              <a:t>pp</a:t>
            </a:r>
            <a:r>
              <a:rPr lang="da-DK" sz="1500" dirty="0"/>
              <a:t>. 69-85.</a:t>
            </a:r>
          </a:p>
          <a:p>
            <a:pPr>
              <a:defRPr/>
            </a:pPr>
            <a:r>
              <a:rPr lang="da-DK" sz="1500" dirty="0"/>
              <a:t>Nimb, Sanni 2011. Semantiske relationer i en ny dansk begrebsordbog: genbrug på tværs af ordbøger.  I: </a:t>
            </a:r>
            <a:r>
              <a:rPr lang="da-DK" sz="1500" i="1" dirty="0" err="1"/>
              <a:t>LexicoNordica</a:t>
            </a:r>
            <a:r>
              <a:rPr lang="da-DK" sz="1500" i="1" dirty="0"/>
              <a:t> 18 – </a:t>
            </a:r>
            <a:r>
              <a:rPr lang="da-DK" sz="1500" i="1" dirty="0" err="1"/>
              <a:t>Onomasiologiske</a:t>
            </a:r>
            <a:r>
              <a:rPr lang="da-DK" sz="1500" i="1" dirty="0"/>
              <a:t> </a:t>
            </a:r>
            <a:r>
              <a:rPr lang="da-DK" sz="1500" i="1" dirty="0" err="1"/>
              <a:t>ordbøker</a:t>
            </a:r>
            <a:r>
              <a:rPr lang="da-DK" sz="1500" i="1" dirty="0"/>
              <a:t> i Norden</a:t>
            </a:r>
            <a:r>
              <a:rPr lang="da-DK" sz="1500" dirty="0"/>
              <a:t>, Nordisk Forening for Leksikografi, 2011, </a:t>
            </a:r>
            <a:r>
              <a:rPr lang="da-DK" sz="1500" dirty="0" err="1"/>
              <a:t>pp</a:t>
            </a:r>
            <a:r>
              <a:rPr lang="da-DK" sz="1500" dirty="0"/>
              <a:t>. 135-155.</a:t>
            </a:r>
          </a:p>
          <a:p>
            <a:pPr>
              <a:defRPr/>
            </a:pPr>
            <a:r>
              <a:rPr lang="da-DK" sz="1500" dirty="0"/>
              <a:t>Nimb, S. &amp; B.S. Pedersen 2012. </a:t>
            </a:r>
            <a:r>
              <a:rPr lang="da-DK" sz="1500" dirty="0" err="1"/>
              <a:t>Towards</a:t>
            </a:r>
            <a:r>
              <a:rPr lang="da-DK" sz="1500" dirty="0"/>
              <a:t> a </a:t>
            </a:r>
            <a:r>
              <a:rPr lang="da-DK" sz="1500" dirty="0" err="1"/>
              <a:t>richer</a:t>
            </a:r>
            <a:r>
              <a:rPr lang="da-DK" sz="1500" dirty="0"/>
              <a:t> </a:t>
            </a:r>
            <a:r>
              <a:rPr lang="da-DK" sz="1500" dirty="0" err="1"/>
              <a:t>wordnet</a:t>
            </a:r>
            <a:r>
              <a:rPr lang="da-DK" sz="1500" dirty="0"/>
              <a:t> </a:t>
            </a:r>
            <a:r>
              <a:rPr lang="da-DK" sz="1500" dirty="0" err="1"/>
              <a:t>representation</a:t>
            </a:r>
            <a:r>
              <a:rPr lang="da-DK" sz="1500" dirty="0"/>
              <a:t> of properties – </a:t>
            </a:r>
            <a:r>
              <a:rPr lang="da-DK" sz="1500" dirty="0" err="1"/>
              <a:t>exploiting</a:t>
            </a:r>
            <a:r>
              <a:rPr lang="da-DK" sz="1500" dirty="0"/>
              <a:t> </a:t>
            </a:r>
            <a:r>
              <a:rPr lang="da-DK" sz="1500" dirty="0" err="1"/>
              <a:t>semantic</a:t>
            </a:r>
            <a:r>
              <a:rPr lang="da-DK" sz="1500" dirty="0"/>
              <a:t> and </a:t>
            </a:r>
            <a:r>
              <a:rPr lang="da-DK" sz="1500" dirty="0" err="1"/>
              <a:t>thematic</a:t>
            </a:r>
            <a:r>
              <a:rPr lang="da-DK" sz="1500" dirty="0"/>
              <a:t> information from </a:t>
            </a:r>
            <a:r>
              <a:rPr lang="da-DK" sz="1500" dirty="0" err="1"/>
              <a:t>thesauri</a:t>
            </a:r>
            <a:r>
              <a:rPr lang="da-DK" sz="1500" dirty="0"/>
              <a:t>. I: </a:t>
            </a:r>
            <a:r>
              <a:rPr lang="da-DK" sz="1500" i="1" dirty="0"/>
              <a:t>LREC 2012 </a:t>
            </a:r>
            <a:r>
              <a:rPr lang="da-DK" sz="1500" i="1" dirty="0" err="1"/>
              <a:t>Proceedings</a:t>
            </a:r>
            <a:r>
              <a:rPr lang="da-DK" sz="1500" dirty="0"/>
              <a:t> </a:t>
            </a:r>
            <a:r>
              <a:rPr lang="da-DK" sz="1500" dirty="0" err="1"/>
              <a:t>pp</a:t>
            </a:r>
            <a:r>
              <a:rPr lang="da-DK" sz="1500" dirty="0"/>
              <a:t>. 3452-3456. Istanbul, </a:t>
            </a:r>
            <a:r>
              <a:rPr lang="da-DK" sz="1500" dirty="0" err="1"/>
              <a:t>Turkey</a:t>
            </a:r>
            <a:r>
              <a:rPr lang="da-DK" sz="1500" dirty="0"/>
              <a:t>.</a:t>
            </a:r>
          </a:p>
          <a:p>
            <a:pPr>
              <a:defRPr/>
            </a:pPr>
            <a:r>
              <a:rPr lang="da-DK" sz="1500" dirty="0"/>
              <a:t>Ruus 1995. </a:t>
            </a:r>
            <a:r>
              <a:rPr lang="da-DK" sz="1500" i="1" dirty="0"/>
              <a:t>Danske Kerneord</a:t>
            </a:r>
            <a:r>
              <a:rPr lang="da-DK" sz="1500" dirty="0"/>
              <a:t>. Museum </a:t>
            </a:r>
            <a:r>
              <a:rPr lang="da-DK" sz="1500" dirty="0" err="1"/>
              <a:t>Tusculanums</a:t>
            </a:r>
            <a:r>
              <a:rPr lang="da-DK" sz="1500" dirty="0"/>
              <a:t> Forlag, Københavns Universitet.</a:t>
            </a:r>
          </a:p>
          <a:p>
            <a:pPr>
              <a:defRPr/>
            </a:pPr>
            <a:r>
              <a:rPr lang="da-DK" sz="1500" dirty="0"/>
              <a:t>Trap-Jensen 2011. Dansk begrebsordbog: baggrund og metode. I: Henrik Lorentzen &amp; Ruth V. Fjeld (red.), </a:t>
            </a:r>
            <a:r>
              <a:rPr lang="da-DK" sz="1500" i="1" dirty="0" err="1"/>
              <a:t>LexicoNordica</a:t>
            </a:r>
            <a:r>
              <a:rPr lang="da-DK" sz="1500" i="1" dirty="0"/>
              <a:t> 18 – </a:t>
            </a:r>
            <a:r>
              <a:rPr lang="da-DK" sz="1500" i="1" dirty="0" err="1"/>
              <a:t>Onomasiologiske</a:t>
            </a:r>
            <a:r>
              <a:rPr lang="da-DK" sz="1500" i="1" dirty="0"/>
              <a:t> </a:t>
            </a:r>
            <a:r>
              <a:rPr lang="da-DK" sz="1500" i="1" dirty="0" err="1"/>
              <a:t>ordbøker</a:t>
            </a:r>
            <a:r>
              <a:rPr lang="da-DK" sz="1500" i="1" dirty="0"/>
              <a:t> i Norden</a:t>
            </a:r>
            <a:r>
              <a:rPr lang="da-DK" sz="1500" dirty="0"/>
              <a:t>, Nordisk Forening for Leksikografi, 2011, pp.183-197. </a:t>
            </a:r>
          </a:p>
          <a:p>
            <a:pPr marL="0" indent="0">
              <a:defRPr/>
            </a:pPr>
            <a:endParaRPr lang="da-DK" sz="15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09226-D993-4FEA-AEE9-BF28A0614F35}" type="slidenum">
              <a:rPr lang="da-DK" smtClean="0"/>
              <a:pPr>
                <a:defRPr/>
              </a:pPr>
              <a:t>67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08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smtClean="0"/>
          </a:p>
        </p:txBody>
      </p:sp>
      <p:sp>
        <p:nvSpPr>
          <p:cNvPr id="74755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endParaRPr lang="da-DK" smtClean="0"/>
          </a:p>
        </p:txBody>
      </p:sp>
      <p:sp>
        <p:nvSpPr>
          <p:cNvPr id="74756" name="Pladsholder til indhol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/>
            <a:endParaRPr lang="da-DK" smtClean="0"/>
          </a:p>
        </p:txBody>
      </p:sp>
      <p:sp>
        <p:nvSpPr>
          <p:cNvPr id="74757" name="Pladsholder til indhold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0" indent="0"/>
            <a:endParaRPr lang="da-DK" smtClean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2BD814-35F8-45D8-B977-776941E460AC}" type="slidenum">
              <a:rPr lang="da-DK" smtClean="0"/>
              <a:pPr>
                <a:defRPr/>
              </a:pPr>
              <a:t>68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69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06" y="251892"/>
            <a:ext cx="3714750" cy="317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3743325" cy="294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724275" cy="561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5"/>
          <p:cNvSpPr/>
          <p:nvPr/>
        </p:nvSpPr>
        <p:spPr>
          <a:xfrm>
            <a:off x="899592" y="75412"/>
            <a:ext cx="1720051" cy="1090547"/>
          </a:xfrm>
          <a:prstGeom prst="wedgeEllipseCallout">
            <a:avLst>
              <a:gd name="adj1" fmla="val 989"/>
              <a:gd name="adj2" fmla="val 62256"/>
            </a:avLst>
          </a:prstGeom>
          <a:solidFill>
            <a:srgbClr val="044B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/>
                <a:cs typeface="Tahoma"/>
              </a:rPr>
              <a:t>Semantically organized data</a:t>
            </a:r>
            <a:endParaRPr lang="en-US" sz="14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236296" y="75413"/>
            <a:ext cx="1720051" cy="1090547"/>
          </a:xfrm>
          <a:prstGeom prst="wedgeEllipseCallout">
            <a:avLst>
              <a:gd name="adj1" fmla="val -41374"/>
              <a:gd name="adj2" fmla="val 75357"/>
            </a:avLst>
          </a:prstGeom>
          <a:solidFill>
            <a:srgbClr val="044B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/>
                <a:cs typeface="Tahoma"/>
              </a:rPr>
              <a:t>Automatic conversion into POS groups</a:t>
            </a:r>
            <a:endParaRPr lang="en-US" sz="14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Oval Callout 5"/>
          <p:cNvSpPr/>
          <p:nvPr/>
        </p:nvSpPr>
        <p:spPr>
          <a:xfrm>
            <a:off x="7236297" y="2564904"/>
            <a:ext cx="1867046" cy="1656184"/>
          </a:xfrm>
          <a:prstGeom prst="wedgeEllipseCallout">
            <a:avLst>
              <a:gd name="adj1" fmla="val -39713"/>
              <a:gd name="adj2" fmla="val 58326"/>
            </a:avLst>
          </a:prstGeom>
          <a:solidFill>
            <a:srgbClr val="044B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ahoma"/>
                <a:cs typeface="Tahoma"/>
              </a:rPr>
              <a:t>Manual adjustment (polysemy, keywords) </a:t>
            </a:r>
          </a:p>
        </p:txBody>
      </p:sp>
      <p:cxnSp>
        <p:nvCxnSpPr>
          <p:cNvPr id="3" name="Lige pilforbindelse 2"/>
          <p:cNvCxnSpPr/>
          <p:nvPr/>
        </p:nvCxnSpPr>
        <p:spPr bwMode="auto">
          <a:xfrm>
            <a:off x="4119811" y="1412776"/>
            <a:ext cx="380181" cy="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Lige pilforbindelse 9"/>
          <p:cNvCxnSpPr/>
          <p:nvPr/>
        </p:nvCxnSpPr>
        <p:spPr bwMode="auto">
          <a:xfrm>
            <a:off x="6072234" y="3430563"/>
            <a:ext cx="0" cy="337827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750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450056"/>
            <a:ext cx="8229600" cy="1039813"/>
          </a:xfrm>
          <a:ln/>
        </p:spPr>
        <p:txBody>
          <a:bodyPr lIns="91440" tIns="45720" rIns="91440" bIns="45720"/>
          <a:lstStyle/>
          <a:p>
            <a:pPr marL="0" lvl="1" indent="0" algn="l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The thesaurus: Compilation and semantic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annotation</a:t>
            </a:r>
            <a:endParaRPr lang="da-DK" sz="2800" dirty="0">
              <a:solidFill>
                <a:srgbClr val="33669C"/>
              </a:solidFill>
              <a:latin typeface="Georgia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520" y="1626394"/>
            <a:ext cx="8229600" cy="523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The 8,300 groups are annotated with formalized semantic information (expressed by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relations)</a:t>
            </a:r>
          </a:p>
          <a:p>
            <a:pPr marL="1371600" lvl="2" indent="-4572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+mj-lt"/>
              <a:buAutoNum type="arabicPeriod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coarse-grained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semantic types: person, artifact, property, act,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event</a:t>
            </a:r>
          </a:p>
          <a:p>
            <a:pPr marL="1371600" lvl="2" indent="-4572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i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f group of co-hyponyms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(~ 80 %):  information on </a:t>
            </a: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hyperonym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sense</a:t>
            </a:r>
          </a:p>
          <a:p>
            <a:pPr marL="1371600" lvl="2" indent="-45720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i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f group of properties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(~ 20 %): information on external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argument</a:t>
            </a:r>
          </a:p>
        </p:txBody>
      </p:sp>
    </p:spTree>
    <p:extLst>
      <p:ext uri="{BB962C8B-B14F-4D97-AF65-F5344CB8AC3E}">
        <p14:creationId xmlns:p14="http://schemas.microsoft.com/office/powerpoint/2010/main" val="643382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jomfrueli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1" r="-6881"/>
          <a:stretch>
            <a:fillRect/>
          </a:stretch>
        </p:blipFill>
        <p:spPr>
          <a:xfrm>
            <a:off x="323528" y="1196752"/>
            <a:ext cx="8226425" cy="4522787"/>
          </a:xfrm>
        </p:spPr>
      </p:pic>
      <p:sp>
        <p:nvSpPr>
          <p:cNvPr id="7" name="Rektangel 6"/>
          <p:cNvSpPr/>
          <p:nvPr/>
        </p:nvSpPr>
        <p:spPr bwMode="auto">
          <a:xfrm>
            <a:off x="683568" y="908720"/>
            <a:ext cx="7560840" cy="51125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a-DK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 bwMode="auto">
          <a:xfrm>
            <a:off x="755576" y="1340768"/>
            <a:ext cx="7416824" cy="44644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a-DK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0"/>
              <a:cs typeface="SimSun" charset="0"/>
            </a:endParaRPr>
          </a:p>
        </p:txBody>
      </p:sp>
      <p:pic>
        <p:nvPicPr>
          <p:cNvPr id="6" name="Billede 5" descr="arrange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5" y="1565568"/>
            <a:ext cx="6970019" cy="39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11175" y="257175"/>
            <a:ext cx="8229600" cy="1039813"/>
          </a:xfrm>
          <a:ln/>
        </p:spPr>
        <p:txBody>
          <a:bodyPr lIns="91440" tIns="45720" rIns="91440" bIns="45720"/>
          <a:lstStyle/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dirty="0" smtClean="0">
                <a:solidFill>
                  <a:srgbClr val="33669C"/>
                </a:solidFill>
                <a:latin typeface="Georgia" charset="0"/>
              </a:rPr>
              <a:t>PHASE 2: MANUAL EDITING</a:t>
            </a:r>
            <a:endParaRPr lang="da-DK" sz="2800" dirty="0">
              <a:solidFill>
                <a:srgbClr val="33669C"/>
              </a:solidFill>
              <a:latin typeface="Georgia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72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2600" y="1738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Polysemy, doublets, homographs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A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utomatically removed from semantic groups at the lowest level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Manual editing within section: 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kept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if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belonging to different types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(person, act, result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often, but not always, deleted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if restricted or extended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senses</a:t>
            </a:r>
            <a:endParaRPr lang="en-US" sz="2400" dirty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53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11175" y="257175"/>
            <a:ext cx="8229600" cy="1039813"/>
          </a:xfrm>
          <a:ln/>
        </p:spPr>
        <p:txBody>
          <a:bodyPr lIns="91440" tIns="45720" rIns="91440" bIns="45720"/>
          <a:lstStyle/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dirty="0" smtClean="0">
                <a:solidFill>
                  <a:srgbClr val="33669C"/>
                </a:solidFill>
                <a:latin typeface="Georgia" charset="0"/>
              </a:rPr>
              <a:t>PHASE 2: MANUAL EDITING</a:t>
            </a:r>
            <a:endParaRPr lang="da-DK" sz="2800" dirty="0">
              <a:solidFill>
                <a:srgbClr val="33669C"/>
              </a:solidFill>
              <a:latin typeface="Georgia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73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2600" y="1738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Comprehensive </a:t>
            </a: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vs.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concise </a:t>
            </a: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(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DB 1945, </a:t>
            </a:r>
            <a:r>
              <a:rPr lang="en-US" sz="28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Rosbach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DDO: Comprehensive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corpus-based, fine-grained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Problem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: rare/confusing senses (in DDB seen out of context):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often removed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Overview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use of keywords: two levels</a:t>
            </a:r>
            <a:endParaRPr lang="en-US" sz="2400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27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 descr="index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1" b="-1090"/>
          <a:stretch/>
        </p:blipFill>
        <p:spPr>
          <a:xfrm>
            <a:off x="457200" y="548680"/>
            <a:ext cx="8226425" cy="5753889"/>
          </a:xfrm>
        </p:spPr>
      </p:pic>
      <p:sp>
        <p:nvSpPr>
          <p:cNvPr id="5" name="Rektangel 4"/>
          <p:cNvSpPr/>
          <p:nvPr/>
        </p:nvSpPr>
        <p:spPr bwMode="auto">
          <a:xfrm>
            <a:off x="395536" y="620688"/>
            <a:ext cx="8280920" cy="59046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a-DK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11175" y="257175"/>
            <a:ext cx="8229600" cy="1039813"/>
          </a:xfrm>
          <a:ln/>
        </p:spPr>
        <p:txBody>
          <a:bodyPr lIns="91440" tIns="45720" rIns="91440" bIns="45720"/>
          <a:lstStyle/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dirty="0" smtClean="0">
                <a:solidFill>
                  <a:srgbClr val="33669C"/>
                </a:solidFill>
                <a:latin typeface="Georgia" charset="0"/>
              </a:rPr>
              <a:t>PHASE 2: INDEX</a:t>
            </a:r>
            <a:endParaRPr lang="da-DK" sz="2800" dirty="0">
              <a:solidFill>
                <a:srgbClr val="33669C"/>
              </a:solidFill>
              <a:latin typeface="Georgia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75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2600" y="1738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430213" lvl="1" indent="-32385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Keywords </a:t>
            </a: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always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included</a:t>
            </a:r>
          </a:p>
          <a:p>
            <a:pPr marL="430213" lvl="1" indent="-32385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 K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eyword, chapter, POS</a:t>
            </a:r>
          </a:p>
          <a:p>
            <a:pPr marL="430213" lvl="1" indent="-32385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Too many words to include all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flexible hierarchy: DDO lemmas, lemmas from external sources, MWUs with DDO match, MWUs without DDO match</a:t>
            </a:r>
          </a:p>
        </p:txBody>
      </p:sp>
    </p:spTree>
    <p:extLst>
      <p:ext uri="{BB962C8B-B14F-4D97-AF65-F5344CB8AC3E}">
        <p14:creationId xmlns:p14="http://schemas.microsoft.com/office/powerpoint/2010/main" val="1253790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76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2600" y="1738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da-DK" sz="2800" dirty="0" err="1">
                <a:solidFill>
                  <a:srgbClr val="254061"/>
                </a:solidFill>
                <a:latin typeface="Georgia"/>
                <a:ea typeface="SimSun"/>
              </a:rPr>
              <a:t>Comparison</a:t>
            </a:r>
            <a:r>
              <a:rPr lang="da-DK" sz="2800" dirty="0">
                <a:solidFill>
                  <a:srgbClr val="254061"/>
                </a:solidFill>
                <a:latin typeface="Georgia"/>
                <a:ea typeface="SimSun"/>
              </a:rPr>
              <a:t> with </a:t>
            </a:r>
            <a:r>
              <a:rPr lang="da-DK" sz="2800" dirty="0" err="1">
                <a:solidFill>
                  <a:srgbClr val="254061"/>
                </a:solidFill>
                <a:latin typeface="Georgia"/>
                <a:ea typeface="SimSun"/>
              </a:rPr>
              <a:t>other</a:t>
            </a:r>
            <a:r>
              <a:rPr lang="da-DK" sz="2800" dirty="0">
                <a:solidFill>
                  <a:srgbClr val="254061"/>
                </a:solidFill>
                <a:latin typeface="Georgia"/>
                <a:ea typeface="SimSun"/>
              </a:rPr>
              <a:t> </a:t>
            </a:r>
            <a:r>
              <a:rPr lang="da-DK" sz="2800" dirty="0" err="1" smtClean="0">
                <a:solidFill>
                  <a:srgbClr val="254061"/>
                </a:solidFill>
                <a:latin typeface="Georgia"/>
                <a:ea typeface="SimSun"/>
              </a:rPr>
              <a:t>thesauri</a:t>
            </a: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DB (1945)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Mule ‘muzzle’,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Næse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‘nose’,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Næsebor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‘nostril’,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Snabel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‘trunk’,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Snude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‘snout’,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Snydeskaft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‘hooter, conk’,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Tryne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‘snout’,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Tud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‘snout, schnozzle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’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Dornseiff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(2004)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dialect words: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Lorke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(bad weak coffee), informal words: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Blümchen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(weak coffee) and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MuckeFuck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(substitute coffee) next to 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standard 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German words for coffee: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Kaffee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, Cappuccino, Espresso,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Milchkaffee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Mokka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00629" y="409574"/>
            <a:ext cx="82296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kern="0" dirty="0" smtClean="0">
                <a:solidFill>
                  <a:srgbClr val="33669C"/>
                </a:solidFill>
                <a:latin typeface="Georgia" charset="0"/>
              </a:rPr>
              <a:t>PHASE 2: STYLISTIC LABELS</a:t>
            </a:r>
            <a:endParaRPr lang="da-DK" sz="2800" kern="0" dirty="0">
              <a:solidFill>
                <a:srgbClr val="33669C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96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77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2600" y="1738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da-DK" sz="2800" dirty="0" err="1">
                <a:solidFill>
                  <a:srgbClr val="254061"/>
                </a:solidFill>
                <a:latin typeface="Georgia"/>
                <a:ea typeface="SimSun"/>
              </a:rPr>
              <a:t>Comparison</a:t>
            </a:r>
            <a:r>
              <a:rPr lang="da-DK" sz="2800" dirty="0">
                <a:solidFill>
                  <a:srgbClr val="254061"/>
                </a:solidFill>
                <a:latin typeface="Georgia"/>
                <a:ea typeface="SimSun"/>
              </a:rPr>
              <a:t> with </a:t>
            </a:r>
            <a:r>
              <a:rPr lang="da-DK" sz="2800" dirty="0" err="1">
                <a:solidFill>
                  <a:srgbClr val="254061"/>
                </a:solidFill>
                <a:latin typeface="Georgia"/>
                <a:ea typeface="SimSun"/>
              </a:rPr>
              <a:t>other</a:t>
            </a:r>
            <a:r>
              <a:rPr lang="da-DK" sz="2800" dirty="0">
                <a:solidFill>
                  <a:srgbClr val="254061"/>
                </a:solidFill>
                <a:latin typeface="Georgia"/>
                <a:ea typeface="SimSun"/>
              </a:rPr>
              <a:t> </a:t>
            </a:r>
            <a:r>
              <a:rPr lang="da-DK" sz="2800" dirty="0" err="1" smtClean="0">
                <a:solidFill>
                  <a:srgbClr val="254061"/>
                </a:solidFill>
                <a:latin typeface="Georgia"/>
                <a:ea typeface="SimSun"/>
              </a:rPr>
              <a:t>thesauri</a:t>
            </a: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Roget (2002)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(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drugtaking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) cannabis, marihuana .. hash .. pot (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sl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), grass (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sl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) ..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(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eating and drinking) alcoholic drink, strong drink, booze, bevvy .. Cointreau (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tdmk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)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DDO (2003-)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 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lot of slang and informal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words </a:t>
            </a:r>
            <a:r>
              <a:rPr lang="da-DK" sz="2000" dirty="0">
                <a:solidFill>
                  <a:srgbClr val="254061"/>
                </a:solidFill>
                <a:latin typeface="Georgia"/>
                <a:ea typeface="SimSun"/>
              </a:rPr>
              <a:t>→</a:t>
            </a:r>
            <a:endParaRPr lang="en-US" sz="2000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labels 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in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DDB 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why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? – help the user to pick the right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word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endParaRPr lang="en-US" sz="28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00629" y="409574"/>
            <a:ext cx="82296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kern="0" dirty="0" smtClean="0">
                <a:solidFill>
                  <a:srgbClr val="33669C"/>
                </a:solidFill>
                <a:latin typeface="Georgia" charset="0"/>
              </a:rPr>
              <a:t>PHASE 2: STYLISTIC LABELS</a:t>
            </a:r>
            <a:endParaRPr lang="da-DK" sz="2800" kern="0" dirty="0">
              <a:solidFill>
                <a:srgbClr val="33669C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71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78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2600" y="1738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/>
                <a:ea typeface="SimSun"/>
              </a:rPr>
              <a:t>Methodology: automatic extraction from DDO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/>
                <a:ea typeface="SimSun"/>
              </a:rPr>
              <a:t>Problems: scope, inconsistencies, too many or too detailed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Only four stylistic: derogatory, informal, slang, jocular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One temporal: archaic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Direct transfer problematic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Labels from a 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semasiological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dictionary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Labels to describe senses of the same word, not to describe different words listed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Difference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semasiological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vs.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onomasiological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presentation</a:t>
            </a:r>
            <a:endParaRPr lang="en-US" sz="2000" dirty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00629" y="409574"/>
            <a:ext cx="82296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kern="0" dirty="0" smtClean="0">
                <a:solidFill>
                  <a:srgbClr val="33669C"/>
                </a:solidFill>
                <a:latin typeface="Georgia" charset="0"/>
              </a:rPr>
              <a:t>PHASE 2: STYLISTIC LABELS</a:t>
            </a:r>
            <a:endParaRPr lang="da-DK" sz="2800" kern="0" dirty="0">
              <a:solidFill>
                <a:srgbClr val="33669C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73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79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2600" y="1738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 smtClean="0">
                <a:solidFill>
                  <a:srgbClr val="254061"/>
                </a:solidFill>
                <a:latin typeface="Georgia"/>
                <a:ea typeface="SimSun"/>
              </a:rPr>
              <a:t>Methodology: automatic extraction from DDO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furie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(fury) ‘aggressive woman’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amazone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(amazon) ‘strong or quarrelsome woman’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No labels in DDO – definition is enough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General difficulty in assigning labels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DDB:</a:t>
            </a:r>
            <a:endParaRPr lang="en-US" sz="2400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bitch (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derog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), silly goose (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derog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), fury,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amazon, shrew 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(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derog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), hag (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derog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) ..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inconsistency: ‘missing’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labels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00629" y="409574"/>
            <a:ext cx="82296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kern="0" dirty="0" smtClean="0">
                <a:solidFill>
                  <a:srgbClr val="33669C"/>
                </a:solidFill>
                <a:latin typeface="Georgia" charset="0"/>
              </a:rPr>
              <a:t>PHASE 2: STYLISTIC LABELS</a:t>
            </a:r>
            <a:endParaRPr lang="da-DK" sz="2800" kern="0" dirty="0">
              <a:solidFill>
                <a:srgbClr val="33669C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50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11280" cy="778098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Example: semantic groups in section 10.32 “To weep, to cry”</a:t>
            </a:r>
            <a:endParaRPr lang="da-DK" sz="2800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66" y="908720"/>
            <a:ext cx="7261749" cy="5512674"/>
          </a:xfrm>
        </p:spPr>
      </p:pic>
      <p:sp>
        <p:nvSpPr>
          <p:cNvPr id="7" name="Tekstboks 6"/>
          <p:cNvSpPr txBox="1"/>
          <p:nvPr/>
        </p:nvSpPr>
        <p:spPr>
          <a:xfrm>
            <a:off x="277609" y="1412776"/>
            <a:ext cx="1368152" cy="21817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Events of </a:t>
            </a:r>
            <a:r>
              <a:rPr lang="da-DK" sz="1600" dirty="0" err="1">
                <a:solidFill>
                  <a:schemeClr val="tx1"/>
                </a:solidFill>
              </a:rPr>
              <a:t>C</a:t>
            </a:r>
            <a:r>
              <a:rPr lang="da-DK" sz="1600" dirty="0" err="1" smtClean="0">
                <a:solidFill>
                  <a:schemeClr val="tx1"/>
                </a:solidFill>
              </a:rPr>
              <a:t>rying</a:t>
            </a:r>
            <a:r>
              <a:rPr lang="da-DK" sz="1600" dirty="0" smtClean="0">
                <a:solidFill>
                  <a:schemeClr val="tx1"/>
                </a:solidFill>
              </a:rPr>
              <a:t>:</a:t>
            </a:r>
          </a:p>
          <a:p>
            <a:r>
              <a:rPr lang="da-DK" sz="1600" dirty="0" smtClean="0">
                <a:solidFill>
                  <a:schemeClr val="tx1"/>
                </a:solidFill>
              </a:rPr>
              <a:t>‘to </a:t>
            </a:r>
            <a:r>
              <a:rPr lang="da-DK" sz="1600" dirty="0" err="1" smtClean="0">
                <a:solidFill>
                  <a:schemeClr val="tx1"/>
                </a:solidFill>
              </a:rPr>
              <a:t>cry</a:t>
            </a:r>
            <a:r>
              <a:rPr lang="da-DK" sz="1600" dirty="0" smtClean="0">
                <a:solidFill>
                  <a:schemeClr val="tx1"/>
                </a:solidFill>
              </a:rPr>
              <a:t>’, ‘to </a:t>
            </a:r>
            <a:r>
              <a:rPr lang="da-DK" sz="1600" dirty="0" err="1" smtClean="0">
                <a:solidFill>
                  <a:schemeClr val="tx1"/>
                </a:solidFill>
              </a:rPr>
              <a:t>weep</a:t>
            </a:r>
            <a:r>
              <a:rPr lang="da-DK" sz="1600" dirty="0" smtClean="0">
                <a:solidFill>
                  <a:schemeClr val="tx1"/>
                </a:solidFill>
              </a:rPr>
              <a:t>’, ‘to </a:t>
            </a:r>
            <a:r>
              <a:rPr lang="da-DK" sz="1600" dirty="0" err="1" smtClean="0">
                <a:solidFill>
                  <a:schemeClr val="tx1"/>
                </a:solidFill>
              </a:rPr>
              <a:t>burst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into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tears</a:t>
            </a:r>
            <a:r>
              <a:rPr lang="da-DK" sz="1600" dirty="0" smtClean="0">
                <a:solidFill>
                  <a:schemeClr val="tx1"/>
                </a:solidFill>
              </a:rPr>
              <a:t>’, ‘to </a:t>
            </a:r>
            <a:r>
              <a:rPr lang="da-DK" sz="1600" dirty="0" err="1" smtClean="0">
                <a:solidFill>
                  <a:schemeClr val="tx1"/>
                </a:solidFill>
              </a:rPr>
              <a:t>howl</a:t>
            </a:r>
            <a:r>
              <a:rPr lang="da-DK" sz="1600" dirty="0" smtClean="0">
                <a:solidFill>
                  <a:schemeClr val="tx1"/>
                </a:solidFill>
              </a:rPr>
              <a:t>’..  ‘</a:t>
            </a:r>
            <a:r>
              <a:rPr lang="da-DK" sz="1600" dirty="0" err="1" smtClean="0">
                <a:solidFill>
                  <a:schemeClr val="tx1"/>
                </a:solidFill>
              </a:rPr>
              <a:t>crying</a:t>
            </a:r>
            <a:r>
              <a:rPr lang="da-DK" sz="1600" dirty="0" smtClean="0">
                <a:solidFill>
                  <a:schemeClr val="tx1"/>
                </a:solidFill>
              </a:rPr>
              <a:t>’, ‘</a:t>
            </a:r>
            <a:r>
              <a:rPr lang="da-DK" sz="1600" dirty="0" err="1" smtClean="0">
                <a:solidFill>
                  <a:schemeClr val="tx1"/>
                </a:solidFill>
              </a:rPr>
              <a:t>weeping</a:t>
            </a:r>
            <a:r>
              <a:rPr lang="da-DK" sz="1600" dirty="0" smtClean="0"/>
              <a:t>’</a:t>
            </a:r>
            <a:r>
              <a:rPr lang="da-DK" dirty="0" smtClean="0"/>
              <a:t>..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277609" y="4077072"/>
            <a:ext cx="1368152" cy="8079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tx1"/>
                </a:solidFill>
              </a:rPr>
              <a:t>Persons </a:t>
            </a:r>
            <a:r>
              <a:rPr lang="da-DK" sz="1600" dirty="0" err="1" smtClean="0">
                <a:solidFill>
                  <a:schemeClr val="tx1"/>
                </a:solidFill>
              </a:rPr>
              <a:t>who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cry</a:t>
            </a:r>
            <a:r>
              <a:rPr lang="da-DK" sz="1600" dirty="0" smtClean="0">
                <a:solidFill>
                  <a:schemeClr val="tx1"/>
                </a:solidFill>
              </a:rPr>
              <a:t>:</a:t>
            </a:r>
            <a:r>
              <a:rPr lang="da-DK" dirty="0" smtClean="0">
                <a:solidFill>
                  <a:schemeClr val="tx1"/>
                </a:solidFill>
              </a:rPr>
              <a:t> ‘</a:t>
            </a:r>
            <a:r>
              <a:rPr lang="da-DK" sz="1600" dirty="0" err="1" smtClean="0">
                <a:solidFill>
                  <a:schemeClr val="tx1"/>
                </a:solidFill>
              </a:rPr>
              <a:t>whiner</a:t>
            </a:r>
            <a:r>
              <a:rPr lang="da-DK" sz="1600" dirty="0" smtClean="0">
                <a:solidFill>
                  <a:schemeClr val="tx1"/>
                </a:solidFill>
              </a:rPr>
              <a:t>’, ‘</a:t>
            </a:r>
            <a:r>
              <a:rPr lang="da-DK" sz="1600" dirty="0" err="1" smtClean="0">
                <a:solidFill>
                  <a:schemeClr val="tx1"/>
                </a:solidFill>
              </a:rPr>
              <a:t>crybaby</a:t>
            </a:r>
            <a:r>
              <a:rPr lang="da-DK" sz="1600" dirty="0" smtClean="0">
                <a:solidFill>
                  <a:schemeClr val="tx1"/>
                </a:solidFill>
              </a:rPr>
              <a:t>’..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309039" y="5013176"/>
            <a:ext cx="1368152" cy="1695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tx1"/>
                </a:solidFill>
              </a:rPr>
              <a:t>Properties of persons </a:t>
            </a:r>
            <a:r>
              <a:rPr lang="da-DK" sz="1600" dirty="0" err="1" smtClean="0">
                <a:solidFill>
                  <a:schemeClr val="tx1"/>
                </a:solidFill>
              </a:rPr>
              <a:t>who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cry</a:t>
            </a:r>
            <a:r>
              <a:rPr lang="da-DK" sz="1600" dirty="0" smtClean="0">
                <a:solidFill>
                  <a:schemeClr val="tx1"/>
                </a:solidFill>
              </a:rPr>
              <a:t>: ‘</a:t>
            </a:r>
            <a:r>
              <a:rPr lang="da-DK" sz="1600" dirty="0" err="1" smtClean="0">
                <a:solidFill>
                  <a:schemeClr val="tx1"/>
                </a:solidFill>
              </a:rPr>
              <a:t>tearfulness</a:t>
            </a:r>
            <a:r>
              <a:rPr lang="da-DK" sz="1600" dirty="0" smtClean="0">
                <a:solidFill>
                  <a:schemeClr val="tx1"/>
                </a:solidFill>
              </a:rPr>
              <a:t>,‘</a:t>
            </a:r>
            <a:r>
              <a:rPr lang="da-DK" sz="1600" dirty="0" err="1" smtClean="0">
                <a:solidFill>
                  <a:schemeClr val="tx1"/>
                </a:solidFill>
              </a:rPr>
              <a:t>weepy</a:t>
            </a:r>
            <a:r>
              <a:rPr lang="da-DK" sz="1600" dirty="0" smtClean="0">
                <a:solidFill>
                  <a:schemeClr val="tx1"/>
                </a:solidFill>
              </a:rPr>
              <a:t>’, ‘</a:t>
            </a:r>
            <a:r>
              <a:rPr lang="da-DK" sz="1600" dirty="0" err="1" smtClean="0">
                <a:solidFill>
                  <a:schemeClr val="tx1"/>
                </a:solidFill>
              </a:rPr>
              <a:t>half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crying</a:t>
            </a:r>
            <a:r>
              <a:rPr lang="da-DK" sz="1600" dirty="0" smtClean="0">
                <a:solidFill>
                  <a:schemeClr val="tx1"/>
                </a:solidFill>
              </a:rPr>
              <a:t>’, ‘</a:t>
            </a:r>
            <a:r>
              <a:rPr lang="da-DK" sz="1600" dirty="0" err="1" smtClean="0">
                <a:solidFill>
                  <a:schemeClr val="tx1"/>
                </a:solidFill>
              </a:rPr>
              <a:t>emotional</a:t>
            </a:r>
            <a:r>
              <a:rPr lang="da-DK" sz="1600" dirty="0" smtClean="0">
                <a:solidFill>
                  <a:schemeClr val="tx1"/>
                </a:solidFill>
              </a:rPr>
              <a:t>’…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783963" y="1412776"/>
            <a:ext cx="7128792" cy="4638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/>
          <p:cNvSpPr/>
          <p:nvPr/>
        </p:nvSpPr>
        <p:spPr>
          <a:xfrm>
            <a:off x="1613248" y="4112633"/>
            <a:ext cx="3714836" cy="4638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1677191" y="5142381"/>
            <a:ext cx="5400600" cy="4638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Callout 4"/>
          <p:cNvSpPr/>
          <p:nvPr/>
        </p:nvSpPr>
        <p:spPr>
          <a:xfrm>
            <a:off x="7627557" y="764704"/>
            <a:ext cx="832875" cy="522967"/>
          </a:xfrm>
          <a:prstGeom prst="wedgeEllipseCallout">
            <a:avLst>
              <a:gd name="adj1" fmla="val -87654"/>
              <a:gd name="adj2" fmla="val 71395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ACT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Oval Callout 4"/>
          <p:cNvSpPr/>
          <p:nvPr/>
        </p:nvSpPr>
        <p:spPr>
          <a:xfrm>
            <a:off x="7303173" y="3821606"/>
            <a:ext cx="1517299" cy="522967"/>
          </a:xfrm>
          <a:prstGeom prst="wedgeEllipseCallout">
            <a:avLst>
              <a:gd name="adj1" fmla="val -169676"/>
              <a:gd name="adj2" fmla="val 42653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PERSON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Oval Callout 4"/>
          <p:cNvSpPr/>
          <p:nvPr/>
        </p:nvSpPr>
        <p:spPr>
          <a:xfrm>
            <a:off x="7303173" y="4851354"/>
            <a:ext cx="1706483" cy="522967"/>
          </a:xfrm>
          <a:prstGeom prst="wedgeEllipseCallout">
            <a:avLst>
              <a:gd name="adj1" fmla="val -85470"/>
              <a:gd name="adj2" fmla="val 28282"/>
            </a:avLst>
          </a:prstGeom>
          <a:solidFill>
            <a:srgbClr val="E56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PROPERTY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15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80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552" y="134076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>
                <a:solidFill>
                  <a:srgbClr val="254061"/>
                </a:solidFill>
                <a:latin typeface="Georgia"/>
                <a:ea typeface="SimSun"/>
              </a:rPr>
              <a:t>Manual adjustment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few labelled words among unmarked words </a:t>
            </a:r>
            <a:r>
              <a:rPr lang="da-DK" sz="2400" dirty="0">
                <a:solidFill>
                  <a:srgbClr val="254061"/>
                </a:solidFill>
                <a:latin typeface="Georgia"/>
                <a:ea typeface="SimSun"/>
              </a:rPr>
              <a:t>→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no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change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c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lash </a:t>
            </a:r>
            <a:r>
              <a:rPr lang="da-DK" sz="2400" dirty="0">
                <a:solidFill>
                  <a:srgbClr val="254061"/>
                </a:solidFill>
                <a:latin typeface="Georgia"/>
                <a:ea typeface="SimSun"/>
              </a:rPr>
              <a:t>→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change</a:t>
            </a:r>
            <a:endParaRPr lang="en-US" sz="2400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hjerne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 ‘brain’ .. </a:t>
            </a:r>
            <a:r>
              <a:rPr lang="en-US" sz="2000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l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ampe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(slang)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‘lamp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’, 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pære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(informal)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‘light bulb’ 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large groups of stylistically marked words </a:t>
            </a:r>
            <a:r>
              <a:rPr lang="da-DK" sz="2400" dirty="0" smtClean="0">
                <a:solidFill>
                  <a:srgbClr val="254061"/>
                </a:solidFill>
                <a:latin typeface="Georgia"/>
                <a:ea typeface="SimSun"/>
              </a:rPr>
              <a:t>→</a:t>
            </a:r>
            <a:endParaRPr lang="en-US" sz="2400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‘missing’ labels inserted – or all deleted 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Solution 1: assign a label to the first word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only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–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not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often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possible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Solution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2: adopt a pragmatic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view given </a:t>
            </a: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the subjectivity of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labels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500629" y="409574"/>
            <a:ext cx="82296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kern="0" dirty="0" smtClean="0">
                <a:solidFill>
                  <a:srgbClr val="33669C"/>
                </a:solidFill>
                <a:latin typeface="Georgia" charset="0"/>
              </a:rPr>
              <a:t>PHASE 2: STYLISTIC LABELS</a:t>
            </a:r>
            <a:endParaRPr lang="da-DK" sz="2800" kern="0" dirty="0">
              <a:solidFill>
                <a:srgbClr val="33669C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72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81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2600" y="1738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>
                <a:solidFill>
                  <a:srgbClr val="254061"/>
                </a:solidFill>
                <a:latin typeface="Georgia"/>
                <a:ea typeface="SimSun"/>
              </a:rPr>
              <a:t>Perspectives: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Prepared for digital </a:t>
            </a: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exploitation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Enrichment of DDO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every sense linked to group in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thesaurus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related </a:t>
            </a: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words, richer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synonyms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>
                <a:solidFill>
                  <a:srgbClr val="254061"/>
                </a:solidFill>
                <a:latin typeface="Georgia" charset="0"/>
                <a:cs typeface="Georgia" charset="0"/>
              </a:rPr>
              <a:t>Independent digital thesaurus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linked to 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dictionary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57200" y="398233"/>
            <a:ext cx="82296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kern="0" dirty="0" smtClean="0">
                <a:solidFill>
                  <a:srgbClr val="33669C"/>
                </a:solidFill>
                <a:latin typeface="Georgia" charset="0"/>
              </a:rPr>
              <a:t>CONCLUSIONS</a:t>
            </a:r>
            <a:endParaRPr lang="da-DK" sz="2800" kern="0" dirty="0">
              <a:solidFill>
                <a:srgbClr val="33669C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28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11175" y="257175"/>
            <a:ext cx="8229600" cy="1039813"/>
          </a:xfrm>
          <a:ln/>
        </p:spPr>
        <p:txBody>
          <a:bodyPr lIns="91440" tIns="45720" rIns="91440" bIns="45720"/>
          <a:lstStyle/>
          <a:p>
            <a:pPr algn="l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a-DK" sz="2800" dirty="0">
                <a:solidFill>
                  <a:srgbClr val="044B6A"/>
                </a:solidFill>
                <a:latin typeface="Georgia"/>
              </a:rPr>
              <a:t>CONCLUSIONS</a:t>
            </a:r>
            <a:endParaRPr lang="da-DK" sz="2800" dirty="0">
              <a:solidFill>
                <a:srgbClr val="33669C"/>
              </a:solidFill>
              <a:latin typeface="Georgia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82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2600" y="1738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800" dirty="0">
                <a:solidFill>
                  <a:srgbClr val="254061"/>
                </a:solidFill>
                <a:latin typeface="Georgia"/>
                <a:ea typeface="SimSun"/>
              </a:rPr>
              <a:t>Perspectives: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4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Language technology</a:t>
            </a: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>
                <a:solidFill>
                  <a:srgbClr val="254061"/>
                </a:solidFill>
                <a:latin typeface="Georgia" charset="0"/>
                <a:cs typeface="Georgia" charset="0"/>
              </a:rPr>
              <a:t>e</a:t>
            </a: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nhance the Danish </a:t>
            </a: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WordNet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FrameNet</a:t>
            </a:r>
            <a:endParaRPr lang="en-US" sz="20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lvl="2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sz="20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semantic annotation of corpora</a:t>
            </a:r>
            <a:endParaRPr lang="en-US" sz="2000" dirty="0">
              <a:solidFill>
                <a:srgbClr val="254061"/>
              </a:solidFill>
              <a:latin typeface="Georgia" charset="0"/>
              <a:cs typeface="Georgia" charset="0"/>
            </a:endParaRPr>
          </a:p>
          <a:p>
            <a:pPr marL="914400" lvl="2" indent="0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</a:pP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05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D29FD331-97CF-044C-A286-9490BF9A2854}" type="slidenum">
              <a:rPr lang="da-DK" sz="1200">
                <a:solidFill>
                  <a:srgbClr val="8B96A1"/>
                </a:solidFill>
                <a:latin typeface="Calibri" charset="0"/>
                <a:cs typeface="Tahoma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da-DK" sz="1200" dirty="0">
              <a:solidFill>
                <a:srgbClr val="8B96A1"/>
              </a:solidFill>
              <a:latin typeface="Calibri" charset="0"/>
              <a:cs typeface="Tahoma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2224" y="908720"/>
            <a:ext cx="8734272" cy="673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has </a:t>
            </a:r>
            <a:r>
              <a:rPr lang="en-US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hyperonym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i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græde_1 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(to cry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 (</a:t>
            </a:r>
            <a:r>
              <a:rPr lang="en-US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, DT)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has ontological 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type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[Dynamic, experience, physical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] (</a:t>
            </a:r>
            <a:r>
              <a:rPr lang="en-US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i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s of semantic type ACT (DT)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has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9 co-hyponyms: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græde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som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pisket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flæbe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stortude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hyle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skrige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brøle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vræle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tudbrøle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skråle</a:t>
            </a:r>
            <a:r>
              <a:rPr lang="en-US" sz="1400" i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(</a:t>
            </a:r>
            <a:r>
              <a:rPr lang="en-US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has 24 co-hyponyms: the 9 above + 15 more: </a:t>
            </a:r>
            <a:r>
              <a:rPr lang="en-US" sz="1400" i="1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hikke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hikste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hikse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tudskråle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fælde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en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tåre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knibe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en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tåre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småtude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briste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i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gråd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bryde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sammen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i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gråd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bryde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grædende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sammen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bryde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hulkende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sammen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græde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sine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modige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tårer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være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opløst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i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gråd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græde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snot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1400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vande</a:t>
            </a:r>
            <a:r>
              <a:rPr lang="en-US" sz="1400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1400" i="1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høns</a:t>
            </a:r>
            <a:r>
              <a:rPr lang="en-US" sz="1400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(DT)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is closely semantically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related to 125 other senses 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from same section  </a:t>
            </a:r>
            <a:r>
              <a:rPr lang="en-US" i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(</a:t>
            </a:r>
            <a:r>
              <a:rPr lang="en-US" i="1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gråd</a:t>
            </a:r>
            <a:r>
              <a:rPr lang="en-US" i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(crying)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tudefjæs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(whiner)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etc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.) (DT)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related to 12,000 other senses from same chapter (</a:t>
            </a:r>
            <a:r>
              <a:rPr lang="en-US" i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10 </a:t>
            </a:r>
            <a:r>
              <a:rPr lang="en-US" i="1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Følelser</a:t>
            </a:r>
            <a:r>
              <a:rPr lang="en-US" i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(feelings)) DT)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is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a main sense 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(DDO)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has the </a:t>
            </a:r>
            <a:r>
              <a:rPr lang="en-US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valency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pattern: NGN </a:t>
            </a:r>
            <a:r>
              <a:rPr lang="en-US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tuder</a:t>
            </a: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 (over NGT) (somebody howls (because of something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)) (DDO)</a:t>
            </a:r>
          </a:p>
          <a:p>
            <a:pPr lvl="1">
              <a:lnSpc>
                <a:spcPct val="100000"/>
              </a:lnSpc>
              <a:spcAft>
                <a:spcPts val="1288"/>
              </a:spcAft>
              <a:buClr>
                <a:srgbClr val="004586"/>
              </a:buClr>
              <a:buSzPct val="80000"/>
              <a:buFont typeface="Lucida Grande" charset="0"/>
              <a:buChar char="►"/>
            </a:pPr>
            <a:r>
              <a:rPr lang="en-US" dirty="0">
                <a:solidFill>
                  <a:srgbClr val="254061"/>
                </a:solidFill>
                <a:latin typeface="Georgia" charset="0"/>
                <a:cs typeface="Georgia" charset="0"/>
              </a:rPr>
              <a:t>c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itation with sense: </a:t>
            </a:r>
            <a:r>
              <a:rPr lang="en-US" i="1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jeg</a:t>
            </a:r>
            <a:r>
              <a:rPr lang="en-US" i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har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lige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læst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en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bog der bare </a:t>
            </a:r>
            <a:r>
              <a:rPr lang="en-US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var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så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sørgelig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. </a:t>
            </a:r>
            <a:r>
              <a:rPr lang="en-US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Jeg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tudede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i="1" dirty="0" err="1">
                <a:solidFill>
                  <a:srgbClr val="254061"/>
                </a:solidFill>
                <a:latin typeface="Georgia" charset="0"/>
                <a:cs typeface="Georgia" charset="0"/>
              </a:rPr>
              <a:t>og</a:t>
            </a:r>
            <a:r>
              <a:rPr lang="en-US" i="1" dirty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i="1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tudede</a:t>
            </a:r>
            <a:r>
              <a:rPr lang="en-US" i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(DDO)</a:t>
            </a:r>
            <a:endParaRPr lang="en-US" sz="2400" dirty="0" smtClean="0">
              <a:solidFill>
                <a:srgbClr val="254061"/>
              </a:solidFill>
              <a:latin typeface="Georgia" charset="0"/>
              <a:cs typeface="Georgia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1151628" y="355489"/>
            <a:ext cx="7812859" cy="1106461"/>
          </a:xfrm>
          <a:ln/>
        </p:spPr>
        <p:txBody>
          <a:bodyPr lIns="91440" tIns="45720" rIns="91440" bIns="45720"/>
          <a:lstStyle/>
          <a:p>
            <a:pPr marL="0" lvl="1" indent="0" algn="l"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Combined data: DDO, </a:t>
            </a:r>
            <a:r>
              <a:rPr lang="en-US" sz="2800" dirty="0" err="1" smtClean="0">
                <a:solidFill>
                  <a:srgbClr val="254061"/>
                </a:solidFill>
                <a:latin typeface="Georgia" charset="0"/>
                <a:cs typeface="Georgia" charset="0"/>
              </a:rPr>
              <a:t>DanNet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, 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DT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b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</a:b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				example </a:t>
            </a:r>
            <a:r>
              <a:rPr lang="en-US" sz="2800" i="1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tude_1</a:t>
            </a: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> </a:t>
            </a:r>
            <a: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  <a:t>(to howl)</a:t>
            </a:r>
            <a:br>
              <a:rPr lang="en-US" sz="2800" dirty="0">
                <a:solidFill>
                  <a:srgbClr val="254061"/>
                </a:solidFill>
                <a:latin typeface="Georgia" charset="0"/>
                <a:cs typeface="Georgia" charset="0"/>
              </a:rPr>
            </a:br>
            <a: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  <a:t/>
            </a:r>
            <a:br>
              <a:rPr lang="en-US" sz="2800" dirty="0" smtClean="0">
                <a:solidFill>
                  <a:srgbClr val="254061"/>
                </a:solidFill>
                <a:latin typeface="Georgia" charset="0"/>
                <a:cs typeface="Georgia" charset="0"/>
              </a:rPr>
            </a:br>
            <a:endParaRPr lang="da-DK" sz="2800" dirty="0">
              <a:solidFill>
                <a:srgbClr val="33669C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01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tema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Kontortema">
  <a:themeElements>
    <a:clrScheme name="Kontor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tema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tema">
      <a:majorFont>
        <a:latin typeface="Calibri"/>
        <a:ea typeface="SimSun"/>
        <a:cs typeface="SimSun"/>
      </a:majorFont>
      <a:minorFont>
        <a:latin typeface="Georgia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Kontor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tema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ontortema">
  <a:themeElements>
    <a:clrScheme name="Kontor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tema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Kontortema">
  <a:themeElements>
    <a:clrScheme name="Kontor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tema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Kontortema">
  <a:themeElements>
    <a:clrScheme name="Kontor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tema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Kontortema">
  <a:themeElements>
    <a:clrScheme name="Kontor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tema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Kontortema">
  <a:themeElements>
    <a:clrScheme name="Kontor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tema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0"/>
            <a:cs typeface="SimSun" charset="0"/>
          </a:defRPr>
        </a:defPPr>
      </a:lstStyle>
    </a:ln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44159</TotalTime>
  <Words>6510</Words>
  <Application>Microsoft Office PowerPoint</Application>
  <PresentationFormat>Skærmshow (4:3)</PresentationFormat>
  <Paragraphs>971</Paragraphs>
  <Slides>82</Slides>
  <Notes>52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Diastitler</vt:lpstr>
      </vt:variant>
      <vt:variant>
        <vt:i4>82</vt:i4>
      </vt:variant>
    </vt:vector>
  </HeadingPairs>
  <TitlesOfParts>
    <vt:vector size="92" baseType="lpstr">
      <vt:lpstr>Kontortema</vt:lpstr>
      <vt:lpstr>Kontortema</vt:lpstr>
      <vt:lpstr>Kontortema</vt:lpstr>
      <vt:lpstr>Brugerdefineret design</vt:lpstr>
      <vt:lpstr>Kontortema</vt:lpstr>
      <vt:lpstr>Kontortema</vt:lpstr>
      <vt:lpstr>Kontortema</vt:lpstr>
      <vt:lpstr>Kontortema</vt:lpstr>
      <vt:lpstr>Kontortema</vt:lpstr>
      <vt:lpstr>Kontortema</vt:lpstr>
      <vt:lpstr>A new Danish Thesaurus: some ideas on computational use of the data  </vt:lpstr>
      <vt:lpstr>OUTLINE</vt:lpstr>
      <vt:lpstr>PowerPoint-præsentation</vt:lpstr>
      <vt:lpstr>The thesaurus (DT): Compilation and semantic annotation</vt:lpstr>
      <vt:lpstr>Printed book, to be published Dec. 2014</vt:lpstr>
      <vt:lpstr>The thesaurus: Compilation and semantic annotation</vt:lpstr>
      <vt:lpstr>The thesaurus: Compilation and semantic annotation</vt:lpstr>
      <vt:lpstr>Example: semantic groups in section 10.32 “To weep, to cry”</vt:lpstr>
      <vt:lpstr>Combined data: DDO, DanNet, DT      example tude_1 (to howl)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PHASE 1</vt:lpstr>
      <vt:lpstr>PHASE 1</vt:lpstr>
      <vt:lpstr>PHASE 2: PRINTED DICTIONARY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Et typisk afsnit (af de ~ 930)</vt:lpstr>
      <vt:lpstr>PowerPoint-præsentation</vt:lpstr>
      <vt:lpstr>PowerPoint-præsentation</vt:lpstr>
      <vt:lpstr>PowerPoint-præsentation</vt:lpstr>
      <vt:lpstr>Men også logisk rækkefølge hvis relevant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Udtræk fra DanNet</vt:lpstr>
      <vt:lpstr>PowerPoint-præsentation</vt:lpstr>
      <vt:lpstr>Gruppering af ordstof og semantiske opmærkninger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Rækkefølge af ord og udtryk</vt:lpstr>
      <vt:lpstr>PowerPoint-præsentation</vt:lpstr>
      <vt:lpstr>PowerPoint-præsentation</vt:lpstr>
      <vt:lpstr>PowerPoint-præsentation</vt:lpstr>
      <vt:lpstr>PowerPoint-præsentation</vt:lpstr>
      <vt:lpstr>Den trykte begrebsordbog</vt:lpstr>
      <vt:lpstr>PowerPoint-præsentation</vt:lpstr>
      <vt:lpstr>PowerPoint-præsentation</vt:lpstr>
      <vt:lpstr>PowerPoint-præsentation</vt:lpstr>
      <vt:lpstr>   Litteratur</vt:lpstr>
      <vt:lpstr>PowerPoint-præsentation</vt:lpstr>
      <vt:lpstr>PowerPoint-præsentation</vt:lpstr>
      <vt:lpstr>PowerPoint-præsentation</vt:lpstr>
      <vt:lpstr>PowerPoint-præsentation</vt:lpstr>
      <vt:lpstr>PHASE 2: MANUAL EDITING</vt:lpstr>
      <vt:lpstr>PHASE 2: MANUAL EDITING</vt:lpstr>
      <vt:lpstr>PowerPoint-præsentation</vt:lpstr>
      <vt:lpstr>PHASE 2: INDEX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ODD COUPLE – Corpus frequency and look-up frequency: what relationship?</dc:title>
  <dc:creator>Sanni Nimb</dc:creator>
  <cp:lastModifiedBy>Sanni Nimb</cp:lastModifiedBy>
  <cp:revision>312</cp:revision>
  <cp:lastPrinted>1601-01-01T00:00:00Z</cp:lastPrinted>
  <dcterms:created xsi:type="dcterms:W3CDTF">1601-01-01T00:00:00Z</dcterms:created>
  <dcterms:modified xsi:type="dcterms:W3CDTF">2014-11-03T09:12:18Z</dcterms:modified>
</cp:coreProperties>
</file>