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5" r:id="rId4"/>
    <p:sldId id="266" r:id="rId5"/>
    <p:sldId id="270" r:id="rId6"/>
    <p:sldId id="271" r:id="rId7"/>
    <p:sldId id="272" r:id="rId8"/>
    <p:sldId id="273" r:id="rId9"/>
    <p:sldId id="267" r:id="rId10"/>
    <p:sldId id="268" r:id="rId11"/>
    <p:sldId id="269" r:id="rId12"/>
    <p:sldId id="260" r:id="rId13"/>
    <p:sldId id="263" r:id="rId14"/>
    <p:sldId id="261" r:id="rId1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mnlöst avsnitt" id="{010FB2AA-E534-3C43-BC24-C9E79430D03F}">
          <p14:sldIdLst>
            <p14:sldId id="257"/>
            <p14:sldId id="259"/>
            <p14:sldId id="265"/>
            <p14:sldId id="266"/>
            <p14:sldId id="270"/>
            <p14:sldId id="271"/>
            <p14:sldId id="272"/>
            <p14:sldId id="273"/>
            <p14:sldId id="267"/>
            <p14:sldId id="268"/>
            <p14:sldId id="269"/>
            <p14:sldId id="260"/>
            <p14:sldId id="263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8805" autoAdjust="0"/>
  </p:normalViewPr>
  <p:slideViewPr>
    <p:cSldViewPr snapToGrid="0" snapToObjects="1">
      <p:cViewPr>
        <p:scale>
          <a:sx n="81" d="100"/>
          <a:sy n="81" d="100"/>
        </p:scale>
        <p:origin x="-12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09E5C-4642-4A36-95C5-A0338821A8C9}" type="datetimeFigureOut">
              <a:rPr lang="en-US" smtClean="0"/>
              <a:pPr/>
              <a:t>6/12/2013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6A3F2-9AE7-40A3-BF8B-F10B57E77B26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91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D6EE-695D-4383-B88C-8D5203613CC7}" type="datetime1">
              <a:rPr lang="sv-SE" smtClean="0"/>
              <a:t>2013-06-12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915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0DFE-5F7F-4F49-800F-BE5E642964E8}" type="datetime1">
              <a:rPr lang="sv-SE" smtClean="0"/>
              <a:t>2013-06-12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7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6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3CBA-4505-4D65-BE63-1858DAE67EAD}" type="datetime1">
              <a:rPr lang="sv-SE" smtClean="0"/>
              <a:t>2013-06-12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45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85FD-274D-4428-BDC3-4E1575286BAE}" type="datetime1">
              <a:rPr lang="sv-SE"/>
              <a:pPr>
                <a:defRPr/>
              </a:pPr>
              <a:t>2013-06-12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DASISH Executive Board - September 19</a:t>
            </a: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1DD6-66B7-46A1-84CB-68792A7F8B1F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22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BC4A-EB9B-4C26-8816-04F18D633963}" type="datetime1">
              <a:rPr lang="sv-SE" smtClean="0"/>
              <a:t>2013-06-12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196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19A7-E74F-46F3-B270-4204B7EEBBC1}" type="datetime1">
              <a:rPr lang="sv-SE" smtClean="0"/>
              <a:t>2013-06-12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902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79785"/>
            <a:ext cx="4038600" cy="37463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84388-99E7-45FA-9925-2DF5C334B807}" type="datetime1">
              <a:rPr lang="sv-SE" smtClean="0"/>
              <a:t>2013-06-12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19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391507"/>
            <a:ext cx="4040188" cy="373465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391507"/>
            <a:ext cx="4041775" cy="3734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21C71-2249-40C1-9351-A7ABC37DB2D9}" type="datetime1">
              <a:rPr lang="sv-SE" smtClean="0"/>
              <a:t>2013-06-12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4510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1B8D-9EEB-45CB-B4EC-FBEE6EB8AD77}" type="datetime1">
              <a:rPr lang="sv-SE" smtClean="0"/>
              <a:t>2013-06-12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6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457200" y="2063750"/>
            <a:ext cx="8229600" cy="2192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807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F7954-D7D3-41E0-9A15-2465E0D1BCC9}" type="datetime1">
              <a:rPr lang="sv-SE" smtClean="0"/>
              <a:t>2013-06-12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pic>
        <p:nvPicPr>
          <p:cNvPr id="10" name="Bildobjekt 4" descr="Logo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  <p:sp>
        <p:nvSpPr>
          <p:cNvPr id="12" name="Pladsholder til indhold 11"/>
          <p:cNvSpPr>
            <a:spLocks noGrp="1"/>
          </p:cNvSpPr>
          <p:nvPr>
            <p:ph sz="quarter" idx="13"/>
          </p:nvPr>
        </p:nvSpPr>
        <p:spPr>
          <a:xfrm>
            <a:off x="457200" y="2403230"/>
            <a:ext cx="8229600" cy="3681657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9281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938C4-1B80-4636-8A93-C6EAC83FE5C9}" type="datetime1">
              <a:rPr lang="sv-SE" smtClean="0"/>
              <a:t>2013-06-12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881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C2B8-F1D5-4D1B-AA16-91F5B199AA95}" type="datetime1">
              <a:rPr lang="sv-SE" smtClean="0"/>
              <a:t>2013-06-12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078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13849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426677"/>
            <a:ext cx="8229600" cy="3699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D5A71-1BC4-45DB-B97C-3B6B1515C3F5}" type="datetime1">
              <a:rPr lang="sv-SE" smtClean="0"/>
              <a:t>2013-06-12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IASSIST May 28 - 31 May, Cologne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4B45-6115-724D-89DB-3A33C61BEE40}" type="slidenum">
              <a:rPr lang="sv-SE" smtClean="0"/>
              <a:pPr/>
              <a:t>‹nr.›</a:t>
            </a:fld>
            <a:endParaRPr lang="sv-SE"/>
          </a:p>
        </p:txBody>
      </p:sp>
      <p:pic>
        <p:nvPicPr>
          <p:cNvPr id="7" name="Bildobjekt 4" descr="Logo.tif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17" y="373025"/>
            <a:ext cx="7110385" cy="76547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312" y="6001788"/>
            <a:ext cx="981428" cy="709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27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WP 3: Survey Quality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sz="2800" dirty="0" smtClean="0"/>
              <a:t>Eric Harrison</a:t>
            </a:r>
          </a:p>
          <a:p>
            <a:r>
              <a:rPr lang="da-DK" sz="2800" dirty="0" smtClean="0"/>
              <a:t>City University London</a:t>
            </a:r>
          </a:p>
          <a:p>
            <a:r>
              <a:rPr lang="da-DK" sz="2800" dirty="0" smtClean="0"/>
              <a:t>Knut Kalgraff Skjåk</a:t>
            </a:r>
          </a:p>
          <a:p>
            <a:r>
              <a:rPr lang="da-DK" sz="2800" smtClean="0"/>
              <a:t>Norwegian Social Science Data Services</a:t>
            </a:r>
            <a:endParaRPr lang="da-DK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8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46600"/>
          </a:xfrm>
        </p:spPr>
        <p:txBody>
          <a:bodyPr/>
          <a:lstStyle/>
          <a:p>
            <a:r>
              <a:rPr lang="de-DE" sz="2800" smtClean="0"/>
              <a:t>SHARE has worked on such a fieldwork monitoring system for the past 4 waves but this is tailor-made for SHARE</a:t>
            </a:r>
          </a:p>
          <a:p>
            <a:r>
              <a:rPr lang="de-DE" sz="2800" smtClean="0"/>
              <a:t>Therefore: task will produce a design for a transportable, standardised system of monitoring employing harmonised metadata files which can aid central field supervision, control and monitoring across surveys, countries, modes, and languages.</a:t>
            </a:r>
          </a:p>
          <a:p>
            <a:r>
              <a:rPr lang="de-DE" sz="2800" smtClean="0"/>
              <a:t>Aim: enhance data quality through improved real-time fieldwork monitoring</a:t>
            </a:r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IASSIST May 28 - 31 May, Cologne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06769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de-DE" sz="2400" dirty="0" smtClean="0"/>
              <a:t>SHARE is a CAPI survey </a:t>
            </a:r>
            <a:r>
              <a:rPr lang="de-DE" sz="2400" dirty="0" smtClean="0">
                <a:sym typeface="Wingdings" pitchFamily="2" charset="2"/>
              </a:rPr>
              <a:t> keystroke files collected during the last 4 waves</a:t>
            </a:r>
          </a:p>
          <a:p>
            <a:r>
              <a:rPr lang="de-DE" sz="2400" dirty="0" smtClean="0">
                <a:sym typeface="Wingdings" pitchFamily="2" charset="2"/>
              </a:rPr>
              <a:t>Keystroke data is helpful to see </a:t>
            </a:r>
          </a:p>
          <a:p>
            <a:pPr lvl="1"/>
            <a:r>
              <a:rPr lang="de-DE" sz="2400" dirty="0" smtClean="0">
                <a:sym typeface="Wingdings" pitchFamily="2" charset="2"/>
              </a:rPr>
              <a:t>how faithfully questions have been administered</a:t>
            </a:r>
          </a:p>
          <a:p>
            <a:pPr lvl="1"/>
            <a:r>
              <a:rPr lang="de-DE" sz="2400" dirty="0" smtClean="0">
                <a:sym typeface="Wingdings" pitchFamily="2" charset="2"/>
              </a:rPr>
              <a:t>interview length</a:t>
            </a:r>
          </a:p>
          <a:p>
            <a:pPr lvl="1"/>
            <a:r>
              <a:rPr lang="de-DE" sz="2400" dirty="0" smtClean="0">
                <a:sym typeface="Wingdings" pitchFamily="2" charset="2"/>
              </a:rPr>
              <a:t>interviewer cheating</a:t>
            </a:r>
          </a:p>
          <a:p>
            <a:r>
              <a:rPr lang="de-DE" sz="2400" dirty="0" smtClean="0">
                <a:sym typeface="Wingdings" pitchFamily="2" charset="2"/>
              </a:rPr>
              <a:t>Keystroke files will be augmented with </a:t>
            </a:r>
          </a:p>
          <a:p>
            <a:pPr lvl="1"/>
            <a:r>
              <a:rPr lang="de-DE" sz="2400" dirty="0" smtClean="0">
                <a:sym typeface="Wingdings" pitchFamily="2" charset="2"/>
              </a:rPr>
              <a:t>interviewer characteristics (such as age, education, gender, experience)</a:t>
            </a:r>
          </a:p>
          <a:p>
            <a:pPr lvl="1"/>
            <a:r>
              <a:rPr lang="de-DE" sz="2400" dirty="0" smtClean="0">
                <a:sym typeface="Wingdings" pitchFamily="2" charset="2"/>
              </a:rPr>
              <a:t>Neighbourhood information</a:t>
            </a:r>
          </a:p>
          <a:p>
            <a:r>
              <a:rPr lang="de-DE" sz="2400" dirty="0" smtClean="0">
                <a:sym typeface="Wingdings" pitchFamily="2" charset="2"/>
              </a:rPr>
              <a:t>AIM: have a para-dataset for quality analysis (e.g. interviewer effects) and a report on  lessons learned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IASSIST May 28 - 31 May, Cologne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Progress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5000" dirty="0" smtClean="0"/>
              <a:t>Exchange of information between participants; construction of specifications on all three tasks</a:t>
            </a:r>
            <a:endParaRPr lang="en-GB" sz="4400" dirty="0" smtClean="0"/>
          </a:p>
          <a:p>
            <a:r>
              <a:rPr lang="en-GB" sz="5000" dirty="0" smtClean="0"/>
              <a:t>Subcontract signed with Warwick for ‘multilingual CASCOT 5.0’, incorporating 4-6 language user interface and classification files</a:t>
            </a:r>
          </a:p>
          <a:p>
            <a:r>
              <a:rPr lang="en-GB" sz="5000" dirty="0" smtClean="0"/>
              <a:t>‘Extended description’ produced for Question/Variable Data base (QVDB)</a:t>
            </a:r>
          </a:p>
          <a:p>
            <a:pPr lvl="0"/>
            <a:r>
              <a:rPr lang="en-GB" sz="5000" dirty="0" smtClean="0"/>
              <a:t>Review of existing tools developed previously by CESSDA, NSIs</a:t>
            </a:r>
          </a:p>
          <a:p>
            <a:pPr lvl="0"/>
            <a:r>
              <a:rPr lang="en-GB" sz="5000" dirty="0" smtClean="0"/>
              <a:t>Progress on specification for a slim version of a standardised fieldwork management system</a:t>
            </a:r>
            <a:endParaRPr lang="en-US" sz="5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Taking the message beyond DASISH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Contributions to WP8 quantitative workshops</a:t>
            </a:r>
          </a:p>
          <a:p>
            <a:pPr lvl="1"/>
            <a:r>
              <a:rPr lang="en-GB" dirty="0" smtClean="0"/>
              <a:t>Sessions on each theme of the WP: occupation; databases for metadata; fieldwork management systems</a:t>
            </a:r>
          </a:p>
          <a:p>
            <a:pPr lvl="1"/>
            <a:r>
              <a:rPr lang="en-GB" dirty="0" smtClean="0"/>
              <a:t>representation from other social surveys: ISSP, GSS, GGP, </a:t>
            </a:r>
            <a:r>
              <a:rPr lang="en-GB" dirty="0" err="1" smtClean="0"/>
              <a:t>Eurobarometer</a:t>
            </a:r>
            <a:r>
              <a:rPr lang="en-GB" dirty="0" smtClean="0"/>
              <a:t>, EVS</a:t>
            </a:r>
          </a:p>
          <a:p>
            <a:pPr lvl="1"/>
            <a:r>
              <a:rPr lang="en-GB" dirty="0" smtClean="0"/>
              <a:t>Aim to maintain inter-survey networks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Plans for rest of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Task groups continue software development</a:t>
            </a:r>
          </a:p>
          <a:p>
            <a:r>
              <a:rPr lang="en-GB" dirty="0" smtClean="0"/>
              <a:t>Identify scope of possible content </a:t>
            </a:r>
          </a:p>
          <a:p>
            <a:r>
              <a:rPr lang="en-GB" dirty="0" smtClean="0"/>
              <a:t>Investigate feasibility of trialling software on historic data or forthcoming rounds </a:t>
            </a:r>
          </a:p>
          <a:p>
            <a:r>
              <a:rPr lang="en-GB" dirty="0" smtClean="0"/>
              <a:t>Present on aspects of work at conferences </a:t>
            </a:r>
          </a:p>
          <a:p>
            <a:pPr lvl="1"/>
            <a:r>
              <a:rPr lang="en-GB" dirty="0" smtClean="0"/>
              <a:t> IASSIST</a:t>
            </a:r>
          </a:p>
          <a:p>
            <a:pPr lvl="1"/>
            <a:r>
              <a:rPr lang="en-GB" dirty="0" smtClean="0"/>
              <a:t> ESRA (session on occupation)  </a:t>
            </a:r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3.1. Tool(s) for coding occupation text strings in the field, online or post-hoc</a:t>
            </a:r>
          </a:p>
          <a:p>
            <a:r>
              <a:rPr lang="en-GB" dirty="0" smtClean="0"/>
              <a:t>3.2. Three databanks/databases for documenting:</a:t>
            </a:r>
          </a:p>
          <a:p>
            <a:pPr lvl="1"/>
            <a:r>
              <a:rPr lang="en-GB" dirty="0" smtClean="0"/>
              <a:t>a) questionnaire design and development, </a:t>
            </a:r>
          </a:p>
          <a:p>
            <a:pPr lvl="1"/>
            <a:r>
              <a:rPr lang="en-GB" dirty="0" smtClean="0"/>
              <a:t>b) translation process</a:t>
            </a:r>
          </a:p>
          <a:p>
            <a:pPr lvl="1"/>
            <a:r>
              <a:rPr lang="en-GB" dirty="0" smtClean="0"/>
              <a:t>c) question form and quality </a:t>
            </a:r>
          </a:p>
          <a:p>
            <a:r>
              <a:rPr lang="en-GB" dirty="0" smtClean="0"/>
              <a:t>3.3. Sample management system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IASSIST May 28 - 31 May, Cologne</a:t>
            </a: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138497"/>
            <a:ext cx="8229600" cy="924765"/>
          </a:xfrm>
        </p:spPr>
        <p:txBody>
          <a:bodyPr/>
          <a:lstStyle/>
          <a:p>
            <a:r>
              <a:rPr lang="en-GB" sz="4000" dirty="0" smtClean="0"/>
              <a:t>3.1. Occupation Coding</a:t>
            </a:r>
            <a:endParaRPr lang="en-US" sz="40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922585"/>
            <a:ext cx="8229600" cy="406290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 develop software for Europe-wide surveys to collect and code occupation data more accurately, consistently and cost-effectively</a:t>
            </a:r>
          </a:p>
          <a:p>
            <a:r>
              <a:rPr lang="en-GB" sz="2800" dirty="0" smtClean="0"/>
              <a:t>Key is to enable better coding at time of collection</a:t>
            </a:r>
          </a:p>
          <a:p>
            <a:pPr lvl="1"/>
            <a:r>
              <a:rPr lang="en-GB" sz="2400" dirty="0" smtClean="0"/>
              <a:t>CAPI tool allowing interviewer to select best match to text from respondent</a:t>
            </a:r>
          </a:p>
          <a:p>
            <a:pPr lvl="1"/>
            <a:r>
              <a:rPr lang="en-GB" sz="2400" dirty="0" smtClean="0"/>
              <a:t>Web survey based occupation tree that was trialled in the </a:t>
            </a:r>
            <a:r>
              <a:rPr lang="en-GB" sz="2400" i="1" dirty="0" err="1" smtClean="0"/>
              <a:t>Euroccupations</a:t>
            </a:r>
            <a:r>
              <a:rPr lang="en-GB" sz="2400" i="1" dirty="0" smtClean="0"/>
              <a:t> </a:t>
            </a:r>
            <a:r>
              <a:rPr lang="en-GB" sz="2400" dirty="0" smtClean="0"/>
              <a:t>project</a:t>
            </a:r>
          </a:p>
          <a:p>
            <a:r>
              <a:rPr lang="en-GB" sz="2800" dirty="0" smtClean="0"/>
              <a:t>Open source code for use in different CAPI languages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IASSIST May 28 - 31 May, Cologne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138497"/>
            <a:ext cx="8229600" cy="958591"/>
          </a:xfrm>
        </p:spPr>
        <p:txBody>
          <a:bodyPr>
            <a:noAutofit/>
          </a:bodyPr>
          <a:lstStyle/>
          <a:p>
            <a:r>
              <a:rPr lang="en-GB" sz="3200" dirty="0" smtClean="0"/>
              <a:t>3.2. Developing a suite of multi-language </a:t>
            </a:r>
            <a:br>
              <a:rPr lang="en-GB" sz="3200" dirty="0" smtClean="0"/>
            </a:br>
            <a:r>
              <a:rPr lang="en-GB" sz="3200" dirty="0" smtClean="0"/>
              <a:t>questionnaire development tools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7088"/>
            <a:ext cx="8229600" cy="3869958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GB" sz="2800" dirty="0" smtClean="0">
                <a:ea typeface="ＭＳ Ｐゴシック" charset="-128"/>
              </a:rPr>
              <a:t>Even where practice is good it is not accessibly documented: we address this here</a:t>
            </a:r>
          </a:p>
          <a:p>
            <a:pPr marL="514350" indent="-514350">
              <a:buFont typeface="Arial" charset="0"/>
              <a:buAutoNum type="alphaLcParenR"/>
              <a:defRPr/>
            </a:pPr>
            <a:r>
              <a:rPr lang="en-GB" sz="2800" dirty="0" smtClean="0">
                <a:ea typeface="ＭＳ Ｐゴシック" charset="-128"/>
              </a:rPr>
              <a:t>Development template to become automated and interactive, and to mesh with b) and c).</a:t>
            </a:r>
          </a:p>
          <a:p>
            <a:pPr marL="514350" indent="-514350">
              <a:buFont typeface="Arial" charset="0"/>
              <a:buAutoNum type="alphaLcParenR"/>
              <a:defRPr/>
            </a:pPr>
            <a:r>
              <a:rPr lang="en-GB" sz="2800" dirty="0" smtClean="0">
                <a:ea typeface="ＭＳ Ｐゴシック" charset="-128"/>
              </a:rPr>
              <a:t>SHARE’s LMU  will develop into a fully documented translation tool</a:t>
            </a:r>
          </a:p>
          <a:p>
            <a:pPr marL="514350" indent="-514350">
              <a:buFont typeface="Arial" charset="0"/>
              <a:buAutoNum type="alphaLcParenR"/>
              <a:defRPr/>
            </a:pPr>
            <a:r>
              <a:rPr lang="en-GB" sz="2800" dirty="0" smtClean="0">
                <a:ea typeface="ＭＳ Ｐゴシック" charset="-128"/>
              </a:rPr>
              <a:t>Question Databank: searchable database of  multi-language survey questions, linking to a) and b)</a:t>
            </a:r>
            <a:endParaRPr lang="en-US" sz="2800" dirty="0"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IASSIST May 28 - 31 May, Cologne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/>
          <p:cNvPicPr>
            <a:picLocks noChangeAspect="1" noChangeArrowheads="1"/>
          </p:cNvPicPr>
          <p:nvPr/>
        </p:nvPicPr>
        <p:blipFill>
          <a:blip r:embed="rId2"/>
          <a:srcRect b="64664"/>
          <a:stretch>
            <a:fillRect/>
          </a:stretch>
        </p:blipFill>
        <p:spPr bwMode="auto">
          <a:xfrm>
            <a:off x="1374775" y="2776663"/>
            <a:ext cx="634523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Line 9"/>
          <p:cNvSpPr>
            <a:spLocks noChangeShapeType="1"/>
          </p:cNvSpPr>
          <p:nvPr/>
        </p:nvSpPr>
        <p:spPr bwMode="auto">
          <a:xfrm>
            <a:off x="2754313" y="4765801"/>
            <a:ext cx="422275" cy="111283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/>
          </a:p>
        </p:txBody>
      </p:sp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2486025" y="4695951"/>
            <a:ext cx="690563" cy="188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5364" name="Text Box 14"/>
          <p:cNvSpPr txBox="1">
            <a:spLocks noChangeArrowheads="1"/>
          </p:cNvSpPr>
          <p:nvPr/>
        </p:nvSpPr>
        <p:spPr bwMode="auto">
          <a:xfrm>
            <a:off x="217488" y="1870201"/>
            <a:ext cx="3481387" cy="7731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nb-NO" sz="2200">
                <a:solidFill>
                  <a:srgbClr val="64699C"/>
                </a:solidFill>
                <a:latin typeface="Calibri" pitchFamily="34" charset="0"/>
              </a:rPr>
              <a:t>Questionnaire design tool,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nb-NO" sz="2200">
                <a:solidFill>
                  <a:srgbClr val="64699C"/>
                </a:solidFill>
                <a:latin typeface="Calibri" pitchFamily="34" charset="0"/>
              </a:rPr>
              <a:t>(City, NSD, FSD)</a:t>
            </a:r>
          </a:p>
        </p:txBody>
      </p: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4833938" y="4864226"/>
            <a:ext cx="3890962" cy="771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nb-NO" sz="2200">
                <a:solidFill>
                  <a:srgbClr val="64699C"/>
                </a:solidFill>
                <a:latin typeface="Calibri" pitchFamily="34" charset="0"/>
              </a:rPr>
              <a:t>Translation tool (GESIS, Centerdata, FSD, MPG, NSD)</a:t>
            </a: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217488" y="4854701"/>
            <a:ext cx="3481387" cy="771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nb-NO" sz="2200">
                <a:solidFill>
                  <a:srgbClr val="64699C"/>
                </a:solidFill>
                <a:latin typeface="Calibri" pitchFamily="34" charset="0"/>
              </a:rPr>
              <a:t>Question and variable data base, (City, NSD, UPF, FSD)</a:t>
            </a:r>
          </a:p>
        </p:txBody>
      </p:sp>
      <p:sp>
        <p:nvSpPr>
          <p:cNvPr id="15369" name="Text Box 14"/>
          <p:cNvSpPr txBox="1">
            <a:spLocks noChangeArrowheads="1"/>
          </p:cNvSpPr>
          <p:nvPr/>
        </p:nvSpPr>
        <p:spPr bwMode="auto">
          <a:xfrm>
            <a:off x="4848225" y="1886076"/>
            <a:ext cx="3481388" cy="7731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nb-NO" sz="2200">
                <a:solidFill>
                  <a:srgbClr val="64699C"/>
                </a:solidFill>
                <a:latin typeface="Calibri" pitchFamily="34" charset="0"/>
              </a:rPr>
              <a:t>Survey Quality Predictor</a:t>
            </a:r>
          </a:p>
          <a:p>
            <a:pPr defTabSz="914400">
              <a:lnSpc>
                <a:spcPct val="50000"/>
              </a:lnSpc>
              <a:spcBef>
                <a:spcPct val="50000"/>
              </a:spcBef>
            </a:pPr>
            <a:r>
              <a:rPr lang="nb-NO" sz="2200">
                <a:solidFill>
                  <a:srgbClr val="64699C"/>
                </a:solidFill>
                <a:latin typeface="Calibri" pitchFamily="34" charset="0"/>
              </a:rPr>
              <a:t>(Existing tool at UPF)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138497"/>
            <a:ext cx="8229600" cy="9585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The 3.2. Suite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8910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7" grpId="0" animBg="1"/>
      <p:bldP spid="15368" grpId="0" animBg="1"/>
      <p:bldP spid="153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8" name="Picture 1092"/>
          <p:cNvPicPr>
            <a:picLocks noChangeAspect="1" noChangeArrowheads="1"/>
          </p:cNvPicPr>
          <p:nvPr/>
        </p:nvPicPr>
        <p:blipFill>
          <a:blip r:embed="rId2"/>
          <a:srcRect l="29532" t="16582" r="23665" b="28816"/>
          <a:stretch>
            <a:fillRect/>
          </a:stretch>
        </p:blipFill>
        <p:spPr bwMode="auto">
          <a:xfrm>
            <a:off x="1206500" y="1503363"/>
            <a:ext cx="6848475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50" name="Text Box 1094"/>
          <p:cNvSpPr txBox="1">
            <a:spLocks noChangeArrowheads="1"/>
          </p:cNvSpPr>
          <p:nvPr/>
        </p:nvSpPr>
        <p:spPr bwMode="auto">
          <a:xfrm>
            <a:off x="66675" y="221773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nb-NO"/>
              <a:t>QVDB</a:t>
            </a:r>
          </a:p>
        </p:txBody>
      </p:sp>
      <p:sp>
        <p:nvSpPr>
          <p:cNvPr id="20551" name="Text Box 1095"/>
          <p:cNvSpPr txBox="1">
            <a:spLocks noChangeArrowheads="1"/>
          </p:cNvSpPr>
          <p:nvPr/>
        </p:nvSpPr>
        <p:spPr bwMode="auto">
          <a:xfrm>
            <a:off x="82550" y="2822575"/>
            <a:ext cx="120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QDT</a:t>
            </a:r>
          </a:p>
        </p:txBody>
      </p:sp>
      <p:sp>
        <p:nvSpPr>
          <p:cNvPr id="20552" name="Text Box 1096"/>
          <p:cNvSpPr txBox="1">
            <a:spLocks noChangeArrowheads="1"/>
          </p:cNvSpPr>
          <p:nvPr/>
        </p:nvSpPr>
        <p:spPr bwMode="auto">
          <a:xfrm>
            <a:off x="76200" y="3527425"/>
            <a:ext cx="1206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SQP</a:t>
            </a:r>
          </a:p>
        </p:txBody>
      </p:sp>
      <p:sp>
        <p:nvSpPr>
          <p:cNvPr id="20553" name="Text Box 1097"/>
          <p:cNvSpPr txBox="1">
            <a:spLocks noChangeArrowheads="1"/>
          </p:cNvSpPr>
          <p:nvPr/>
        </p:nvSpPr>
        <p:spPr bwMode="auto">
          <a:xfrm>
            <a:off x="80963" y="4332288"/>
            <a:ext cx="120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/>
              <a:t>TT</a:t>
            </a:r>
          </a:p>
        </p:txBody>
      </p:sp>
      <p:sp>
        <p:nvSpPr>
          <p:cNvPr id="20554" name="Text Box 1098"/>
          <p:cNvSpPr txBox="1">
            <a:spLocks noChangeArrowheads="1"/>
          </p:cNvSpPr>
          <p:nvPr/>
        </p:nvSpPr>
        <p:spPr bwMode="auto">
          <a:xfrm>
            <a:off x="681038" y="1179513"/>
            <a:ext cx="7724775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nb-NO" sz="2600" dirty="0">
                <a:latin typeface="Calibri" pitchFamily="34" charset="0"/>
              </a:rPr>
              <a:t>Metadata transfer </a:t>
            </a:r>
            <a:r>
              <a:rPr lang="nb-NO" sz="2600" dirty="0" smtClean="0">
                <a:latin typeface="Calibri" pitchFamily="34" charset="0"/>
              </a:rPr>
              <a:t>in </a:t>
            </a:r>
            <a:r>
              <a:rPr lang="nb-NO" sz="2600" dirty="0" err="1" smtClean="0">
                <a:latin typeface="Calibri" pitchFamily="34" charset="0"/>
              </a:rPr>
              <a:t>the</a:t>
            </a:r>
            <a:r>
              <a:rPr lang="nb-NO" sz="2600" dirty="0" smtClean="0">
                <a:latin typeface="Calibri" pitchFamily="34" charset="0"/>
              </a:rPr>
              <a:t> suite </a:t>
            </a:r>
            <a:r>
              <a:rPr lang="nb-NO" sz="2600" dirty="0">
                <a:latin typeface="Calibri" pitchFamily="34" charset="0"/>
              </a:rPr>
              <a:t>– </a:t>
            </a:r>
            <a:r>
              <a:rPr lang="nb-NO" sz="2600" dirty="0" err="1">
                <a:latin typeface="Calibri" pitchFamily="34" charset="0"/>
              </a:rPr>
              <a:t>example</a:t>
            </a:r>
            <a:r>
              <a:rPr lang="nb-NO" sz="2600" dirty="0">
                <a:latin typeface="Calibri" pitchFamily="34" charset="0"/>
              </a:rPr>
              <a:t> ESS</a:t>
            </a:r>
          </a:p>
        </p:txBody>
      </p:sp>
    </p:spTree>
    <p:extLst>
      <p:ext uri="{BB962C8B-B14F-4D97-AF65-F5344CB8AC3E}">
        <p14:creationId xmlns:p14="http://schemas.microsoft.com/office/powerpoint/2010/main" val="15663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2168525"/>
            <a:ext cx="46005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814388" y="1179513"/>
            <a:ext cx="6786562" cy="488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2600">
                <a:latin typeface="Calibri" pitchFamily="34" charset="0"/>
              </a:rPr>
              <a:t>Integration with CESSDA ERIC? </a:t>
            </a:r>
          </a:p>
        </p:txBody>
      </p:sp>
    </p:spTree>
    <p:extLst>
      <p:ext uri="{BB962C8B-B14F-4D97-AF65-F5344CB8AC3E}">
        <p14:creationId xmlns:p14="http://schemas.microsoft.com/office/powerpoint/2010/main" val="22139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138497"/>
            <a:ext cx="8229600" cy="780791"/>
          </a:xfrm>
        </p:spPr>
        <p:txBody>
          <a:bodyPr>
            <a:normAutofit/>
          </a:bodyPr>
          <a:lstStyle/>
          <a:p>
            <a:r>
              <a:rPr lang="en-GB" sz="3000" dirty="0" smtClean="0"/>
              <a:t>3.2. Challenges</a:t>
            </a:r>
            <a:endParaRPr lang="en-US" sz="30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19288"/>
            <a:ext cx="8229600" cy="4938712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Data elements (schemes) to be transferred </a:t>
            </a:r>
          </a:p>
          <a:p>
            <a:r>
              <a:rPr lang="en-US" sz="2400" dirty="0" smtClean="0"/>
              <a:t>Tracking: </a:t>
            </a:r>
          </a:p>
          <a:p>
            <a:pPr lvl="1"/>
            <a:r>
              <a:rPr lang="en-US" sz="2400" dirty="0" smtClean="0"/>
              <a:t>Identifiers</a:t>
            </a:r>
          </a:p>
          <a:p>
            <a:pPr lvl="1"/>
            <a:r>
              <a:rPr lang="en-US" sz="2400" dirty="0"/>
              <a:t> V</a:t>
            </a:r>
            <a:r>
              <a:rPr lang="en-US" sz="2400" dirty="0" smtClean="0"/>
              <a:t>ersions</a:t>
            </a:r>
            <a:endParaRPr lang="en-US" sz="2400" dirty="0"/>
          </a:p>
          <a:p>
            <a:pPr marL="514350" indent="-457200">
              <a:buFont typeface="Wingdings" pitchFamily="2" charset="2"/>
              <a:buChar char="Ø"/>
            </a:pPr>
            <a:r>
              <a:rPr lang="en-US" sz="2400" dirty="0" smtClean="0"/>
              <a:t>DDI 3.2</a:t>
            </a:r>
          </a:p>
          <a:p>
            <a:pPr marL="514350" indent="-457200">
              <a:buFont typeface="Wingdings" pitchFamily="2" charset="2"/>
              <a:buChar char="Ø"/>
            </a:pPr>
            <a:endParaRPr lang="en-US" sz="2400" dirty="0"/>
          </a:p>
          <a:p>
            <a:pPr marL="514350" indent="-457200">
              <a:buFont typeface="Arial" pitchFamily="34" charset="0"/>
              <a:buChar char="•"/>
            </a:pPr>
            <a:r>
              <a:rPr lang="en-US" sz="2400" dirty="0" smtClean="0"/>
              <a:t>Timing of the survey lifecycle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sz="2400" dirty="0" smtClean="0"/>
              <a:t>Capacity and stability of systems</a:t>
            </a:r>
          </a:p>
          <a:p>
            <a:pPr marL="514350" indent="-457200">
              <a:buFont typeface="Arial" pitchFamily="34" charset="0"/>
              <a:buChar char="•"/>
            </a:pPr>
            <a:endParaRPr lang="en-US" sz="2400" dirty="0" smtClean="0"/>
          </a:p>
          <a:p>
            <a:pPr marL="514350" indent="-457200">
              <a:buFont typeface="Wingdings" pitchFamily="2" charset="2"/>
              <a:buChar char="Ø"/>
            </a:pPr>
            <a:endParaRPr lang="en-US" sz="2400" dirty="0"/>
          </a:p>
          <a:p>
            <a:pPr marL="514350" indent="-457200">
              <a:buFont typeface="Wingdings" pitchFamily="2" charset="2"/>
              <a:buChar char="Ø"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IASSIST May 28 - 31 May, Cologne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6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138497"/>
            <a:ext cx="8229600" cy="78079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3.3. Fieldwork Monitoring System</a:t>
            </a:r>
            <a:endParaRPr lang="en-US" sz="3600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919288"/>
            <a:ext cx="8229600" cy="4938712"/>
          </a:xfrm>
        </p:spPr>
        <p:txBody>
          <a:bodyPr/>
          <a:lstStyle/>
          <a:p>
            <a:r>
              <a:rPr lang="de-DE" sz="2400" dirty="0" smtClean="0"/>
              <a:t>...consists of 2 sub-subtasks: </a:t>
            </a:r>
          </a:p>
          <a:p>
            <a:pPr lvl="1"/>
            <a:r>
              <a:rPr lang="de-DE" sz="2400" dirty="0" smtClean="0"/>
              <a:t>Development of a real-time fieldwork monitoring system (applicable across different surveys, countries and modes)</a:t>
            </a:r>
          </a:p>
          <a:p>
            <a:pPr lvl="2"/>
            <a:r>
              <a:rPr lang="de-DE" dirty="0" smtClean="0"/>
              <a:t>Currently real-time monitoring of fieldwork and response rates across European surveys </a:t>
            </a:r>
            <a:r>
              <a:rPr lang="de-DE" dirty="0" smtClean="0">
                <a:sym typeface="Wingdings" pitchFamily="2" charset="2"/>
              </a:rPr>
              <a:t>  p</a:t>
            </a:r>
            <a:r>
              <a:rPr lang="de-DE" dirty="0" smtClean="0"/>
              <a:t>roblematic. Early warning of differential response rates is difficult to achieve </a:t>
            </a:r>
            <a:r>
              <a:rPr lang="de-DE" u="sng" dirty="0" smtClean="0"/>
              <a:t>before</a:t>
            </a:r>
            <a:r>
              <a:rPr lang="de-DE" dirty="0" smtClean="0"/>
              <a:t> the problems become entrenched and damage data quality.</a:t>
            </a:r>
          </a:p>
          <a:p>
            <a:pPr lvl="1"/>
            <a:r>
              <a:rPr lang="de-DE" sz="2400" dirty="0" smtClean="0"/>
              <a:t>Compiling and analysing a para-dataset (consisting of keystroke data, fieldwork monitoring data, neighbourhood and interviewer characteristics collected in SHARE so far) </a:t>
            </a:r>
            <a:r>
              <a:rPr lang="de-DE" sz="2400" dirty="0" smtClean="0">
                <a:sym typeface="Wingdings" pitchFamily="2" charset="2"/>
              </a:rPr>
              <a:t> </a:t>
            </a:r>
            <a:r>
              <a:rPr lang="de-DE" sz="2400" dirty="0" smtClean="0"/>
              <a:t>Report based on para-dataset on „lessons learned</a:t>
            </a:r>
            <a:r>
              <a:rPr lang="de-DE" altLang="de-DE" sz="2400" dirty="0" smtClean="0"/>
              <a:t>“</a:t>
            </a:r>
            <a:r>
              <a:rPr lang="de-DE" sz="2400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IASSIST May 28 - 31 May, Cologne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773</Words>
  <Application>Microsoft Office PowerPoint</Application>
  <PresentationFormat>Skærmshow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Office-tema</vt:lpstr>
      <vt:lpstr>WP 3: Survey Quality</vt:lpstr>
      <vt:lpstr>Content</vt:lpstr>
      <vt:lpstr>3.1. Occupation Coding</vt:lpstr>
      <vt:lpstr>3.2. Developing a suite of multi-language  questionnaire development tools</vt:lpstr>
      <vt:lpstr>PowerPoint-præsentation</vt:lpstr>
      <vt:lpstr>PowerPoint-præsentation</vt:lpstr>
      <vt:lpstr>PowerPoint-præsentation</vt:lpstr>
      <vt:lpstr>3.2. Challenges</vt:lpstr>
      <vt:lpstr>3.3. Fieldwork Monitoring System</vt:lpstr>
      <vt:lpstr>PowerPoint-præsentation</vt:lpstr>
      <vt:lpstr>PowerPoint-præsentation</vt:lpstr>
      <vt:lpstr>Progress</vt:lpstr>
      <vt:lpstr>Taking the message beyond DASISH</vt:lpstr>
      <vt:lpstr>Plans for rest of 2013</vt:lpstr>
    </vt:vector>
  </TitlesOfParts>
  <Company>Göteborgs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Michelle Coldrey</dc:creator>
  <cp:lastModifiedBy>Sussi Olsen</cp:lastModifiedBy>
  <cp:revision>74</cp:revision>
  <dcterms:created xsi:type="dcterms:W3CDTF">2012-03-28T13:30:17Z</dcterms:created>
  <dcterms:modified xsi:type="dcterms:W3CDTF">2013-06-12T12:27:16Z</dcterms:modified>
</cp:coreProperties>
</file>