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5"/>
  </p:sldMasterIdLst>
  <p:sldIdLst>
    <p:sldId id="256" r:id="rId6"/>
    <p:sldId id="270" r:id="rId7"/>
    <p:sldId id="257" r:id="rId8"/>
    <p:sldId id="258" r:id="rId9"/>
    <p:sldId id="260" r:id="rId10"/>
    <p:sldId id="259" r:id="rId11"/>
    <p:sldId id="261" r:id="rId12"/>
    <p:sldId id="266" r:id="rId13"/>
    <p:sldId id="268" r:id="rId14"/>
    <p:sldId id="269" r:id="rId15"/>
    <p:sldId id="267" r:id="rId16"/>
    <p:sldId id="262" r:id="rId17"/>
    <p:sldId id="265" r:id="rId18"/>
    <p:sldId id="264" r:id="rId19"/>
    <p:sldId id="271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500306"/>
            <a:ext cx="4038600" cy="36258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500306"/>
            <a:ext cx="4038600" cy="36258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50030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3214687"/>
            <a:ext cx="4040188" cy="2911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250030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3214687"/>
            <a:ext cx="4041775" cy="2911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214422"/>
            <a:ext cx="5111750" cy="49117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2500306"/>
            <a:ext cx="3008313" cy="36258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12.06.2013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7" name="Grafik 6" descr="GS_Kopf PPT_en.bmp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pic>
        <p:nvPicPr>
          <p:cNvPr id="1026" name="Picture 2" descr="J:\Work\Kommunikation\PR\CorporateDesign\Logos\Leibniz_neueLogos\Member_WGL_4c_EN.pn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000" y="5860800"/>
            <a:ext cx="1341431" cy="87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3.0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raining.dasish.eu/training/1/index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Education and Training for Research Infrastructures</a:t>
            </a:r>
            <a:endParaRPr lang="de-DE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Laurence Horton, Alexia </a:t>
            </a:r>
            <a:r>
              <a:rPr lang="en-US" dirty="0" err="1" smtClean="0"/>
              <a:t>Katsanidou</a:t>
            </a:r>
            <a:endParaRPr lang="en-US" dirty="0" smtClean="0"/>
          </a:p>
          <a:p>
            <a:r>
              <a:rPr lang="en-US" dirty="0" smtClean="0"/>
              <a:t>GESIS – Leibniz Institute for the Social Sciences</a:t>
            </a:r>
            <a:endParaRPr lang="en-US" dirty="0"/>
          </a:p>
        </p:txBody>
      </p:sp>
      <p:pic>
        <p:nvPicPr>
          <p:cNvPr id="4" name="Picture 3" descr="80x1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381328"/>
            <a:ext cx="1016000" cy="19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525344"/>
            <a:ext cx="5364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This work is licensed under a </a:t>
            </a:r>
            <a:r>
              <a:rPr lang="en-US" sz="800" dirty="0" smtClean="0">
                <a:latin typeface="Arial" pitchFamily="34" charset="0"/>
                <a:cs typeface="Arial" pitchFamily="34" charset="0"/>
                <a:hlinkClick r:id="rId3"/>
              </a:rPr>
              <a:t>Creative Commons Attribution-NonCommercial-ShareAlike 3.0 Unported License.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Repositories training module</a:t>
            </a:r>
            <a:endParaRPr lang="en-GB" sz="2900" b="1" dirty="0">
              <a:solidFill>
                <a:srgbClr val="445A6F"/>
              </a:solidFill>
              <a:cs typeface="Arial" pitchFamily="34" charset="0"/>
            </a:endParaRPr>
          </a:p>
        </p:txBody>
      </p:sp>
      <p:pic>
        <p:nvPicPr>
          <p:cNvPr id="8194" name="Picture 2" descr="C:\Users\horton\AppData\Local\Microsoft\Windows\Temporary Internet Files\Content.Outlook\QYC4ODVK\ScreenHunter_05 May  23 11 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8880"/>
            <a:ext cx="524046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05897" y="4005064"/>
            <a:ext cx="3586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e-DE" dirty="0" err="1" smtClean="0">
                <a:latin typeface="Arial" pitchFamily="34" charset="0"/>
              </a:rPr>
              <a:t>Example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of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chapter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text</a:t>
            </a:r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31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46" y="2204864"/>
            <a:ext cx="3916054" cy="4278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Repositories training module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46974" y="3974728"/>
            <a:ext cx="360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e-DE" dirty="0" err="1" smtClean="0">
                <a:latin typeface="Arial" pitchFamily="34" charset="0"/>
              </a:rPr>
              <a:t>Example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of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interactive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tutorial</a:t>
            </a:r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2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First training workshop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7"/>
            <a:ext cx="8229600" cy="316094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Access </a:t>
            </a:r>
            <a:r>
              <a:rPr lang="en-US" dirty="0"/>
              <a:t>Policies and Licensing for Archives and Repositories @ IASSIST 2013.</a:t>
            </a:r>
          </a:p>
          <a:p>
            <a:pPr lvl="1"/>
            <a:r>
              <a:rPr lang="en-US" dirty="0"/>
              <a:t>Laurence Horton (CESSDA)</a:t>
            </a:r>
          </a:p>
          <a:p>
            <a:pPr lvl="1"/>
            <a:r>
              <a:rPr lang="en-US" dirty="0" err="1"/>
              <a:t>Anje</a:t>
            </a:r>
            <a:r>
              <a:rPr lang="en-US" dirty="0"/>
              <a:t> M</a:t>
            </a:r>
            <a:r>
              <a:rPr lang="de-DE" dirty="0" err="1"/>
              <a:t>üller</a:t>
            </a:r>
            <a:r>
              <a:rPr lang="de-DE" dirty="0"/>
              <a:t> </a:t>
            </a:r>
            <a:r>
              <a:rPr lang="de-DE" dirty="0" err="1"/>
              <a:t>Gjesdal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en-US" dirty="0"/>
              <a:t>Gunn </a:t>
            </a:r>
            <a:r>
              <a:rPr lang="en-US" dirty="0" err="1"/>
              <a:t>Inger</a:t>
            </a:r>
            <a:r>
              <a:rPr lang="de-DE" dirty="0"/>
              <a:t> (CLARIN)</a:t>
            </a:r>
          </a:p>
          <a:p>
            <a:pPr lvl="1"/>
            <a:r>
              <a:rPr lang="en-GB" dirty="0" err="1"/>
              <a:t>Matteo</a:t>
            </a:r>
            <a:r>
              <a:rPr lang="en-GB" dirty="0"/>
              <a:t> </a:t>
            </a:r>
            <a:r>
              <a:rPr lang="en-GB" dirty="0" err="1"/>
              <a:t>Romanello</a:t>
            </a:r>
            <a:r>
              <a:rPr lang="en-GB" dirty="0"/>
              <a:t> (DARIAH)</a:t>
            </a:r>
            <a:endParaRPr lang="de-DE" dirty="0"/>
          </a:p>
          <a:p>
            <a:pPr lvl="1"/>
            <a:r>
              <a:rPr lang="en-GB" dirty="0" err="1"/>
              <a:t>Trond</a:t>
            </a:r>
            <a:r>
              <a:rPr lang="en-GB" dirty="0"/>
              <a:t> </a:t>
            </a:r>
            <a:r>
              <a:rPr lang="en-GB" dirty="0" err="1"/>
              <a:t>Kvamme</a:t>
            </a:r>
            <a:r>
              <a:rPr lang="en-GB" dirty="0"/>
              <a:t> (ESS)</a:t>
            </a:r>
          </a:p>
          <a:p>
            <a:pPr lvl="1"/>
            <a:r>
              <a:rPr lang="de-DE" dirty="0"/>
              <a:t>Eric </a:t>
            </a:r>
            <a:r>
              <a:rPr lang="de-DE" dirty="0" err="1"/>
              <a:t>Balster</a:t>
            </a:r>
            <a:r>
              <a:rPr lang="de-DE" dirty="0"/>
              <a:t> (SHARE)</a:t>
            </a:r>
          </a:p>
          <a:p>
            <a:pPr lvl="1"/>
            <a:r>
              <a:rPr lang="en-GB" dirty="0"/>
              <a:t>Claudia </a:t>
            </a:r>
            <a:r>
              <a:rPr lang="en-US" dirty="0" err="1"/>
              <a:t>Engelhardt</a:t>
            </a:r>
            <a:r>
              <a:rPr lang="en-US" dirty="0"/>
              <a:t> and </a:t>
            </a:r>
            <a:r>
              <a:rPr lang="en-US" dirty="0" err="1"/>
              <a:t>Timo</a:t>
            </a:r>
            <a:r>
              <a:rPr lang="en-US" dirty="0"/>
              <a:t> </a:t>
            </a:r>
            <a:r>
              <a:rPr lang="en-US" dirty="0" err="1"/>
              <a:t>Gndat</a:t>
            </a:r>
            <a:r>
              <a:rPr lang="en-US" dirty="0"/>
              <a:t> </a:t>
            </a:r>
            <a:r>
              <a:rPr lang="en-GB" dirty="0"/>
              <a:t>(Training module)</a:t>
            </a:r>
          </a:p>
        </p:txBody>
      </p:sp>
    </p:spTree>
    <p:extLst>
      <p:ext uri="{BB962C8B-B14F-4D97-AF65-F5344CB8AC3E}">
        <p14:creationId xmlns:p14="http://schemas.microsoft.com/office/powerpoint/2010/main" val="248644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Repositories workshop</a:t>
            </a:r>
            <a:endParaRPr lang="en-GB" sz="3200" b="1" dirty="0">
              <a:solidFill>
                <a:srgbClr val="445A6F"/>
              </a:solidFill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87" y="2517484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065" y="2517485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204" y="2517483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82" y="2518471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52" y="2518471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30" y="2517482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208" y="2517481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97" y="3861048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175" y="3861047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204" y="3861046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82" y="3861045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652" y="3861048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97" y="5157192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426" y="5157191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476" y="5157190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28" y="3007989"/>
            <a:ext cx="701685" cy="42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5661247"/>
            <a:ext cx="817976" cy="408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765" y="4365104"/>
            <a:ext cx="757656" cy="39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17070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96273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496274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12" y="2955390"/>
            <a:ext cx="842021" cy="421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044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310" y="3861048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56" y="3861043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634" y="5157192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793" y="5157192"/>
            <a:ext cx="528778" cy="11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 descr="File:Flag of Croatia.sv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667" y="2962511"/>
            <a:ext cx="827780" cy="41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827" y="2962511"/>
            <a:ext cx="827780" cy="42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13" y="4365104"/>
            <a:ext cx="842021" cy="38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667" y="4376224"/>
            <a:ext cx="827780" cy="38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85" y="4376224"/>
            <a:ext cx="836521" cy="38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12" y="5661247"/>
            <a:ext cx="842022" cy="464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809" y="5686542"/>
            <a:ext cx="827780" cy="413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519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4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6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8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Repositories workshop</a:t>
            </a:r>
            <a:endParaRPr lang="en-US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6552727" cy="393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97237" y="3140968"/>
            <a:ext cx="180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el"/>
              </a:rPr>
              <a:t>Access Policies and Licensing workshop attendees by infrastructure type</a:t>
            </a:r>
            <a:endParaRPr lang="en-US" dirty="0"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178677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900" b="1" dirty="0" err="1">
                <a:solidFill>
                  <a:srgbClr val="445A6F"/>
                </a:solidFill>
                <a:cs typeface="Arial" pitchFamily="34" charset="0"/>
              </a:rPr>
              <a:t>Questions</a:t>
            </a:r>
            <a:r>
              <a:rPr lang="de-DE" sz="2900" b="1" dirty="0">
                <a:solidFill>
                  <a:srgbClr val="445A6F"/>
                </a:solidFill>
                <a:cs typeface="Arial" pitchFamily="34" charset="0"/>
              </a:rPr>
              <a:t>?</a:t>
            </a:r>
            <a:endParaRPr lang="en-GB" sz="2900" b="1" dirty="0">
              <a:solidFill>
                <a:srgbClr val="445A6F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4797152"/>
            <a:ext cx="9239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Arial" pitchFamily="34" charset="0"/>
              </a:rPr>
              <a:t>Tack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7064" y="5168712"/>
            <a:ext cx="2082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>
                <a:latin typeface="Arial" pitchFamily="34" charset="0"/>
              </a:rPr>
              <a:t>Vielen</a:t>
            </a:r>
            <a:r>
              <a:rPr lang="en-GB" dirty="0">
                <a:latin typeface="Arial" pitchFamily="34" charset="0"/>
              </a:rPr>
              <a:t> </a:t>
            </a:r>
            <a:r>
              <a:rPr lang="en-GB" sz="2800" dirty="0">
                <a:latin typeface="Arial" pitchFamily="34" charset="0"/>
              </a:rPr>
              <a:t>Dank</a:t>
            </a:r>
          </a:p>
        </p:txBody>
      </p:sp>
      <p:sp>
        <p:nvSpPr>
          <p:cNvPr id="9" name="Rectangle 8"/>
          <p:cNvSpPr/>
          <p:nvPr/>
        </p:nvSpPr>
        <p:spPr>
          <a:xfrm>
            <a:off x="6062947" y="4951489"/>
            <a:ext cx="2704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>
                <a:latin typeface="Arial" pitchFamily="34" charset="0"/>
              </a:rPr>
              <a:t>Muchas</a:t>
            </a:r>
            <a:r>
              <a:rPr lang="en-GB" sz="2800" dirty="0">
                <a:latin typeface="Arial" pitchFamily="34" charset="0"/>
              </a:rPr>
              <a:t> </a:t>
            </a:r>
            <a:r>
              <a:rPr lang="en-GB" sz="2800" dirty="0" err="1">
                <a:latin typeface="Arial" pitchFamily="34" charset="0"/>
              </a:rPr>
              <a:t>gracias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59632" y="3356992"/>
            <a:ext cx="1829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Arial" pitchFamily="34" charset="0"/>
              </a:rPr>
              <a:t>Mange</a:t>
            </a:r>
            <a:r>
              <a:rPr lang="en-GB" dirty="0">
                <a:latin typeface="Arial" pitchFamily="34" charset="0"/>
              </a:rPr>
              <a:t> </a:t>
            </a:r>
            <a:r>
              <a:rPr lang="en-GB" sz="2800" dirty="0" err="1">
                <a:latin typeface="Arial" pitchFamily="34" charset="0"/>
              </a:rPr>
              <a:t>tak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00192" y="2875002"/>
            <a:ext cx="1963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Arial" pitchFamily="34" charset="0"/>
              </a:rPr>
              <a:t>Dank u </a:t>
            </a:r>
            <a:r>
              <a:rPr lang="en-GB" sz="2800" dirty="0" err="1">
                <a:latin typeface="Arial" pitchFamily="34" charset="0"/>
              </a:rPr>
              <a:t>wel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26947" y="3059668"/>
            <a:ext cx="1063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>
                <a:latin typeface="Arial" pitchFamily="34" charset="0"/>
              </a:rPr>
              <a:t>Kiitos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21484" y="5589240"/>
            <a:ext cx="2217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Arial" pitchFamily="34" charset="0"/>
              </a:rPr>
              <a:t>Mange </a:t>
            </a:r>
            <a:r>
              <a:rPr lang="en-GB" sz="2800" dirty="0" err="1">
                <a:latin typeface="Arial" pitchFamily="34" charset="0"/>
              </a:rPr>
              <a:t>Takk</a:t>
            </a:r>
            <a:r>
              <a:rPr lang="en-GB" sz="2800" dirty="0">
                <a:latin typeface="Arial" pitchFamily="34" charset="0"/>
              </a:rPr>
              <a:t>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7064" y="2690336"/>
            <a:ext cx="1244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Arial" pitchFamily="34" charset="0"/>
              </a:rPr>
              <a:t>Grazie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95736" y="5927214"/>
            <a:ext cx="2765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>
                <a:latin typeface="Arial" pitchFamily="34" charset="0"/>
              </a:rPr>
              <a:t>Tänan</a:t>
            </a:r>
            <a:r>
              <a:rPr lang="en-GB" sz="2800" dirty="0">
                <a:latin typeface="Arial" pitchFamily="34" charset="0"/>
              </a:rPr>
              <a:t> </a:t>
            </a:r>
            <a:r>
              <a:rPr lang="en-GB" sz="2800" dirty="0" err="1">
                <a:latin typeface="Arial" pitchFamily="34" charset="0"/>
              </a:rPr>
              <a:t>teid</a:t>
            </a:r>
            <a:r>
              <a:rPr lang="en-GB" sz="2800" dirty="0">
                <a:latin typeface="Arial" pitchFamily="34" charset="0"/>
              </a:rPr>
              <a:t> </a:t>
            </a:r>
            <a:r>
              <a:rPr lang="en-GB" sz="2800" dirty="0" err="1">
                <a:latin typeface="Arial" pitchFamily="34" charset="0"/>
              </a:rPr>
              <a:t>väga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93011" y="3816071"/>
            <a:ext cx="4557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 err="1" smtClean="0">
                <a:latin typeface="Arial" pitchFamily="34" charset="0"/>
              </a:rPr>
              <a:t>Thank</a:t>
            </a:r>
            <a:r>
              <a:rPr lang="de-DE" sz="7200" dirty="0" smtClean="0">
                <a:latin typeface="Arial" pitchFamily="34" charset="0"/>
              </a:rPr>
              <a:t> </a:t>
            </a:r>
            <a:r>
              <a:rPr lang="de-DE" sz="7200" dirty="0" err="1" smtClean="0">
                <a:latin typeface="Arial" pitchFamily="34" charset="0"/>
              </a:rPr>
              <a:t>you</a:t>
            </a:r>
            <a:endParaRPr lang="en-GB" sz="72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1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445A6F"/>
                </a:solidFill>
                <a:cs typeface="Arial" pitchFamily="34" charset="0"/>
              </a:rPr>
              <a:t>Education and Training for Research Infrastructures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Introducing WP7</a:t>
            </a:r>
          </a:p>
          <a:p>
            <a:r>
              <a:rPr lang="en-US" dirty="0" smtClean="0"/>
              <a:t>Who we are</a:t>
            </a:r>
          </a:p>
          <a:p>
            <a:r>
              <a:rPr lang="en-US" dirty="0" smtClean="0"/>
              <a:t>What we are working on</a:t>
            </a:r>
          </a:p>
          <a:p>
            <a:r>
              <a:rPr lang="en-US" dirty="0" smtClean="0"/>
              <a:t>How we fit into DASISH</a:t>
            </a:r>
          </a:p>
          <a:p>
            <a:r>
              <a:rPr lang="en-US" dirty="0" smtClean="0"/>
              <a:t>Our milestones</a:t>
            </a:r>
          </a:p>
          <a:p>
            <a:r>
              <a:rPr lang="en-US" dirty="0" smtClean="0"/>
              <a:t>Introducing our first training module and workshop</a:t>
            </a:r>
          </a:p>
          <a:p>
            <a:endParaRPr lang="de-DE" dirty="0"/>
          </a:p>
          <a:p>
            <a:endParaRPr lang="de-D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49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DASISH WP7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and training</a:t>
            </a:r>
          </a:p>
          <a:p>
            <a:pPr lvl="1"/>
            <a:r>
              <a:rPr lang="en-US" dirty="0" smtClean="0"/>
              <a:t>To establish joint domain for training and education</a:t>
            </a:r>
          </a:p>
          <a:p>
            <a:pPr lvl="1"/>
            <a:r>
              <a:rPr lang="en-US" dirty="0" smtClean="0"/>
              <a:t>Inspire new research approaches using infrastructures</a:t>
            </a:r>
          </a:p>
          <a:p>
            <a:pPr lvl="1"/>
            <a:r>
              <a:rPr lang="en-US" dirty="0" smtClean="0"/>
              <a:t>Discuss the role of infrastructures in methodologies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57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WP7 Structure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5686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Education and training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1" y="3429000"/>
            <a:ext cx="4305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</a:rPr>
              <a:t>Training modules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016" y="3439535"/>
            <a:ext cx="4176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</a:rPr>
              <a:t>Workshop program</a:t>
            </a:r>
            <a:endParaRPr lang="en-GB" sz="2800" dirty="0"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3962755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</a:rPr>
              <a:t>University of </a:t>
            </a:r>
            <a:r>
              <a:rPr lang="en-US" sz="1600" dirty="0" err="1" smtClean="0">
                <a:latin typeface="Arial" pitchFamily="34" charset="0"/>
              </a:rPr>
              <a:t>Göttingen</a:t>
            </a:r>
            <a:r>
              <a:rPr lang="en-US" sz="1600" dirty="0" smtClean="0">
                <a:latin typeface="Arial" pitchFamily="34" charset="0"/>
              </a:rPr>
              <a:t>*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</a:rPr>
              <a:t>Austrian Academy of Sciences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</a:rPr>
              <a:t>King’s College London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>
                <a:latin typeface="Arial" pitchFamily="34" charset="0"/>
              </a:rPr>
              <a:t>Max Planck Institute for Social Law and Social </a:t>
            </a:r>
            <a:r>
              <a:rPr lang="en-GB" sz="1600" dirty="0" smtClean="0">
                <a:latin typeface="Arial" pitchFamily="34" charset="0"/>
              </a:rPr>
              <a:t>Policy</a:t>
            </a:r>
            <a:endParaRPr lang="en-US" sz="1600" dirty="0" smtClean="0">
              <a:latin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</a:rPr>
              <a:t>Norwegian Social Science Data 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</a:rPr>
              <a:t>University of Bergen</a:t>
            </a:r>
            <a:endParaRPr lang="en-GB" sz="1600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6016" y="3952220"/>
            <a:ext cx="41764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</a:rPr>
              <a:t>GESIS – Leibniz Institute for the Social Sciences*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</a:rPr>
              <a:t>Austrian Academy of Sciences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</a:rPr>
              <a:t>King’s College London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>
                <a:latin typeface="Arial" pitchFamily="34" charset="0"/>
              </a:rPr>
              <a:t>Max Planck Institute for Social Law and Social Policy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</a:rPr>
              <a:t>Norwegian Social Science Data </a:t>
            </a:r>
            <a:r>
              <a:rPr lang="en-US" sz="1600" dirty="0" smtClean="0">
                <a:latin typeface="Arial" pitchFamily="34" charset="0"/>
              </a:rPr>
              <a:t>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</a:rPr>
              <a:t>University of </a:t>
            </a:r>
            <a:r>
              <a:rPr lang="en-US" sz="1600" dirty="0" err="1" smtClean="0">
                <a:latin typeface="Arial" pitchFamily="34" charset="0"/>
              </a:rPr>
              <a:t>Göttingen</a:t>
            </a:r>
            <a:endParaRPr lang="en-US" sz="1600" dirty="0" smtClean="0">
              <a:latin typeface="Arial" pitchFamily="34" charset="0"/>
            </a:endParaRPr>
          </a:p>
        </p:txBody>
      </p:sp>
      <p:cxnSp>
        <p:nvCxnSpPr>
          <p:cNvPr id="9" name="Straight Arrow Connector 8"/>
          <p:cNvCxnSpPr>
            <a:endCxn id="4" idx="0"/>
          </p:cNvCxnSpPr>
          <p:nvPr/>
        </p:nvCxnSpPr>
        <p:spPr>
          <a:xfrm flipH="1">
            <a:off x="2404363" y="2852936"/>
            <a:ext cx="2167638" cy="57606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57205" y="2852935"/>
            <a:ext cx="1800200" cy="543765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5" idx="1"/>
          </p:cNvCxnSpPr>
          <p:nvPr/>
        </p:nvCxnSpPr>
        <p:spPr>
          <a:xfrm>
            <a:off x="3128142" y="3701145"/>
            <a:ext cx="1587874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76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657443" y="3429000"/>
            <a:ext cx="1512168" cy="188571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343800" y="3516995"/>
            <a:ext cx="1800200" cy="1512168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e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Links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7443" y="4017926"/>
            <a:ext cx="1493060" cy="568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WP4</a:t>
            </a:r>
            <a:endParaRPr lang="en-GB" sz="1400" dirty="0"/>
          </a:p>
          <a:p>
            <a:pPr marL="0" indent="0">
              <a:buNone/>
            </a:pPr>
            <a:r>
              <a:rPr lang="de-DE" sz="1400" dirty="0" smtClean="0"/>
              <a:t>Data </a:t>
            </a:r>
            <a:r>
              <a:rPr lang="de-DE" sz="1400" dirty="0" err="1" smtClean="0"/>
              <a:t>Archiving</a:t>
            </a:r>
            <a:endParaRPr lang="en-GB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657443" y="343595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el"/>
              </a:rPr>
              <a:t>WP3</a:t>
            </a:r>
          </a:p>
          <a:p>
            <a:r>
              <a:rPr lang="en-US" sz="1400" dirty="0" smtClean="0">
                <a:latin typeface="ariel"/>
              </a:rPr>
              <a:t>Data Quality</a:t>
            </a:r>
            <a:endParaRPr lang="en-US" sz="1400" dirty="0">
              <a:latin typeface="arie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689" y="4762721"/>
            <a:ext cx="1498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el"/>
              </a:rPr>
              <a:t>WP5</a:t>
            </a:r>
          </a:p>
          <a:p>
            <a:r>
              <a:rPr lang="de-DE" sz="1400" dirty="0" smtClean="0">
                <a:latin typeface="ariel"/>
              </a:rPr>
              <a:t>Data Sharing</a:t>
            </a:r>
            <a:endParaRPr lang="en-GB" sz="1400" dirty="0">
              <a:latin typeface="arie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64" y="3159707"/>
            <a:ext cx="1300110" cy="8582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73" y="4017926"/>
            <a:ext cx="1371792" cy="9431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61" y="4883027"/>
            <a:ext cx="1871002" cy="6170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73" y="5589240"/>
            <a:ext cx="1367690" cy="66291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81" y="2203204"/>
            <a:ext cx="1333899" cy="1040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596336" y="3672915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el"/>
              </a:rPr>
              <a:t>WP7</a:t>
            </a:r>
          </a:p>
          <a:p>
            <a:pPr algn="ctr"/>
            <a:r>
              <a:rPr lang="de-DE" dirty="0" smtClean="0">
                <a:latin typeface="ariel"/>
              </a:rPr>
              <a:t>Education </a:t>
            </a:r>
            <a:r>
              <a:rPr lang="de-DE" dirty="0" err="1" smtClean="0">
                <a:latin typeface="ariel"/>
              </a:rPr>
              <a:t>and</a:t>
            </a:r>
            <a:r>
              <a:rPr lang="de-DE" dirty="0" smtClean="0">
                <a:latin typeface="ariel"/>
              </a:rPr>
              <a:t> Training</a:t>
            </a:r>
            <a:endParaRPr lang="en-GB" dirty="0">
              <a:latin typeface="ariel"/>
            </a:endParaRPr>
          </a:p>
        </p:txBody>
      </p:sp>
      <p:sp>
        <p:nvSpPr>
          <p:cNvPr id="13" name="Right Brace 12"/>
          <p:cNvSpPr/>
          <p:nvPr/>
        </p:nvSpPr>
        <p:spPr>
          <a:xfrm>
            <a:off x="1763688" y="2203204"/>
            <a:ext cx="864096" cy="4178124"/>
          </a:xfrm>
          <a:prstGeom prst="rightBrac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latin typeface="Arial" pitchFamily="34" charset="0"/>
            </a:endParaRPr>
          </a:p>
        </p:txBody>
      </p:sp>
      <p:cxnSp>
        <p:nvCxnSpPr>
          <p:cNvPr id="15" name="Straight Arrow Connector 14"/>
          <p:cNvCxnSpPr>
            <a:endCxn id="11" idx="1"/>
          </p:cNvCxnSpPr>
          <p:nvPr/>
        </p:nvCxnSpPr>
        <p:spPr>
          <a:xfrm>
            <a:off x="2296969" y="2277772"/>
            <a:ext cx="5310464" cy="1460675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348766" y="4968327"/>
            <a:ext cx="5471128" cy="129111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771800" y="4287739"/>
            <a:ext cx="1800200" cy="452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169611" y="4287738"/>
            <a:ext cx="1171235" cy="1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72519" y="4007828"/>
            <a:ext cx="1194062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</a:rPr>
              <a:t>WP2</a:t>
            </a:r>
          </a:p>
          <a:p>
            <a:r>
              <a:rPr lang="en-US" sz="1400" dirty="0" smtClean="0">
                <a:latin typeface="Arial" pitchFamily="34" charset="0"/>
              </a:rPr>
              <a:t>Architecture</a:t>
            </a:r>
            <a:endParaRPr lang="en-GB" sz="1400" dirty="0">
              <a:latin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34360" y="220906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</a:rPr>
              <a:t>WP1</a:t>
            </a:r>
          </a:p>
          <a:p>
            <a:r>
              <a:rPr lang="en-US" dirty="0" smtClean="0">
                <a:latin typeface="Arial" pitchFamily="34" charset="0"/>
              </a:rPr>
              <a:t>Management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58360" y="2202463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</a:rPr>
              <a:t>WP6</a:t>
            </a:r>
          </a:p>
          <a:p>
            <a:r>
              <a:rPr lang="en-US" dirty="0" smtClean="0">
                <a:latin typeface="Arial" pitchFamily="34" charset="0"/>
              </a:rPr>
              <a:t>Legal and Ethics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85112" y="2209800"/>
            <a:ext cx="1658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</a:rPr>
              <a:t>WP8</a:t>
            </a:r>
          </a:p>
          <a:p>
            <a:r>
              <a:rPr lang="en-US" dirty="0" smtClean="0">
                <a:latin typeface="Arial" pitchFamily="34" charset="0"/>
              </a:rPr>
              <a:t>Dissemination</a:t>
            </a: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08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8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4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2" grpId="0"/>
      <p:bldP spid="3" grpId="0" uiExpand="1" build="p"/>
      <p:bldP spid="4" grpId="0"/>
      <p:bldP spid="5" grpId="0"/>
      <p:bldP spid="10" grpId="0"/>
      <p:bldP spid="13" grpId="0" animBg="1"/>
      <p:bldP spid="14" grpId="0" animBg="1"/>
      <p:bldP spid="20" grpId="0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 smtClean="0">
                <a:solidFill>
                  <a:srgbClr val="445A6F"/>
                </a:solidFill>
                <a:ea typeface="+mn-ea"/>
                <a:cs typeface="Arial" pitchFamily="34" charset="0"/>
              </a:rPr>
              <a:t>Topics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policies and licensing for archives and repositories.</a:t>
            </a:r>
          </a:p>
          <a:p>
            <a:r>
              <a:rPr lang="en-US" dirty="0" smtClean="0"/>
              <a:t>Persistent Identifiers</a:t>
            </a:r>
          </a:p>
          <a:p>
            <a:r>
              <a:rPr lang="en-US" dirty="0" smtClean="0"/>
              <a:t>Access and authentication</a:t>
            </a:r>
          </a:p>
          <a:p>
            <a:r>
              <a:rPr lang="en-US" dirty="0" smtClean="0"/>
              <a:t>Metadata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6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>
                <a:solidFill>
                  <a:srgbClr val="445A6F"/>
                </a:solidFill>
                <a:ea typeface="+mn-ea"/>
                <a:cs typeface="Arial" pitchFamily="34" charset="0"/>
              </a:rPr>
              <a:t>WP7 Milestones</a:t>
            </a:r>
            <a:endParaRPr lang="en-GB" sz="3600" b="1" dirty="0">
              <a:solidFill>
                <a:srgbClr val="445A6F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51520" y="4855602"/>
            <a:ext cx="86409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485560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itchFamily="34" charset="0"/>
              </a:rPr>
              <a:t>2012</a:t>
            </a:r>
            <a:endParaRPr lang="en-GB" dirty="0"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8424" y="4855602"/>
            <a:ext cx="75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itchFamily="34" charset="0"/>
              </a:rPr>
              <a:t>2015</a:t>
            </a:r>
            <a:endParaRPr lang="en-GB" dirty="0">
              <a:latin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54516" y="485560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itchFamily="34" charset="0"/>
              </a:rPr>
              <a:t>2013</a:t>
            </a:r>
            <a:endParaRPr lang="en-GB" dirty="0">
              <a:latin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2160" y="485560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itchFamily="34" charset="0"/>
              </a:rPr>
              <a:t>2014</a:t>
            </a:r>
            <a:endParaRPr lang="en-GB" dirty="0">
              <a:latin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28117" y="4193737"/>
            <a:ext cx="1296144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al" pitchFamily="34" charset="0"/>
              </a:rPr>
              <a:t>M15: First </a:t>
            </a:r>
            <a:r>
              <a:rPr lang="de-DE" sz="1400" dirty="0" err="1" smtClean="0">
                <a:latin typeface="Arial" pitchFamily="34" charset="0"/>
              </a:rPr>
              <a:t>workshop</a:t>
            </a:r>
            <a:endParaRPr lang="en-GB" sz="1400" dirty="0">
              <a:latin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4496" y="4193736"/>
            <a:ext cx="1080120" cy="52322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al" pitchFamily="34" charset="0"/>
              </a:rPr>
              <a:t>M12: First </a:t>
            </a:r>
            <a:r>
              <a:rPr lang="de-DE" sz="1400" dirty="0" err="1" smtClean="0">
                <a:latin typeface="Arial" pitchFamily="34" charset="0"/>
              </a:rPr>
              <a:t>module</a:t>
            </a:r>
            <a:endParaRPr lang="en-GB" sz="1400" dirty="0"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3146291"/>
            <a:ext cx="432048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</a:rPr>
              <a:t>Presenting workshops at significant SSH conferences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2382430"/>
            <a:ext cx="4320480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</a:rPr>
              <a:t>Developing and releasing training modules</a:t>
            </a:r>
            <a:endParaRPr lang="en-US" dirty="0">
              <a:latin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676798" y="4193735"/>
            <a:ext cx="3186100" cy="1"/>
          </a:xfrm>
          <a:prstGeom prst="straightConnector1">
            <a:avLst/>
          </a:prstGeom>
          <a:ln w="158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49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3" grpId="0"/>
      <p:bldP spid="17" grpId="0"/>
      <p:bldP spid="18" grpId="0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</a:t>
            </a:r>
            <a:r>
              <a:rPr lang="en-US" sz="3200" b="1" dirty="0" smtClean="0">
                <a:solidFill>
                  <a:srgbClr val="445A6F"/>
                </a:solidFill>
                <a:cs typeface="Arial" pitchFamily="34" charset="0"/>
              </a:rPr>
              <a:t>Repositories training module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088371"/>
              </p:ext>
            </p:extLst>
          </p:nvPr>
        </p:nvGraphicFramePr>
        <p:xfrm>
          <a:off x="467542" y="2924944"/>
          <a:ext cx="8208916" cy="201721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04458"/>
                <a:gridCol w="1440160"/>
                <a:gridCol w="1440160"/>
                <a:gridCol w="1224138"/>
              </a:tblGrid>
              <a:tr h="244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Title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Author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Contributor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Reviewer</a:t>
                      </a:r>
                    </a:p>
                  </a:txBody>
                  <a:tcPr marL="6765" marR="6765" marT="6765" marB="0" anchor="b"/>
                </a:tc>
              </a:tr>
              <a:tr h="3742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1. Who is your audience?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UGOE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GESIS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OEAW</a:t>
                      </a:r>
                    </a:p>
                  </a:txBody>
                  <a:tcPr marL="6765" marR="6765" marT="6765" marB="0" anchor="b"/>
                </a:tc>
              </a:tr>
              <a:tr h="26297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2. The European legal environment on IPR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UIB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GESIS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UGOE</a:t>
                      </a:r>
                    </a:p>
                  </a:txBody>
                  <a:tcPr marL="6765" marR="6765" marT="676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3. Comparing existing license schemes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UIB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KCL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UGOE</a:t>
                      </a:r>
                    </a:p>
                  </a:txBody>
                  <a:tcPr marL="6765" marR="6765" marT="6765" marB="0" anchor="b"/>
                </a:tc>
              </a:tr>
              <a:tr h="3742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4. Consent and the archive/repository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UGOE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OEAW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UIB</a:t>
                      </a:r>
                    </a:p>
                  </a:txBody>
                  <a:tcPr marL="6765" marR="6765" marT="676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5. Secure data licenses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NSD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KCL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GESIS</a:t>
                      </a:r>
                    </a:p>
                  </a:txBody>
                  <a:tcPr marL="6765" marR="6765" marT="6765" marB="0" anchor="b"/>
                </a:tc>
              </a:tr>
              <a:tr h="4027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6. Embargo policies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OEAW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GESIS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NSD</a:t>
                      </a:r>
                    </a:p>
                  </a:txBody>
                  <a:tcPr marL="6765" marR="6765" marT="676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7. Subsequent data reuse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UGOE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>
                          <a:latin typeface="Arial" pitchFamily="34" charset="0"/>
                        </a:rPr>
                        <a:t>NSD</a:t>
                      </a:r>
                    </a:p>
                  </a:txBody>
                  <a:tcPr marL="6765" marR="6765" marT="67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dirty="0" err="1">
                          <a:latin typeface="Arial" pitchFamily="34" charset="0"/>
                        </a:rPr>
                        <a:t>MPiSOC</a:t>
                      </a:r>
                      <a:endParaRPr lang="en-GB" sz="1600" dirty="0">
                        <a:latin typeface="Arial" pitchFamily="34" charset="0"/>
                      </a:endParaRPr>
                    </a:p>
                  </a:txBody>
                  <a:tcPr marL="6765" marR="6765" marT="6765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5229200"/>
            <a:ext cx="4698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http://training.dasish.eu/training/1/index.html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5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b="1" dirty="0">
                <a:solidFill>
                  <a:srgbClr val="445A6F"/>
                </a:solidFill>
                <a:cs typeface="Arial" pitchFamily="34" charset="0"/>
              </a:rPr>
              <a:t>Access Policies and Licensing for Archives and Repositories training module</a:t>
            </a:r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888"/>
            <a:ext cx="4680520" cy="396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92080" y="3774825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e-DE" dirty="0" err="1" smtClean="0">
                <a:latin typeface="Arial" pitchFamily="34" charset="0"/>
              </a:rPr>
              <a:t>What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the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training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module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looks</a:t>
            </a:r>
            <a:r>
              <a:rPr lang="de-DE" dirty="0" smtClean="0">
                <a:latin typeface="Arial" pitchFamily="34" charset="0"/>
              </a:rPr>
              <a:t> </a:t>
            </a:r>
            <a:r>
              <a:rPr lang="de-DE" dirty="0" err="1" smtClean="0">
                <a:latin typeface="Arial" pitchFamily="34" charset="0"/>
              </a:rPr>
              <a:t>like</a:t>
            </a:r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6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_dlc_DocIdUrl xmlns="f90a23b0-552c-4f8d-b330-f53f4fcdfcf9">
      <Url>http://intranet.gesis.org/pr/Vorlagen/_layouts/DocIdRedir.aspx?ID=GESISDOC-552-18</Url>
      <Description>GESISDOC-552-18</Description>
    </_dlc_DocIdUrl>
    <_dlc_DocId xmlns="f90a23b0-552c-4f8d-b330-f53f4fcdfcf9">GESISDOC-552-18</_dlc_DocI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ACB0F0E4D8D847898BCFF327EAA86F" ma:contentTypeVersion="14" ma:contentTypeDescription="Ein neues Dokument erstellen." ma:contentTypeScope="" ma:versionID="076608a465e9f4abe123e33d8ae2290f">
  <xsd:schema xmlns:xsd="http://www.w3.org/2001/XMLSchema" xmlns:xs="http://www.w3.org/2001/XMLSchema" xmlns:p="http://schemas.microsoft.com/office/2006/metadata/properties" xmlns:ns2="f90a23b0-552c-4f8d-b330-f53f4fcdfcf9" targetNamespace="http://schemas.microsoft.com/office/2006/metadata/properties" ma:root="true" ma:fieldsID="9f72fafb60184820a38988fa3fe2d22b" ns2:_="">
    <xsd:import namespace="f90a23b0-552c-4f8d-b330-f53f4fcdfcf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a23b0-552c-4f8d-b330-f53f4fcdfcf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2FFA55-C622-4F3D-AABF-4236B175EAD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449D386-2FCB-4353-94CE-7C0896CF81B1}">
  <ds:schemaRefs>
    <ds:schemaRef ds:uri="http://purl.org/dc/terms/"/>
    <ds:schemaRef ds:uri="f90a23b0-552c-4f8d-b330-f53f4fcdfcf9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2E0BAE-FAF0-4E78-A2C3-2AAC064B5FD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EA11C62-2FF4-41AB-AE80-7BB537528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0a23b0-552c-4f8d-b330-f53f4fcdf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Skærmshow (4:3)</PresentationFormat>
  <Paragraphs>126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Benutzerdefiniertes Design</vt:lpstr>
      <vt:lpstr>Education and Training for Research Infrastructures</vt:lpstr>
      <vt:lpstr>Education and Training for Research Infrastructures</vt:lpstr>
      <vt:lpstr>DASISH WP7</vt:lpstr>
      <vt:lpstr>WP7 Structure</vt:lpstr>
      <vt:lpstr>Links</vt:lpstr>
      <vt:lpstr>Topics</vt:lpstr>
      <vt:lpstr>WP7 Milestones</vt:lpstr>
      <vt:lpstr>Access Policies and Licensing for Archives and Repositories training module</vt:lpstr>
      <vt:lpstr>Access Policies and Licensing for Archives and Repositories training module</vt:lpstr>
      <vt:lpstr>Access Policies and Licensing for Archives and Repositories training module</vt:lpstr>
      <vt:lpstr>Access Policies and Licensing for Archives and Repositories training module</vt:lpstr>
      <vt:lpstr>First training workshop</vt:lpstr>
      <vt:lpstr>Access Policies and Licensing for Archives and Repositories workshop</vt:lpstr>
      <vt:lpstr>Access Policies and Licensing for Archives and Repositories workshop</vt:lpstr>
      <vt:lpstr>Questions?</vt:lpstr>
    </vt:vector>
  </TitlesOfParts>
  <Company>IZ Sozialwissenschaften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laurence.horton@gesis.org</dc:creator>
  <cp:lastModifiedBy>Sussi Olsen</cp:lastModifiedBy>
  <cp:revision>47</cp:revision>
  <dcterms:created xsi:type="dcterms:W3CDTF">2009-05-26T11:46:45Z</dcterms:created>
  <dcterms:modified xsi:type="dcterms:W3CDTF">2013-06-12T12:24:04Z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0x010100B1ACB0F0E4D8D847898BCFF327EAA86F</vt:lpwstr>
  </property>
  <property fmtid="{D5CDD505-2E9C-101B-9397-08002B2CF9AE}" pid="3" name="_dlc_DocIdItemGuid">
    <vt:lpwstr>ae7fdbd2-8fd7-45a0-880e-d54d7bab26b5</vt:lpwstr>
  </property>
</Properties>
</file>