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7" r:id="rId2"/>
    <p:sldId id="311" r:id="rId3"/>
    <p:sldId id="312" r:id="rId4"/>
    <p:sldId id="314" r:id="rId5"/>
    <p:sldId id="258" r:id="rId6"/>
    <p:sldId id="261" r:id="rId7"/>
    <p:sldId id="262" r:id="rId8"/>
    <p:sldId id="265" r:id="rId9"/>
    <p:sldId id="307" r:id="rId10"/>
    <p:sldId id="315" r:id="rId11"/>
    <p:sldId id="316" r:id="rId12"/>
    <p:sldId id="309" r:id="rId13"/>
    <p:sldId id="318" r:id="rId14"/>
    <p:sldId id="301" r:id="rId15"/>
    <p:sldId id="313" r:id="rId16"/>
    <p:sldId id="274" r:id="rId17"/>
    <p:sldId id="275" r:id="rId18"/>
    <p:sldId id="276" r:id="rId19"/>
    <p:sldId id="277" r:id="rId20"/>
    <p:sldId id="281" r:id="rId21"/>
    <p:sldId id="282" r:id="rId22"/>
    <p:sldId id="283" r:id="rId23"/>
    <p:sldId id="284" r:id="rId24"/>
    <p:sldId id="285" r:id="rId25"/>
    <p:sldId id="286" r:id="rId26"/>
  </p:sldIdLst>
  <p:sldSz cx="9144000" cy="6858000" type="screen4x3"/>
  <p:notesSz cx="6797675" cy="9928225"/>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 inndeling" id="{A7EE5550-C420-4280-BC0C-D0727EEE8548}">
          <p14:sldIdLst>
            <p14:sldId id="257"/>
            <p14:sldId id="311"/>
            <p14:sldId id="312"/>
            <p14:sldId id="314"/>
            <p14:sldId id="258"/>
            <p14:sldId id="261"/>
            <p14:sldId id="262"/>
            <p14:sldId id="265"/>
            <p14:sldId id="307"/>
            <p14:sldId id="315"/>
            <p14:sldId id="316"/>
          </p14:sldIdLst>
        </p14:section>
        <p14:section name="Inndeling uten navn" id="{E1C67759-21D4-4B98-9D11-0DCB99E165C1}">
          <p14:sldIdLst>
            <p14:sldId id="309"/>
            <p14:sldId id="318"/>
            <p14:sldId id="301"/>
            <p14:sldId id="313"/>
            <p14:sldId id="274"/>
            <p14:sldId id="275"/>
            <p14:sldId id="276"/>
            <p14:sldId id="277"/>
            <p14:sldId id="281"/>
            <p14:sldId id="282"/>
            <p14:sldId id="283"/>
            <p14:sldId id="284"/>
            <p14:sldId id="285"/>
            <p14:sldId id="28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FC8"/>
    <a:srgbClr val="006792"/>
    <a:srgbClr val="1C6E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9" d="100"/>
          <a:sy n="79" d="100"/>
        </p:scale>
        <p:origin x="-1260" y="1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82" d="100"/>
          <a:sy n="82" d="100"/>
        </p:scale>
        <p:origin x="-3918"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C542F2D-4F63-4C4E-8A16-5AD6595A557C}" type="datetimeFigureOut">
              <a:rPr lang="nb-NO" smtClean="0"/>
              <a:t>12.06.2013</a:t>
            </a:fld>
            <a:endParaRPr lang="nb-NO"/>
          </a:p>
        </p:txBody>
      </p:sp>
      <p:sp>
        <p:nvSpPr>
          <p:cNvPr id="4" name="Plassholder for bunntekst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636B1ABA-CB99-4834-8A74-EBFF0A13E1FE}" type="slidenum">
              <a:rPr lang="nb-NO" smtClean="0"/>
              <a:t>‹nr.›</a:t>
            </a:fld>
            <a:endParaRPr lang="nb-NO"/>
          </a:p>
        </p:txBody>
      </p:sp>
    </p:spTree>
    <p:extLst>
      <p:ext uri="{BB962C8B-B14F-4D97-AF65-F5344CB8AC3E}">
        <p14:creationId xmlns:p14="http://schemas.microsoft.com/office/powerpoint/2010/main" val="16896017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FF56740D-46EE-48DB-ADBB-2F3F8DDDD4FB}" type="datetimeFigureOut">
              <a:rPr lang="nb-NO" smtClean="0"/>
              <a:t>12.06.2013</a:t>
            </a:fld>
            <a:endParaRPr lang="nb-NO"/>
          </a:p>
        </p:txBody>
      </p:sp>
      <p:sp>
        <p:nvSpPr>
          <p:cNvPr id="4" name="Plassholder for lysbild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Plassholder for bunntekst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52EBFF2B-682D-4451-8C82-737D26510102}" type="slidenum">
              <a:rPr lang="nb-NO" smtClean="0"/>
              <a:t>‹nr.›</a:t>
            </a:fld>
            <a:endParaRPr lang="nb-NO"/>
          </a:p>
        </p:txBody>
      </p:sp>
    </p:spTree>
    <p:extLst>
      <p:ext uri="{BB962C8B-B14F-4D97-AF65-F5344CB8AC3E}">
        <p14:creationId xmlns:p14="http://schemas.microsoft.com/office/powerpoint/2010/main" val="2966958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52EBFF2B-682D-4451-8C82-737D26510102}" type="slidenum">
              <a:rPr lang="nb-NO" smtClean="0"/>
              <a:t>9</a:t>
            </a:fld>
            <a:endParaRPr lang="nb-NO"/>
          </a:p>
        </p:txBody>
      </p:sp>
    </p:spTree>
    <p:extLst>
      <p:ext uri="{BB962C8B-B14F-4D97-AF65-F5344CB8AC3E}">
        <p14:creationId xmlns:p14="http://schemas.microsoft.com/office/powerpoint/2010/main" val="39920860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lstStyle/>
          <a:p>
            <a:r>
              <a:rPr lang="nb-NO" smtClean="0"/>
              <a:t>Klikk for å redigere tittelstil</a:t>
            </a:r>
            <a:endParaRPr lang="nb-NO"/>
          </a:p>
        </p:txBody>
      </p:sp>
      <p:sp>
        <p:nvSpPr>
          <p:cNvPr id="3" name="Undertit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nb-NO"/>
          </a:p>
        </p:txBody>
      </p:sp>
      <p:sp>
        <p:nvSpPr>
          <p:cNvPr id="4" name="Plassholder for dato 3"/>
          <p:cNvSpPr>
            <a:spLocks noGrp="1"/>
          </p:cNvSpPr>
          <p:nvPr>
            <p:ph type="dt" sz="half" idx="10"/>
          </p:nvPr>
        </p:nvSpPr>
        <p:spPr/>
        <p:txBody>
          <a:bodyPr/>
          <a:lstStyle/>
          <a:p>
            <a:fld id="{195AEFA9-F5DE-41C0-9AB4-2EA34F34CCBA}" type="datetimeFigureOut">
              <a:rPr lang="nb-NO" smtClean="0"/>
              <a:t>12.06.2013</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D345B598-D2C3-4CFE-AEA3-48B03E42571F}" type="slidenum">
              <a:rPr lang="nb-NO" smtClean="0"/>
              <a:t>‹nr.›</a:t>
            </a:fld>
            <a:endParaRPr lang="nb-NO"/>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195AEFA9-F5DE-41C0-9AB4-2EA34F34CCBA}" type="datetimeFigureOut">
              <a:rPr lang="nb-NO" smtClean="0"/>
              <a:t>12.06.2013</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D345B598-D2C3-4CFE-AEA3-48B03E42571F}" type="slidenum">
              <a:rPr lang="nb-NO" smtClean="0"/>
              <a:t>‹nr.›</a:t>
            </a:fld>
            <a:endParaRPr lang="nb-NO"/>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38"/>
            <a:ext cx="2057400" cy="5851525"/>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457200" y="274638"/>
            <a:ext cx="60198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195AEFA9-F5DE-41C0-9AB4-2EA34F34CCBA}" type="datetimeFigureOut">
              <a:rPr lang="nb-NO" smtClean="0"/>
              <a:t>12.06.2013</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D345B598-D2C3-4CFE-AEA3-48B03E42571F}" type="slidenum">
              <a:rPr lang="nb-NO" smtClean="0"/>
              <a:t>‹nr.›</a:t>
            </a:fld>
            <a:endParaRPr lang="nb-NO"/>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195AEFA9-F5DE-41C0-9AB4-2EA34F34CCBA}" type="datetimeFigureOut">
              <a:rPr lang="nb-NO" smtClean="0"/>
              <a:t>12.06.2013</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D345B598-D2C3-4CFE-AEA3-48B03E42571F}" type="slidenum">
              <a:rPr lang="nb-NO" smtClean="0"/>
              <a:t>‹nr.›</a:t>
            </a:fld>
            <a:endParaRPr lang="nb-NO"/>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Plassholder for dato 3"/>
          <p:cNvSpPr>
            <a:spLocks noGrp="1"/>
          </p:cNvSpPr>
          <p:nvPr>
            <p:ph type="dt" sz="half" idx="10"/>
          </p:nvPr>
        </p:nvSpPr>
        <p:spPr/>
        <p:txBody>
          <a:bodyPr/>
          <a:lstStyle/>
          <a:p>
            <a:fld id="{195AEFA9-F5DE-41C0-9AB4-2EA34F34CCBA}" type="datetimeFigureOut">
              <a:rPr lang="nb-NO" smtClean="0"/>
              <a:t>12.06.2013</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D345B598-D2C3-4CFE-AEA3-48B03E42571F}" type="slidenum">
              <a:rPr lang="nb-NO" smtClean="0"/>
              <a:t>‹nr.›</a:t>
            </a:fld>
            <a:endParaRPr lang="nb-NO"/>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dato 4"/>
          <p:cNvSpPr>
            <a:spLocks noGrp="1"/>
          </p:cNvSpPr>
          <p:nvPr>
            <p:ph type="dt" sz="half" idx="10"/>
          </p:nvPr>
        </p:nvSpPr>
        <p:spPr/>
        <p:txBody>
          <a:bodyPr/>
          <a:lstStyle/>
          <a:p>
            <a:fld id="{195AEFA9-F5DE-41C0-9AB4-2EA34F34CCBA}" type="datetimeFigureOut">
              <a:rPr lang="nb-NO" smtClean="0"/>
              <a:t>12.06.2013</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D345B598-D2C3-4CFE-AEA3-48B03E42571F}" type="slidenum">
              <a:rPr lang="nb-NO" smtClean="0"/>
              <a:t>‹nr.›</a:t>
            </a:fld>
            <a:endParaRPr lang="nb-NO"/>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Plassholder for dato 6"/>
          <p:cNvSpPr>
            <a:spLocks noGrp="1"/>
          </p:cNvSpPr>
          <p:nvPr>
            <p:ph type="dt" sz="half" idx="10"/>
          </p:nvPr>
        </p:nvSpPr>
        <p:spPr/>
        <p:txBody>
          <a:bodyPr/>
          <a:lstStyle/>
          <a:p>
            <a:fld id="{195AEFA9-F5DE-41C0-9AB4-2EA34F34CCBA}" type="datetimeFigureOut">
              <a:rPr lang="nb-NO" smtClean="0"/>
              <a:t>12.06.2013</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D345B598-D2C3-4CFE-AEA3-48B03E42571F}" type="slidenum">
              <a:rPr lang="nb-NO" smtClean="0"/>
              <a:t>‹nr.›</a:t>
            </a:fld>
            <a:endParaRPr lang="nb-NO"/>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dato 2"/>
          <p:cNvSpPr>
            <a:spLocks noGrp="1"/>
          </p:cNvSpPr>
          <p:nvPr>
            <p:ph type="dt" sz="half" idx="10"/>
          </p:nvPr>
        </p:nvSpPr>
        <p:spPr/>
        <p:txBody>
          <a:bodyPr/>
          <a:lstStyle/>
          <a:p>
            <a:fld id="{195AEFA9-F5DE-41C0-9AB4-2EA34F34CCBA}" type="datetimeFigureOut">
              <a:rPr lang="nb-NO" smtClean="0"/>
              <a:t>12.06.2013</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D345B598-D2C3-4CFE-AEA3-48B03E42571F}" type="slidenum">
              <a:rPr lang="nb-NO" smtClean="0"/>
              <a:t>‹nr.›</a:t>
            </a:fld>
            <a:endParaRPr lang="nb-NO"/>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195AEFA9-F5DE-41C0-9AB4-2EA34F34CCBA}" type="datetimeFigureOut">
              <a:rPr lang="nb-NO" smtClean="0"/>
              <a:t>12.06.2013</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D345B598-D2C3-4CFE-AEA3-48B03E42571F}" type="slidenum">
              <a:rPr lang="nb-NO" smtClean="0"/>
              <a:t>‹nr.›</a:t>
            </a:fld>
            <a:endParaRPr lang="nb-NO"/>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195AEFA9-F5DE-41C0-9AB4-2EA34F34CCBA}" type="datetimeFigureOut">
              <a:rPr lang="nb-NO" smtClean="0"/>
              <a:t>12.06.2013</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D345B598-D2C3-4CFE-AEA3-48B03E42571F}" type="slidenum">
              <a:rPr lang="nb-NO" smtClean="0"/>
              <a:t>‹nr.›</a:t>
            </a:fld>
            <a:endParaRPr lang="nb-NO"/>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195AEFA9-F5DE-41C0-9AB4-2EA34F34CCBA}" type="datetimeFigureOut">
              <a:rPr lang="nb-NO" smtClean="0"/>
              <a:t>12.06.2013</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D345B598-D2C3-4CFE-AEA3-48B03E42571F}" type="slidenum">
              <a:rPr lang="nb-NO" smtClean="0"/>
              <a:t>‹nr.›</a:t>
            </a:fld>
            <a:endParaRPr lang="nb-NO"/>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b-NO" smtClean="0"/>
              <a:t>Klikk for å redigere tittelstil</a:t>
            </a:r>
            <a:endParaRPr lang="nb-NO"/>
          </a:p>
        </p:txBody>
      </p:sp>
      <p:sp>
        <p:nvSpPr>
          <p:cNvPr id="3" name="Plassholder f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5AEFA9-F5DE-41C0-9AB4-2EA34F34CCBA}" type="datetimeFigureOut">
              <a:rPr lang="nb-NO" smtClean="0"/>
              <a:t>12.06.2013</a:t>
            </a:fld>
            <a:endParaRPr lang="nb-NO"/>
          </a:p>
        </p:txBody>
      </p:sp>
      <p:sp>
        <p:nvSpPr>
          <p:cNvPr id="5" name="Plassholder for bunn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45B598-D2C3-4CFE-AEA3-48B03E42571F}" type="slidenum">
              <a:rPr lang="nb-NO" smtClean="0"/>
              <a:t>‹nr.›</a:t>
            </a:fld>
            <a:endParaRPr lang="nb-N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0"/>
            <a:ext cx="2181225" cy="727075"/>
          </a:xfrm>
          <a:prstGeom prst="rect">
            <a:avLst/>
          </a:prstGeom>
          <a:noFill/>
          <a:ln w="9525">
            <a:noFill/>
            <a:miter lim="800000"/>
            <a:headEnd/>
            <a:tailEnd/>
          </a:ln>
        </p:spPr>
      </p:pic>
      <p:sp>
        <p:nvSpPr>
          <p:cNvPr id="10" name="Rectangle 3"/>
          <p:cNvSpPr>
            <a:spLocks noGrp="1" noChangeArrowheads="1"/>
          </p:cNvSpPr>
          <p:nvPr>
            <p:ph type="subTitle" idx="1"/>
          </p:nvPr>
        </p:nvSpPr>
        <p:spPr>
          <a:xfrm>
            <a:off x="914400" y="3886200"/>
            <a:ext cx="7315200" cy="533400"/>
          </a:xfrm>
        </p:spPr>
        <p:txBody>
          <a:bodyPr rtlCol="0">
            <a:normAutofit/>
          </a:bodyPr>
          <a:lstStyle/>
          <a:p>
            <a:pPr eaLnBrk="1" fontAlgn="auto" hangingPunct="1">
              <a:spcAft>
                <a:spcPts val="0"/>
              </a:spcAft>
              <a:buFont typeface="Arial" pitchFamily="34" charset="0"/>
              <a:buNone/>
              <a:defRPr/>
            </a:pPr>
            <a:r>
              <a:rPr lang="en-GB" sz="2400" b="1" dirty="0" err="1" smtClean="0">
                <a:solidFill>
                  <a:schemeClr val="tx2">
                    <a:lumMod val="50000"/>
                  </a:schemeClr>
                </a:solidFill>
              </a:rPr>
              <a:t>Vigdis</a:t>
            </a:r>
            <a:r>
              <a:rPr lang="en-GB" sz="2400" b="1" dirty="0" smtClean="0">
                <a:solidFill>
                  <a:schemeClr val="tx2">
                    <a:lumMod val="50000"/>
                  </a:schemeClr>
                </a:solidFill>
              </a:rPr>
              <a:t> </a:t>
            </a:r>
            <a:r>
              <a:rPr lang="en-GB" sz="2400" b="1" dirty="0" err="1" smtClean="0">
                <a:solidFill>
                  <a:schemeClr val="tx2">
                    <a:lumMod val="50000"/>
                  </a:schemeClr>
                </a:solidFill>
              </a:rPr>
              <a:t>Kvalheim</a:t>
            </a:r>
            <a:endParaRPr lang="en-GB" sz="1200" dirty="0" smtClean="0">
              <a:solidFill>
                <a:schemeClr val="tx2">
                  <a:lumMod val="50000"/>
                </a:schemeClr>
              </a:solidFill>
            </a:endParaRPr>
          </a:p>
        </p:txBody>
      </p:sp>
      <p:sp>
        <p:nvSpPr>
          <p:cNvPr id="11" name="Rectangle 8"/>
          <p:cNvSpPr>
            <a:spLocks noChangeArrowheads="1"/>
          </p:cNvSpPr>
          <p:nvPr/>
        </p:nvSpPr>
        <p:spPr bwMode="auto">
          <a:xfrm>
            <a:off x="914400" y="4343400"/>
            <a:ext cx="7315200" cy="685800"/>
          </a:xfrm>
          <a:prstGeom prst="rect">
            <a:avLst/>
          </a:prstGeom>
          <a:noFill/>
          <a:ln>
            <a:noFill/>
          </a:ln>
          <a:extLst/>
        </p:spPr>
        <p:txBody>
          <a:bodyPr/>
          <a:lstStyle/>
          <a:p>
            <a:pPr algn="ctr" fontAlgn="auto">
              <a:spcBef>
                <a:spcPct val="20000"/>
              </a:spcBef>
              <a:spcAft>
                <a:spcPts val="0"/>
              </a:spcAft>
              <a:defRPr/>
            </a:pPr>
            <a:r>
              <a:rPr lang="nb-NO" sz="1600" dirty="0">
                <a:solidFill>
                  <a:schemeClr val="tx2">
                    <a:lumMod val="50000"/>
                  </a:schemeClr>
                </a:solidFill>
                <a:latin typeface="Verdana" pitchFamily="34" charset="0"/>
              </a:rPr>
              <a:t>Norwegian </a:t>
            </a:r>
            <a:r>
              <a:rPr lang="nb-NO" sz="1600" dirty="0" err="1">
                <a:solidFill>
                  <a:schemeClr val="tx2">
                    <a:lumMod val="50000"/>
                  </a:schemeClr>
                </a:solidFill>
                <a:latin typeface="Verdana" pitchFamily="34" charset="0"/>
              </a:rPr>
              <a:t>Social</a:t>
            </a:r>
            <a:r>
              <a:rPr lang="nb-NO" sz="1600" dirty="0">
                <a:solidFill>
                  <a:schemeClr val="tx2">
                    <a:lumMod val="50000"/>
                  </a:schemeClr>
                </a:solidFill>
                <a:latin typeface="Verdana" pitchFamily="34" charset="0"/>
              </a:rPr>
              <a:t> </a:t>
            </a:r>
            <a:r>
              <a:rPr lang="nb-NO" sz="1600" dirty="0" err="1">
                <a:solidFill>
                  <a:schemeClr val="tx2">
                    <a:lumMod val="50000"/>
                  </a:schemeClr>
                </a:solidFill>
                <a:latin typeface="Verdana" pitchFamily="34" charset="0"/>
              </a:rPr>
              <a:t>Science</a:t>
            </a:r>
            <a:r>
              <a:rPr lang="nb-NO" sz="1600" dirty="0">
                <a:solidFill>
                  <a:schemeClr val="tx2">
                    <a:lumMod val="50000"/>
                  </a:schemeClr>
                </a:solidFill>
                <a:latin typeface="Verdana" pitchFamily="34" charset="0"/>
              </a:rPr>
              <a:t> Data Services (NSD)</a:t>
            </a:r>
          </a:p>
        </p:txBody>
      </p:sp>
      <p:sp>
        <p:nvSpPr>
          <p:cNvPr id="12" name="Text Box 9"/>
          <p:cNvSpPr txBox="1">
            <a:spLocks noChangeArrowheads="1"/>
          </p:cNvSpPr>
          <p:nvPr/>
        </p:nvSpPr>
        <p:spPr bwMode="auto">
          <a:xfrm>
            <a:off x="152400" y="1371600"/>
            <a:ext cx="8686800" cy="2431435"/>
          </a:xfrm>
          <a:prstGeom prst="rect">
            <a:avLst/>
          </a:prstGeom>
          <a:noFill/>
          <a:ln>
            <a:noFill/>
          </a:ln>
          <a:extLst/>
        </p:spPr>
        <p:txBody>
          <a:bodyPr>
            <a:spAutoFit/>
          </a:bodyPr>
          <a:lstStyle>
            <a:lvl1pPr eaLnBrk="0" hangingPunct="0">
              <a:defRPr sz="2400">
                <a:solidFill>
                  <a:schemeClr val="tx1"/>
                </a:solidFill>
                <a:latin typeface="Times New Roman" pitchFamily="18" charset="0"/>
              </a:defRPr>
            </a:lvl1pPr>
            <a:lvl2pPr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dirty="0">
                <a:solidFill>
                  <a:schemeClr val="tx2">
                    <a:lumMod val="50000"/>
                  </a:schemeClr>
                </a:solidFill>
                <a:latin typeface="Verdana" pitchFamily="34" charset="0"/>
              </a:rPr>
              <a:t>New Legal Challenges - New EC Privacy Regulation </a:t>
            </a:r>
            <a:endParaRPr lang="nb-NO" dirty="0">
              <a:solidFill>
                <a:schemeClr val="tx2">
                  <a:lumMod val="50000"/>
                </a:schemeClr>
              </a:solidFill>
              <a:latin typeface="Verdana" pitchFamily="34" charset="0"/>
            </a:endParaRPr>
          </a:p>
          <a:p>
            <a:pPr algn="ctr"/>
            <a:r>
              <a:rPr lang="en-US" dirty="0">
                <a:solidFill>
                  <a:schemeClr val="tx2">
                    <a:lumMod val="50000"/>
                  </a:schemeClr>
                </a:solidFill>
                <a:latin typeface="Verdana" pitchFamily="34" charset="0"/>
              </a:rPr>
              <a:t>Data Preservation and Data Sharing in danger?</a:t>
            </a:r>
            <a:endParaRPr lang="nb-NO" dirty="0">
              <a:solidFill>
                <a:schemeClr val="tx2">
                  <a:lumMod val="50000"/>
                </a:schemeClr>
              </a:solidFill>
              <a:latin typeface="Verdana" pitchFamily="34" charset="0"/>
            </a:endParaRPr>
          </a:p>
          <a:p>
            <a:pPr lvl="1" algn="ctr" eaLnBrk="1" fontAlgn="auto" hangingPunct="1">
              <a:lnSpc>
                <a:spcPct val="80000"/>
              </a:lnSpc>
              <a:spcBef>
                <a:spcPct val="20000"/>
              </a:spcBef>
              <a:spcAft>
                <a:spcPts val="0"/>
              </a:spcAft>
              <a:buFont typeface="Arial" charset="0"/>
              <a:buNone/>
              <a:defRPr/>
            </a:pPr>
            <a:endParaRPr lang="en-US" dirty="0">
              <a:solidFill>
                <a:schemeClr val="tx2">
                  <a:lumMod val="50000"/>
                </a:schemeClr>
              </a:solidFill>
              <a:latin typeface="Calibri" pitchFamily="34" charset="0"/>
            </a:endParaRPr>
          </a:p>
          <a:p>
            <a:pPr lvl="1" algn="ctr" eaLnBrk="1" fontAlgn="auto" hangingPunct="1">
              <a:lnSpc>
                <a:spcPct val="80000"/>
              </a:lnSpc>
              <a:spcBef>
                <a:spcPct val="20000"/>
              </a:spcBef>
              <a:spcAft>
                <a:spcPts val="0"/>
              </a:spcAft>
              <a:buFont typeface="Arial" charset="0"/>
              <a:buNone/>
              <a:defRPr/>
            </a:pPr>
            <a:r>
              <a:rPr lang="nb-NO" sz="2000" b="1" dirty="0">
                <a:solidFill>
                  <a:schemeClr val="tx2">
                    <a:lumMod val="50000"/>
                  </a:schemeClr>
                </a:solidFill>
                <a:latin typeface="Verdana" pitchFamily="34" charset="0"/>
              </a:rPr>
              <a:t>WP4 Data </a:t>
            </a:r>
            <a:r>
              <a:rPr lang="nb-NO" sz="2000" b="1" dirty="0" err="1" smtClean="0">
                <a:solidFill>
                  <a:schemeClr val="tx2">
                    <a:lumMod val="50000"/>
                  </a:schemeClr>
                </a:solidFill>
                <a:latin typeface="Verdana" pitchFamily="34" charset="0"/>
              </a:rPr>
              <a:t>Archiving</a:t>
            </a:r>
            <a:endParaRPr lang="nb-NO" sz="2000" b="1" dirty="0" smtClean="0">
              <a:solidFill>
                <a:schemeClr val="tx2">
                  <a:lumMod val="50000"/>
                </a:schemeClr>
              </a:solidFill>
              <a:latin typeface="Verdana" pitchFamily="34" charset="0"/>
            </a:endParaRPr>
          </a:p>
          <a:p>
            <a:pPr lvl="1" algn="ctr" eaLnBrk="1" fontAlgn="auto" hangingPunct="1">
              <a:lnSpc>
                <a:spcPct val="80000"/>
              </a:lnSpc>
              <a:spcBef>
                <a:spcPct val="20000"/>
              </a:spcBef>
              <a:spcAft>
                <a:spcPts val="0"/>
              </a:spcAft>
              <a:defRPr/>
            </a:pPr>
            <a:r>
              <a:rPr lang="nb-NO" sz="2000" b="1" dirty="0" smtClean="0">
                <a:solidFill>
                  <a:schemeClr val="tx2">
                    <a:lumMod val="50000"/>
                  </a:schemeClr>
                </a:solidFill>
                <a:latin typeface="Verdana" pitchFamily="34" charset="0"/>
              </a:rPr>
              <a:t>WP6 </a:t>
            </a:r>
            <a:r>
              <a:rPr lang="nb-NO" sz="2000" b="1" dirty="0" err="1">
                <a:solidFill>
                  <a:schemeClr val="tx2">
                    <a:lumMod val="50000"/>
                  </a:schemeClr>
                </a:solidFill>
                <a:latin typeface="Verdana" pitchFamily="34" charset="0"/>
              </a:rPr>
              <a:t>Ethical</a:t>
            </a:r>
            <a:r>
              <a:rPr lang="nb-NO" sz="2000" b="1" dirty="0">
                <a:solidFill>
                  <a:schemeClr val="tx2">
                    <a:lumMod val="50000"/>
                  </a:schemeClr>
                </a:solidFill>
                <a:latin typeface="Verdana" pitchFamily="34" charset="0"/>
              </a:rPr>
              <a:t> and Legal </a:t>
            </a:r>
            <a:r>
              <a:rPr lang="nb-NO" sz="2000" b="1" dirty="0" err="1">
                <a:solidFill>
                  <a:schemeClr val="tx2">
                    <a:lumMod val="50000"/>
                  </a:schemeClr>
                </a:solidFill>
                <a:latin typeface="Verdana" pitchFamily="34" charset="0"/>
              </a:rPr>
              <a:t>Issues</a:t>
            </a:r>
            <a:endParaRPr lang="nb-NO" sz="2000" b="1" dirty="0">
              <a:solidFill>
                <a:schemeClr val="tx2">
                  <a:lumMod val="50000"/>
                </a:schemeClr>
              </a:solidFill>
              <a:latin typeface="Verdana" pitchFamily="34" charset="0"/>
            </a:endParaRPr>
          </a:p>
          <a:p>
            <a:pPr lvl="1" algn="ctr" eaLnBrk="1" fontAlgn="auto" hangingPunct="1">
              <a:lnSpc>
                <a:spcPct val="80000"/>
              </a:lnSpc>
              <a:spcBef>
                <a:spcPct val="20000"/>
              </a:spcBef>
              <a:spcAft>
                <a:spcPts val="0"/>
              </a:spcAft>
              <a:buFont typeface="Arial" charset="0"/>
              <a:buNone/>
              <a:defRPr/>
            </a:pPr>
            <a:endParaRPr lang="nb-NO" sz="2000" b="1" dirty="0" smtClean="0">
              <a:solidFill>
                <a:schemeClr val="tx2">
                  <a:lumMod val="50000"/>
                </a:schemeClr>
              </a:solidFill>
              <a:latin typeface="Verdana" pitchFamily="34" charset="0"/>
            </a:endParaRPr>
          </a:p>
          <a:p>
            <a:pPr lvl="1" algn="ctr" eaLnBrk="1" fontAlgn="auto" hangingPunct="1">
              <a:lnSpc>
                <a:spcPct val="80000"/>
              </a:lnSpc>
              <a:spcBef>
                <a:spcPct val="20000"/>
              </a:spcBef>
              <a:spcAft>
                <a:spcPts val="0"/>
              </a:spcAft>
              <a:buFont typeface="Arial" charset="0"/>
              <a:buNone/>
              <a:defRPr/>
            </a:pPr>
            <a:endParaRPr lang="nb-NO" sz="2000" b="1" dirty="0">
              <a:solidFill>
                <a:schemeClr val="tx2">
                  <a:lumMod val="50000"/>
                </a:schemeClr>
              </a:solidFill>
              <a:latin typeface="Verdana" pitchFamily="34" charset="0"/>
            </a:endParaRPr>
          </a:p>
        </p:txBody>
      </p:sp>
      <p:sp>
        <p:nvSpPr>
          <p:cNvPr id="15366" name="Rektangel 6"/>
          <p:cNvSpPr>
            <a:spLocks noChangeArrowheads="1"/>
          </p:cNvSpPr>
          <p:nvPr/>
        </p:nvSpPr>
        <p:spPr bwMode="auto">
          <a:xfrm>
            <a:off x="914400" y="5418138"/>
            <a:ext cx="7315200" cy="738664"/>
          </a:xfrm>
          <a:prstGeom prst="rect">
            <a:avLst/>
          </a:prstGeom>
          <a:noFill/>
          <a:ln w="9525">
            <a:noFill/>
            <a:miter lim="800000"/>
            <a:headEnd/>
            <a:tailEnd/>
          </a:ln>
        </p:spPr>
        <p:txBody>
          <a:bodyPr>
            <a:spAutoFit/>
          </a:bodyPr>
          <a:lstStyle/>
          <a:p>
            <a:pPr algn="ctr"/>
            <a:r>
              <a:rPr lang="nb-NO" sz="2400" b="1" dirty="0" smtClean="0">
                <a:solidFill>
                  <a:schemeClr val="tx2">
                    <a:lumMod val="50000"/>
                  </a:schemeClr>
                </a:solidFill>
                <a:latin typeface="Calibri" pitchFamily="34" charset="0"/>
              </a:rPr>
              <a:t>IASSIST </a:t>
            </a:r>
          </a:p>
          <a:p>
            <a:pPr algn="ctr"/>
            <a:r>
              <a:rPr lang="nb-NO" b="1" dirty="0" smtClean="0">
                <a:solidFill>
                  <a:schemeClr val="tx2">
                    <a:lumMod val="50000"/>
                  </a:schemeClr>
                </a:solidFill>
                <a:latin typeface="Calibri" pitchFamily="34" charset="0"/>
              </a:rPr>
              <a:t>Cologne May 30, </a:t>
            </a:r>
            <a:r>
              <a:rPr lang="nb-NO" b="1" dirty="0">
                <a:solidFill>
                  <a:schemeClr val="tx2">
                    <a:lumMod val="50000"/>
                  </a:schemeClr>
                </a:solidFill>
                <a:latin typeface="Calibri" pitchFamily="34" charset="0"/>
              </a:rPr>
              <a:t>2013</a:t>
            </a:r>
          </a:p>
        </p:txBody>
      </p:sp>
      <p:sp>
        <p:nvSpPr>
          <p:cNvPr id="7" name="TekstSylinder 6"/>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13" name="Rektangel 12"/>
          <p:cNvSpPr/>
          <p:nvPr/>
        </p:nvSpPr>
        <p:spPr>
          <a:xfrm>
            <a:off x="251520" y="908720"/>
            <a:ext cx="8712968" cy="954107"/>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n-US" sz="2800" dirty="0">
                <a:solidFill>
                  <a:schemeClr val="tx2">
                    <a:lumMod val="50000"/>
                  </a:schemeClr>
                </a:solidFill>
                <a:effectLst>
                  <a:outerShdw blurRad="38100" dist="38100" dir="2700000" algn="tl">
                    <a:srgbClr val="000000">
                      <a:alpha val="43137"/>
                    </a:srgbClr>
                  </a:outerShdw>
                </a:effectLst>
              </a:rPr>
              <a:t>Commission </a:t>
            </a:r>
            <a:r>
              <a:rPr lang="en-US" sz="2800" dirty="0" smtClean="0">
                <a:solidFill>
                  <a:schemeClr val="tx2">
                    <a:lumMod val="50000"/>
                  </a:schemeClr>
                </a:solidFill>
                <a:effectLst>
                  <a:outerShdw blurRad="38100" dist="38100" dir="2700000" algn="tl">
                    <a:srgbClr val="000000">
                      <a:alpha val="43137"/>
                    </a:srgbClr>
                  </a:outerShdw>
                </a:effectLst>
              </a:rPr>
              <a:t>Proposes </a:t>
            </a:r>
            <a:r>
              <a:rPr lang="en-US" sz="2800" dirty="0">
                <a:solidFill>
                  <a:schemeClr val="tx2">
                    <a:lumMod val="50000"/>
                  </a:schemeClr>
                </a:solidFill>
                <a:effectLst>
                  <a:outerShdw blurRad="38100" dist="38100" dir="2700000" algn="tl">
                    <a:srgbClr val="000000">
                      <a:alpha val="43137"/>
                    </a:srgbClr>
                  </a:outerShdw>
                </a:effectLst>
              </a:rPr>
              <a:t>a </a:t>
            </a:r>
            <a:r>
              <a:rPr lang="en-US" sz="2800" dirty="0" smtClean="0">
                <a:solidFill>
                  <a:schemeClr val="tx2">
                    <a:lumMod val="50000"/>
                  </a:schemeClr>
                </a:solidFill>
                <a:effectLst>
                  <a:outerShdw blurRad="38100" dist="38100" dir="2700000" algn="tl">
                    <a:srgbClr val="000000">
                      <a:alpha val="43137"/>
                    </a:srgbClr>
                  </a:outerShdw>
                </a:effectLst>
              </a:rPr>
              <a:t>Comprehensive Reform </a:t>
            </a:r>
            <a:r>
              <a:rPr lang="en-US" sz="2800" dirty="0">
                <a:solidFill>
                  <a:schemeClr val="tx2">
                    <a:lumMod val="50000"/>
                  </a:schemeClr>
                </a:solidFill>
                <a:effectLst>
                  <a:outerShdw blurRad="38100" dist="38100" dir="2700000" algn="tl">
                    <a:srgbClr val="000000">
                      <a:alpha val="43137"/>
                    </a:srgbClr>
                  </a:outerShdw>
                </a:effectLst>
              </a:rPr>
              <a:t>of the </a:t>
            </a:r>
            <a:r>
              <a:rPr lang="en-US" sz="2800" dirty="0" smtClean="0">
                <a:solidFill>
                  <a:schemeClr val="tx2">
                    <a:lumMod val="50000"/>
                  </a:schemeClr>
                </a:solidFill>
                <a:effectLst>
                  <a:outerShdw blurRad="38100" dist="38100" dir="2700000" algn="tl">
                    <a:srgbClr val="000000">
                      <a:alpha val="43137"/>
                    </a:srgbClr>
                  </a:outerShdw>
                </a:effectLst>
              </a:rPr>
              <a:t>Data Protection Rules</a:t>
            </a:r>
            <a:endParaRPr lang="en-US" sz="2800" dirty="0">
              <a:solidFill>
                <a:schemeClr val="tx2">
                  <a:lumMod val="50000"/>
                </a:schemeClr>
              </a:solidFill>
              <a:effectLst>
                <a:outerShdw blurRad="38100" dist="38100" dir="2700000" algn="tl">
                  <a:srgbClr val="000000">
                    <a:alpha val="43137"/>
                  </a:srgbClr>
                </a:outerShdw>
              </a:effectLst>
            </a:endParaRPr>
          </a:p>
        </p:txBody>
      </p:sp>
      <p:sp>
        <p:nvSpPr>
          <p:cNvPr id="7" name="Rektangel 6"/>
          <p:cNvSpPr/>
          <p:nvPr/>
        </p:nvSpPr>
        <p:spPr>
          <a:xfrm>
            <a:off x="251520" y="1988840"/>
            <a:ext cx="8892480" cy="3801041"/>
          </a:xfrm>
          <a:prstGeom prst="rect">
            <a:avLst/>
          </a:prstGeom>
        </p:spPr>
        <p:txBody>
          <a:bodyPr wrap="square">
            <a:spAutoFit/>
          </a:bodyPr>
          <a:lstStyle/>
          <a:p>
            <a:pPr>
              <a:spcAft>
                <a:spcPts val="1200"/>
              </a:spcAft>
            </a:pPr>
            <a:r>
              <a:rPr lang="en-US" sz="2400" b="1" i="1" dirty="0">
                <a:solidFill>
                  <a:schemeClr val="tx2">
                    <a:lumMod val="50000"/>
                  </a:schemeClr>
                </a:solidFill>
              </a:rPr>
              <a:t>Legal authority</a:t>
            </a:r>
            <a:endParaRPr lang="nb-NO" sz="2400" b="1" i="1" dirty="0">
              <a:solidFill>
                <a:schemeClr val="tx2">
                  <a:lumMod val="50000"/>
                </a:schemeClr>
              </a:solidFill>
            </a:endParaRPr>
          </a:p>
          <a:p>
            <a:pPr>
              <a:spcAft>
                <a:spcPts val="1200"/>
              </a:spcAft>
            </a:pPr>
            <a:r>
              <a:rPr lang="en-US" sz="2400" dirty="0">
                <a:solidFill>
                  <a:schemeClr val="tx2">
                    <a:lumMod val="50000"/>
                  </a:schemeClr>
                </a:solidFill>
              </a:rPr>
              <a:t>Article 6 lists alternative grounds for lawful processing of personal data. </a:t>
            </a:r>
            <a:r>
              <a:rPr lang="en-US" sz="2400" b="1" dirty="0">
                <a:solidFill>
                  <a:schemeClr val="tx2">
                    <a:lumMod val="50000"/>
                  </a:schemeClr>
                </a:solidFill>
              </a:rPr>
              <a:t>For the most part, this provision means continuity in the conditions for processing personal data for </a:t>
            </a:r>
            <a:r>
              <a:rPr lang="en-US" sz="2400" b="1" dirty="0" smtClean="0">
                <a:solidFill>
                  <a:schemeClr val="tx2">
                    <a:lumMod val="50000"/>
                  </a:schemeClr>
                </a:solidFill>
              </a:rPr>
              <a:t>scientific purposes</a:t>
            </a:r>
            <a:r>
              <a:rPr lang="en-US" sz="2400" b="1" dirty="0">
                <a:solidFill>
                  <a:schemeClr val="tx2">
                    <a:lumMod val="50000"/>
                  </a:schemeClr>
                </a:solidFill>
              </a:rPr>
              <a:t>. </a:t>
            </a:r>
            <a:endParaRPr lang="nb-NO" sz="2400" b="1" dirty="0">
              <a:solidFill>
                <a:schemeClr val="tx2">
                  <a:lumMod val="50000"/>
                </a:schemeClr>
              </a:solidFill>
            </a:endParaRPr>
          </a:p>
          <a:p>
            <a:pPr>
              <a:spcAft>
                <a:spcPts val="600"/>
              </a:spcAft>
            </a:pPr>
            <a:r>
              <a:rPr lang="en-US" sz="2400" dirty="0" smtClean="0">
                <a:solidFill>
                  <a:schemeClr val="tx2">
                    <a:lumMod val="50000"/>
                  </a:schemeClr>
                </a:solidFill>
                <a:effectLst>
                  <a:outerShdw blurRad="38100" dist="38100" dir="2700000" algn="tl">
                    <a:srgbClr val="000000">
                      <a:alpha val="43137"/>
                    </a:srgbClr>
                  </a:outerShdw>
                </a:effectLst>
              </a:rPr>
              <a:t>New!</a:t>
            </a:r>
            <a:r>
              <a:rPr lang="en-US" sz="2400" dirty="0" smtClean="0">
                <a:solidFill>
                  <a:schemeClr val="tx2">
                    <a:lumMod val="50000"/>
                  </a:schemeClr>
                </a:solidFill>
              </a:rPr>
              <a:t> The </a:t>
            </a:r>
            <a:r>
              <a:rPr lang="en-US" sz="2400" dirty="0">
                <a:solidFill>
                  <a:schemeClr val="tx2">
                    <a:lumMod val="50000"/>
                  </a:schemeClr>
                </a:solidFill>
              </a:rPr>
              <a:t>second paragraph of the Article </a:t>
            </a:r>
            <a:r>
              <a:rPr lang="en-US" sz="2400" dirty="0" smtClean="0">
                <a:solidFill>
                  <a:schemeClr val="tx2">
                    <a:lumMod val="50000"/>
                  </a:schemeClr>
                </a:solidFill>
              </a:rPr>
              <a:t>explicitly </a:t>
            </a:r>
            <a:r>
              <a:rPr lang="en-US" sz="2400" dirty="0">
                <a:solidFill>
                  <a:schemeClr val="tx2">
                    <a:lumMod val="50000"/>
                  </a:schemeClr>
                </a:solidFill>
              </a:rPr>
              <a:t>authorizes the processing of personal data for research </a:t>
            </a:r>
            <a:r>
              <a:rPr lang="en-US" sz="2400" dirty="0" smtClean="0">
                <a:solidFill>
                  <a:schemeClr val="tx2">
                    <a:lumMod val="50000"/>
                  </a:schemeClr>
                </a:solidFill>
              </a:rPr>
              <a:t>purposes: </a:t>
            </a:r>
          </a:p>
          <a:p>
            <a:pPr>
              <a:spcAft>
                <a:spcPts val="1200"/>
              </a:spcAft>
            </a:pPr>
            <a:r>
              <a:rPr lang="en-US" sz="2400" dirty="0" smtClean="0">
                <a:solidFill>
                  <a:schemeClr val="tx2">
                    <a:lumMod val="50000"/>
                  </a:schemeClr>
                </a:solidFill>
              </a:rPr>
              <a:t>P</a:t>
            </a:r>
            <a:r>
              <a:rPr lang="en-US" sz="2400" i="1" dirty="0" smtClean="0">
                <a:solidFill>
                  <a:schemeClr val="tx2">
                    <a:lumMod val="50000"/>
                  </a:schemeClr>
                </a:solidFill>
              </a:rPr>
              <a:t>rocessing </a:t>
            </a:r>
            <a:r>
              <a:rPr lang="en-US" sz="2400" i="1" dirty="0">
                <a:solidFill>
                  <a:schemeClr val="tx2">
                    <a:lumMod val="50000"/>
                  </a:schemeClr>
                </a:solidFill>
              </a:rPr>
              <a:t>of personal data which is necessary for the purposes of historical, statistical or scientific research shall be lawful </a:t>
            </a:r>
            <a:r>
              <a:rPr lang="en-US" sz="2400" b="1" i="1" dirty="0">
                <a:solidFill>
                  <a:schemeClr val="tx2">
                    <a:lumMod val="50000"/>
                  </a:schemeClr>
                </a:solidFill>
              </a:rPr>
              <a:t>subject to the conditions and safeguards referred to in Article </a:t>
            </a:r>
            <a:r>
              <a:rPr lang="en-US" sz="2400" b="1" i="1" dirty="0" smtClean="0">
                <a:solidFill>
                  <a:schemeClr val="tx2">
                    <a:lumMod val="50000"/>
                  </a:schemeClr>
                </a:solidFill>
              </a:rPr>
              <a:t>83</a:t>
            </a:r>
            <a:r>
              <a:rPr lang="en-US" sz="2400" b="1" dirty="0" smtClean="0">
                <a:solidFill>
                  <a:schemeClr val="tx2">
                    <a:lumMod val="50000"/>
                  </a:schemeClr>
                </a:solidFill>
              </a:rPr>
              <a:t>. </a:t>
            </a:r>
            <a:endParaRPr lang="nb-NO" sz="2400" b="1" dirty="0">
              <a:solidFill>
                <a:schemeClr val="tx2">
                  <a:lumMod val="50000"/>
                </a:schemeClr>
              </a:solidFill>
            </a:endParaRPr>
          </a:p>
        </p:txBody>
      </p:sp>
    </p:spTree>
    <p:extLst>
      <p:ext uri="{BB962C8B-B14F-4D97-AF65-F5344CB8AC3E}">
        <p14:creationId xmlns:p14="http://schemas.microsoft.com/office/powerpoint/2010/main" val="319000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13" name="Rektangel 12"/>
          <p:cNvSpPr/>
          <p:nvPr/>
        </p:nvSpPr>
        <p:spPr>
          <a:xfrm>
            <a:off x="251520" y="908720"/>
            <a:ext cx="8712968" cy="954107"/>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n-US" sz="2800" dirty="0">
                <a:solidFill>
                  <a:schemeClr val="tx2">
                    <a:lumMod val="50000"/>
                  </a:schemeClr>
                </a:solidFill>
                <a:effectLst>
                  <a:outerShdw blurRad="38100" dist="38100" dir="2700000" algn="tl">
                    <a:srgbClr val="000000">
                      <a:alpha val="43137"/>
                    </a:srgbClr>
                  </a:outerShdw>
                </a:effectLst>
              </a:rPr>
              <a:t>Commission </a:t>
            </a:r>
            <a:r>
              <a:rPr lang="en-US" sz="2800" dirty="0" smtClean="0">
                <a:solidFill>
                  <a:schemeClr val="tx2">
                    <a:lumMod val="50000"/>
                  </a:schemeClr>
                </a:solidFill>
                <a:effectLst>
                  <a:outerShdw blurRad="38100" dist="38100" dir="2700000" algn="tl">
                    <a:srgbClr val="000000">
                      <a:alpha val="43137"/>
                    </a:srgbClr>
                  </a:outerShdw>
                </a:effectLst>
              </a:rPr>
              <a:t>Proposes </a:t>
            </a:r>
            <a:r>
              <a:rPr lang="en-US" sz="2800" dirty="0">
                <a:solidFill>
                  <a:schemeClr val="tx2">
                    <a:lumMod val="50000"/>
                  </a:schemeClr>
                </a:solidFill>
                <a:effectLst>
                  <a:outerShdw blurRad="38100" dist="38100" dir="2700000" algn="tl">
                    <a:srgbClr val="000000">
                      <a:alpha val="43137"/>
                    </a:srgbClr>
                  </a:outerShdw>
                </a:effectLst>
              </a:rPr>
              <a:t>a </a:t>
            </a:r>
            <a:r>
              <a:rPr lang="en-US" sz="2800" dirty="0" smtClean="0">
                <a:solidFill>
                  <a:schemeClr val="tx2">
                    <a:lumMod val="50000"/>
                  </a:schemeClr>
                </a:solidFill>
                <a:effectLst>
                  <a:outerShdw blurRad="38100" dist="38100" dir="2700000" algn="tl">
                    <a:srgbClr val="000000">
                      <a:alpha val="43137"/>
                    </a:srgbClr>
                  </a:outerShdw>
                </a:effectLst>
              </a:rPr>
              <a:t>Comprehensive Reform </a:t>
            </a:r>
            <a:r>
              <a:rPr lang="en-US" sz="2800" dirty="0">
                <a:solidFill>
                  <a:schemeClr val="tx2">
                    <a:lumMod val="50000"/>
                  </a:schemeClr>
                </a:solidFill>
                <a:effectLst>
                  <a:outerShdw blurRad="38100" dist="38100" dir="2700000" algn="tl">
                    <a:srgbClr val="000000">
                      <a:alpha val="43137"/>
                    </a:srgbClr>
                  </a:outerShdw>
                </a:effectLst>
              </a:rPr>
              <a:t>of the </a:t>
            </a:r>
            <a:r>
              <a:rPr lang="en-US" sz="2800" dirty="0" smtClean="0">
                <a:solidFill>
                  <a:schemeClr val="tx2">
                    <a:lumMod val="50000"/>
                  </a:schemeClr>
                </a:solidFill>
                <a:effectLst>
                  <a:outerShdw blurRad="38100" dist="38100" dir="2700000" algn="tl">
                    <a:srgbClr val="000000">
                      <a:alpha val="43137"/>
                    </a:srgbClr>
                  </a:outerShdw>
                </a:effectLst>
              </a:rPr>
              <a:t>Data Protection Rules</a:t>
            </a:r>
            <a:endParaRPr lang="en-US" sz="2800" dirty="0">
              <a:solidFill>
                <a:schemeClr val="tx2">
                  <a:lumMod val="50000"/>
                </a:schemeClr>
              </a:solidFill>
              <a:effectLst>
                <a:outerShdw blurRad="38100" dist="38100" dir="2700000" algn="tl">
                  <a:srgbClr val="000000">
                    <a:alpha val="43137"/>
                  </a:srgbClr>
                </a:outerShdw>
              </a:effectLst>
            </a:endParaRPr>
          </a:p>
        </p:txBody>
      </p:sp>
      <p:sp>
        <p:nvSpPr>
          <p:cNvPr id="7" name="Rektangel 6"/>
          <p:cNvSpPr/>
          <p:nvPr/>
        </p:nvSpPr>
        <p:spPr>
          <a:xfrm>
            <a:off x="3707904" y="2060848"/>
            <a:ext cx="5112568" cy="4001095"/>
          </a:xfrm>
          <a:prstGeom prst="rect">
            <a:avLst/>
          </a:prstGeom>
        </p:spPr>
        <p:txBody>
          <a:bodyPr wrap="square">
            <a:spAutoFit/>
          </a:bodyPr>
          <a:lstStyle/>
          <a:p>
            <a:pPr>
              <a:spcAft>
                <a:spcPts val="1200"/>
              </a:spcAft>
            </a:pPr>
            <a:r>
              <a:rPr lang="en-US" sz="2800" b="1" dirty="0" smtClean="0">
                <a:solidFill>
                  <a:schemeClr val="tx2">
                    <a:lumMod val="50000"/>
                  </a:schemeClr>
                </a:solidFill>
              </a:rPr>
              <a:t>Form of regulation </a:t>
            </a:r>
            <a:r>
              <a:rPr lang="en-US" sz="1600" b="1" dirty="0" smtClean="0">
                <a:solidFill>
                  <a:schemeClr val="tx2">
                    <a:lumMod val="50000"/>
                  </a:schemeClr>
                </a:solidFill>
              </a:rPr>
              <a:t>(appropriate safeguards)</a:t>
            </a:r>
            <a:endParaRPr lang="nb-NO" sz="1600" dirty="0">
              <a:solidFill>
                <a:schemeClr val="tx2">
                  <a:lumMod val="50000"/>
                </a:schemeClr>
              </a:solidFill>
            </a:endParaRPr>
          </a:p>
          <a:p>
            <a:pPr marL="457200" indent="-457200">
              <a:spcAft>
                <a:spcPts val="1200"/>
              </a:spcAft>
              <a:buFont typeface="Arial" pitchFamily="34" charset="0"/>
              <a:buChar char="•"/>
            </a:pPr>
            <a:r>
              <a:rPr lang="en-US" sz="2400" dirty="0" smtClean="0">
                <a:solidFill>
                  <a:schemeClr val="tx2">
                    <a:lumMod val="50000"/>
                  </a:schemeClr>
                </a:solidFill>
              </a:rPr>
              <a:t>Public </a:t>
            </a:r>
            <a:r>
              <a:rPr lang="en-US" sz="2400" dirty="0">
                <a:solidFill>
                  <a:schemeClr val="tx2">
                    <a:lumMod val="50000"/>
                  </a:schemeClr>
                </a:solidFill>
              </a:rPr>
              <a:t>authorities and public bodies, as well as enterprises with more than 250 employees, </a:t>
            </a:r>
            <a:r>
              <a:rPr lang="en-US" sz="2400" b="1" dirty="0">
                <a:solidFill>
                  <a:schemeClr val="tx2">
                    <a:lumMod val="50000"/>
                  </a:schemeClr>
                </a:solidFill>
              </a:rPr>
              <a:t>must designate a data protection </a:t>
            </a:r>
            <a:r>
              <a:rPr lang="en-US" sz="2400" b="1" dirty="0" smtClean="0">
                <a:solidFill>
                  <a:schemeClr val="tx2">
                    <a:lumMod val="50000"/>
                  </a:schemeClr>
                </a:solidFill>
              </a:rPr>
              <a:t>officer</a:t>
            </a:r>
          </a:p>
          <a:p>
            <a:pPr marL="457200" indent="-457200">
              <a:spcAft>
                <a:spcPts val="1200"/>
              </a:spcAft>
              <a:buFont typeface="Arial" pitchFamily="34" charset="0"/>
              <a:buChar char="•"/>
            </a:pPr>
            <a:r>
              <a:rPr lang="en-US" sz="2000" dirty="0" smtClean="0">
                <a:solidFill>
                  <a:schemeClr val="tx2">
                    <a:lumMod val="50000"/>
                  </a:schemeClr>
                </a:solidFill>
              </a:rPr>
              <a:t>The </a:t>
            </a:r>
            <a:r>
              <a:rPr lang="en-US" sz="2000" dirty="0">
                <a:solidFill>
                  <a:schemeClr val="tx2">
                    <a:lumMod val="50000"/>
                  </a:schemeClr>
                </a:solidFill>
              </a:rPr>
              <a:t>data protection officer arrangement will be </a:t>
            </a:r>
            <a:r>
              <a:rPr lang="en-US" sz="2000" dirty="0" smtClean="0">
                <a:solidFill>
                  <a:schemeClr val="tx2">
                    <a:lumMod val="50000"/>
                  </a:schemeClr>
                </a:solidFill>
              </a:rPr>
              <a:t>the main </a:t>
            </a:r>
            <a:r>
              <a:rPr lang="en-US" sz="2000" dirty="0">
                <a:solidFill>
                  <a:schemeClr val="tx2">
                    <a:lumMod val="50000"/>
                  </a:schemeClr>
                </a:solidFill>
              </a:rPr>
              <a:t>element in the system for regulating, controlling and documenting the processing of personal </a:t>
            </a:r>
            <a:r>
              <a:rPr lang="en-US" sz="2000" dirty="0" smtClean="0">
                <a:solidFill>
                  <a:schemeClr val="tx2">
                    <a:lumMod val="50000"/>
                  </a:schemeClr>
                </a:solidFill>
              </a:rPr>
              <a:t>data</a:t>
            </a:r>
          </a:p>
          <a:p>
            <a:pPr>
              <a:spcAft>
                <a:spcPts val="1200"/>
              </a:spcAft>
            </a:pPr>
            <a:r>
              <a:rPr lang="en-US" sz="2000" b="1" dirty="0" smtClean="0">
                <a:solidFill>
                  <a:schemeClr val="tx2">
                    <a:lumMod val="50000"/>
                  </a:schemeClr>
                </a:solidFill>
              </a:rPr>
              <a:t>An </a:t>
            </a:r>
            <a:r>
              <a:rPr lang="en-US" sz="2000" b="1" dirty="0">
                <a:solidFill>
                  <a:schemeClr val="tx2">
                    <a:lumMod val="50000"/>
                  </a:schemeClr>
                </a:solidFill>
              </a:rPr>
              <a:t>effort to increase the level of </a:t>
            </a:r>
            <a:r>
              <a:rPr lang="en-US" sz="2000" b="1" dirty="0" smtClean="0">
                <a:solidFill>
                  <a:schemeClr val="tx2">
                    <a:lumMod val="50000"/>
                  </a:schemeClr>
                </a:solidFill>
              </a:rPr>
              <a:t>protection!</a:t>
            </a:r>
            <a:endParaRPr lang="nb-NO" sz="2000" b="1" dirty="0">
              <a:solidFill>
                <a:schemeClr val="tx2">
                  <a:lumMod val="50000"/>
                </a:schemeClr>
              </a:solidFill>
            </a:endParaRPr>
          </a:p>
        </p:txBody>
      </p:sp>
      <p:pic>
        <p:nvPicPr>
          <p:cNvPr id="22531" name="Picture 3"/>
          <p:cNvPicPr>
            <a:picLocks noChangeAspect="1" noChangeArrowheads="1"/>
          </p:cNvPicPr>
          <p:nvPr/>
        </p:nvPicPr>
        <p:blipFill>
          <a:blip r:embed="rId3" cstate="print"/>
          <a:srcRect/>
          <a:stretch>
            <a:fillRect/>
          </a:stretch>
        </p:blipFill>
        <p:spPr bwMode="auto">
          <a:xfrm>
            <a:off x="89206" y="2513796"/>
            <a:ext cx="3618698" cy="3672408"/>
          </a:xfrm>
          <a:prstGeom prst="rect">
            <a:avLst/>
          </a:prstGeom>
          <a:noFill/>
          <a:ln w="9525">
            <a:noFill/>
            <a:miter lim="800000"/>
            <a:headEnd/>
            <a:tailEnd/>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752161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13" name="Rektangel 12"/>
          <p:cNvSpPr/>
          <p:nvPr/>
        </p:nvSpPr>
        <p:spPr>
          <a:xfrm>
            <a:off x="251520" y="908720"/>
            <a:ext cx="8712968" cy="954107"/>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n-US" sz="2800" dirty="0">
                <a:solidFill>
                  <a:schemeClr val="tx2">
                    <a:lumMod val="50000"/>
                  </a:schemeClr>
                </a:solidFill>
                <a:effectLst>
                  <a:outerShdw blurRad="38100" dist="38100" dir="2700000" algn="tl">
                    <a:srgbClr val="000000">
                      <a:alpha val="43137"/>
                    </a:srgbClr>
                  </a:outerShdw>
                </a:effectLst>
              </a:rPr>
              <a:t>Commission </a:t>
            </a:r>
            <a:r>
              <a:rPr lang="en-US" sz="2800" dirty="0" smtClean="0">
                <a:solidFill>
                  <a:schemeClr val="tx2">
                    <a:lumMod val="50000"/>
                  </a:schemeClr>
                </a:solidFill>
                <a:effectLst>
                  <a:outerShdw blurRad="38100" dist="38100" dir="2700000" algn="tl">
                    <a:srgbClr val="000000">
                      <a:alpha val="43137"/>
                    </a:srgbClr>
                  </a:outerShdw>
                </a:effectLst>
              </a:rPr>
              <a:t>Proposes </a:t>
            </a:r>
            <a:r>
              <a:rPr lang="en-US" sz="2800" dirty="0">
                <a:solidFill>
                  <a:schemeClr val="tx2">
                    <a:lumMod val="50000"/>
                  </a:schemeClr>
                </a:solidFill>
                <a:effectLst>
                  <a:outerShdw blurRad="38100" dist="38100" dir="2700000" algn="tl">
                    <a:srgbClr val="000000">
                      <a:alpha val="43137"/>
                    </a:srgbClr>
                  </a:outerShdw>
                </a:effectLst>
              </a:rPr>
              <a:t>a </a:t>
            </a:r>
            <a:r>
              <a:rPr lang="en-US" sz="2800" dirty="0" smtClean="0">
                <a:solidFill>
                  <a:schemeClr val="tx2">
                    <a:lumMod val="50000"/>
                  </a:schemeClr>
                </a:solidFill>
                <a:effectLst>
                  <a:outerShdw blurRad="38100" dist="38100" dir="2700000" algn="tl">
                    <a:srgbClr val="000000">
                      <a:alpha val="43137"/>
                    </a:srgbClr>
                  </a:outerShdw>
                </a:effectLst>
              </a:rPr>
              <a:t>Comprehensive Reform </a:t>
            </a:r>
            <a:r>
              <a:rPr lang="en-US" sz="2800" dirty="0">
                <a:solidFill>
                  <a:schemeClr val="tx2">
                    <a:lumMod val="50000"/>
                  </a:schemeClr>
                </a:solidFill>
                <a:effectLst>
                  <a:outerShdw blurRad="38100" dist="38100" dir="2700000" algn="tl">
                    <a:srgbClr val="000000">
                      <a:alpha val="43137"/>
                    </a:srgbClr>
                  </a:outerShdw>
                </a:effectLst>
              </a:rPr>
              <a:t>of the </a:t>
            </a:r>
            <a:r>
              <a:rPr lang="en-US" sz="2800" dirty="0" smtClean="0">
                <a:solidFill>
                  <a:schemeClr val="tx2">
                    <a:lumMod val="50000"/>
                  </a:schemeClr>
                </a:solidFill>
                <a:effectLst>
                  <a:outerShdw blurRad="38100" dist="38100" dir="2700000" algn="tl">
                    <a:srgbClr val="000000">
                      <a:alpha val="43137"/>
                    </a:srgbClr>
                  </a:outerShdw>
                </a:effectLst>
              </a:rPr>
              <a:t>Data Protection Rules</a:t>
            </a:r>
            <a:endParaRPr lang="en-US" sz="2800" dirty="0">
              <a:solidFill>
                <a:schemeClr val="tx2">
                  <a:lumMod val="50000"/>
                </a:schemeClr>
              </a:solidFill>
              <a:effectLst>
                <a:outerShdw blurRad="38100" dist="38100" dir="2700000" algn="tl">
                  <a:srgbClr val="000000">
                    <a:alpha val="43137"/>
                  </a:srgbClr>
                </a:outerShdw>
              </a:effectLst>
            </a:endParaRPr>
          </a:p>
        </p:txBody>
      </p:sp>
      <p:sp>
        <p:nvSpPr>
          <p:cNvPr id="7" name="Rektangel 6"/>
          <p:cNvSpPr/>
          <p:nvPr/>
        </p:nvSpPr>
        <p:spPr>
          <a:xfrm>
            <a:off x="181841" y="2040500"/>
            <a:ext cx="8892480" cy="4547399"/>
          </a:xfrm>
          <a:prstGeom prst="rect">
            <a:avLst/>
          </a:prstGeom>
        </p:spPr>
        <p:txBody>
          <a:bodyPr wrap="square">
            <a:spAutoFit/>
          </a:bodyPr>
          <a:lstStyle/>
          <a:p>
            <a:pPr>
              <a:spcAft>
                <a:spcPts val="900"/>
              </a:spcAft>
            </a:pPr>
            <a:r>
              <a:rPr lang="en-US" sz="2800" b="1" dirty="0" smtClean="0">
                <a:solidFill>
                  <a:schemeClr val="tx2">
                    <a:lumMod val="50000"/>
                  </a:schemeClr>
                </a:solidFill>
              </a:rPr>
              <a:t> In short, </a:t>
            </a:r>
            <a:endParaRPr lang="nb-NO" sz="2800" b="1" dirty="0" smtClean="0">
              <a:solidFill>
                <a:schemeClr val="tx2">
                  <a:lumMod val="50000"/>
                </a:schemeClr>
              </a:solidFill>
            </a:endParaRPr>
          </a:p>
          <a:p>
            <a:pPr marL="742950" indent="-742950">
              <a:spcAft>
                <a:spcPts val="900"/>
              </a:spcAft>
              <a:buFont typeface="Arial" pitchFamily="34" charset="0"/>
              <a:buChar char="•"/>
            </a:pPr>
            <a:r>
              <a:rPr lang="en-GB" sz="2400" dirty="0" smtClean="0">
                <a:solidFill>
                  <a:schemeClr val="tx2">
                    <a:lumMod val="50000"/>
                  </a:schemeClr>
                </a:solidFill>
              </a:rPr>
              <a:t>The core data protection principle of purpose limitation is strengthened </a:t>
            </a:r>
          </a:p>
          <a:p>
            <a:pPr marL="742950" indent="-742950">
              <a:spcAft>
                <a:spcPts val="900"/>
              </a:spcAft>
              <a:buFont typeface="Arial" pitchFamily="34" charset="0"/>
              <a:buChar char="•"/>
            </a:pPr>
            <a:r>
              <a:rPr lang="en-US" sz="2400" dirty="0" smtClean="0">
                <a:solidFill>
                  <a:schemeClr val="tx2">
                    <a:lumMod val="50000"/>
                  </a:schemeClr>
                </a:solidFill>
              </a:rPr>
              <a:t>The </a:t>
            </a:r>
            <a:r>
              <a:rPr lang="en-US" sz="2400" dirty="0">
                <a:solidFill>
                  <a:schemeClr val="tx2">
                    <a:lumMod val="50000"/>
                  </a:schemeClr>
                </a:solidFill>
              </a:rPr>
              <a:t>rights of the data subject</a:t>
            </a:r>
            <a:r>
              <a:rPr lang="nb-NO" sz="2400" dirty="0">
                <a:solidFill>
                  <a:schemeClr val="tx2">
                    <a:lumMod val="50000"/>
                  </a:schemeClr>
                </a:solidFill>
              </a:rPr>
              <a:t> </a:t>
            </a:r>
            <a:r>
              <a:rPr lang="en-US" sz="2400" dirty="0">
                <a:solidFill>
                  <a:schemeClr val="tx2">
                    <a:lumMod val="50000"/>
                  </a:schemeClr>
                </a:solidFill>
              </a:rPr>
              <a:t>are strengthened – consent (explicit), information, the right to be </a:t>
            </a:r>
            <a:r>
              <a:rPr lang="en-US" sz="2400" dirty="0" smtClean="0">
                <a:solidFill>
                  <a:schemeClr val="tx2">
                    <a:lumMod val="50000"/>
                  </a:schemeClr>
                </a:solidFill>
              </a:rPr>
              <a:t>forgotten</a:t>
            </a:r>
            <a:endParaRPr lang="nb-NO" sz="2400" dirty="0" smtClean="0">
              <a:solidFill>
                <a:schemeClr val="tx2">
                  <a:lumMod val="50000"/>
                </a:schemeClr>
              </a:solidFill>
            </a:endParaRPr>
          </a:p>
          <a:p>
            <a:pPr marL="742950" indent="-742950">
              <a:spcAft>
                <a:spcPts val="900"/>
              </a:spcAft>
              <a:buFont typeface="Arial" pitchFamily="34" charset="0"/>
              <a:buChar char="•"/>
            </a:pPr>
            <a:r>
              <a:rPr lang="en-GB" sz="2400" dirty="0" smtClean="0">
                <a:solidFill>
                  <a:schemeClr val="tx2">
                    <a:lumMod val="50000"/>
                  </a:schemeClr>
                </a:solidFill>
              </a:rPr>
              <a:t>Information</a:t>
            </a:r>
            <a:r>
              <a:rPr lang="en-GB" sz="2400" dirty="0">
                <a:solidFill>
                  <a:schemeClr val="tx2">
                    <a:lumMod val="50000"/>
                  </a:schemeClr>
                </a:solidFill>
              </a:rPr>
              <a:t>, knowledge and consent </a:t>
            </a:r>
            <a:r>
              <a:rPr lang="en-GB" sz="2400" dirty="0" smtClean="0">
                <a:solidFill>
                  <a:schemeClr val="tx2">
                    <a:lumMod val="50000"/>
                  </a:schemeClr>
                </a:solidFill>
              </a:rPr>
              <a:t>are the </a:t>
            </a:r>
            <a:r>
              <a:rPr lang="en-GB" sz="2400" dirty="0">
                <a:solidFill>
                  <a:schemeClr val="tx2">
                    <a:lumMod val="50000"/>
                  </a:schemeClr>
                </a:solidFill>
              </a:rPr>
              <a:t>most important measures to safeguard privacy are </a:t>
            </a:r>
            <a:r>
              <a:rPr lang="en-GB" sz="2400" dirty="0" smtClean="0">
                <a:solidFill>
                  <a:schemeClr val="tx2">
                    <a:lumMod val="50000"/>
                  </a:schemeClr>
                </a:solidFill>
              </a:rPr>
              <a:t>strengthened</a:t>
            </a:r>
          </a:p>
          <a:p>
            <a:pPr marL="742950" lvl="0" indent="-742950">
              <a:spcAft>
                <a:spcPts val="900"/>
              </a:spcAft>
              <a:buFont typeface="Arial" pitchFamily="34" charset="0"/>
              <a:buChar char="•"/>
            </a:pPr>
            <a:r>
              <a:rPr lang="en-GB" sz="2400" dirty="0" smtClean="0">
                <a:solidFill>
                  <a:schemeClr val="tx2">
                    <a:lumMod val="50000"/>
                  </a:schemeClr>
                </a:solidFill>
              </a:rPr>
              <a:t>The </a:t>
            </a:r>
            <a:r>
              <a:rPr lang="en-GB" sz="2400" dirty="0">
                <a:solidFill>
                  <a:schemeClr val="tx2">
                    <a:lumMod val="50000"/>
                  </a:schemeClr>
                </a:solidFill>
              </a:rPr>
              <a:t>role and responsibilities of the data controller (institution) is strengthened</a:t>
            </a:r>
            <a:endParaRPr lang="nb-NO" sz="2400" dirty="0">
              <a:solidFill>
                <a:schemeClr val="tx2">
                  <a:lumMod val="50000"/>
                </a:schemeClr>
              </a:solidFill>
            </a:endParaRPr>
          </a:p>
          <a:p>
            <a:pPr marL="742950" lvl="0" indent="-742950">
              <a:spcAft>
                <a:spcPts val="900"/>
              </a:spcAft>
              <a:buFont typeface="Arial" pitchFamily="34" charset="0"/>
              <a:buChar char="•"/>
            </a:pPr>
            <a:r>
              <a:rPr lang="en-GB" sz="2400" dirty="0">
                <a:solidFill>
                  <a:schemeClr val="tx2">
                    <a:lumMod val="50000"/>
                  </a:schemeClr>
                </a:solidFill>
              </a:rPr>
              <a:t>The Data Official institution is </a:t>
            </a:r>
            <a:r>
              <a:rPr lang="en-GB" sz="2400" dirty="0" smtClean="0">
                <a:solidFill>
                  <a:schemeClr val="tx2">
                    <a:lumMod val="50000"/>
                  </a:schemeClr>
                </a:solidFill>
              </a:rPr>
              <a:t>mandatory</a:t>
            </a:r>
            <a:endParaRPr lang="nb-NO" sz="2400" dirty="0">
              <a:solidFill>
                <a:schemeClr val="tx2">
                  <a:lumMod val="50000"/>
                </a:schemeClr>
              </a:solidFill>
            </a:endParaRPr>
          </a:p>
        </p:txBody>
      </p:sp>
    </p:spTree>
    <p:extLst>
      <p:ext uri="{BB962C8B-B14F-4D97-AF65-F5344CB8AC3E}">
        <p14:creationId xmlns:p14="http://schemas.microsoft.com/office/powerpoint/2010/main" val="3872965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13" name="Rektangel 12"/>
          <p:cNvSpPr/>
          <p:nvPr/>
        </p:nvSpPr>
        <p:spPr>
          <a:xfrm>
            <a:off x="251520" y="908720"/>
            <a:ext cx="8712968" cy="954107"/>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n-US" sz="2800" dirty="0">
                <a:solidFill>
                  <a:schemeClr val="tx2">
                    <a:lumMod val="50000"/>
                  </a:schemeClr>
                </a:solidFill>
                <a:effectLst>
                  <a:outerShdw blurRad="38100" dist="38100" dir="2700000" algn="tl">
                    <a:srgbClr val="000000">
                      <a:alpha val="43137"/>
                    </a:srgbClr>
                  </a:outerShdw>
                </a:effectLst>
              </a:rPr>
              <a:t>Commission </a:t>
            </a:r>
            <a:r>
              <a:rPr lang="en-US" sz="2800" dirty="0" smtClean="0">
                <a:solidFill>
                  <a:schemeClr val="tx2">
                    <a:lumMod val="50000"/>
                  </a:schemeClr>
                </a:solidFill>
                <a:effectLst>
                  <a:outerShdw blurRad="38100" dist="38100" dir="2700000" algn="tl">
                    <a:srgbClr val="000000">
                      <a:alpha val="43137"/>
                    </a:srgbClr>
                  </a:outerShdw>
                </a:effectLst>
              </a:rPr>
              <a:t>Proposes </a:t>
            </a:r>
            <a:r>
              <a:rPr lang="en-US" sz="2800" dirty="0">
                <a:solidFill>
                  <a:schemeClr val="tx2">
                    <a:lumMod val="50000"/>
                  </a:schemeClr>
                </a:solidFill>
                <a:effectLst>
                  <a:outerShdw blurRad="38100" dist="38100" dir="2700000" algn="tl">
                    <a:srgbClr val="000000">
                      <a:alpha val="43137"/>
                    </a:srgbClr>
                  </a:outerShdw>
                </a:effectLst>
              </a:rPr>
              <a:t>a </a:t>
            </a:r>
            <a:r>
              <a:rPr lang="en-US" sz="2800" dirty="0" smtClean="0">
                <a:solidFill>
                  <a:schemeClr val="tx2">
                    <a:lumMod val="50000"/>
                  </a:schemeClr>
                </a:solidFill>
                <a:effectLst>
                  <a:outerShdw blurRad="38100" dist="38100" dir="2700000" algn="tl">
                    <a:srgbClr val="000000">
                      <a:alpha val="43137"/>
                    </a:srgbClr>
                  </a:outerShdw>
                </a:effectLst>
              </a:rPr>
              <a:t>Comprehensive Reform </a:t>
            </a:r>
            <a:r>
              <a:rPr lang="en-US" sz="2800" dirty="0">
                <a:solidFill>
                  <a:schemeClr val="tx2">
                    <a:lumMod val="50000"/>
                  </a:schemeClr>
                </a:solidFill>
                <a:effectLst>
                  <a:outerShdw blurRad="38100" dist="38100" dir="2700000" algn="tl">
                    <a:srgbClr val="000000">
                      <a:alpha val="43137"/>
                    </a:srgbClr>
                  </a:outerShdw>
                </a:effectLst>
              </a:rPr>
              <a:t>of the </a:t>
            </a:r>
            <a:r>
              <a:rPr lang="en-US" sz="2800" dirty="0" smtClean="0">
                <a:solidFill>
                  <a:schemeClr val="tx2">
                    <a:lumMod val="50000"/>
                  </a:schemeClr>
                </a:solidFill>
                <a:effectLst>
                  <a:outerShdw blurRad="38100" dist="38100" dir="2700000" algn="tl">
                    <a:srgbClr val="000000">
                      <a:alpha val="43137"/>
                    </a:srgbClr>
                  </a:outerShdw>
                </a:effectLst>
              </a:rPr>
              <a:t>Data Protection Rules</a:t>
            </a:r>
            <a:endParaRPr lang="en-US" sz="2800" dirty="0">
              <a:solidFill>
                <a:schemeClr val="tx2">
                  <a:lumMod val="50000"/>
                </a:schemeClr>
              </a:solidFill>
              <a:effectLst>
                <a:outerShdw blurRad="38100" dist="38100" dir="2700000" algn="tl">
                  <a:srgbClr val="000000">
                    <a:alpha val="43137"/>
                  </a:srgbClr>
                </a:outerShdw>
              </a:effectLst>
            </a:endParaRPr>
          </a:p>
        </p:txBody>
      </p:sp>
      <p:sp>
        <p:nvSpPr>
          <p:cNvPr id="7" name="Rektangel 6"/>
          <p:cNvSpPr/>
          <p:nvPr/>
        </p:nvSpPr>
        <p:spPr>
          <a:xfrm>
            <a:off x="122720" y="2204864"/>
            <a:ext cx="8892480" cy="5509200"/>
          </a:xfrm>
          <a:prstGeom prst="rect">
            <a:avLst/>
          </a:prstGeom>
        </p:spPr>
        <p:txBody>
          <a:bodyPr wrap="square">
            <a:spAutoFit/>
          </a:bodyPr>
          <a:lstStyle/>
          <a:p>
            <a:pPr marL="457200" indent="-457200">
              <a:spcAft>
                <a:spcPts val="1200"/>
              </a:spcAft>
              <a:buFont typeface="Arial" pitchFamily="34" charset="0"/>
              <a:buChar char="•"/>
              <a:tabLst>
                <a:tab pos="450850" algn="l"/>
                <a:tab pos="541338" algn="l"/>
              </a:tabLst>
            </a:pPr>
            <a:r>
              <a:rPr lang="en-US" sz="3200" i="1" dirty="0" smtClean="0">
                <a:solidFill>
                  <a:schemeClr val="tx2">
                    <a:lumMod val="50000"/>
                  </a:schemeClr>
                </a:solidFill>
              </a:rPr>
              <a:t>Nevertheless, the Commission's Proposal is striking </a:t>
            </a:r>
            <a:r>
              <a:rPr lang="en-US" sz="3200" i="1" dirty="0">
                <a:solidFill>
                  <a:schemeClr val="tx2">
                    <a:lumMod val="50000"/>
                  </a:schemeClr>
                </a:solidFill>
              </a:rPr>
              <a:t>the right balance between</a:t>
            </a:r>
            <a:r>
              <a:rPr lang="en-US" sz="3200" b="1" i="1" dirty="0">
                <a:solidFill>
                  <a:schemeClr val="tx2">
                    <a:lumMod val="50000"/>
                  </a:schemeClr>
                </a:solidFill>
              </a:rPr>
              <a:t> the public interest</a:t>
            </a:r>
            <a:r>
              <a:rPr lang="en-US" sz="3200" i="1" dirty="0">
                <a:solidFill>
                  <a:schemeClr val="tx2">
                    <a:lumMod val="50000"/>
                  </a:schemeClr>
                </a:solidFill>
              </a:rPr>
              <a:t> in </a:t>
            </a:r>
            <a:r>
              <a:rPr lang="en-US" sz="3200" i="1" dirty="0" smtClean="0">
                <a:solidFill>
                  <a:schemeClr val="tx2">
                    <a:lumMod val="50000"/>
                  </a:schemeClr>
                </a:solidFill>
              </a:rPr>
              <a:t>information privacy </a:t>
            </a:r>
            <a:r>
              <a:rPr lang="en-US" sz="3200" i="1" dirty="0">
                <a:solidFill>
                  <a:schemeClr val="tx2">
                    <a:lumMod val="50000"/>
                  </a:schemeClr>
                </a:solidFill>
              </a:rPr>
              <a:t>and research</a:t>
            </a:r>
            <a:endParaRPr lang="en-US" sz="3200" dirty="0">
              <a:solidFill>
                <a:schemeClr val="tx2">
                  <a:lumMod val="50000"/>
                </a:schemeClr>
              </a:solidFill>
            </a:endParaRPr>
          </a:p>
          <a:p>
            <a:pPr marL="457200" indent="-457200">
              <a:spcAft>
                <a:spcPts val="1200"/>
              </a:spcAft>
              <a:buFont typeface="Arial" pitchFamily="34" charset="0"/>
              <a:buChar char="•"/>
              <a:tabLst>
                <a:tab pos="450850" algn="l"/>
                <a:tab pos="541338" algn="l"/>
              </a:tabLst>
            </a:pPr>
            <a:r>
              <a:rPr lang="en-US" sz="3200" dirty="0" smtClean="0">
                <a:solidFill>
                  <a:schemeClr val="tx2">
                    <a:lumMod val="50000"/>
                  </a:schemeClr>
                </a:solidFill>
              </a:rPr>
              <a:t>New research provision, Article 83 and it’s associated provisions contain research exemptions/guarantees and protect the public interest in research </a:t>
            </a:r>
          </a:p>
          <a:p>
            <a:pPr marL="457200" indent="-457200">
              <a:spcAft>
                <a:spcPts val="1200"/>
              </a:spcAft>
              <a:buFont typeface="Arial" pitchFamily="34" charset="0"/>
              <a:buChar char="•"/>
              <a:tabLst>
                <a:tab pos="450850" algn="l"/>
                <a:tab pos="541338" algn="l"/>
              </a:tabLst>
            </a:pPr>
            <a:r>
              <a:rPr lang="en-US" sz="3200" b="1" dirty="0" smtClean="0">
                <a:solidFill>
                  <a:schemeClr val="tx2">
                    <a:lumMod val="50000"/>
                  </a:schemeClr>
                </a:solidFill>
              </a:rPr>
              <a:t>The Albrecht-Repost signals a shift of balance </a:t>
            </a:r>
          </a:p>
          <a:p>
            <a:pPr>
              <a:spcAft>
                <a:spcPts val="1200"/>
              </a:spcAft>
              <a:tabLst>
                <a:tab pos="450850" algn="l"/>
                <a:tab pos="541338" algn="l"/>
              </a:tabLst>
            </a:pPr>
            <a:endParaRPr lang="nb-NO" sz="3200" dirty="0">
              <a:solidFill>
                <a:schemeClr val="tx2">
                  <a:lumMod val="50000"/>
                </a:schemeClr>
              </a:solidFill>
            </a:endParaRPr>
          </a:p>
          <a:p>
            <a:pPr>
              <a:spcAft>
                <a:spcPts val="1200"/>
              </a:spcAft>
              <a:tabLst>
                <a:tab pos="450850" algn="l"/>
                <a:tab pos="541338" algn="l"/>
              </a:tabLst>
            </a:pPr>
            <a:endParaRPr lang="en-US" sz="2400" dirty="0" smtClean="0">
              <a:solidFill>
                <a:schemeClr val="tx2">
                  <a:lumMod val="50000"/>
                </a:schemeClr>
              </a:solidFill>
            </a:endParaRPr>
          </a:p>
        </p:txBody>
      </p:sp>
    </p:spTree>
    <p:extLst>
      <p:ext uri="{BB962C8B-B14F-4D97-AF65-F5344CB8AC3E}">
        <p14:creationId xmlns:p14="http://schemas.microsoft.com/office/powerpoint/2010/main" val="3212447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13" name="Rektangel 12"/>
          <p:cNvSpPr/>
          <p:nvPr/>
        </p:nvSpPr>
        <p:spPr>
          <a:xfrm>
            <a:off x="251520" y="908720"/>
            <a:ext cx="8712968" cy="954107"/>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n-US" sz="2800" cap="small" dirty="0">
                <a:solidFill>
                  <a:schemeClr val="tx2">
                    <a:lumMod val="50000"/>
                  </a:schemeClr>
                </a:solidFill>
                <a:effectLst>
                  <a:outerShdw blurRad="38100" dist="38100" dir="2700000" algn="tl">
                    <a:srgbClr val="000000">
                      <a:alpha val="43137"/>
                    </a:srgbClr>
                  </a:outerShdw>
                </a:effectLst>
              </a:rPr>
              <a:t>General Data Protection Regulation (COM(2012)0011</a:t>
            </a:r>
            <a:r>
              <a:rPr lang="en-US" sz="2800" cap="small" dirty="0" smtClean="0">
                <a:solidFill>
                  <a:schemeClr val="tx2">
                    <a:lumMod val="50000"/>
                  </a:schemeClr>
                </a:solidFill>
                <a:effectLst>
                  <a:outerShdw blurRad="38100" dist="38100" dir="2700000" algn="tl">
                    <a:srgbClr val="000000">
                      <a:alpha val="43137"/>
                    </a:srgbClr>
                  </a:outerShdw>
                </a:effectLst>
              </a:rPr>
              <a:t>)</a:t>
            </a:r>
          </a:p>
          <a:p>
            <a:r>
              <a:rPr lang="en-US" sz="2800" cap="small" dirty="0" smtClean="0">
                <a:solidFill>
                  <a:schemeClr val="tx2">
                    <a:lumMod val="50000"/>
                  </a:schemeClr>
                </a:solidFill>
                <a:effectLst>
                  <a:outerShdw blurRad="38100" dist="38100" dir="2700000" algn="tl">
                    <a:srgbClr val="000000">
                      <a:alpha val="43137"/>
                    </a:srgbClr>
                  </a:outerShdw>
                </a:effectLst>
              </a:rPr>
              <a:t>The A</a:t>
            </a:r>
            <a:r>
              <a:rPr lang="en-US" sz="2800" dirty="0" smtClean="0">
                <a:solidFill>
                  <a:schemeClr val="tx2">
                    <a:lumMod val="50000"/>
                  </a:schemeClr>
                </a:solidFill>
                <a:effectLst>
                  <a:outerShdw blurRad="38100" dist="38100" dir="2700000" algn="tl">
                    <a:srgbClr val="000000">
                      <a:alpha val="43137"/>
                    </a:srgbClr>
                  </a:outerShdw>
                </a:effectLst>
              </a:rPr>
              <a:t>lbrecht-Report</a:t>
            </a:r>
            <a:endParaRPr lang="nb-NO" sz="2800" dirty="0">
              <a:solidFill>
                <a:schemeClr val="tx2">
                  <a:lumMod val="50000"/>
                </a:schemeClr>
              </a:solidFill>
              <a:effectLst>
                <a:outerShdw blurRad="38100" dist="38100" dir="2700000" algn="tl">
                  <a:srgbClr val="000000">
                    <a:alpha val="43137"/>
                  </a:srgbClr>
                </a:outerShdw>
              </a:effectLst>
            </a:endParaRPr>
          </a:p>
        </p:txBody>
      </p:sp>
      <p:sp>
        <p:nvSpPr>
          <p:cNvPr id="7" name="Rektangel 6"/>
          <p:cNvSpPr/>
          <p:nvPr/>
        </p:nvSpPr>
        <p:spPr>
          <a:xfrm>
            <a:off x="257175" y="2492896"/>
            <a:ext cx="6120680" cy="2708434"/>
          </a:xfrm>
          <a:prstGeom prst="rect">
            <a:avLst/>
          </a:prstGeom>
        </p:spPr>
        <p:txBody>
          <a:bodyPr wrap="square">
            <a:spAutoFit/>
          </a:bodyPr>
          <a:lstStyle/>
          <a:p>
            <a:pPr marL="457200" indent="-457200">
              <a:spcAft>
                <a:spcPts val="1200"/>
              </a:spcAft>
              <a:buFont typeface="Arial" pitchFamily="34" charset="0"/>
              <a:buChar char="•"/>
            </a:pPr>
            <a:r>
              <a:rPr lang="en-US" sz="3200" b="1" dirty="0" smtClean="0">
                <a:solidFill>
                  <a:schemeClr val="tx2">
                    <a:lumMod val="50000"/>
                  </a:schemeClr>
                </a:solidFill>
              </a:rPr>
              <a:t>Suggests </a:t>
            </a:r>
            <a:r>
              <a:rPr lang="en-US" sz="3200" b="1" dirty="0">
                <a:solidFill>
                  <a:schemeClr val="tx2">
                    <a:lumMod val="50000"/>
                  </a:schemeClr>
                </a:solidFill>
              </a:rPr>
              <a:t>amendments to the proposal from the Commission;</a:t>
            </a:r>
            <a:endParaRPr lang="nb-NO" sz="3200" b="1" dirty="0">
              <a:solidFill>
                <a:schemeClr val="tx2">
                  <a:lumMod val="50000"/>
                </a:schemeClr>
              </a:solidFill>
            </a:endParaRPr>
          </a:p>
          <a:p>
            <a:pPr marL="457200" indent="-457200">
              <a:spcAft>
                <a:spcPts val="1200"/>
              </a:spcAft>
              <a:buFont typeface="Arial" pitchFamily="34" charset="0"/>
              <a:buChar char="•"/>
            </a:pPr>
            <a:r>
              <a:rPr lang="en-US" sz="3200" b="1" dirty="0" smtClean="0">
                <a:solidFill>
                  <a:schemeClr val="tx2">
                    <a:lumMod val="50000"/>
                  </a:schemeClr>
                </a:solidFill>
              </a:rPr>
              <a:t>Has </a:t>
            </a:r>
            <a:r>
              <a:rPr lang="en-US" sz="3200" b="1" dirty="0">
                <a:solidFill>
                  <a:schemeClr val="tx2">
                    <a:lumMod val="50000"/>
                  </a:schemeClr>
                </a:solidFill>
              </a:rPr>
              <a:t>caused widespread and serious concern in </a:t>
            </a:r>
            <a:r>
              <a:rPr lang="en-US" sz="3200" b="1" dirty="0" smtClean="0">
                <a:solidFill>
                  <a:schemeClr val="tx2">
                    <a:lumMod val="50000"/>
                  </a:schemeClr>
                </a:solidFill>
              </a:rPr>
              <a:t>research </a:t>
            </a:r>
            <a:r>
              <a:rPr lang="en-US" sz="3200" b="1" dirty="0">
                <a:solidFill>
                  <a:schemeClr val="tx2">
                    <a:lumMod val="50000"/>
                  </a:schemeClr>
                </a:solidFill>
              </a:rPr>
              <a:t>environments across Europe. </a:t>
            </a:r>
            <a:endParaRPr lang="nb-NO" sz="3200" b="1" dirty="0">
              <a:solidFill>
                <a:schemeClr val="tx2">
                  <a:lumMod val="50000"/>
                </a:schemeClr>
              </a:solidFill>
            </a:endParaRPr>
          </a:p>
        </p:txBody>
      </p:sp>
      <p:pic>
        <p:nvPicPr>
          <p:cNvPr id="20482" name="Picture 2"/>
          <p:cNvPicPr>
            <a:picLocks noChangeAspect="1" noChangeArrowheads="1"/>
          </p:cNvPicPr>
          <p:nvPr/>
        </p:nvPicPr>
        <p:blipFill>
          <a:blip r:embed="rId3" cstate="print"/>
          <a:srcRect/>
          <a:stretch>
            <a:fillRect/>
          </a:stretch>
        </p:blipFill>
        <p:spPr bwMode="auto">
          <a:xfrm>
            <a:off x="6288899" y="2500350"/>
            <a:ext cx="2675590" cy="3816425"/>
          </a:xfrm>
          <a:prstGeom prst="rect">
            <a:avLst/>
          </a:prstGeom>
          <a:noFill/>
          <a:ln w="9525">
            <a:noFill/>
            <a:miter lim="800000"/>
            <a:headEnd/>
            <a:tailEnd/>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887873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13" name="Rektangel 12"/>
          <p:cNvSpPr/>
          <p:nvPr/>
        </p:nvSpPr>
        <p:spPr>
          <a:xfrm>
            <a:off x="251520" y="908720"/>
            <a:ext cx="8712968" cy="954107"/>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n-US" sz="2800" cap="small" dirty="0">
                <a:solidFill>
                  <a:schemeClr val="tx2">
                    <a:lumMod val="50000"/>
                  </a:schemeClr>
                </a:solidFill>
                <a:effectLst>
                  <a:outerShdw blurRad="38100" dist="38100" dir="2700000" algn="tl">
                    <a:srgbClr val="000000">
                      <a:alpha val="43137"/>
                    </a:srgbClr>
                  </a:outerShdw>
                </a:effectLst>
              </a:rPr>
              <a:t>General Data Protection Regulation (COM(2012)0011</a:t>
            </a:r>
            <a:r>
              <a:rPr lang="en-US" sz="2800" cap="small" dirty="0" smtClean="0">
                <a:solidFill>
                  <a:schemeClr val="tx2">
                    <a:lumMod val="50000"/>
                  </a:schemeClr>
                </a:solidFill>
                <a:effectLst>
                  <a:outerShdw blurRad="38100" dist="38100" dir="2700000" algn="tl">
                    <a:srgbClr val="000000">
                      <a:alpha val="43137"/>
                    </a:srgbClr>
                  </a:outerShdw>
                </a:effectLst>
              </a:rPr>
              <a:t>)</a:t>
            </a:r>
          </a:p>
          <a:p>
            <a:r>
              <a:rPr lang="en-US" sz="2800" cap="small" dirty="0" smtClean="0">
                <a:solidFill>
                  <a:schemeClr val="tx2">
                    <a:lumMod val="50000"/>
                  </a:schemeClr>
                </a:solidFill>
                <a:effectLst>
                  <a:outerShdw blurRad="38100" dist="38100" dir="2700000" algn="tl">
                    <a:srgbClr val="000000">
                      <a:alpha val="43137"/>
                    </a:srgbClr>
                  </a:outerShdw>
                </a:effectLst>
              </a:rPr>
              <a:t>The “</a:t>
            </a:r>
            <a:r>
              <a:rPr lang="en-US" sz="2800" dirty="0" smtClean="0">
                <a:effectLst>
                  <a:outerShdw blurRad="38100" dist="38100" dir="2700000" algn="tl">
                    <a:srgbClr val="000000">
                      <a:alpha val="43137"/>
                    </a:srgbClr>
                  </a:outerShdw>
                </a:effectLst>
              </a:rPr>
              <a:t>Albrecht-Report”</a:t>
            </a:r>
            <a:endParaRPr lang="nb-NO" sz="2800" dirty="0">
              <a:solidFill>
                <a:schemeClr val="tx2">
                  <a:lumMod val="50000"/>
                </a:schemeClr>
              </a:solidFill>
              <a:effectLst>
                <a:outerShdw blurRad="38100" dist="38100" dir="2700000" algn="tl">
                  <a:srgbClr val="000000">
                    <a:alpha val="43137"/>
                  </a:srgbClr>
                </a:outerShdw>
              </a:effectLst>
            </a:endParaRPr>
          </a:p>
        </p:txBody>
      </p:sp>
      <p:sp>
        <p:nvSpPr>
          <p:cNvPr id="7" name="Rektangel 6"/>
          <p:cNvSpPr/>
          <p:nvPr/>
        </p:nvSpPr>
        <p:spPr>
          <a:xfrm>
            <a:off x="257175" y="2492896"/>
            <a:ext cx="6120680" cy="4401205"/>
          </a:xfrm>
          <a:prstGeom prst="rect">
            <a:avLst/>
          </a:prstGeom>
        </p:spPr>
        <p:txBody>
          <a:bodyPr wrap="square">
            <a:spAutoFit/>
          </a:bodyPr>
          <a:lstStyle/>
          <a:p>
            <a:pPr marL="457200" indent="-457200">
              <a:spcAft>
                <a:spcPts val="1200"/>
              </a:spcAft>
              <a:buFont typeface="Arial" pitchFamily="34" charset="0"/>
              <a:buChar char="•"/>
            </a:pPr>
            <a:r>
              <a:rPr lang="en-US" sz="2000" b="1" dirty="0">
                <a:solidFill>
                  <a:schemeClr val="tx2">
                    <a:lumMod val="50000"/>
                  </a:schemeClr>
                </a:solidFill>
              </a:rPr>
              <a:t>The Albrecht Report suggests to drop more or less all the important research provisions (derogations) that grants research a privileged position </a:t>
            </a:r>
            <a:r>
              <a:rPr lang="en-US" sz="2000" b="1" dirty="0" smtClean="0">
                <a:solidFill>
                  <a:schemeClr val="tx2">
                    <a:lumMod val="50000"/>
                  </a:schemeClr>
                </a:solidFill>
              </a:rPr>
              <a:t>with </a:t>
            </a:r>
            <a:r>
              <a:rPr lang="en-US" sz="2000" b="1" dirty="0">
                <a:solidFill>
                  <a:schemeClr val="tx2">
                    <a:lumMod val="50000"/>
                  </a:schemeClr>
                </a:solidFill>
              </a:rPr>
              <a:t>regard to access and </a:t>
            </a:r>
            <a:r>
              <a:rPr lang="en-US" sz="2000" b="1" dirty="0" smtClean="0">
                <a:solidFill>
                  <a:schemeClr val="tx2">
                    <a:lumMod val="50000"/>
                  </a:schemeClr>
                </a:solidFill>
              </a:rPr>
              <a:t>use </a:t>
            </a:r>
            <a:r>
              <a:rPr lang="en-US" sz="2000" b="1" dirty="0">
                <a:solidFill>
                  <a:schemeClr val="tx2">
                    <a:lumMod val="50000"/>
                  </a:schemeClr>
                </a:solidFill>
              </a:rPr>
              <a:t>of personal data. </a:t>
            </a:r>
          </a:p>
          <a:p>
            <a:pPr marL="457200" indent="-457200">
              <a:spcAft>
                <a:spcPts val="1200"/>
              </a:spcAft>
              <a:buFont typeface="Arial" pitchFamily="34" charset="0"/>
              <a:buChar char="•"/>
            </a:pPr>
            <a:r>
              <a:rPr lang="en-US" sz="2000" b="1" dirty="0" smtClean="0">
                <a:solidFill>
                  <a:schemeClr val="tx2">
                    <a:lumMod val="50000"/>
                  </a:schemeClr>
                </a:solidFill>
              </a:rPr>
              <a:t>Argues that scientific research is not special with regard to its public interest, and do not deserve a privileged position within the legal framework</a:t>
            </a:r>
          </a:p>
          <a:p>
            <a:pPr marL="457200" indent="-457200">
              <a:spcAft>
                <a:spcPts val="1200"/>
              </a:spcAft>
              <a:buFont typeface="Arial" pitchFamily="34" charset="0"/>
              <a:buChar char="•"/>
            </a:pPr>
            <a:r>
              <a:rPr lang="en-US" sz="2000" b="1" dirty="0" smtClean="0">
                <a:solidFill>
                  <a:schemeClr val="tx2">
                    <a:lumMod val="50000"/>
                  </a:schemeClr>
                </a:solidFill>
              </a:rPr>
              <a:t> </a:t>
            </a:r>
            <a:r>
              <a:rPr lang="en-US" sz="2400" b="1" dirty="0" smtClean="0">
                <a:solidFill>
                  <a:schemeClr val="tx2">
                    <a:lumMod val="50000"/>
                  </a:schemeClr>
                </a:solidFill>
              </a:rPr>
              <a:t>For </a:t>
            </a:r>
            <a:r>
              <a:rPr lang="en-US" sz="2400" b="1" dirty="0">
                <a:solidFill>
                  <a:schemeClr val="tx2">
                    <a:lumMod val="50000"/>
                  </a:schemeClr>
                </a:solidFill>
              </a:rPr>
              <a:t>the scientific research in all fields </a:t>
            </a:r>
            <a:r>
              <a:rPr lang="en-US" sz="2400" b="1" dirty="0" smtClean="0">
                <a:solidFill>
                  <a:schemeClr val="tx2">
                    <a:lumMod val="50000"/>
                  </a:schemeClr>
                </a:solidFill>
              </a:rPr>
              <a:t>and particularly for register based research, this is devastating and initiatives is taken to ensure that the research  guarantees  </a:t>
            </a:r>
            <a:r>
              <a:rPr lang="en-US" sz="2400" b="1" dirty="0">
                <a:solidFill>
                  <a:schemeClr val="tx2">
                    <a:lumMod val="50000"/>
                  </a:schemeClr>
                </a:solidFill>
              </a:rPr>
              <a:t>are </a:t>
            </a:r>
            <a:r>
              <a:rPr lang="en-US" sz="2400" b="1" dirty="0" smtClean="0">
                <a:solidFill>
                  <a:schemeClr val="tx2">
                    <a:lumMod val="50000"/>
                  </a:schemeClr>
                </a:solidFill>
              </a:rPr>
              <a:t>continued</a:t>
            </a:r>
            <a:endParaRPr lang="nb-NO" sz="2400" b="1" dirty="0">
              <a:solidFill>
                <a:schemeClr val="tx2">
                  <a:lumMod val="50000"/>
                </a:schemeClr>
              </a:solidFill>
            </a:endParaRPr>
          </a:p>
        </p:txBody>
      </p:sp>
      <p:pic>
        <p:nvPicPr>
          <p:cNvPr id="20482" name="Picture 2"/>
          <p:cNvPicPr>
            <a:picLocks noChangeAspect="1" noChangeArrowheads="1"/>
          </p:cNvPicPr>
          <p:nvPr/>
        </p:nvPicPr>
        <p:blipFill>
          <a:blip r:embed="rId3" cstate="print"/>
          <a:srcRect/>
          <a:stretch>
            <a:fillRect/>
          </a:stretch>
        </p:blipFill>
        <p:spPr bwMode="auto">
          <a:xfrm>
            <a:off x="6288899" y="2500350"/>
            <a:ext cx="2675590" cy="3816425"/>
          </a:xfrm>
          <a:prstGeom prst="rect">
            <a:avLst/>
          </a:prstGeom>
          <a:noFill/>
          <a:ln w="9525">
            <a:noFill/>
            <a:miter lim="800000"/>
            <a:headEnd/>
            <a:tailEnd/>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019650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13" name="Rektangel 12"/>
          <p:cNvSpPr/>
          <p:nvPr/>
        </p:nvSpPr>
        <p:spPr>
          <a:xfrm>
            <a:off x="251520" y="908720"/>
            <a:ext cx="8712968" cy="523220"/>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n-GB" sz="2800" dirty="0">
                <a:effectLst>
                  <a:outerShdw blurRad="38100" dist="38100" dir="2700000" algn="tl">
                    <a:srgbClr val="000000">
                      <a:alpha val="43137"/>
                    </a:srgbClr>
                  </a:outerShdw>
                </a:effectLst>
              </a:rPr>
              <a:t>The Albrecht-report</a:t>
            </a:r>
            <a:endParaRPr lang="nb-NO" sz="2800" dirty="0">
              <a:effectLst>
                <a:outerShdw blurRad="38100" dist="38100" dir="2700000" algn="tl">
                  <a:srgbClr val="000000">
                    <a:alpha val="43137"/>
                  </a:srgbClr>
                </a:outerShdw>
              </a:effectLst>
            </a:endParaRPr>
          </a:p>
        </p:txBody>
      </p:sp>
      <p:sp>
        <p:nvSpPr>
          <p:cNvPr id="7" name="Rektangel 6"/>
          <p:cNvSpPr/>
          <p:nvPr/>
        </p:nvSpPr>
        <p:spPr>
          <a:xfrm>
            <a:off x="251520" y="1988840"/>
            <a:ext cx="8892480" cy="4524315"/>
          </a:xfrm>
          <a:prstGeom prst="rect">
            <a:avLst/>
          </a:prstGeom>
        </p:spPr>
        <p:txBody>
          <a:bodyPr wrap="square">
            <a:spAutoFit/>
          </a:bodyPr>
          <a:lstStyle/>
          <a:p>
            <a:r>
              <a:rPr lang="en-US" sz="2400" dirty="0" smtClean="0">
                <a:solidFill>
                  <a:schemeClr val="tx2">
                    <a:lumMod val="50000"/>
                  </a:schemeClr>
                </a:solidFill>
              </a:rPr>
              <a:t>Support the Commissions aim to strengthening  </a:t>
            </a:r>
            <a:r>
              <a:rPr lang="en-US" sz="2400" dirty="0">
                <a:solidFill>
                  <a:schemeClr val="tx2">
                    <a:lumMod val="50000"/>
                  </a:schemeClr>
                </a:solidFill>
              </a:rPr>
              <a:t>the right to protection,  ensuring a unified legal framework and reducing the administrative burdens for the data </a:t>
            </a:r>
            <a:r>
              <a:rPr lang="en-US" sz="2400" dirty="0" smtClean="0">
                <a:solidFill>
                  <a:schemeClr val="tx2">
                    <a:lumMod val="50000"/>
                  </a:schemeClr>
                </a:solidFill>
              </a:rPr>
              <a:t>controller.  </a:t>
            </a:r>
            <a:r>
              <a:rPr lang="en-US" sz="2400" b="1" dirty="0" smtClean="0">
                <a:solidFill>
                  <a:schemeClr val="tx2">
                    <a:lumMod val="50000"/>
                  </a:schemeClr>
                </a:solidFill>
              </a:rPr>
              <a:t>But be aware!!</a:t>
            </a:r>
            <a:endParaRPr lang="nb-NO" sz="2400" b="1" dirty="0" smtClean="0">
              <a:solidFill>
                <a:schemeClr val="tx2">
                  <a:lumMod val="50000"/>
                </a:schemeClr>
              </a:solidFill>
            </a:endParaRPr>
          </a:p>
          <a:p>
            <a:endParaRPr lang="nb-NO" sz="2400" dirty="0">
              <a:solidFill>
                <a:schemeClr val="tx2">
                  <a:lumMod val="50000"/>
                </a:schemeClr>
              </a:solidFill>
            </a:endParaRPr>
          </a:p>
          <a:p>
            <a:r>
              <a:rPr lang="en-US" sz="2400" b="1" dirty="0" smtClean="0">
                <a:solidFill>
                  <a:schemeClr val="tx2">
                    <a:lumMod val="50000"/>
                  </a:schemeClr>
                </a:solidFill>
              </a:rPr>
              <a:t>Amendment </a:t>
            </a:r>
            <a:r>
              <a:rPr lang="en-US" sz="2400" b="1" dirty="0">
                <a:solidFill>
                  <a:schemeClr val="tx2">
                    <a:lumMod val="50000"/>
                  </a:schemeClr>
                </a:solidFill>
              </a:rPr>
              <a:t>27  –  Proposal for regulation Recital 42 (Consent)</a:t>
            </a:r>
            <a:endParaRPr lang="nb-NO" sz="2400" b="1" dirty="0">
              <a:solidFill>
                <a:schemeClr val="tx2">
                  <a:lumMod val="50000"/>
                </a:schemeClr>
              </a:solidFill>
            </a:endParaRPr>
          </a:p>
          <a:p>
            <a:r>
              <a:rPr lang="en-US" sz="2400" dirty="0">
                <a:solidFill>
                  <a:schemeClr val="tx2">
                    <a:lumMod val="50000"/>
                  </a:schemeClr>
                </a:solidFill>
              </a:rPr>
              <a:t> </a:t>
            </a:r>
            <a:endParaRPr lang="nb-NO" sz="2400" dirty="0">
              <a:solidFill>
                <a:schemeClr val="tx2">
                  <a:lumMod val="50000"/>
                </a:schemeClr>
              </a:solidFill>
            </a:endParaRPr>
          </a:p>
          <a:p>
            <a:r>
              <a:rPr lang="en-US" sz="2400" b="1" i="1" dirty="0" smtClean="0">
                <a:solidFill>
                  <a:schemeClr val="tx2">
                    <a:lumMod val="50000"/>
                  </a:schemeClr>
                </a:solidFill>
              </a:rPr>
              <a:t>Processing </a:t>
            </a:r>
            <a:r>
              <a:rPr lang="en-US" sz="2400" b="1" i="1" dirty="0">
                <a:solidFill>
                  <a:schemeClr val="tx2">
                    <a:lumMod val="50000"/>
                  </a:schemeClr>
                </a:solidFill>
              </a:rPr>
              <a:t>of sensitive data for historical, statistical and scientific research purposes is not as urgent or compelling as public health or social protection. Consequently, there is no need to introduce an exception which would put them on the same level as the other listed justifications</a:t>
            </a:r>
            <a:r>
              <a:rPr lang="en-US" sz="2400" b="1" i="1" dirty="0" smtClean="0">
                <a:solidFill>
                  <a:schemeClr val="tx2">
                    <a:lumMod val="50000"/>
                  </a:schemeClr>
                </a:solidFill>
              </a:rPr>
              <a:t>.</a:t>
            </a:r>
            <a:endParaRPr lang="nb-NO" sz="2400" dirty="0">
              <a:solidFill>
                <a:schemeClr val="tx2">
                  <a:lumMod val="50000"/>
                </a:schemeClr>
              </a:solidFill>
            </a:endParaRPr>
          </a:p>
          <a:p>
            <a:r>
              <a:rPr lang="en-US" sz="2400" dirty="0">
                <a:solidFill>
                  <a:schemeClr val="tx2">
                    <a:lumMod val="50000"/>
                  </a:schemeClr>
                </a:solidFill>
              </a:rPr>
              <a:t> </a:t>
            </a:r>
            <a:endParaRPr lang="nb-NO" sz="2400" dirty="0">
              <a:solidFill>
                <a:schemeClr val="tx2">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13" name="Rektangel 12"/>
          <p:cNvSpPr/>
          <p:nvPr/>
        </p:nvSpPr>
        <p:spPr>
          <a:xfrm>
            <a:off x="251520" y="908720"/>
            <a:ext cx="8712968" cy="523220"/>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n-GB" sz="2800" dirty="0">
                <a:effectLst>
                  <a:outerShdw blurRad="38100" dist="38100" dir="2700000" algn="tl">
                    <a:srgbClr val="000000">
                      <a:alpha val="43137"/>
                    </a:srgbClr>
                  </a:outerShdw>
                </a:effectLst>
              </a:rPr>
              <a:t>The Albrecht-report</a:t>
            </a:r>
            <a:endParaRPr lang="nb-NO" sz="2800" dirty="0">
              <a:effectLst>
                <a:outerShdw blurRad="38100" dist="38100" dir="2700000" algn="tl">
                  <a:srgbClr val="000000">
                    <a:alpha val="43137"/>
                  </a:srgbClr>
                </a:outerShdw>
              </a:effectLst>
            </a:endParaRPr>
          </a:p>
        </p:txBody>
      </p:sp>
      <p:sp>
        <p:nvSpPr>
          <p:cNvPr id="7" name="Rektangel 6"/>
          <p:cNvSpPr/>
          <p:nvPr/>
        </p:nvSpPr>
        <p:spPr>
          <a:xfrm>
            <a:off x="251520" y="1988840"/>
            <a:ext cx="8892480" cy="4401205"/>
          </a:xfrm>
          <a:prstGeom prst="rect">
            <a:avLst/>
          </a:prstGeom>
        </p:spPr>
        <p:txBody>
          <a:bodyPr wrap="square">
            <a:spAutoFit/>
          </a:bodyPr>
          <a:lstStyle/>
          <a:p>
            <a:r>
              <a:rPr lang="en-US" sz="2000" b="1" dirty="0" smtClean="0">
                <a:solidFill>
                  <a:schemeClr val="tx2">
                    <a:lumMod val="50000"/>
                  </a:schemeClr>
                </a:solidFill>
              </a:rPr>
              <a:t>Amendment </a:t>
            </a:r>
            <a:r>
              <a:rPr lang="en-US" sz="2000" b="1" dirty="0">
                <a:solidFill>
                  <a:schemeClr val="tx2">
                    <a:lumMod val="50000"/>
                  </a:schemeClr>
                </a:solidFill>
              </a:rPr>
              <a:t>31  –  Proposal - Recital 50 (exemption from the duty to inform)</a:t>
            </a:r>
            <a:endParaRPr lang="nb-NO" sz="2000" b="1" dirty="0">
              <a:solidFill>
                <a:schemeClr val="tx2">
                  <a:lumMod val="50000"/>
                </a:schemeClr>
              </a:solidFill>
            </a:endParaRPr>
          </a:p>
          <a:p>
            <a:r>
              <a:rPr lang="en-US" sz="2000" dirty="0">
                <a:solidFill>
                  <a:schemeClr val="tx2">
                    <a:lumMod val="50000"/>
                  </a:schemeClr>
                </a:solidFill>
              </a:rPr>
              <a:t> </a:t>
            </a:r>
            <a:endParaRPr lang="nb-NO" sz="2000" dirty="0">
              <a:solidFill>
                <a:schemeClr val="tx2">
                  <a:lumMod val="50000"/>
                </a:schemeClr>
              </a:solidFill>
            </a:endParaRPr>
          </a:p>
          <a:p>
            <a:r>
              <a:rPr lang="en-US" sz="2000" dirty="0">
                <a:solidFill>
                  <a:schemeClr val="tx2">
                    <a:lumMod val="50000"/>
                  </a:schemeClr>
                </a:solidFill>
              </a:rPr>
              <a:t>The Albrecht-report keeps the provision that exempt from the duty to inform but delete the following </a:t>
            </a:r>
            <a:r>
              <a:rPr lang="en-US" sz="2000" dirty="0" smtClean="0">
                <a:solidFill>
                  <a:schemeClr val="tx2">
                    <a:lumMod val="50000"/>
                  </a:schemeClr>
                </a:solidFill>
              </a:rPr>
              <a:t>passage</a:t>
            </a:r>
            <a:endParaRPr lang="nb-NO" sz="2000" dirty="0">
              <a:solidFill>
                <a:schemeClr val="tx2">
                  <a:lumMod val="50000"/>
                </a:schemeClr>
              </a:solidFill>
            </a:endParaRPr>
          </a:p>
          <a:p>
            <a:endParaRPr lang="en-US" sz="2000" b="1" i="1" dirty="0" smtClean="0">
              <a:solidFill>
                <a:schemeClr val="tx2">
                  <a:lumMod val="50000"/>
                </a:schemeClr>
              </a:solidFill>
            </a:endParaRPr>
          </a:p>
          <a:p>
            <a:r>
              <a:rPr lang="en-US" sz="2400" b="1" i="1" dirty="0" smtClean="0">
                <a:solidFill>
                  <a:schemeClr val="tx2">
                    <a:lumMod val="50000"/>
                  </a:schemeClr>
                </a:solidFill>
              </a:rPr>
              <a:t>The </a:t>
            </a:r>
            <a:r>
              <a:rPr lang="en-US" sz="2400" b="1" i="1" dirty="0">
                <a:solidFill>
                  <a:schemeClr val="tx2">
                    <a:lumMod val="50000"/>
                  </a:schemeClr>
                </a:solidFill>
              </a:rPr>
              <a:t>latter could be particularly the case where processing is for historical, statistical or scientific research purposes; in this regard, the number of data subjects, the age of the data, and any compensatory measures adopted may be taken into consideration.</a:t>
            </a:r>
            <a:endParaRPr lang="nb-NO" sz="2400" dirty="0">
              <a:solidFill>
                <a:schemeClr val="tx2">
                  <a:lumMod val="50000"/>
                </a:schemeClr>
              </a:solidFill>
            </a:endParaRPr>
          </a:p>
          <a:p>
            <a:r>
              <a:rPr lang="en-US" sz="2400" dirty="0">
                <a:solidFill>
                  <a:schemeClr val="tx2">
                    <a:lumMod val="50000"/>
                  </a:schemeClr>
                </a:solidFill>
              </a:rPr>
              <a:t> </a:t>
            </a:r>
            <a:endParaRPr lang="nb-NO" sz="2400" dirty="0">
              <a:solidFill>
                <a:schemeClr val="tx2">
                  <a:lumMod val="50000"/>
                </a:schemeClr>
              </a:solidFill>
            </a:endParaRPr>
          </a:p>
          <a:p>
            <a:r>
              <a:rPr lang="en-US" sz="2000" dirty="0">
                <a:solidFill>
                  <a:schemeClr val="tx2">
                    <a:lumMod val="50000"/>
                  </a:schemeClr>
                </a:solidFill>
              </a:rPr>
              <a:t>Arguing that </a:t>
            </a:r>
            <a:endParaRPr lang="nb-NO" sz="2000" dirty="0">
              <a:solidFill>
                <a:schemeClr val="tx2">
                  <a:lumMod val="50000"/>
                </a:schemeClr>
              </a:solidFill>
            </a:endParaRPr>
          </a:p>
          <a:p>
            <a:r>
              <a:rPr lang="en-US" sz="2000" b="1" i="1" dirty="0" smtClean="0">
                <a:solidFill>
                  <a:schemeClr val="tx2">
                    <a:lumMod val="50000"/>
                  </a:schemeClr>
                </a:solidFill>
              </a:rPr>
              <a:t>The </a:t>
            </a:r>
            <a:r>
              <a:rPr lang="en-US" sz="2000" b="1" i="1" dirty="0">
                <a:solidFill>
                  <a:schemeClr val="tx2">
                    <a:lumMod val="50000"/>
                  </a:schemeClr>
                </a:solidFill>
              </a:rPr>
              <a:t>deleted text may be misunderstood as promoting a lower level of protection for certain kinds of data processing</a:t>
            </a:r>
            <a:r>
              <a:rPr lang="en-US" sz="2000" b="1" i="1" dirty="0" smtClean="0">
                <a:solidFill>
                  <a:schemeClr val="tx2">
                    <a:lumMod val="50000"/>
                  </a:schemeClr>
                </a:solidFill>
              </a:rPr>
              <a:t>.</a:t>
            </a:r>
            <a:r>
              <a:rPr lang="en-US" sz="2000" b="1" dirty="0" smtClean="0">
                <a:solidFill>
                  <a:schemeClr val="tx2">
                    <a:lumMod val="50000"/>
                  </a:schemeClr>
                </a:solidFill>
              </a:rPr>
              <a:t> </a:t>
            </a:r>
            <a:endParaRPr lang="nb-NO" sz="2000" dirty="0">
              <a:solidFill>
                <a:schemeClr val="tx2">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13" name="Rektangel 12"/>
          <p:cNvSpPr/>
          <p:nvPr/>
        </p:nvSpPr>
        <p:spPr>
          <a:xfrm>
            <a:off x="251520" y="908720"/>
            <a:ext cx="8712968" cy="523220"/>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n-GB" sz="2800" dirty="0">
                <a:effectLst>
                  <a:outerShdw blurRad="38100" dist="38100" dir="2700000" algn="tl">
                    <a:srgbClr val="000000">
                      <a:alpha val="43137"/>
                    </a:srgbClr>
                  </a:outerShdw>
                </a:effectLst>
              </a:rPr>
              <a:t>The Albrecht-report</a:t>
            </a:r>
            <a:endParaRPr lang="nb-NO" sz="2800" dirty="0">
              <a:effectLst>
                <a:outerShdw blurRad="38100" dist="38100" dir="2700000" algn="tl">
                  <a:srgbClr val="000000">
                    <a:alpha val="43137"/>
                  </a:srgbClr>
                </a:outerShdw>
              </a:effectLst>
            </a:endParaRPr>
          </a:p>
        </p:txBody>
      </p:sp>
      <p:sp>
        <p:nvSpPr>
          <p:cNvPr id="7" name="Rektangel 6"/>
          <p:cNvSpPr/>
          <p:nvPr/>
        </p:nvSpPr>
        <p:spPr>
          <a:xfrm>
            <a:off x="251520" y="1988840"/>
            <a:ext cx="8892480" cy="5016758"/>
          </a:xfrm>
          <a:prstGeom prst="rect">
            <a:avLst/>
          </a:prstGeom>
        </p:spPr>
        <p:txBody>
          <a:bodyPr wrap="square">
            <a:spAutoFit/>
          </a:bodyPr>
          <a:lstStyle/>
          <a:p>
            <a:pPr>
              <a:spcAft>
                <a:spcPts val="1200"/>
              </a:spcAft>
            </a:pPr>
            <a:r>
              <a:rPr lang="en-US" sz="2800" b="1" dirty="0">
                <a:solidFill>
                  <a:schemeClr val="tx2">
                    <a:lumMod val="50000"/>
                  </a:schemeClr>
                </a:solidFill>
              </a:rPr>
              <a:t>Amendment 327  and  328  –  Article </a:t>
            </a:r>
            <a:r>
              <a:rPr lang="en-US" sz="2800" b="1" dirty="0" smtClean="0">
                <a:solidFill>
                  <a:schemeClr val="tx2">
                    <a:lumMod val="50000"/>
                  </a:schemeClr>
                </a:solidFill>
              </a:rPr>
              <a:t>81</a:t>
            </a:r>
            <a:endParaRPr lang="nb-NO" sz="2800" b="1" dirty="0">
              <a:solidFill>
                <a:schemeClr val="tx2">
                  <a:lumMod val="50000"/>
                </a:schemeClr>
              </a:solidFill>
            </a:endParaRPr>
          </a:p>
          <a:p>
            <a:r>
              <a:rPr lang="en-US" sz="2800" dirty="0" smtClean="0">
                <a:solidFill>
                  <a:schemeClr val="tx2">
                    <a:lumMod val="50000"/>
                  </a:schemeClr>
                </a:solidFill>
              </a:rPr>
              <a:t>Processing </a:t>
            </a:r>
            <a:r>
              <a:rPr lang="en-US" sz="2800" dirty="0">
                <a:solidFill>
                  <a:schemeClr val="tx2">
                    <a:lumMod val="50000"/>
                  </a:schemeClr>
                </a:solidFill>
              </a:rPr>
              <a:t>of health </a:t>
            </a:r>
            <a:r>
              <a:rPr lang="en-US" sz="2800" dirty="0" smtClean="0">
                <a:solidFill>
                  <a:schemeClr val="tx2">
                    <a:lumMod val="50000"/>
                  </a:schemeClr>
                </a:solidFill>
              </a:rPr>
              <a:t>data</a:t>
            </a:r>
          </a:p>
          <a:p>
            <a:pPr>
              <a:spcAft>
                <a:spcPts val="1200"/>
              </a:spcAft>
            </a:pPr>
            <a:r>
              <a:rPr lang="en-US" sz="2800" b="1" i="1" dirty="0" smtClean="0">
                <a:solidFill>
                  <a:schemeClr val="tx2">
                    <a:lumMod val="50000"/>
                  </a:schemeClr>
                </a:solidFill>
              </a:rPr>
              <a:t>shall </a:t>
            </a:r>
            <a:r>
              <a:rPr lang="en-US" sz="2800" b="1" i="1" dirty="0">
                <a:solidFill>
                  <a:schemeClr val="tx2">
                    <a:lumMod val="50000"/>
                  </a:schemeClr>
                </a:solidFill>
              </a:rPr>
              <a:t>be permitted only with the consent of the data </a:t>
            </a:r>
            <a:r>
              <a:rPr lang="en-US" sz="2800" b="1" i="1" dirty="0" smtClean="0">
                <a:solidFill>
                  <a:schemeClr val="tx2">
                    <a:lumMod val="50000"/>
                  </a:schemeClr>
                </a:solidFill>
              </a:rPr>
              <a:t>subject</a:t>
            </a:r>
            <a:r>
              <a:rPr lang="en-US" sz="2800" b="1" dirty="0" smtClean="0">
                <a:solidFill>
                  <a:schemeClr val="tx2">
                    <a:lumMod val="50000"/>
                  </a:schemeClr>
                </a:solidFill>
              </a:rPr>
              <a:t>. </a:t>
            </a:r>
          </a:p>
          <a:p>
            <a:r>
              <a:rPr lang="en-US" sz="2800" dirty="0" smtClean="0">
                <a:solidFill>
                  <a:schemeClr val="tx2">
                    <a:lumMod val="50000"/>
                  </a:schemeClr>
                </a:solidFill>
              </a:rPr>
              <a:t>Arguing that</a:t>
            </a:r>
          </a:p>
          <a:p>
            <a:pPr>
              <a:spcAft>
                <a:spcPts val="1200"/>
              </a:spcAft>
            </a:pPr>
            <a:r>
              <a:rPr lang="en-US" sz="2800" b="1" i="1" dirty="0" smtClean="0">
                <a:solidFill>
                  <a:schemeClr val="tx2">
                    <a:lumMod val="50000"/>
                  </a:schemeClr>
                </a:solidFill>
              </a:rPr>
              <a:t>health </a:t>
            </a:r>
            <a:r>
              <a:rPr lang="en-US" sz="2800" b="1" i="1" dirty="0">
                <a:solidFill>
                  <a:schemeClr val="tx2">
                    <a:lumMod val="50000"/>
                  </a:schemeClr>
                </a:solidFill>
              </a:rPr>
              <a:t>data is extremely sensitive and deserves utmost </a:t>
            </a:r>
            <a:r>
              <a:rPr lang="en-US" sz="2800" b="1" i="1" dirty="0" smtClean="0">
                <a:solidFill>
                  <a:schemeClr val="tx2">
                    <a:lumMod val="50000"/>
                  </a:schemeClr>
                </a:solidFill>
              </a:rPr>
              <a:t>protection</a:t>
            </a:r>
            <a:r>
              <a:rPr lang="en-US" sz="2800" b="1" dirty="0" smtClean="0">
                <a:solidFill>
                  <a:schemeClr val="tx2">
                    <a:lumMod val="50000"/>
                  </a:schemeClr>
                </a:solidFill>
              </a:rPr>
              <a:t>. </a:t>
            </a:r>
          </a:p>
          <a:p>
            <a:pPr>
              <a:spcAft>
                <a:spcPts val="1200"/>
              </a:spcAft>
            </a:pPr>
            <a:r>
              <a:rPr lang="en-US" sz="2800" i="1" dirty="0" smtClean="0">
                <a:solidFill>
                  <a:schemeClr val="tx2">
                    <a:lumMod val="50000"/>
                  </a:schemeClr>
                </a:solidFill>
              </a:rPr>
              <a:t>Member States may provide exemptions on condition that </a:t>
            </a:r>
            <a:r>
              <a:rPr lang="en-US" sz="2800" i="1" dirty="0">
                <a:solidFill>
                  <a:schemeClr val="tx2">
                    <a:lumMod val="50000"/>
                  </a:schemeClr>
                </a:solidFill>
              </a:rPr>
              <a:t>data </a:t>
            </a:r>
            <a:r>
              <a:rPr lang="en-US" sz="2800" i="1" dirty="0" smtClean="0">
                <a:solidFill>
                  <a:schemeClr val="tx2">
                    <a:lumMod val="50000"/>
                  </a:schemeClr>
                </a:solidFill>
              </a:rPr>
              <a:t>are </a:t>
            </a:r>
            <a:r>
              <a:rPr lang="en-US" sz="2800" i="1" dirty="0">
                <a:solidFill>
                  <a:schemeClr val="tx2">
                    <a:lumMod val="50000"/>
                  </a:schemeClr>
                </a:solidFill>
              </a:rPr>
              <a:t>anonymous, </a:t>
            </a:r>
            <a:r>
              <a:rPr lang="en-US" sz="2800" i="1" dirty="0" smtClean="0">
                <a:solidFill>
                  <a:schemeClr val="tx2">
                    <a:lumMod val="50000"/>
                  </a:schemeClr>
                </a:solidFill>
              </a:rPr>
              <a:t>de-identified or pseudonym </a:t>
            </a:r>
            <a:r>
              <a:rPr lang="fr-FR" sz="2800" dirty="0">
                <a:solidFill>
                  <a:schemeClr val="tx2">
                    <a:lumMod val="50000"/>
                  </a:schemeClr>
                </a:solidFill>
              </a:rPr>
              <a:t> </a:t>
            </a:r>
            <a:endParaRPr lang="nb-NO" sz="2800" dirty="0">
              <a:solidFill>
                <a:schemeClr val="tx2">
                  <a:lumMod val="50000"/>
                </a:schemeClr>
              </a:solidFill>
            </a:endParaRPr>
          </a:p>
          <a:p>
            <a:pPr>
              <a:spcAft>
                <a:spcPts val="1200"/>
              </a:spcAft>
            </a:pPr>
            <a:r>
              <a:rPr lang="fr-FR" sz="2800" dirty="0">
                <a:solidFill>
                  <a:schemeClr val="tx2">
                    <a:lumMod val="50000"/>
                  </a:schemeClr>
                </a:solidFill>
              </a:rPr>
              <a:t> </a:t>
            </a:r>
            <a:endParaRPr lang="nb-NO" sz="2800" dirty="0">
              <a:solidFill>
                <a:schemeClr val="tx2">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13" name="Rektangel 12"/>
          <p:cNvSpPr/>
          <p:nvPr/>
        </p:nvSpPr>
        <p:spPr>
          <a:xfrm>
            <a:off x="251520" y="908720"/>
            <a:ext cx="8712968" cy="523220"/>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n-GB" sz="2800" dirty="0">
                <a:effectLst>
                  <a:outerShdw blurRad="38100" dist="38100" dir="2700000" algn="tl">
                    <a:srgbClr val="000000">
                      <a:alpha val="43137"/>
                    </a:srgbClr>
                  </a:outerShdw>
                </a:effectLst>
              </a:rPr>
              <a:t>The Albrecht-report</a:t>
            </a:r>
            <a:endParaRPr lang="nb-NO" sz="2800" dirty="0">
              <a:effectLst>
                <a:outerShdw blurRad="38100" dist="38100" dir="2700000" algn="tl">
                  <a:srgbClr val="000000">
                    <a:alpha val="43137"/>
                  </a:srgbClr>
                </a:outerShdw>
              </a:effectLst>
            </a:endParaRPr>
          </a:p>
        </p:txBody>
      </p:sp>
      <p:sp>
        <p:nvSpPr>
          <p:cNvPr id="7" name="Rektangel 6"/>
          <p:cNvSpPr/>
          <p:nvPr/>
        </p:nvSpPr>
        <p:spPr>
          <a:xfrm>
            <a:off x="251520" y="1988840"/>
            <a:ext cx="8892480" cy="4985980"/>
          </a:xfrm>
          <a:prstGeom prst="rect">
            <a:avLst/>
          </a:prstGeom>
        </p:spPr>
        <p:txBody>
          <a:bodyPr wrap="square">
            <a:spAutoFit/>
          </a:bodyPr>
          <a:lstStyle/>
          <a:p>
            <a:pPr>
              <a:spcAft>
                <a:spcPts val="1200"/>
              </a:spcAft>
            </a:pPr>
            <a:r>
              <a:rPr lang="fr-FR" sz="2800" b="1" dirty="0">
                <a:solidFill>
                  <a:schemeClr val="tx2">
                    <a:lumMod val="50000"/>
                  </a:schemeClr>
                </a:solidFill>
              </a:rPr>
              <a:t>Article </a:t>
            </a:r>
            <a:r>
              <a:rPr lang="fr-FR" sz="2800" b="1" dirty="0" smtClean="0">
                <a:solidFill>
                  <a:schemeClr val="tx2">
                    <a:lumMod val="50000"/>
                  </a:schemeClr>
                </a:solidFill>
              </a:rPr>
              <a:t>83 Research provison (safeguards)</a:t>
            </a:r>
            <a:endParaRPr lang="nb-NO" sz="2800" b="1" dirty="0">
              <a:solidFill>
                <a:schemeClr val="tx2">
                  <a:lumMod val="50000"/>
                </a:schemeClr>
              </a:solidFill>
            </a:endParaRPr>
          </a:p>
          <a:p>
            <a:pPr>
              <a:spcAft>
                <a:spcPts val="1200"/>
              </a:spcAft>
            </a:pPr>
            <a:r>
              <a:rPr lang="fr-FR" sz="2400" i="1" dirty="0" smtClean="0">
                <a:solidFill>
                  <a:schemeClr val="tx2">
                    <a:lumMod val="50000"/>
                  </a:schemeClr>
                </a:solidFill>
              </a:rPr>
              <a:t>In </a:t>
            </a:r>
            <a:r>
              <a:rPr lang="fr-FR" sz="2400" i="1" dirty="0">
                <a:solidFill>
                  <a:schemeClr val="tx2">
                    <a:lumMod val="50000"/>
                  </a:schemeClr>
                </a:solidFill>
              </a:rPr>
              <a:t>cases where the data subject has not given consent, sensitive data and data about children should only be used for research purposes if based on law and serving </a:t>
            </a:r>
            <a:r>
              <a:rPr lang="fr-FR" sz="2400" b="1" i="1" dirty="0">
                <a:solidFill>
                  <a:schemeClr val="tx2">
                    <a:lumMod val="50000"/>
                  </a:schemeClr>
                </a:solidFill>
              </a:rPr>
              <a:t>exceptionally high public interest</a:t>
            </a:r>
            <a:r>
              <a:rPr lang="fr-FR" sz="2400" i="1" dirty="0">
                <a:solidFill>
                  <a:schemeClr val="tx2">
                    <a:lumMod val="50000"/>
                  </a:schemeClr>
                </a:solidFill>
              </a:rPr>
              <a:t>. </a:t>
            </a:r>
            <a:endParaRPr lang="fr-FR" sz="2400" i="1" dirty="0" smtClean="0">
              <a:solidFill>
                <a:schemeClr val="tx2">
                  <a:lumMod val="50000"/>
                </a:schemeClr>
              </a:solidFill>
            </a:endParaRPr>
          </a:p>
          <a:p>
            <a:pPr>
              <a:spcAft>
                <a:spcPts val="1200"/>
              </a:spcAft>
            </a:pPr>
            <a:r>
              <a:rPr lang="fr-FR" sz="2400" i="1" dirty="0" smtClean="0">
                <a:solidFill>
                  <a:schemeClr val="tx2">
                    <a:lumMod val="50000"/>
                  </a:schemeClr>
                </a:solidFill>
              </a:rPr>
              <a:t>Otherwise</a:t>
            </a:r>
            <a:r>
              <a:rPr lang="fr-FR" sz="2400" i="1" dirty="0">
                <a:solidFill>
                  <a:schemeClr val="tx2">
                    <a:lumMod val="50000"/>
                  </a:schemeClr>
                </a:solidFill>
              </a:rPr>
              <a:t>, any "research", no matter if academic or corporate and including e.g. market research, could be used as an excuse to override all protections provided for in the other parts of this Regulation</a:t>
            </a:r>
            <a:r>
              <a:rPr lang="fr-FR" sz="2400" i="1" dirty="0" smtClean="0">
                <a:solidFill>
                  <a:schemeClr val="tx2">
                    <a:lumMod val="50000"/>
                  </a:schemeClr>
                </a:solidFill>
              </a:rPr>
              <a:t>.</a:t>
            </a:r>
            <a:r>
              <a:rPr lang="fr-FR" sz="2400" dirty="0">
                <a:solidFill>
                  <a:schemeClr val="tx2">
                    <a:lumMod val="50000"/>
                  </a:schemeClr>
                </a:solidFill>
              </a:rPr>
              <a:t> </a:t>
            </a:r>
            <a:endParaRPr lang="fr-FR" sz="2400" dirty="0" smtClean="0">
              <a:solidFill>
                <a:schemeClr val="tx2">
                  <a:lumMod val="50000"/>
                </a:schemeClr>
              </a:solidFill>
            </a:endParaRPr>
          </a:p>
          <a:p>
            <a:pPr>
              <a:spcAft>
                <a:spcPts val="1200"/>
              </a:spcAft>
            </a:pPr>
            <a:r>
              <a:rPr lang="en-US" sz="2400" b="1" i="1" dirty="0" smtClean="0">
                <a:solidFill>
                  <a:schemeClr val="tx2">
                    <a:lumMod val="50000"/>
                  </a:schemeClr>
                </a:solidFill>
              </a:rPr>
              <a:t>Member </a:t>
            </a:r>
            <a:r>
              <a:rPr lang="en-US" sz="2400" b="1" i="1" dirty="0">
                <a:solidFill>
                  <a:schemeClr val="tx2">
                    <a:lumMod val="50000"/>
                  </a:schemeClr>
                </a:solidFill>
              </a:rPr>
              <a:t>States may provide exemptions on condition that data are anonymous, </a:t>
            </a:r>
            <a:r>
              <a:rPr lang="en-US" sz="2400" b="1" i="1" dirty="0" smtClean="0">
                <a:solidFill>
                  <a:schemeClr val="tx2">
                    <a:lumMod val="50000"/>
                  </a:schemeClr>
                </a:solidFill>
              </a:rPr>
              <a:t>de-identified </a:t>
            </a:r>
            <a:r>
              <a:rPr lang="en-US" sz="2400" b="1" i="1" dirty="0">
                <a:solidFill>
                  <a:schemeClr val="tx2">
                    <a:lumMod val="50000"/>
                  </a:schemeClr>
                </a:solidFill>
              </a:rPr>
              <a:t>or </a:t>
            </a:r>
            <a:r>
              <a:rPr lang="en-US" sz="2400" b="1" i="1" dirty="0" smtClean="0">
                <a:solidFill>
                  <a:schemeClr val="tx2">
                    <a:lumMod val="50000"/>
                  </a:schemeClr>
                </a:solidFill>
              </a:rPr>
              <a:t>pseudonym</a:t>
            </a:r>
            <a:endParaRPr lang="nb-NO" sz="2400" b="1" i="1" dirty="0">
              <a:solidFill>
                <a:schemeClr val="tx2">
                  <a:lumMod val="50000"/>
                </a:schemeClr>
              </a:solidFill>
            </a:endParaRPr>
          </a:p>
          <a:p>
            <a:pPr>
              <a:spcAft>
                <a:spcPts val="1200"/>
              </a:spcAft>
            </a:pPr>
            <a:endParaRPr lang="nb-NO" sz="2400" dirty="0">
              <a:solidFill>
                <a:schemeClr val="tx2">
                  <a:lumMod val="50000"/>
                </a:schemeClr>
              </a:solidFill>
            </a:endParaRPr>
          </a:p>
          <a:p>
            <a:pPr>
              <a:spcAft>
                <a:spcPts val="1200"/>
              </a:spcAft>
            </a:pPr>
            <a:endParaRPr lang="fr-FR" sz="2400" dirty="0">
              <a:solidFill>
                <a:schemeClr val="tx2">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13" name="Rektangel 12"/>
          <p:cNvSpPr/>
          <p:nvPr/>
        </p:nvSpPr>
        <p:spPr>
          <a:xfrm>
            <a:off x="251520" y="908720"/>
            <a:ext cx="8712968" cy="954107"/>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n-US" sz="2800" cap="small" dirty="0">
                <a:solidFill>
                  <a:schemeClr val="tx2">
                    <a:lumMod val="50000"/>
                  </a:schemeClr>
                </a:solidFill>
                <a:effectLst>
                  <a:outerShdw blurRad="38100" dist="38100" dir="2700000" algn="tl">
                    <a:srgbClr val="000000">
                      <a:alpha val="43137"/>
                    </a:srgbClr>
                  </a:outerShdw>
                </a:effectLst>
              </a:rPr>
              <a:t>General Data Protection Regulation (COM(2012)0011</a:t>
            </a:r>
            <a:r>
              <a:rPr lang="en-US" sz="2800" cap="small" dirty="0" smtClean="0">
                <a:solidFill>
                  <a:schemeClr val="tx2">
                    <a:lumMod val="50000"/>
                  </a:schemeClr>
                </a:solidFill>
                <a:effectLst>
                  <a:outerShdw blurRad="38100" dist="38100" dir="2700000" algn="tl">
                    <a:srgbClr val="000000">
                      <a:alpha val="43137"/>
                    </a:srgbClr>
                  </a:outerShdw>
                </a:effectLst>
              </a:rPr>
              <a:t>)</a:t>
            </a:r>
          </a:p>
          <a:p>
            <a:r>
              <a:rPr lang="en-US" sz="2800" cap="small" dirty="0" smtClean="0">
                <a:solidFill>
                  <a:schemeClr val="tx2">
                    <a:lumMod val="50000"/>
                  </a:schemeClr>
                </a:solidFill>
                <a:effectLst>
                  <a:outerShdw blurRad="38100" dist="38100" dir="2700000" algn="tl">
                    <a:srgbClr val="000000">
                      <a:alpha val="43137"/>
                    </a:srgbClr>
                  </a:outerShdw>
                </a:effectLst>
              </a:rPr>
              <a:t>Two Proposals:</a:t>
            </a:r>
            <a:endParaRPr lang="nb-NO" sz="2800" dirty="0">
              <a:solidFill>
                <a:schemeClr val="tx2">
                  <a:lumMod val="50000"/>
                </a:schemeClr>
              </a:solidFill>
              <a:effectLst>
                <a:outerShdw blurRad="38100" dist="38100" dir="2700000" algn="tl">
                  <a:srgbClr val="000000">
                    <a:alpha val="43137"/>
                  </a:srgbClr>
                </a:outerShdw>
              </a:effectLst>
            </a:endParaRPr>
          </a:p>
        </p:txBody>
      </p:sp>
      <p:sp>
        <p:nvSpPr>
          <p:cNvPr id="7" name="Rektangel 6"/>
          <p:cNvSpPr/>
          <p:nvPr/>
        </p:nvSpPr>
        <p:spPr>
          <a:xfrm>
            <a:off x="235611" y="2502242"/>
            <a:ext cx="8640960" cy="4462760"/>
          </a:xfrm>
          <a:prstGeom prst="rect">
            <a:avLst/>
          </a:prstGeom>
        </p:spPr>
        <p:txBody>
          <a:bodyPr wrap="square">
            <a:spAutoFit/>
          </a:bodyPr>
          <a:lstStyle/>
          <a:p>
            <a:pPr>
              <a:spcAft>
                <a:spcPts val="1200"/>
              </a:spcAft>
            </a:pPr>
            <a:r>
              <a:rPr lang="en-US" sz="2800" b="1" dirty="0">
                <a:solidFill>
                  <a:schemeClr val="tx2">
                    <a:lumMod val="50000"/>
                  </a:schemeClr>
                </a:solidFill>
              </a:rPr>
              <a:t>The European Commission, January </a:t>
            </a:r>
            <a:r>
              <a:rPr lang="en-US" sz="2800" b="1" dirty="0" smtClean="0">
                <a:solidFill>
                  <a:schemeClr val="tx2">
                    <a:lumMod val="50000"/>
                  </a:schemeClr>
                </a:solidFill>
              </a:rPr>
              <a:t>25, 2012</a:t>
            </a:r>
          </a:p>
          <a:p>
            <a:pPr>
              <a:spcAft>
                <a:spcPts val="1200"/>
              </a:spcAft>
            </a:pPr>
            <a:r>
              <a:rPr lang="en-US" sz="2800" b="1" dirty="0" smtClean="0">
                <a:solidFill>
                  <a:schemeClr val="tx2">
                    <a:lumMod val="50000"/>
                  </a:schemeClr>
                </a:solidFill>
              </a:rPr>
              <a:t>The Parliament, Committee on Civil Liberties, Justice and Home Affairs, December 17 2012</a:t>
            </a:r>
          </a:p>
          <a:p>
            <a:pPr>
              <a:spcAft>
                <a:spcPts val="1200"/>
              </a:spcAft>
            </a:pPr>
            <a:r>
              <a:rPr lang="en-US" sz="2800" dirty="0" smtClean="0">
                <a:solidFill>
                  <a:schemeClr val="tx2">
                    <a:lumMod val="50000"/>
                  </a:schemeClr>
                </a:solidFill>
              </a:rPr>
              <a:t>Replaces Directive 95/46/EC on the protection of individuals with regard to the processing of personal data and the free movement of such data. </a:t>
            </a:r>
          </a:p>
          <a:p>
            <a:pPr>
              <a:spcAft>
                <a:spcPts val="1200"/>
              </a:spcAft>
            </a:pPr>
            <a:r>
              <a:rPr lang="en-US" sz="2800" dirty="0" smtClean="0">
                <a:solidFill>
                  <a:schemeClr val="tx2">
                    <a:lumMod val="50000"/>
                  </a:schemeClr>
                </a:solidFill>
              </a:rPr>
              <a:t>New Instrument; a (directly applicable) Regulation, to ensure a unified legal framework in Europe.</a:t>
            </a:r>
            <a:endParaRPr lang="en-US" sz="2000" b="1" dirty="0" smtClean="0">
              <a:solidFill>
                <a:schemeClr val="tx2">
                  <a:lumMod val="50000"/>
                </a:schemeClr>
              </a:solidFill>
            </a:endParaRPr>
          </a:p>
          <a:p>
            <a:pPr marL="457200" indent="-457200">
              <a:spcAft>
                <a:spcPts val="1200"/>
              </a:spcAft>
            </a:pPr>
            <a:endParaRPr lang="nb-NO" sz="2000" b="1" dirty="0">
              <a:solidFill>
                <a:schemeClr val="tx2">
                  <a:lumMod val="50000"/>
                </a:schemeClr>
              </a:solidFill>
            </a:endParaRPr>
          </a:p>
        </p:txBody>
      </p:sp>
    </p:spTree>
    <p:extLst>
      <p:ext uri="{BB962C8B-B14F-4D97-AF65-F5344CB8AC3E}">
        <p14:creationId xmlns:p14="http://schemas.microsoft.com/office/powerpoint/2010/main" val="1976920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13" name="Rektangel 12"/>
          <p:cNvSpPr/>
          <p:nvPr/>
        </p:nvSpPr>
        <p:spPr>
          <a:xfrm>
            <a:off x="251520" y="908720"/>
            <a:ext cx="8712968" cy="461665"/>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n-GB" sz="2400" b="1" i="1" dirty="0"/>
              <a:t>Science </a:t>
            </a:r>
            <a:r>
              <a:rPr lang="en-GB" sz="2400" b="1" i="1" dirty="0" smtClean="0"/>
              <a:t>Europe Position </a:t>
            </a:r>
            <a:r>
              <a:rPr lang="en-GB" sz="2400" b="1" i="1" dirty="0"/>
              <a:t>Statement</a:t>
            </a:r>
            <a:endParaRPr lang="nb-NO" sz="2400" dirty="0"/>
          </a:p>
        </p:txBody>
      </p:sp>
      <p:sp>
        <p:nvSpPr>
          <p:cNvPr id="7" name="Rektangel 6"/>
          <p:cNvSpPr/>
          <p:nvPr/>
        </p:nvSpPr>
        <p:spPr>
          <a:xfrm>
            <a:off x="251520" y="1609428"/>
            <a:ext cx="5328592" cy="1969770"/>
          </a:xfrm>
          <a:prstGeom prst="rect">
            <a:avLst/>
          </a:prstGeom>
          <a:gradFill flip="none" rotWithShape="1">
            <a:gsLst>
              <a:gs pos="0">
                <a:srgbClr val="006792">
                  <a:shade val="30000"/>
                  <a:satMod val="115000"/>
                </a:srgbClr>
              </a:gs>
              <a:gs pos="15000">
                <a:srgbClr val="006792">
                  <a:shade val="67500"/>
                  <a:satMod val="115000"/>
                </a:srgbClr>
              </a:gs>
              <a:gs pos="100000">
                <a:srgbClr val="006792">
                  <a:shade val="100000"/>
                  <a:satMod val="115000"/>
                </a:srgbClr>
              </a:gs>
            </a:gsLst>
            <a:lin ang="16200000" scaled="1"/>
            <a:tileRect/>
          </a:gradFill>
        </p:spPr>
        <p:txBody>
          <a:bodyPr wrap="square">
            <a:spAutoFit/>
          </a:bodyPr>
          <a:lstStyle/>
          <a:p>
            <a:pPr>
              <a:spcAft>
                <a:spcPts val="1200"/>
              </a:spcAft>
            </a:pPr>
            <a:r>
              <a:rPr lang="en-GB" sz="1600" b="1" i="1" dirty="0">
                <a:solidFill>
                  <a:schemeClr val="bg1"/>
                </a:solidFill>
              </a:rPr>
              <a:t>Recommendation 2</a:t>
            </a:r>
            <a:endParaRPr lang="nb-NO" sz="1600" dirty="0">
              <a:solidFill>
                <a:schemeClr val="bg1"/>
              </a:solidFill>
            </a:endParaRPr>
          </a:p>
          <a:p>
            <a:pPr>
              <a:spcAft>
                <a:spcPts val="1200"/>
              </a:spcAft>
            </a:pPr>
            <a:r>
              <a:rPr lang="en-GB" sz="1600" b="1" i="1" dirty="0">
                <a:solidFill>
                  <a:schemeClr val="bg1"/>
                </a:solidFill>
              </a:rPr>
              <a:t>Science Europe supports Article 83 of the Proposal and its associated provisions and derogations and calls upon the EU institutions to maintain the provisions of Article 83 as proposed by the European Commission, and to ensure that all associated derogations for scientific research are retained and further </a:t>
            </a:r>
            <a:r>
              <a:rPr lang="en-GB" sz="1600" b="1" i="1" dirty="0" smtClean="0">
                <a:solidFill>
                  <a:schemeClr val="bg1"/>
                </a:solidFill>
              </a:rPr>
              <a:t>clarified.</a:t>
            </a:r>
            <a:endParaRPr lang="nb-NO" sz="1600" dirty="0">
              <a:solidFill>
                <a:schemeClr val="bg1"/>
              </a:solidFill>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44208" y="1621306"/>
            <a:ext cx="2520280" cy="3319862"/>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ktangel 8"/>
          <p:cNvSpPr/>
          <p:nvPr/>
        </p:nvSpPr>
        <p:spPr>
          <a:xfrm>
            <a:off x="257175" y="4077072"/>
            <a:ext cx="5328592" cy="1877437"/>
          </a:xfrm>
          <a:prstGeom prst="rect">
            <a:avLst/>
          </a:prstGeom>
          <a:gradFill flip="none" rotWithShape="1">
            <a:gsLst>
              <a:gs pos="0">
                <a:srgbClr val="006792">
                  <a:shade val="30000"/>
                  <a:satMod val="115000"/>
                </a:srgbClr>
              </a:gs>
              <a:gs pos="50000">
                <a:srgbClr val="006792">
                  <a:shade val="67500"/>
                  <a:satMod val="115000"/>
                </a:srgbClr>
              </a:gs>
              <a:gs pos="100000">
                <a:srgbClr val="006792">
                  <a:shade val="100000"/>
                  <a:satMod val="115000"/>
                </a:srgbClr>
              </a:gs>
            </a:gsLst>
            <a:lin ang="16200000" scaled="1"/>
            <a:tileRect/>
          </a:gradFill>
        </p:spPr>
        <p:txBody>
          <a:bodyPr wrap="square">
            <a:spAutoFit/>
          </a:bodyPr>
          <a:lstStyle/>
          <a:p>
            <a:pPr>
              <a:spcAft>
                <a:spcPts val="1200"/>
              </a:spcAft>
            </a:pPr>
            <a:r>
              <a:rPr lang="en-US" sz="1600" b="1" i="1" dirty="0" smtClean="0">
                <a:solidFill>
                  <a:schemeClr val="bg1"/>
                </a:solidFill>
              </a:rPr>
              <a:t>Recommendation </a:t>
            </a:r>
            <a:r>
              <a:rPr lang="en-US" sz="1600" b="1" i="1" dirty="0">
                <a:solidFill>
                  <a:schemeClr val="bg1"/>
                </a:solidFill>
              </a:rPr>
              <a:t>4</a:t>
            </a:r>
            <a:endParaRPr lang="nb-NO" sz="1600" dirty="0">
              <a:solidFill>
                <a:schemeClr val="bg1"/>
              </a:solidFill>
            </a:endParaRPr>
          </a:p>
          <a:p>
            <a:pPr>
              <a:spcAft>
                <a:spcPts val="1200"/>
              </a:spcAft>
            </a:pPr>
            <a:r>
              <a:rPr lang="en-US" sz="1600" b="1" i="1" dirty="0">
                <a:solidFill>
                  <a:schemeClr val="bg1"/>
                </a:solidFill>
              </a:rPr>
              <a:t>Science Europe believes that </a:t>
            </a:r>
            <a:r>
              <a:rPr lang="en-US" sz="1600" b="1" i="1" dirty="0" err="1">
                <a:solidFill>
                  <a:schemeClr val="bg1"/>
                </a:solidFill>
              </a:rPr>
              <a:t>anonymisation</a:t>
            </a:r>
            <a:r>
              <a:rPr lang="en-US" sz="1600" b="1" i="1" dirty="0">
                <a:solidFill>
                  <a:schemeClr val="bg1"/>
                </a:solidFill>
              </a:rPr>
              <a:t> must be explicitly stated to be outside the scope of the Regulation.</a:t>
            </a:r>
            <a:endParaRPr lang="nb-NO" sz="1600" dirty="0">
              <a:solidFill>
                <a:schemeClr val="bg1"/>
              </a:solidFill>
            </a:endParaRPr>
          </a:p>
          <a:p>
            <a:pPr>
              <a:spcAft>
                <a:spcPts val="1200"/>
              </a:spcAft>
            </a:pPr>
            <a:r>
              <a:rPr lang="en-US" sz="1600" b="1" i="1" dirty="0">
                <a:solidFill>
                  <a:schemeClr val="bg1"/>
                </a:solidFill>
              </a:rPr>
              <a:t>Clarity is required concerning how the definition of ‘personal’ data in the proposed regulation relates to ‘</a:t>
            </a:r>
            <a:r>
              <a:rPr lang="en-US" sz="1600" b="1" i="1" dirty="0" err="1">
                <a:solidFill>
                  <a:schemeClr val="bg1"/>
                </a:solidFill>
              </a:rPr>
              <a:t>pseudonymised</a:t>
            </a:r>
            <a:r>
              <a:rPr lang="en-US" sz="1600" b="1" i="1" dirty="0">
                <a:solidFill>
                  <a:schemeClr val="bg1"/>
                </a:solidFill>
              </a:rPr>
              <a:t>’ data</a:t>
            </a:r>
            <a:r>
              <a:rPr lang="en-US" sz="1600" b="1" i="1" dirty="0" smtClean="0">
                <a:solidFill>
                  <a:schemeClr val="bg1"/>
                </a:solidFill>
              </a:rPr>
              <a:t>.</a:t>
            </a:r>
            <a:endParaRPr lang="nb-NO" sz="1600" dirty="0">
              <a:solidFill>
                <a:schemeClr val="bg1"/>
              </a:solidFill>
            </a:endParaRPr>
          </a:p>
        </p:txBody>
      </p:sp>
    </p:spTree>
    <p:extLst>
      <p:ext uri="{BB962C8B-B14F-4D97-AF65-F5344CB8AC3E}">
        <p14:creationId xmlns:p14="http://schemas.microsoft.com/office/powerpoint/2010/main" val="13889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13" name="Rektangel 12"/>
          <p:cNvSpPr/>
          <p:nvPr/>
        </p:nvSpPr>
        <p:spPr>
          <a:xfrm>
            <a:off x="251520" y="908720"/>
            <a:ext cx="8712968" cy="461665"/>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n-GB" sz="2400" b="1" i="1" dirty="0"/>
              <a:t>Science </a:t>
            </a:r>
            <a:r>
              <a:rPr lang="en-GB" sz="2400" b="1" i="1" dirty="0" smtClean="0"/>
              <a:t>Europe Position </a:t>
            </a:r>
            <a:r>
              <a:rPr lang="en-GB" sz="2400" b="1" i="1" dirty="0"/>
              <a:t>Statement</a:t>
            </a:r>
            <a:endParaRPr lang="nb-NO" sz="2400" dirty="0"/>
          </a:p>
        </p:txBody>
      </p:sp>
      <p:sp>
        <p:nvSpPr>
          <p:cNvPr id="7" name="Rektangel 6"/>
          <p:cNvSpPr/>
          <p:nvPr/>
        </p:nvSpPr>
        <p:spPr>
          <a:xfrm>
            <a:off x="258416" y="1621830"/>
            <a:ext cx="5328592" cy="1969770"/>
          </a:xfrm>
          <a:prstGeom prst="rect">
            <a:avLst/>
          </a:prstGeom>
          <a:gradFill flip="none" rotWithShape="1">
            <a:gsLst>
              <a:gs pos="0">
                <a:srgbClr val="006792">
                  <a:shade val="30000"/>
                  <a:satMod val="115000"/>
                </a:srgbClr>
              </a:gs>
              <a:gs pos="50000">
                <a:srgbClr val="006792">
                  <a:shade val="67500"/>
                  <a:satMod val="115000"/>
                </a:srgbClr>
              </a:gs>
              <a:gs pos="100000">
                <a:srgbClr val="006792">
                  <a:shade val="100000"/>
                  <a:satMod val="115000"/>
                </a:srgbClr>
              </a:gs>
            </a:gsLst>
            <a:lin ang="16200000" scaled="1"/>
            <a:tileRect/>
          </a:gradFill>
        </p:spPr>
        <p:txBody>
          <a:bodyPr wrap="square">
            <a:spAutoFit/>
          </a:bodyPr>
          <a:lstStyle/>
          <a:p>
            <a:pPr>
              <a:spcAft>
                <a:spcPts val="1200"/>
              </a:spcAft>
            </a:pPr>
            <a:r>
              <a:rPr lang="en-US" sz="1600" b="1" dirty="0" smtClean="0">
                <a:solidFill>
                  <a:schemeClr val="bg1"/>
                </a:solidFill>
              </a:rPr>
              <a:t>Recommendation </a:t>
            </a:r>
            <a:r>
              <a:rPr lang="en-US" sz="1600" b="1" dirty="0">
                <a:solidFill>
                  <a:schemeClr val="bg1"/>
                </a:solidFill>
              </a:rPr>
              <a:t>6</a:t>
            </a:r>
            <a:endParaRPr lang="nb-NO" sz="1600" dirty="0">
              <a:solidFill>
                <a:schemeClr val="bg1"/>
              </a:solidFill>
            </a:endParaRPr>
          </a:p>
          <a:p>
            <a:pPr>
              <a:spcAft>
                <a:spcPts val="1200"/>
              </a:spcAft>
            </a:pPr>
            <a:r>
              <a:rPr lang="en-US" sz="1600" b="1" i="1" dirty="0" smtClean="0">
                <a:solidFill>
                  <a:schemeClr val="bg1"/>
                </a:solidFill>
              </a:rPr>
              <a:t>Science </a:t>
            </a:r>
            <a:r>
              <a:rPr lang="en-US" sz="1600" b="1" i="1" dirty="0">
                <a:solidFill>
                  <a:schemeClr val="bg1"/>
                </a:solidFill>
              </a:rPr>
              <a:t>Europe urges the EU institutions to acknowledge the specificity of the requirements for consent in scientific research, and to maintain derogations of Article 83 allowing for processing of appropriately-protected personal data for scientific research without consent, or by using ‘broad’ consent procedure if they are practical</a:t>
            </a:r>
            <a:r>
              <a:rPr lang="en-US" sz="1600" b="1" i="1" dirty="0" smtClean="0">
                <a:solidFill>
                  <a:schemeClr val="bg1"/>
                </a:solidFill>
              </a:rPr>
              <a:t>.</a:t>
            </a:r>
            <a:r>
              <a:rPr lang="en-US" sz="1600" b="1" i="1" dirty="0">
                <a:solidFill>
                  <a:schemeClr val="bg1"/>
                </a:solidFill>
              </a:rPr>
              <a:t> </a:t>
            </a:r>
            <a:endParaRPr lang="nb-NO" sz="1600" dirty="0">
              <a:solidFill>
                <a:schemeClr val="bg1"/>
              </a:solidFill>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44208" y="1621306"/>
            <a:ext cx="2520280" cy="3319862"/>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ktangel 8"/>
          <p:cNvSpPr/>
          <p:nvPr/>
        </p:nvSpPr>
        <p:spPr>
          <a:xfrm>
            <a:off x="258416" y="3998094"/>
            <a:ext cx="5328592" cy="1231106"/>
          </a:xfrm>
          <a:prstGeom prst="rect">
            <a:avLst/>
          </a:prstGeom>
          <a:gradFill flip="none" rotWithShape="1">
            <a:gsLst>
              <a:gs pos="0">
                <a:srgbClr val="006792">
                  <a:shade val="30000"/>
                  <a:satMod val="115000"/>
                </a:srgbClr>
              </a:gs>
              <a:gs pos="50000">
                <a:srgbClr val="006792">
                  <a:shade val="67500"/>
                  <a:satMod val="115000"/>
                </a:srgbClr>
              </a:gs>
              <a:gs pos="100000">
                <a:srgbClr val="006792">
                  <a:shade val="100000"/>
                  <a:satMod val="115000"/>
                </a:srgbClr>
              </a:gs>
            </a:gsLst>
            <a:lin ang="16200000" scaled="1"/>
            <a:tileRect/>
          </a:gradFill>
        </p:spPr>
        <p:txBody>
          <a:bodyPr wrap="square">
            <a:spAutoFit/>
          </a:bodyPr>
          <a:lstStyle/>
          <a:p>
            <a:pPr>
              <a:spcAft>
                <a:spcPts val="1200"/>
              </a:spcAft>
            </a:pPr>
            <a:r>
              <a:rPr lang="en-US" sz="1600" b="1" dirty="0" smtClean="0">
                <a:solidFill>
                  <a:schemeClr val="bg1"/>
                </a:solidFill>
              </a:rPr>
              <a:t>Recommendation </a:t>
            </a:r>
            <a:r>
              <a:rPr lang="en-US" sz="1600" b="1" dirty="0">
                <a:solidFill>
                  <a:schemeClr val="bg1"/>
                </a:solidFill>
              </a:rPr>
              <a:t>7</a:t>
            </a:r>
            <a:endParaRPr lang="nb-NO" sz="1600" dirty="0">
              <a:solidFill>
                <a:schemeClr val="bg1"/>
              </a:solidFill>
            </a:endParaRPr>
          </a:p>
          <a:p>
            <a:pPr>
              <a:spcAft>
                <a:spcPts val="1200"/>
              </a:spcAft>
            </a:pPr>
            <a:r>
              <a:rPr lang="en-US" sz="1600" b="1" i="1" dirty="0">
                <a:solidFill>
                  <a:schemeClr val="bg1"/>
                </a:solidFill>
              </a:rPr>
              <a:t>Science Europe stresses the crucial need for a DPR that does not increase the administrative burden for scientific researchers and research </a:t>
            </a:r>
            <a:r>
              <a:rPr lang="en-US" sz="1600" b="1" i="1" dirty="0" err="1" smtClean="0">
                <a:solidFill>
                  <a:schemeClr val="bg1"/>
                </a:solidFill>
              </a:rPr>
              <a:t>organinsations</a:t>
            </a:r>
            <a:r>
              <a:rPr lang="en-US" sz="1600" b="1" i="1" dirty="0" smtClean="0">
                <a:solidFill>
                  <a:schemeClr val="bg1"/>
                </a:solidFill>
              </a:rPr>
              <a:t>.</a:t>
            </a:r>
            <a:endParaRPr lang="nb-NO" sz="1600" b="1" dirty="0">
              <a:solidFill>
                <a:schemeClr val="bg1"/>
              </a:solidFill>
            </a:endParaRPr>
          </a:p>
        </p:txBody>
      </p:sp>
    </p:spTree>
    <p:extLst>
      <p:ext uri="{BB962C8B-B14F-4D97-AF65-F5344CB8AC3E}">
        <p14:creationId xmlns:p14="http://schemas.microsoft.com/office/powerpoint/2010/main" val="3544043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13" name="Rektangel 12"/>
          <p:cNvSpPr/>
          <p:nvPr/>
        </p:nvSpPr>
        <p:spPr>
          <a:xfrm>
            <a:off x="251520" y="908720"/>
            <a:ext cx="8712968" cy="646331"/>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n-GB" sz="3600" b="1" i="1" dirty="0" smtClean="0"/>
              <a:t>The Message</a:t>
            </a:r>
            <a:endParaRPr lang="nb-NO" sz="3600" dirty="0"/>
          </a:p>
        </p:txBody>
      </p:sp>
      <p:sp>
        <p:nvSpPr>
          <p:cNvPr id="7" name="Rektangel 6"/>
          <p:cNvSpPr/>
          <p:nvPr/>
        </p:nvSpPr>
        <p:spPr>
          <a:xfrm>
            <a:off x="251520" y="1988840"/>
            <a:ext cx="8892480" cy="3477875"/>
          </a:xfrm>
          <a:prstGeom prst="rect">
            <a:avLst/>
          </a:prstGeom>
        </p:spPr>
        <p:txBody>
          <a:bodyPr wrap="square">
            <a:spAutoFit/>
          </a:bodyPr>
          <a:lstStyle/>
          <a:p>
            <a:pPr lvl="0">
              <a:spcAft>
                <a:spcPts val="1200"/>
              </a:spcAft>
            </a:pPr>
            <a:r>
              <a:rPr lang="en-GB" sz="3200" b="1" dirty="0">
                <a:solidFill>
                  <a:schemeClr val="tx2">
                    <a:lumMod val="50000"/>
                  </a:schemeClr>
                </a:solidFill>
              </a:rPr>
              <a:t>We have to </a:t>
            </a:r>
            <a:r>
              <a:rPr lang="en-GB" sz="3200" b="1" dirty="0" smtClean="0">
                <a:solidFill>
                  <a:schemeClr val="tx2">
                    <a:lumMod val="50000"/>
                  </a:schemeClr>
                </a:solidFill>
              </a:rPr>
              <a:t>accept that we need;</a:t>
            </a:r>
          </a:p>
          <a:p>
            <a:pPr marL="514350" lvl="0" indent="-514350">
              <a:spcAft>
                <a:spcPts val="1200"/>
              </a:spcAft>
              <a:buFont typeface="Arial" pitchFamily="34" charset="0"/>
              <a:buChar char="•"/>
            </a:pPr>
            <a:r>
              <a:rPr lang="en-GB" sz="2800" dirty="0" smtClean="0">
                <a:solidFill>
                  <a:schemeClr val="tx2">
                    <a:lumMod val="50000"/>
                  </a:schemeClr>
                </a:solidFill>
              </a:rPr>
              <a:t>an </a:t>
            </a:r>
            <a:r>
              <a:rPr lang="en-GB" sz="2800" dirty="0">
                <a:solidFill>
                  <a:schemeClr val="tx2">
                    <a:lumMod val="50000"/>
                  </a:schemeClr>
                </a:solidFill>
              </a:rPr>
              <a:t>adequate legal framework to safeguard </a:t>
            </a:r>
            <a:r>
              <a:rPr lang="en-GB" sz="2800" dirty="0" smtClean="0">
                <a:solidFill>
                  <a:schemeClr val="tx2">
                    <a:lumMod val="50000"/>
                  </a:schemeClr>
                </a:solidFill>
              </a:rPr>
              <a:t>both privacy and access to personal data for scientific purposes; </a:t>
            </a:r>
            <a:endParaRPr lang="nb-NO" sz="2800" dirty="0">
              <a:solidFill>
                <a:schemeClr val="tx2">
                  <a:lumMod val="50000"/>
                </a:schemeClr>
              </a:solidFill>
            </a:endParaRPr>
          </a:p>
          <a:p>
            <a:pPr marL="514350" indent="-514350">
              <a:spcAft>
                <a:spcPts val="1200"/>
              </a:spcAft>
              <a:buFont typeface="Arial" pitchFamily="34" charset="0"/>
              <a:buChar char="•"/>
            </a:pPr>
            <a:r>
              <a:rPr lang="en-GB" sz="2800" dirty="0">
                <a:solidFill>
                  <a:schemeClr val="tx2">
                    <a:lumMod val="50000"/>
                  </a:schemeClr>
                </a:solidFill>
              </a:rPr>
              <a:t>systems </a:t>
            </a:r>
            <a:r>
              <a:rPr lang="en-GB" sz="2800" dirty="0" smtClean="0">
                <a:solidFill>
                  <a:schemeClr val="tx2">
                    <a:lumMod val="50000"/>
                  </a:schemeClr>
                </a:solidFill>
              </a:rPr>
              <a:t>(Data </a:t>
            </a:r>
            <a:r>
              <a:rPr lang="en-GB" sz="2800" dirty="0">
                <a:solidFill>
                  <a:schemeClr val="tx2">
                    <a:lumMod val="50000"/>
                  </a:schemeClr>
                </a:solidFill>
              </a:rPr>
              <a:t>Protection </a:t>
            </a:r>
            <a:r>
              <a:rPr lang="en-GB" sz="2800" dirty="0" smtClean="0">
                <a:solidFill>
                  <a:schemeClr val="tx2">
                    <a:lumMod val="50000"/>
                  </a:schemeClr>
                </a:solidFill>
              </a:rPr>
              <a:t>Official) for documentation, information and  assessment of necessity, risks and benefits, to protect information </a:t>
            </a:r>
            <a:r>
              <a:rPr lang="en-GB" sz="2800" dirty="0">
                <a:solidFill>
                  <a:schemeClr val="tx2">
                    <a:lumMod val="50000"/>
                  </a:schemeClr>
                </a:solidFill>
              </a:rPr>
              <a:t>privacy as well as </a:t>
            </a:r>
            <a:r>
              <a:rPr lang="en-GB" sz="2800" dirty="0" smtClean="0">
                <a:solidFill>
                  <a:schemeClr val="tx2">
                    <a:lumMod val="50000"/>
                  </a:schemeClr>
                </a:solidFill>
              </a:rPr>
              <a:t>user interests and rights .</a:t>
            </a:r>
            <a:r>
              <a:rPr lang="fr-FR" sz="2800" dirty="0">
                <a:solidFill>
                  <a:schemeClr val="tx2">
                    <a:lumMod val="50000"/>
                  </a:schemeClr>
                </a:solidFill>
              </a:rPr>
              <a:t> </a:t>
            </a:r>
            <a:endParaRPr lang="nb-NO" sz="2800" dirty="0">
              <a:solidFill>
                <a:schemeClr val="tx2">
                  <a:lumMod val="50000"/>
                </a:schemeClr>
              </a:solidFill>
            </a:endParaRPr>
          </a:p>
        </p:txBody>
      </p:sp>
    </p:spTree>
    <p:extLst>
      <p:ext uri="{BB962C8B-B14F-4D97-AF65-F5344CB8AC3E}">
        <p14:creationId xmlns:p14="http://schemas.microsoft.com/office/powerpoint/2010/main" val="128026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13" name="Rektangel 12"/>
          <p:cNvSpPr/>
          <p:nvPr/>
        </p:nvSpPr>
        <p:spPr>
          <a:xfrm>
            <a:off x="251520" y="908720"/>
            <a:ext cx="8712968" cy="707886"/>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n-GB" sz="4000" b="1" i="1" dirty="0" smtClean="0"/>
              <a:t>Why?</a:t>
            </a:r>
            <a:endParaRPr lang="nb-NO" sz="4000" dirty="0"/>
          </a:p>
        </p:txBody>
      </p:sp>
      <p:sp>
        <p:nvSpPr>
          <p:cNvPr id="7" name="Rektangel 6"/>
          <p:cNvSpPr/>
          <p:nvPr/>
        </p:nvSpPr>
        <p:spPr>
          <a:xfrm>
            <a:off x="257175" y="1988839"/>
            <a:ext cx="8892480" cy="5293757"/>
          </a:xfrm>
          <a:prstGeom prst="rect">
            <a:avLst/>
          </a:prstGeom>
        </p:spPr>
        <p:txBody>
          <a:bodyPr wrap="square">
            <a:spAutoFit/>
          </a:bodyPr>
          <a:lstStyle/>
          <a:p>
            <a:pPr marL="514350" lvl="0" indent="-514350">
              <a:spcAft>
                <a:spcPts val="1200"/>
              </a:spcAft>
              <a:buFont typeface="Arial" pitchFamily="34" charset="0"/>
              <a:buChar char="•"/>
            </a:pPr>
            <a:r>
              <a:rPr lang="en-US" sz="3200" dirty="0" smtClean="0">
                <a:solidFill>
                  <a:schemeClr val="tx2">
                    <a:lumMod val="50000"/>
                  </a:schemeClr>
                </a:solidFill>
              </a:rPr>
              <a:t>Participants in research need protection</a:t>
            </a:r>
          </a:p>
          <a:p>
            <a:pPr marL="514350" lvl="0" indent="-514350">
              <a:spcAft>
                <a:spcPts val="1200"/>
              </a:spcAft>
              <a:buFont typeface="Arial" pitchFamily="34" charset="0"/>
              <a:buChar char="•"/>
            </a:pPr>
            <a:r>
              <a:rPr lang="en-US" sz="3200" dirty="0" smtClean="0">
                <a:solidFill>
                  <a:schemeClr val="tx2">
                    <a:lumMod val="50000"/>
                  </a:schemeClr>
                </a:solidFill>
              </a:rPr>
              <a:t>Researchers need protection</a:t>
            </a:r>
          </a:p>
          <a:p>
            <a:pPr marL="514350" lvl="0" indent="-514350">
              <a:spcAft>
                <a:spcPts val="1200"/>
              </a:spcAft>
              <a:buFont typeface="Arial" pitchFamily="34" charset="0"/>
              <a:buChar char="•"/>
            </a:pPr>
            <a:r>
              <a:rPr lang="en-US" sz="3200" dirty="0" smtClean="0">
                <a:solidFill>
                  <a:schemeClr val="tx2">
                    <a:lumMod val="50000"/>
                  </a:schemeClr>
                </a:solidFill>
              </a:rPr>
              <a:t>Institution need protection</a:t>
            </a:r>
          </a:p>
          <a:p>
            <a:pPr marL="514350" lvl="0" indent="-514350">
              <a:spcAft>
                <a:spcPts val="1200"/>
              </a:spcAft>
              <a:buFont typeface="Arial" pitchFamily="34" charset="0"/>
              <a:buChar char="•"/>
            </a:pPr>
            <a:r>
              <a:rPr lang="en-US" sz="3200" dirty="0" smtClean="0">
                <a:solidFill>
                  <a:schemeClr val="tx2">
                    <a:lumMod val="50000"/>
                  </a:schemeClr>
                </a:solidFill>
              </a:rPr>
              <a:t>Society need access </a:t>
            </a:r>
          </a:p>
          <a:p>
            <a:pPr lvl="0">
              <a:spcAft>
                <a:spcPts val="1200"/>
              </a:spcAft>
            </a:pPr>
            <a:r>
              <a:rPr lang="en-US" sz="3200" dirty="0" smtClean="0">
                <a:solidFill>
                  <a:schemeClr val="tx2">
                    <a:lumMod val="50000"/>
                  </a:schemeClr>
                </a:solidFill>
              </a:rPr>
              <a:t>        </a:t>
            </a:r>
            <a:endParaRPr lang="en-US" sz="3200" dirty="0">
              <a:solidFill>
                <a:schemeClr val="tx2">
                  <a:lumMod val="50000"/>
                </a:schemeClr>
              </a:solidFill>
            </a:endParaRPr>
          </a:p>
          <a:p>
            <a:pPr lvl="0" algn="ctr">
              <a:spcAft>
                <a:spcPts val="1200"/>
              </a:spcAft>
            </a:pPr>
            <a:r>
              <a:rPr lang="en-US" sz="3600" b="1" dirty="0" smtClean="0">
                <a:solidFill>
                  <a:schemeClr val="tx2">
                    <a:lumMod val="50000"/>
                  </a:schemeClr>
                </a:solidFill>
              </a:rPr>
              <a:t>Self-regulation and transparency to build</a:t>
            </a:r>
          </a:p>
          <a:p>
            <a:pPr lvl="0" algn="ctr">
              <a:spcAft>
                <a:spcPts val="1200"/>
              </a:spcAft>
            </a:pPr>
            <a:r>
              <a:rPr lang="en-US" sz="3600" b="1" dirty="0" smtClean="0">
                <a:solidFill>
                  <a:schemeClr val="tx2">
                    <a:lumMod val="50000"/>
                  </a:schemeClr>
                </a:solidFill>
              </a:rPr>
              <a:t>trust  and support!</a:t>
            </a:r>
          </a:p>
          <a:p>
            <a:pPr lvl="0">
              <a:spcAft>
                <a:spcPts val="1200"/>
              </a:spcAft>
            </a:pPr>
            <a:endParaRPr lang="nb-NO" sz="3600" dirty="0">
              <a:solidFill>
                <a:schemeClr val="tx2">
                  <a:lumMod val="50000"/>
                </a:schemeClr>
              </a:solidFill>
            </a:endParaRPr>
          </a:p>
        </p:txBody>
      </p:sp>
    </p:spTree>
    <p:extLst>
      <p:ext uri="{BB962C8B-B14F-4D97-AF65-F5344CB8AC3E}">
        <p14:creationId xmlns:p14="http://schemas.microsoft.com/office/powerpoint/2010/main" val="1734826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13" name="Rektangel 12"/>
          <p:cNvSpPr/>
          <p:nvPr/>
        </p:nvSpPr>
        <p:spPr>
          <a:xfrm>
            <a:off x="251520" y="908720"/>
            <a:ext cx="8712968" cy="769441"/>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n-GB" sz="4400" b="1" i="1" dirty="0" smtClean="0"/>
              <a:t>Now it is Time to Act!</a:t>
            </a:r>
            <a:endParaRPr lang="nb-NO" sz="4400" dirty="0"/>
          </a:p>
        </p:txBody>
      </p:sp>
      <p:sp>
        <p:nvSpPr>
          <p:cNvPr id="7" name="Rektangel 6"/>
          <p:cNvSpPr/>
          <p:nvPr/>
        </p:nvSpPr>
        <p:spPr>
          <a:xfrm>
            <a:off x="251520" y="1988840"/>
            <a:ext cx="8892480" cy="4862870"/>
          </a:xfrm>
          <a:prstGeom prst="rect">
            <a:avLst/>
          </a:prstGeom>
        </p:spPr>
        <p:txBody>
          <a:bodyPr wrap="square">
            <a:spAutoFit/>
          </a:bodyPr>
          <a:lstStyle/>
          <a:p>
            <a:pPr marL="742950" indent="-742950">
              <a:spcAft>
                <a:spcPts val="1200"/>
              </a:spcAft>
              <a:buFont typeface="Arial" pitchFamily="34" charset="0"/>
              <a:buChar char="•"/>
            </a:pPr>
            <a:r>
              <a:rPr lang="en-GB" sz="2800" dirty="0" smtClean="0">
                <a:solidFill>
                  <a:schemeClr val="tx2">
                    <a:lumMod val="50000"/>
                  </a:schemeClr>
                </a:solidFill>
              </a:rPr>
              <a:t>The </a:t>
            </a:r>
            <a:r>
              <a:rPr lang="en-GB" sz="2800" dirty="0">
                <a:solidFill>
                  <a:schemeClr val="tx2">
                    <a:lumMod val="50000"/>
                  </a:schemeClr>
                </a:solidFill>
              </a:rPr>
              <a:t>European institutions in now entering a  crucial stage in the legislative process </a:t>
            </a:r>
            <a:endParaRPr lang="en-GB" sz="2800" dirty="0" smtClean="0">
              <a:solidFill>
                <a:schemeClr val="tx2">
                  <a:lumMod val="50000"/>
                </a:schemeClr>
              </a:solidFill>
            </a:endParaRPr>
          </a:p>
          <a:p>
            <a:pPr marL="742950" indent="-742950">
              <a:spcAft>
                <a:spcPts val="1200"/>
              </a:spcAft>
              <a:buFont typeface="Arial" pitchFamily="34" charset="0"/>
              <a:buChar char="•"/>
            </a:pPr>
            <a:r>
              <a:rPr lang="en-GB" sz="2800" dirty="0" smtClean="0">
                <a:solidFill>
                  <a:schemeClr val="tx2">
                    <a:lumMod val="50000"/>
                  </a:schemeClr>
                </a:solidFill>
              </a:rPr>
              <a:t>Our role and duty as national research infrastructures is to make research funders and ministries among others, aware of the damaging effects  to research and society if the </a:t>
            </a:r>
            <a:r>
              <a:rPr lang="en-GB" sz="2800" dirty="0">
                <a:solidFill>
                  <a:schemeClr val="tx2">
                    <a:lumMod val="50000"/>
                  </a:schemeClr>
                </a:solidFill>
              </a:rPr>
              <a:t>proposed amendments in the Albrecht </a:t>
            </a:r>
            <a:r>
              <a:rPr lang="en-GB" sz="2800" dirty="0" smtClean="0">
                <a:solidFill>
                  <a:schemeClr val="tx2">
                    <a:lumMod val="50000"/>
                  </a:schemeClr>
                </a:solidFill>
              </a:rPr>
              <a:t>report are implemented. </a:t>
            </a:r>
          </a:p>
          <a:p>
            <a:pPr marL="742950" indent="-742950">
              <a:spcAft>
                <a:spcPts val="1200"/>
              </a:spcAft>
              <a:buFont typeface="Arial" pitchFamily="34" charset="0"/>
              <a:buChar char="•"/>
            </a:pPr>
            <a:r>
              <a:rPr lang="en-GB" sz="2800" dirty="0" smtClean="0">
                <a:solidFill>
                  <a:schemeClr val="tx2">
                    <a:lumMod val="50000"/>
                  </a:schemeClr>
                </a:solidFill>
              </a:rPr>
              <a:t>The proposal is clearly contradicting  high level policies for open access and data sharing across Europe</a:t>
            </a:r>
          </a:p>
          <a:p>
            <a:pPr marL="742950" indent="-742950">
              <a:spcAft>
                <a:spcPts val="1200"/>
              </a:spcAft>
              <a:buFont typeface="Arial" pitchFamily="34" charset="0"/>
              <a:buChar char="•"/>
            </a:pPr>
            <a:r>
              <a:rPr lang="en-GB" sz="2800" dirty="0" smtClean="0">
                <a:solidFill>
                  <a:schemeClr val="tx2">
                    <a:lumMod val="50000"/>
                  </a:schemeClr>
                </a:solidFill>
              </a:rPr>
              <a:t>It is also contradicting the aim </a:t>
            </a:r>
            <a:r>
              <a:rPr lang="en-GB" sz="2800" smtClean="0">
                <a:solidFill>
                  <a:schemeClr val="tx2">
                    <a:lumMod val="50000"/>
                  </a:schemeClr>
                </a:solidFill>
              </a:rPr>
              <a:t>towards harmonisation</a:t>
            </a:r>
            <a:endParaRPr lang="nb-NO" sz="2800" dirty="0">
              <a:solidFill>
                <a:schemeClr val="tx2">
                  <a:lumMod val="50000"/>
                </a:schemeClr>
              </a:solidFill>
            </a:endParaRPr>
          </a:p>
        </p:txBody>
      </p:sp>
    </p:spTree>
    <p:extLst>
      <p:ext uri="{BB962C8B-B14F-4D97-AF65-F5344CB8AC3E}">
        <p14:creationId xmlns:p14="http://schemas.microsoft.com/office/powerpoint/2010/main" val="2410314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7" name="Rektangel 6"/>
          <p:cNvSpPr/>
          <p:nvPr/>
        </p:nvSpPr>
        <p:spPr>
          <a:xfrm>
            <a:off x="0" y="2852936"/>
            <a:ext cx="9144000" cy="584775"/>
          </a:xfrm>
          <a:prstGeom prst="rect">
            <a:avLst/>
          </a:prstGeom>
        </p:spPr>
        <p:txBody>
          <a:bodyPr wrap="square">
            <a:spAutoFit/>
          </a:bodyPr>
          <a:lstStyle/>
          <a:p>
            <a:pPr lvl="0" algn="ctr">
              <a:spcAft>
                <a:spcPts val="1200"/>
              </a:spcAft>
            </a:pPr>
            <a:r>
              <a:rPr lang="nb-NO" sz="3200" b="1" dirty="0" err="1" smtClean="0">
                <a:solidFill>
                  <a:schemeClr val="tx2">
                    <a:lumMod val="50000"/>
                  </a:schemeClr>
                </a:solidFill>
              </a:rPr>
              <a:t>Thank</a:t>
            </a:r>
            <a:r>
              <a:rPr lang="nb-NO" sz="3200" b="1" dirty="0" smtClean="0">
                <a:solidFill>
                  <a:schemeClr val="tx2">
                    <a:lumMod val="50000"/>
                  </a:schemeClr>
                </a:solidFill>
              </a:rPr>
              <a:t> </a:t>
            </a:r>
            <a:r>
              <a:rPr lang="nb-NO" sz="3200" b="1" dirty="0" err="1" smtClean="0">
                <a:solidFill>
                  <a:schemeClr val="tx2">
                    <a:lumMod val="50000"/>
                  </a:schemeClr>
                </a:solidFill>
              </a:rPr>
              <a:t>you</a:t>
            </a:r>
            <a:r>
              <a:rPr lang="nb-NO" sz="3200" b="1" dirty="0" smtClean="0">
                <a:solidFill>
                  <a:schemeClr val="tx2">
                    <a:lumMod val="50000"/>
                  </a:schemeClr>
                </a:solidFill>
              </a:rPr>
              <a:t> for </a:t>
            </a:r>
            <a:r>
              <a:rPr lang="nb-NO" sz="3200" b="1" dirty="0" err="1" smtClean="0">
                <a:solidFill>
                  <a:schemeClr val="tx2">
                    <a:lumMod val="50000"/>
                  </a:schemeClr>
                </a:solidFill>
              </a:rPr>
              <a:t>listening</a:t>
            </a:r>
            <a:r>
              <a:rPr lang="nb-NO" sz="3200" b="1" dirty="0" smtClean="0">
                <a:solidFill>
                  <a:schemeClr val="tx2">
                    <a:lumMod val="50000"/>
                  </a:schemeClr>
                </a:solidFill>
              </a:rPr>
              <a:t>!</a:t>
            </a:r>
            <a:endParaRPr lang="nb-NO" sz="3200" b="1" dirty="0">
              <a:solidFill>
                <a:schemeClr val="tx2">
                  <a:lumMod val="50000"/>
                </a:schemeClr>
              </a:solidFill>
            </a:endParaRPr>
          </a:p>
        </p:txBody>
      </p:sp>
    </p:spTree>
    <p:extLst>
      <p:ext uri="{BB962C8B-B14F-4D97-AF65-F5344CB8AC3E}">
        <p14:creationId xmlns:p14="http://schemas.microsoft.com/office/powerpoint/2010/main" val="3815768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13" name="Rektangel 12"/>
          <p:cNvSpPr/>
          <p:nvPr/>
        </p:nvSpPr>
        <p:spPr>
          <a:xfrm>
            <a:off x="251520" y="908720"/>
            <a:ext cx="8712968" cy="954107"/>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n-US" sz="2800" cap="small" dirty="0">
                <a:solidFill>
                  <a:schemeClr val="tx2">
                    <a:lumMod val="50000"/>
                  </a:schemeClr>
                </a:solidFill>
                <a:effectLst>
                  <a:outerShdw blurRad="38100" dist="38100" dir="2700000" algn="tl">
                    <a:srgbClr val="000000">
                      <a:alpha val="43137"/>
                    </a:srgbClr>
                  </a:outerShdw>
                </a:effectLst>
              </a:rPr>
              <a:t>General Data Protection Regulation (COM(2012)0011</a:t>
            </a:r>
            <a:r>
              <a:rPr lang="en-US" sz="2800" cap="small" dirty="0" smtClean="0">
                <a:solidFill>
                  <a:schemeClr val="tx2">
                    <a:lumMod val="50000"/>
                  </a:schemeClr>
                </a:solidFill>
                <a:effectLst>
                  <a:outerShdw blurRad="38100" dist="38100" dir="2700000" algn="tl">
                    <a:srgbClr val="000000">
                      <a:alpha val="43137"/>
                    </a:srgbClr>
                  </a:outerShdw>
                </a:effectLst>
              </a:rPr>
              <a:t>)</a:t>
            </a:r>
          </a:p>
          <a:p>
            <a:r>
              <a:rPr lang="en-US" sz="2800" cap="small" dirty="0" smtClean="0">
                <a:solidFill>
                  <a:schemeClr val="tx2">
                    <a:lumMod val="50000"/>
                  </a:schemeClr>
                </a:solidFill>
                <a:effectLst>
                  <a:outerShdw blurRad="38100" dist="38100" dir="2700000" algn="tl">
                    <a:srgbClr val="000000">
                      <a:alpha val="43137"/>
                    </a:srgbClr>
                  </a:outerShdw>
                </a:effectLst>
              </a:rPr>
              <a:t>Two Proposals:</a:t>
            </a:r>
            <a:endParaRPr lang="nb-NO" sz="2800" dirty="0">
              <a:solidFill>
                <a:schemeClr val="tx2">
                  <a:lumMod val="50000"/>
                </a:schemeClr>
              </a:solidFill>
              <a:effectLst>
                <a:outerShdw blurRad="38100" dist="38100" dir="2700000" algn="tl">
                  <a:srgbClr val="000000">
                    <a:alpha val="43137"/>
                  </a:srgbClr>
                </a:outerShdw>
              </a:effectLst>
            </a:endParaRPr>
          </a:p>
        </p:txBody>
      </p:sp>
      <p:sp>
        <p:nvSpPr>
          <p:cNvPr id="7" name="Rektangel 6"/>
          <p:cNvSpPr/>
          <p:nvPr/>
        </p:nvSpPr>
        <p:spPr>
          <a:xfrm>
            <a:off x="251520" y="1988840"/>
            <a:ext cx="8640959" cy="6617196"/>
          </a:xfrm>
          <a:prstGeom prst="rect">
            <a:avLst/>
          </a:prstGeom>
        </p:spPr>
        <p:txBody>
          <a:bodyPr wrap="square">
            <a:spAutoFit/>
          </a:bodyPr>
          <a:lstStyle/>
          <a:p>
            <a:pPr>
              <a:spcAft>
                <a:spcPts val="1200"/>
              </a:spcAft>
            </a:pPr>
            <a:r>
              <a:rPr lang="en-US" sz="2400" dirty="0" smtClean="0">
                <a:solidFill>
                  <a:schemeClr val="tx2">
                    <a:lumMod val="50000"/>
                  </a:schemeClr>
                </a:solidFill>
              </a:rPr>
              <a:t>WHY?</a:t>
            </a:r>
            <a:endParaRPr lang="en-US" sz="2800" dirty="0" smtClean="0">
              <a:solidFill>
                <a:schemeClr val="tx2">
                  <a:lumMod val="50000"/>
                </a:schemeClr>
              </a:solidFill>
            </a:endParaRPr>
          </a:p>
          <a:p>
            <a:pPr marL="457200" indent="-457200">
              <a:spcAft>
                <a:spcPts val="1200"/>
              </a:spcAft>
              <a:buFont typeface="Arial" pitchFamily="34" charset="0"/>
              <a:buChar char="•"/>
            </a:pPr>
            <a:r>
              <a:rPr lang="en-US" sz="2800" dirty="0">
                <a:solidFill>
                  <a:schemeClr val="tx2">
                    <a:lumMod val="50000"/>
                  </a:schemeClr>
                </a:solidFill>
              </a:rPr>
              <a:t>The Directive has failed to  achieve proper harmonization due to different implementation of </a:t>
            </a:r>
            <a:r>
              <a:rPr lang="en-US" sz="2800" dirty="0" smtClean="0">
                <a:solidFill>
                  <a:schemeClr val="tx2">
                    <a:lumMod val="50000"/>
                  </a:schemeClr>
                </a:solidFill>
              </a:rPr>
              <a:t>its </a:t>
            </a:r>
            <a:r>
              <a:rPr lang="en-US" sz="2800" dirty="0">
                <a:solidFill>
                  <a:schemeClr val="tx2">
                    <a:lumMod val="50000"/>
                  </a:schemeClr>
                </a:solidFill>
              </a:rPr>
              <a:t>provisions in Member States </a:t>
            </a:r>
          </a:p>
          <a:p>
            <a:pPr marL="457200" indent="-457200">
              <a:spcAft>
                <a:spcPts val="1200"/>
              </a:spcAft>
              <a:buFont typeface="Arial" pitchFamily="34" charset="0"/>
              <a:buChar char="•"/>
            </a:pPr>
            <a:r>
              <a:rPr lang="en-US" sz="2800" dirty="0" smtClean="0">
                <a:solidFill>
                  <a:schemeClr val="tx2">
                    <a:lumMod val="50000"/>
                  </a:schemeClr>
                </a:solidFill>
              </a:rPr>
              <a:t>The result is differences </a:t>
            </a:r>
            <a:r>
              <a:rPr lang="en-US" sz="2800" dirty="0">
                <a:solidFill>
                  <a:schemeClr val="tx2">
                    <a:lumMod val="50000"/>
                  </a:schemeClr>
                </a:solidFill>
              </a:rPr>
              <a:t>in level of data protection both on paper and in </a:t>
            </a:r>
            <a:r>
              <a:rPr lang="en-US" sz="2800" dirty="0" smtClean="0">
                <a:solidFill>
                  <a:schemeClr val="tx2">
                    <a:lumMod val="50000"/>
                  </a:schemeClr>
                </a:solidFill>
              </a:rPr>
              <a:t>practice, which hamper </a:t>
            </a:r>
            <a:r>
              <a:rPr lang="en-US" sz="2800" dirty="0">
                <a:solidFill>
                  <a:schemeClr val="tx2">
                    <a:lumMod val="50000"/>
                  </a:schemeClr>
                </a:solidFill>
              </a:rPr>
              <a:t>free exchange of personal  </a:t>
            </a:r>
            <a:r>
              <a:rPr lang="en-US" sz="2800" dirty="0" smtClean="0">
                <a:solidFill>
                  <a:schemeClr val="tx2">
                    <a:lumMod val="50000"/>
                  </a:schemeClr>
                </a:solidFill>
              </a:rPr>
              <a:t>data</a:t>
            </a:r>
          </a:p>
          <a:p>
            <a:pPr marL="457200" indent="-457200">
              <a:spcAft>
                <a:spcPts val="1200"/>
              </a:spcAft>
              <a:buFont typeface="Arial" pitchFamily="34" charset="0"/>
              <a:buChar char="•"/>
            </a:pPr>
            <a:r>
              <a:rPr lang="en-US" sz="2800" dirty="0" smtClean="0">
                <a:solidFill>
                  <a:schemeClr val="tx2">
                    <a:lumMod val="50000"/>
                  </a:schemeClr>
                </a:solidFill>
              </a:rPr>
              <a:t>The new </a:t>
            </a:r>
            <a:r>
              <a:rPr lang="en-US" sz="2800" dirty="0">
                <a:solidFill>
                  <a:schemeClr val="tx2">
                    <a:lumMod val="50000"/>
                  </a:schemeClr>
                </a:solidFill>
              </a:rPr>
              <a:t> </a:t>
            </a:r>
            <a:r>
              <a:rPr lang="en-US" sz="2800" dirty="0" smtClean="0">
                <a:solidFill>
                  <a:schemeClr val="tx2">
                    <a:lumMod val="50000"/>
                  </a:schemeClr>
                </a:solidFill>
              </a:rPr>
              <a:t>legal instrument  aims to reduce fragmentation and  harmonize </a:t>
            </a:r>
            <a:r>
              <a:rPr lang="en-US" sz="2800" dirty="0">
                <a:solidFill>
                  <a:schemeClr val="tx2">
                    <a:lumMod val="50000"/>
                  </a:schemeClr>
                </a:solidFill>
              </a:rPr>
              <a:t>legislation and legislative practice </a:t>
            </a:r>
            <a:endParaRPr lang="en-US" sz="2800" dirty="0" smtClean="0">
              <a:solidFill>
                <a:schemeClr val="tx2">
                  <a:lumMod val="50000"/>
                </a:schemeClr>
              </a:solidFill>
            </a:endParaRPr>
          </a:p>
          <a:p>
            <a:pPr>
              <a:spcAft>
                <a:spcPts val="1200"/>
              </a:spcAft>
            </a:pPr>
            <a:endParaRPr lang="en-US" sz="2400" dirty="0" smtClean="0">
              <a:solidFill>
                <a:schemeClr val="tx2">
                  <a:lumMod val="50000"/>
                </a:schemeClr>
              </a:solidFill>
            </a:endParaRPr>
          </a:p>
          <a:p>
            <a:pPr>
              <a:spcAft>
                <a:spcPts val="1200"/>
              </a:spcAft>
            </a:pPr>
            <a:r>
              <a:rPr lang="nb-NO" sz="2400" b="1" dirty="0" smtClean="0">
                <a:solidFill>
                  <a:schemeClr val="tx2">
                    <a:lumMod val="50000"/>
                  </a:schemeClr>
                </a:solidFill>
              </a:rPr>
              <a:t> </a:t>
            </a:r>
          </a:p>
          <a:p>
            <a:endParaRPr lang="en-US" sz="2000" b="1" dirty="0" smtClean="0">
              <a:solidFill>
                <a:schemeClr val="tx2">
                  <a:lumMod val="50000"/>
                </a:schemeClr>
              </a:solidFill>
            </a:endParaRPr>
          </a:p>
          <a:p>
            <a:pPr marL="457200" indent="-457200">
              <a:spcAft>
                <a:spcPts val="1200"/>
              </a:spcAft>
            </a:pPr>
            <a:endParaRPr lang="nb-NO" sz="2000" b="1" dirty="0">
              <a:solidFill>
                <a:schemeClr val="tx2">
                  <a:lumMod val="50000"/>
                </a:schemeClr>
              </a:solidFill>
            </a:endParaRPr>
          </a:p>
        </p:txBody>
      </p:sp>
    </p:spTree>
    <p:extLst>
      <p:ext uri="{BB962C8B-B14F-4D97-AF65-F5344CB8AC3E}">
        <p14:creationId xmlns:p14="http://schemas.microsoft.com/office/powerpoint/2010/main" val="2940654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13" name="Rektangel 12"/>
          <p:cNvSpPr/>
          <p:nvPr/>
        </p:nvSpPr>
        <p:spPr>
          <a:xfrm>
            <a:off x="251520" y="908720"/>
            <a:ext cx="8712968" cy="646331"/>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n-GB" sz="3600" b="1" i="1" dirty="0" smtClean="0"/>
              <a:t>Why does this concern us?</a:t>
            </a:r>
            <a:endParaRPr lang="nb-NO" sz="3600" dirty="0"/>
          </a:p>
        </p:txBody>
      </p:sp>
      <p:sp>
        <p:nvSpPr>
          <p:cNvPr id="7" name="Rektangel 6"/>
          <p:cNvSpPr/>
          <p:nvPr/>
        </p:nvSpPr>
        <p:spPr>
          <a:xfrm>
            <a:off x="251520" y="1988840"/>
            <a:ext cx="8892480" cy="4579715"/>
          </a:xfrm>
          <a:prstGeom prst="rect">
            <a:avLst/>
          </a:prstGeom>
        </p:spPr>
        <p:txBody>
          <a:bodyPr wrap="square">
            <a:spAutoFit/>
          </a:bodyPr>
          <a:lstStyle/>
          <a:p>
            <a:pPr marL="571500" indent="-571500">
              <a:lnSpc>
                <a:spcPct val="90000"/>
              </a:lnSpc>
              <a:buFont typeface="Arial" pitchFamily="34" charset="0"/>
              <a:buChar char="•"/>
            </a:pPr>
            <a:r>
              <a:rPr lang="en-GB" sz="3600" dirty="0">
                <a:solidFill>
                  <a:srgbClr val="214365"/>
                </a:solidFill>
                <a:cs typeface="Times New Roman" pitchFamily="18" charset="0"/>
              </a:rPr>
              <a:t>Law and legal practice </a:t>
            </a:r>
            <a:r>
              <a:rPr lang="en-GB" sz="3600" dirty="0" smtClean="0">
                <a:solidFill>
                  <a:srgbClr val="214365"/>
                </a:solidFill>
                <a:cs typeface="Times New Roman" pitchFamily="18" charset="0"/>
              </a:rPr>
              <a:t>in relation to various types of data do </a:t>
            </a:r>
            <a:r>
              <a:rPr lang="en-GB" sz="3600" dirty="0">
                <a:solidFill>
                  <a:srgbClr val="214365"/>
                </a:solidFill>
                <a:cs typeface="Times New Roman" pitchFamily="18" charset="0"/>
              </a:rPr>
              <a:t>affect opportunities for </a:t>
            </a:r>
            <a:r>
              <a:rPr lang="en-GB" sz="3600" dirty="0" smtClean="0">
                <a:solidFill>
                  <a:srgbClr val="214365"/>
                </a:solidFill>
                <a:cs typeface="Times New Roman" pitchFamily="18" charset="0"/>
              </a:rPr>
              <a:t>research as well as the possibilities for data archives and research infrastructures to serve the needs of empirical research </a:t>
            </a:r>
          </a:p>
          <a:p>
            <a:pPr marL="571500" indent="-571500">
              <a:lnSpc>
                <a:spcPct val="90000"/>
              </a:lnSpc>
              <a:buFont typeface="Arial" pitchFamily="34" charset="0"/>
              <a:buChar char="•"/>
            </a:pPr>
            <a:endParaRPr lang="en-GB" sz="3600" dirty="0" smtClean="0">
              <a:solidFill>
                <a:srgbClr val="214365"/>
              </a:solidFill>
              <a:cs typeface="Times New Roman" pitchFamily="18" charset="0"/>
            </a:endParaRPr>
          </a:p>
          <a:p>
            <a:pPr marL="571500" indent="-571500">
              <a:lnSpc>
                <a:spcPct val="90000"/>
              </a:lnSpc>
              <a:buFont typeface="Arial" pitchFamily="34" charset="0"/>
              <a:buChar char="•"/>
            </a:pPr>
            <a:r>
              <a:rPr lang="en-GB" sz="3600" dirty="0" smtClean="0">
                <a:solidFill>
                  <a:srgbClr val="214365"/>
                </a:solidFill>
                <a:cs typeface="Times New Roman" pitchFamily="18" charset="0"/>
              </a:rPr>
              <a:t>Law </a:t>
            </a:r>
            <a:r>
              <a:rPr lang="en-GB" sz="3600" dirty="0">
                <a:solidFill>
                  <a:srgbClr val="214365"/>
                </a:solidFill>
                <a:cs typeface="Times New Roman" pitchFamily="18" charset="0"/>
              </a:rPr>
              <a:t>and legal practice should be a major concern for national research </a:t>
            </a:r>
            <a:r>
              <a:rPr lang="en-GB" sz="3600" dirty="0" smtClean="0">
                <a:solidFill>
                  <a:srgbClr val="214365"/>
                </a:solidFill>
                <a:cs typeface="Times New Roman" pitchFamily="18" charset="0"/>
              </a:rPr>
              <a:t>infrastructures</a:t>
            </a:r>
            <a:endParaRPr lang="en-GB" sz="3600" dirty="0">
              <a:solidFill>
                <a:srgbClr val="214365"/>
              </a:solidFill>
              <a:cs typeface="Times New Roman" pitchFamily="18" charset="0"/>
            </a:endParaRPr>
          </a:p>
        </p:txBody>
      </p:sp>
    </p:spTree>
    <p:extLst>
      <p:ext uri="{BB962C8B-B14F-4D97-AF65-F5344CB8AC3E}">
        <p14:creationId xmlns:p14="http://schemas.microsoft.com/office/powerpoint/2010/main" val="3926454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13" name="Rektangel 12"/>
          <p:cNvSpPr/>
          <p:nvPr/>
        </p:nvSpPr>
        <p:spPr>
          <a:xfrm>
            <a:off x="251520" y="908720"/>
            <a:ext cx="8712968" cy="892552"/>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nb-NO" sz="2800" dirty="0">
                <a:solidFill>
                  <a:schemeClr val="tx2">
                    <a:lumMod val="50000"/>
                  </a:schemeClr>
                </a:solidFill>
                <a:effectLst>
                  <a:outerShdw blurRad="38100" dist="38100" dir="2700000" algn="tl">
                    <a:srgbClr val="000000">
                      <a:alpha val="43137"/>
                    </a:srgbClr>
                  </a:outerShdw>
                </a:effectLst>
              </a:rPr>
              <a:t>EU Directive 95/46/EC - The Data </a:t>
            </a:r>
            <a:r>
              <a:rPr lang="nb-NO" sz="2800" dirty="0" err="1">
                <a:solidFill>
                  <a:schemeClr val="tx2">
                    <a:lumMod val="50000"/>
                  </a:schemeClr>
                </a:solidFill>
                <a:effectLst>
                  <a:outerShdw blurRad="38100" dist="38100" dir="2700000" algn="tl">
                    <a:srgbClr val="000000">
                      <a:alpha val="43137"/>
                    </a:srgbClr>
                  </a:outerShdw>
                </a:effectLst>
              </a:rPr>
              <a:t>Protection</a:t>
            </a:r>
            <a:r>
              <a:rPr lang="nb-NO" sz="2800" dirty="0">
                <a:solidFill>
                  <a:schemeClr val="tx2">
                    <a:lumMod val="50000"/>
                  </a:schemeClr>
                </a:solidFill>
                <a:effectLst>
                  <a:outerShdw blurRad="38100" dist="38100" dir="2700000" algn="tl">
                    <a:srgbClr val="000000">
                      <a:alpha val="43137"/>
                    </a:srgbClr>
                  </a:outerShdw>
                </a:effectLst>
              </a:rPr>
              <a:t> </a:t>
            </a:r>
            <a:r>
              <a:rPr lang="nb-NO" sz="2800" dirty="0" err="1" smtClean="0">
                <a:solidFill>
                  <a:schemeClr val="tx2">
                    <a:lumMod val="50000"/>
                  </a:schemeClr>
                </a:solidFill>
                <a:effectLst>
                  <a:outerShdw blurRad="38100" dist="38100" dir="2700000" algn="tl">
                    <a:srgbClr val="000000">
                      <a:alpha val="43137"/>
                    </a:srgbClr>
                  </a:outerShdw>
                </a:effectLst>
              </a:rPr>
              <a:t>Directive</a:t>
            </a:r>
            <a:endParaRPr lang="nb-NO" sz="2800" dirty="0" smtClean="0">
              <a:solidFill>
                <a:schemeClr val="tx2">
                  <a:lumMod val="50000"/>
                </a:schemeClr>
              </a:solidFill>
              <a:effectLst>
                <a:outerShdw blurRad="38100" dist="38100" dir="2700000" algn="tl">
                  <a:srgbClr val="000000">
                    <a:alpha val="43137"/>
                  </a:srgbClr>
                </a:outerShdw>
              </a:effectLst>
            </a:endParaRPr>
          </a:p>
          <a:p>
            <a:pPr lvl="0"/>
            <a:r>
              <a:rPr lang="en-GB" sz="2400" b="1" dirty="0" smtClean="0">
                <a:solidFill>
                  <a:schemeClr val="tx2">
                    <a:lumMod val="50000"/>
                  </a:schemeClr>
                </a:solidFill>
                <a:ea typeface="Times New Roman" pitchFamily="18" charset="0"/>
                <a:cs typeface="Times New Roman" pitchFamily="18" charset="0"/>
              </a:rPr>
              <a:t>Article 6: </a:t>
            </a:r>
            <a:r>
              <a:rPr lang="en-GB" sz="2400" b="1" dirty="0">
                <a:solidFill>
                  <a:schemeClr val="tx2">
                    <a:lumMod val="50000"/>
                  </a:schemeClr>
                </a:solidFill>
                <a:ea typeface="Times New Roman" pitchFamily="18" charset="0"/>
                <a:cs typeface="Times New Roman" pitchFamily="18" charset="0"/>
              </a:rPr>
              <a:t>Purpose </a:t>
            </a:r>
            <a:r>
              <a:rPr lang="en-GB" sz="2400" b="1" dirty="0" smtClean="0">
                <a:solidFill>
                  <a:schemeClr val="tx2">
                    <a:lumMod val="50000"/>
                  </a:schemeClr>
                </a:solidFill>
                <a:ea typeface="Times New Roman" pitchFamily="18" charset="0"/>
                <a:cs typeface="Times New Roman" pitchFamily="18" charset="0"/>
              </a:rPr>
              <a:t>specification – fundamental right and principle</a:t>
            </a:r>
            <a:endParaRPr lang="nb-NO" sz="2400" dirty="0">
              <a:solidFill>
                <a:schemeClr val="tx2">
                  <a:lumMod val="50000"/>
                </a:schemeClr>
              </a:solidFill>
              <a:effectLst>
                <a:outerShdw blurRad="38100" dist="38100" dir="2700000" algn="tl">
                  <a:srgbClr val="000000">
                    <a:alpha val="43137"/>
                  </a:srgbClr>
                </a:outerShdw>
              </a:effectLst>
            </a:endParaRPr>
          </a:p>
        </p:txBody>
      </p:sp>
      <p:sp>
        <p:nvSpPr>
          <p:cNvPr id="15" name="Rectangle 1"/>
          <p:cNvSpPr>
            <a:spLocks noChangeArrowheads="1"/>
          </p:cNvSpPr>
          <p:nvPr/>
        </p:nvSpPr>
        <p:spPr bwMode="auto">
          <a:xfrm>
            <a:off x="287524" y="2132856"/>
            <a:ext cx="8640960" cy="3785652"/>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ts val="1200"/>
              </a:spcAft>
              <a:buClrTx/>
              <a:buSzTx/>
              <a:buFont typeface="+mj-lt"/>
              <a:buAutoNum type="arabicPeriod"/>
              <a:tabLst/>
            </a:pPr>
            <a:r>
              <a:rPr kumimoji="0" lang="en-GB" sz="2000" b="0" i="1" u="none" strike="noStrike" cap="none" normalizeH="0" baseline="0" dirty="0" smtClean="0">
                <a:ln>
                  <a:noFill/>
                </a:ln>
                <a:solidFill>
                  <a:schemeClr val="bg1"/>
                </a:solidFill>
                <a:effectLst/>
                <a:latin typeface="+mj-lt"/>
                <a:ea typeface="Times New Roman" pitchFamily="18" charset="0"/>
                <a:cs typeface="Times New Roman" pitchFamily="18" charset="0"/>
              </a:rPr>
              <a:t>Member States shall provide that personal data must be:</a:t>
            </a:r>
          </a:p>
          <a:p>
            <a:pPr marL="800100" lvl="1" indent="-342900" eaLnBrk="0" fontAlgn="base" hangingPunct="0">
              <a:spcBef>
                <a:spcPct val="0"/>
              </a:spcBef>
              <a:spcAft>
                <a:spcPts val="1200"/>
              </a:spcAft>
              <a:buFont typeface="+mj-lt"/>
              <a:buAutoNum type="alphaLcParenR" startAt="2"/>
            </a:pPr>
            <a:r>
              <a:rPr kumimoji="0" lang="en-GB" sz="2000" i="1" u="none" strike="noStrike" cap="none" normalizeH="0" baseline="0" dirty="0" smtClean="0">
                <a:ln>
                  <a:noFill/>
                </a:ln>
                <a:solidFill>
                  <a:schemeClr val="bg1"/>
                </a:solidFill>
                <a:effectLst/>
                <a:latin typeface="+mj-lt"/>
                <a:ea typeface="Times New Roman" pitchFamily="18" charset="0"/>
                <a:cs typeface="Times New Roman" pitchFamily="18" charset="0"/>
              </a:rPr>
              <a:t>collected for specified, explicit and legitimate purposes and not further processed in a way incompatible with those purposes. Further processing of data for </a:t>
            </a:r>
            <a:r>
              <a:rPr kumimoji="0" lang="en-GB" sz="2000" i="1" u="sng" strike="noStrike" cap="none" normalizeH="0" baseline="0" dirty="0" smtClean="0">
                <a:ln>
                  <a:noFill/>
                </a:ln>
                <a:solidFill>
                  <a:schemeClr val="bg1"/>
                </a:solidFill>
                <a:effectLst/>
                <a:latin typeface="+mj-lt"/>
                <a:ea typeface="Times New Roman" pitchFamily="18" charset="0"/>
                <a:cs typeface="Times New Roman" pitchFamily="18" charset="0"/>
              </a:rPr>
              <a:t>historical, statistical or scientific purposes shall not be considered as incompatible</a:t>
            </a:r>
            <a:r>
              <a:rPr kumimoji="0" lang="en-GB" sz="2000" i="1" u="none" strike="noStrike" cap="none" normalizeH="0" baseline="0" dirty="0" smtClean="0">
                <a:ln>
                  <a:noFill/>
                </a:ln>
                <a:solidFill>
                  <a:schemeClr val="bg1"/>
                </a:solidFill>
                <a:effectLst/>
                <a:latin typeface="+mj-lt"/>
                <a:ea typeface="Times New Roman" pitchFamily="18" charset="0"/>
                <a:cs typeface="Times New Roman" pitchFamily="18" charset="0"/>
              </a:rPr>
              <a:t> provided that Member States provide appropriate safeguards;</a:t>
            </a:r>
            <a:endParaRPr lang="nb-NO" sz="2000" i="1" dirty="0">
              <a:solidFill>
                <a:schemeClr val="bg1"/>
              </a:solidFill>
              <a:latin typeface="+mj-lt"/>
              <a:ea typeface="Times New Roman" pitchFamily="18" charset="0"/>
              <a:cs typeface="Times New Roman" pitchFamily="18" charset="0"/>
            </a:endParaRPr>
          </a:p>
          <a:p>
            <a:pPr marL="800100" lvl="1" indent="-342900" eaLnBrk="0" fontAlgn="base" hangingPunct="0">
              <a:spcBef>
                <a:spcPct val="0"/>
              </a:spcBef>
              <a:spcAft>
                <a:spcPts val="1200"/>
              </a:spcAft>
              <a:buFont typeface="+mj-lt"/>
              <a:buAutoNum type="alphaLcParenR" startAt="5"/>
            </a:pPr>
            <a:r>
              <a:rPr kumimoji="0" lang="en-GB" sz="2000" i="1" u="none" strike="noStrike" cap="none" normalizeH="0" baseline="0" dirty="0" smtClean="0">
                <a:ln>
                  <a:noFill/>
                </a:ln>
                <a:solidFill>
                  <a:schemeClr val="bg1"/>
                </a:solidFill>
                <a:effectLst/>
                <a:latin typeface="+mj-lt"/>
                <a:ea typeface="Times New Roman" pitchFamily="18" charset="0"/>
                <a:cs typeface="Times New Roman" pitchFamily="18" charset="0"/>
              </a:rPr>
              <a:t>kept in a form which permits identification of data subjects for no longer than is necessary for the purposes for which the data were collected or for which they are further processed. Member States shall lay down </a:t>
            </a:r>
            <a:r>
              <a:rPr kumimoji="0" lang="en-GB" sz="2000" i="1" u="sng" strike="noStrike" cap="none" normalizeH="0" baseline="0" dirty="0" smtClean="0">
                <a:ln>
                  <a:noFill/>
                </a:ln>
                <a:solidFill>
                  <a:schemeClr val="bg1"/>
                </a:solidFill>
                <a:effectLst/>
                <a:latin typeface="+mj-lt"/>
                <a:ea typeface="Times New Roman" pitchFamily="18" charset="0"/>
                <a:cs typeface="Times New Roman" pitchFamily="18" charset="0"/>
              </a:rPr>
              <a:t>appropriate safeguards for personal data stored for longer periods for historical, statistical or scientific use</a:t>
            </a:r>
            <a:r>
              <a:rPr kumimoji="0" lang="en-GB" sz="2000" i="1" u="none" strike="noStrike" cap="none" normalizeH="0" baseline="0" dirty="0" smtClean="0">
                <a:ln>
                  <a:noFill/>
                </a:ln>
                <a:solidFill>
                  <a:schemeClr val="bg1"/>
                </a:solidFill>
                <a:effectLst/>
                <a:latin typeface="+mj-lt"/>
                <a:ea typeface="Times New Roman" pitchFamily="18" charset="0"/>
                <a:cs typeface="Times New Roman" pitchFamily="18" charset="0"/>
              </a:rPr>
              <a:t>.</a:t>
            </a:r>
            <a:endParaRPr kumimoji="0" lang="nb-NO" sz="2000" i="1" u="none" strike="noStrike" cap="none" normalizeH="0" baseline="0" dirty="0" smtClean="0">
              <a:ln>
                <a:noFill/>
              </a:ln>
              <a:solidFill>
                <a:schemeClr val="bg1"/>
              </a:solidFill>
              <a:effectLst/>
              <a:latin typeface="+mj-lt"/>
              <a:ea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13" name="Rektangel 12"/>
          <p:cNvSpPr/>
          <p:nvPr/>
        </p:nvSpPr>
        <p:spPr>
          <a:xfrm>
            <a:off x="196779" y="908719"/>
            <a:ext cx="8712968" cy="1384995"/>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nb-NO" sz="2800" dirty="0">
                <a:solidFill>
                  <a:schemeClr val="tx2">
                    <a:lumMod val="50000"/>
                  </a:schemeClr>
                </a:solidFill>
                <a:effectLst>
                  <a:outerShdw blurRad="38100" dist="38100" dir="2700000" algn="tl">
                    <a:srgbClr val="000000">
                      <a:alpha val="43137"/>
                    </a:srgbClr>
                  </a:outerShdw>
                </a:effectLst>
              </a:rPr>
              <a:t>EU </a:t>
            </a:r>
            <a:r>
              <a:rPr lang="nb-NO" sz="2800" dirty="0" err="1">
                <a:solidFill>
                  <a:schemeClr val="tx2">
                    <a:lumMod val="50000"/>
                  </a:schemeClr>
                </a:solidFill>
                <a:effectLst>
                  <a:outerShdw blurRad="38100" dist="38100" dir="2700000" algn="tl">
                    <a:srgbClr val="000000">
                      <a:alpha val="43137"/>
                    </a:srgbClr>
                  </a:outerShdw>
                </a:effectLst>
              </a:rPr>
              <a:t>Directive</a:t>
            </a:r>
            <a:r>
              <a:rPr lang="nb-NO" sz="2800" dirty="0">
                <a:solidFill>
                  <a:schemeClr val="tx2">
                    <a:lumMod val="50000"/>
                  </a:schemeClr>
                </a:solidFill>
                <a:effectLst>
                  <a:outerShdw blurRad="38100" dist="38100" dir="2700000" algn="tl">
                    <a:srgbClr val="000000">
                      <a:alpha val="43137"/>
                    </a:srgbClr>
                  </a:outerShdw>
                </a:effectLst>
              </a:rPr>
              <a:t> 95/46/EC - The Data </a:t>
            </a:r>
            <a:r>
              <a:rPr lang="nb-NO" sz="2800" dirty="0" err="1">
                <a:solidFill>
                  <a:schemeClr val="tx2">
                    <a:lumMod val="50000"/>
                  </a:schemeClr>
                </a:solidFill>
                <a:effectLst>
                  <a:outerShdw blurRad="38100" dist="38100" dir="2700000" algn="tl">
                    <a:srgbClr val="000000">
                      <a:alpha val="43137"/>
                    </a:srgbClr>
                  </a:outerShdw>
                </a:effectLst>
              </a:rPr>
              <a:t>Protection</a:t>
            </a:r>
            <a:r>
              <a:rPr lang="nb-NO" sz="2800" dirty="0">
                <a:solidFill>
                  <a:schemeClr val="tx2">
                    <a:lumMod val="50000"/>
                  </a:schemeClr>
                </a:solidFill>
                <a:effectLst>
                  <a:outerShdw blurRad="38100" dist="38100" dir="2700000" algn="tl">
                    <a:srgbClr val="000000">
                      <a:alpha val="43137"/>
                    </a:srgbClr>
                  </a:outerShdw>
                </a:effectLst>
              </a:rPr>
              <a:t> </a:t>
            </a:r>
            <a:r>
              <a:rPr lang="nb-NO" sz="2800" dirty="0" err="1" smtClean="0">
                <a:solidFill>
                  <a:schemeClr val="tx2">
                    <a:lumMod val="50000"/>
                  </a:schemeClr>
                </a:solidFill>
                <a:effectLst>
                  <a:outerShdw blurRad="38100" dist="38100" dir="2700000" algn="tl">
                    <a:srgbClr val="000000">
                      <a:alpha val="43137"/>
                    </a:srgbClr>
                  </a:outerShdw>
                </a:effectLst>
              </a:rPr>
              <a:t>Directive</a:t>
            </a:r>
            <a:endParaRPr lang="nb-NO" sz="2800" dirty="0" smtClean="0">
              <a:solidFill>
                <a:schemeClr val="tx2">
                  <a:lumMod val="50000"/>
                </a:schemeClr>
              </a:solidFill>
              <a:effectLst>
                <a:outerShdw blurRad="38100" dist="38100" dir="2700000" algn="tl">
                  <a:srgbClr val="000000">
                    <a:alpha val="43137"/>
                  </a:srgbClr>
                </a:outerShdw>
              </a:effectLst>
            </a:endParaRPr>
          </a:p>
          <a:p>
            <a:r>
              <a:rPr lang="en-GB" sz="2800" b="1" dirty="0" smtClean="0">
                <a:solidFill>
                  <a:schemeClr val="tx2">
                    <a:lumMod val="50000"/>
                  </a:schemeClr>
                </a:solidFill>
                <a:ea typeface="Times New Roman" pitchFamily="18" charset="0"/>
                <a:cs typeface="Times New Roman" pitchFamily="18" charset="0"/>
              </a:rPr>
              <a:t>Article 11: </a:t>
            </a:r>
            <a:r>
              <a:rPr lang="en-GB" sz="2800" b="1" dirty="0"/>
              <a:t>Information where the data have not been obtained from the data </a:t>
            </a:r>
            <a:r>
              <a:rPr lang="en-GB" sz="2800" b="1" dirty="0" smtClean="0"/>
              <a:t>subject</a:t>
            </a:r>
            <a:endParaRPr lang="nb-NO" sz="2800" dirty="0">
              <a:solidFill>
                <a:schemeClr val="tx2">
                  <a:lumMod val="50000"/>
                </a:schemeClr>
              </a:solidFill>
              <a:effectLst>
                <a:outerShdw blurRad="38100" dist="38100" dir="2700000" algn="tl">
                  <a:srgbClr val="000000">
                    <a:alpha val="43137"/>
                  </a:srgbClr>
                </a:outerShdw>
              </a:effectLst>
            </a:endParaRPr>
          </a:p>
        </p:txBody>
      </p:sp>
      <p:sp>
        <p:nvSpPr>
          <p:cNvPr id="7" name="Rectangle 1"/>
          <p:cNvSpPr>
            <a:spLocks noChangeArrowheads="1"/>
          </p:cNvSpPr>
          <p:nvPr/>
        </p:nvSpPr>
        <p:spPr bwMode="auto">
          <a:xfrm>
            <a:off x="202434" y="2924944"/>
            <a:ext cx="8707313" cy="2308324"/>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anchor="ctr" anchorCtr="0" compatLnSpc="1">
            <a:prstTxWarp prst="textNoShape">
              <a:avLst/>
            </a:prstTxWarp>
            <a:spAutoFit/>
          </a:bodyPr>
          <a:lstStyle/>
          <a:p>
            <a:pPr marL="342900" lvl="0" indent="-342900" eaLnBrk="0" fontAlgn="base" hangingPunct="0">
              <a:spcBef>
                <a:spcPct val="0"/>
              </a:spcBef>
              <a:spcAft>
                <a:spcPts val="1200"/>
              </a:spcAft>
              <a:buFont typeface="+mj-lt"/>
              <a:buAutoNum type="arabicPeriod" startAt="2"/>
            </a:pPr>
            <a:r>
              <a:rPr lang="en-US" sz="2400" i="1" dirty="0" smtClean="0"/>
              <a:t>Paragraph </a:t>
            </a:r>
            <a:r>
              <a:rPr lang="en-US" sz="2400" i="1" dirty="0"/>
              <a:t>1 shall not apply where</a:t>
            </a:r>
            <a:r>
              <a:rPr lang="en-US" sz="2400" b="1" i="1" dirty="0"/>
              <a:t>, in particular for processing for statistical purposes or for the purposes of historical or scientific research,</a:t>
            </a:r>
            <a:r>
              <a:rPr lang="en-US" sz="2400" i="1" dirty="0"/>
              <a:t> the provision of such information proves impossible or would involve a disproportionate effort or if recording or disclosure is expressly laid down by law. In these cases Member States shall provide appropriate safeguards.</a:t>
            </a:r>
            <a:endParaRPr kumimoji="0" lang="nb-NO" sz="2400" i="1" u="none" strike="noStrike" cap="none" normalizeH="0" baseline="0" dirty="0" smtClean="0">
              <a:ln>
                <a:noFill/>
              </a:ln>
              <a:solidFill>
                <a:schemeClr val="bg1"/>
              </a:solidFill>
              <a:effectLst/>
              <a:latin typeface="+mj-lt"/>
              <a:ea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13" name="Rektangel 12"/>
          <p:cNvSpPr/>
          <p:nvPr/>
        </p:nvSpPr>
        <p:spPr>
          <a:xfrm>
            <a:off x="251520" y="908720"/>
            <a:ext cx="8712968" cy="830997"/>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nb-NO" sz="2800" dirty="0">
                <a:solidFill>
                  <a:schemeClr val="tx2">
                    <a:lumMod val="50000"/>
                  </a:schemeClr>
                </a:solidFill>
                <a:effectLst>
                  <a:outerShdw blurRad="38100" dist="38100" dir="2700000" algn="tl">
                    <a:srgbClr val="000000">
                      <a:alpha val="43137"/>
                    </a:srgbClr>
                  </a:outerShdw>
                </a:effectLst>
              </a:rPr>
              <a:t>EU </a:t>
            </a:r>
            <a:r>
              <a:rPr lang="nb-NO" sz="2800" dirty="0" err="1">
                <a:solidFill>
                  <a:schemeClr val="tx2">
                    <a:lumMod val="50000"/>
                  </a:schemeClr>
                </a:solidFill>
                <a:effectLst>
                  <a:outerShdw blurRad="38100" dist="38100" dir="2700000" algn="tl">
                    <a:srgbClr val="000000">
                      <a:alpha val="43137"/>
                    </a:srgbClr>
                  </a:outerShdw>
                </a:effectLst>
              </a:rPr>
              <a:t>Directive</a:t>
            </a:r>
            <a:r>
              <a:rPr lang="nb-NO" sz="2800" dirty="0">
                <a:solidFill>
                  <a:schemeClr val="tx2">
                    <a:lumMod val="50000"/>
                  </a:schemeClr>
                </a:solidFill>
                <a:effectLst>
                  <a:outerShdw blurRad="38100" dist="38100" dir="2700000" algn="tl">
                    <a:srgbClr val="000000">
                      <a:alpha val="43137"/>
                    </a:srgbClr>
                  </a:outerShdw>
                </a:effectLst>
              </a:rPr>
              <a:t> 95/46/EC - The Data </a:t>
            </a:r>
            <a:r>
              <a:rPr lang="nb-NO" sz="2800" dirty="0" err="1">
                <a:solidFill>
                  <a:schemeClr val="tx2">
                    <a:lumMod val="50000"/>
                  </a:schemeClr>
                </a:solidFill>
                <a:effectLst>
                  <a:outerShdw blurRad="38100" dist="38100" dir="2700000" algn="tl">
                    <a:srgbClr val="000000">
                      <a:alpha val="43137"/>
                    </a:srgbClr>
                  </a:outerShdw>
                </a:effectLst>
              </a:rPr>
              <a:t>Protection</a:t>
            </a:r>
            <a:r>
              <a:rPr lang="nb-NO" sz="2800" dirty="0">
                <a:solidFill>
                  <a:schemeClr val="tx2">
                    <a:lumMod val="50000"/>
                  </a:schemeClr>
                </a:solidFill>
                <a:effectLst>
                  <a:outerShdw blurRad="38100" dist="38100" dir="2700000" algn="tl">
                    <a:srgbClr val="000000">
                      <a:alpha val="43137"/>
                    </a:srgbClr>
                  </a:outerShdw>
                </a:effectLst>
              </a:rPr>
              <a:t> </a:t>
            </a:r>
            <a:r>
              <a:rPr lang="nb-NO" sz="2800" dirty="0" err="1" smtClean="0">
                <a:solidFill>
                  <a:schemeClr val="tx2">
                    <a:lumMod val="50000"/>
                  </a:schemeClr>
                </a:solidFill>
                <a:effectLst>
                  <a:outerShdw blurRad="38100" dist="38100" dir="2700000" algn="tl">
                    <a:srgbClr val="000000">
                      <a:alpha val="43137"/>
                    </a:srgbClr>
                  </a:outerShdw>
                </a:effectLst>
              </a:rPr>
              <a:t>Directive</a:t>
            </a:r>
            <a:endParaRPr lang="nb-NO" sz="2800" dirty="0" smtClean="0">
              <a:solidFill>
                <a:schemeClr val="tx2">
                  <a:lumMod val="50000"/>
                </a:schemeClr>
              </a:solidFill>
              <a:effectLst>
                <a:outerShdw blurRad="38100" dist="38100" dir="2700000" algn="tl">
                  <a:srgbClr val="000000">
                    <a:alpha val="43137"/>
                  </a:srgbClr>
                </a:outerShdw>
              </a:effectLst>
            </a:endParaRPr>
          </a:p>
          <a:p>
            <a:r>
              <a:rPr lang="en-GB" sz="2000" b="1" dirty="0" smtClean="0">
                <a:solidFill>
                  <a:schemeClr val="tx2">
                    <a:lumMod val="50000"/>
                  </a:schemeClr>
                </a:solidFill>
                <a:ea typeface="Times New Roman" pitchFamily="18" charset="0"/>
                <a:cs typeface="Times New Roman" pitchFamily="18" charset="0"/>
              </a:rPr>
              <a:t>In short the state is that we got a legal instrument that works well for sciences:</a:t>
            </a:r>
            <a:endParaRPr lang="nb-NO" sz="2800" dirty="0">
              <a:solidFill>
                <a:schemeClr val="tx2">
                  <a:lumMod val="50000"/>
                </a:schemeClr>
              </a:solidFill>
              <a:effectLst>
                <a:outerShdw blurRad="38100" dist="38100" dir="2700000" algn="tl">
                  <a:srgbClr val="000000">
                    <a:alpha val="43137"/>
                  </a:srgbClr>
                </a:outerShdw>
              </a:effectLst>
            </a:endParaRPr>
          </a:p>
        </p:txBody>
      </p:sp>
      <p:sp>
        <p:nvSpPr>
          <p:cNvPr id="6" name="Rektangel 5"/>
          <p:cNvSpPr/>
          <p:nvPr/>
        </p:nvSpPr>
        <p:spPr>
          <a:xfrm>
            <a:off x="257174" y="2204864"/>
            <a:ext cx="8635305" cy="3847207"/>
          </a:xfrm>
          <a:prstGeom prst="rect">
            <a:avLst/>
          </a:prstGeom>
        </p:spPr>
        <p:txBody>
          <a:bodyPr wrap="square">
            <a:spAutoFit/>
          </a:bodyPr>
          <a:lstStyle/>
          <a:p>
            <a:pPr marL="457200" lvl="0" indent="-457200">
              <a:buFont typeface="Arial" pitchFamily="34" charset="0"/>
              <a:buChar char="•"/>
            </a:pPr>
            <a:r>
              <a:rPr lang="en-GB" sz="2400" b="1" u="sng" dirty="0" smtClean="0">
                <a:solidFill>
                  <a:schemeClr val="tx2">
                    <a:lumMod val="50000"/>
                  </a:schemeClr>
                </a:solidFill>
              </a:rPr>
              <a:t>Further processing</a:t>
            </a:r>
            <a:r>
              <a:rPr lang="en-GB" sz="2400" b="1" dirty="0" smtClean="0">
                <a:solidFill>
                  <a:schemeClr val="tx2">
                    <a:lumMod val="50000"/>
                  </a:schemeClr>
                </a:solidFill>
              </a:rPr>
              <a:t> </a:t>
            </a:r>
            <a:r>
              <a:rPr lang="en-GB" sz="2400" b="1" dirty="0">
                <a:solidFill>
                  <a:schemeClr val="tx2">
                    <a:lumMod val="50000"/>
                  </a:schemeClr>
                </a:solidFill>
              </a:rPr>
              <a:t>of personal data for historical, statistical or scientific purposes is not </a:t>
            </a:r>
            <a:r>
              <a:rPr lang="en-GB" sz="2400" b="1" dirty="0" smtClean="0">
                <a:solidFill>
                  <a:schemeClr val="tx2">
                    <a:lumMod val="50000"/>
                  </a:schemeClr>
                </a:solidFill>
              </a:rPr>
              <a:t>incompatible </a:t>
            </a:r>
            <a:r>
              <a:rPr lang="en-GB" sz="2400" b="1" dirty="0">
                <a:solidFill>
                  <a:schemeClr val="tx2">
                    <a:lumMod val="50000"/>
                  </a:schemeClr>
                </a:solidFill>
              </a:rPr>
              <a:t>with the original </a:t>
            </a:r>
            <a:r>
              <a:rPr lang="en-GB" sz="2400" b="1" dirty="0" smtClean="0">
                <a:solidFill>
                  <a:schemeClr val="tx2">
                    <a:lumMod val="50000"/>
                  </a:schemeClr>
                </a:solidFill>
              </a:rPr>
              <a:t>purposes </a:t>
            </a:r>
            <a:r>
              <a:rPr lang="en-GB" sz="2000" dirty="0" smtClean="0">
                <a:solidFill>
                  <a:schemeClr val="tx2">
                    <a:lumMod val="50000"/>
                  </a:schemeClr>
                </a:solidFill>
              </a:rPr>
              <a:t>if necessary and the </a:t>
            </a:r>
            <a:r>
              <a:rPr lang="en-GB" sz="2000" dirty="0">
                <a:solidFill>
                  <a:schemeClr val="tx2">
                    <a:lumMod val="50000"/>
                  </a:schemeClr>
                </a:solidFill>
              </a:rPr>
              <a:t>public interest </a:t>
            </a:r>
            <a:r>
              <a:rPr lang="en-GB" sz="2000" dirty="0" smtClean="0">
                <a:solidFill>
                  <a:schemeClr val="tx2">
                    <a:lumMod val="50000"/>
                  </a:schemeClr>
                </a:solidFill>
              </a:rPr>
              <a:t>clearly </a:t>
            </a:r>
            <a:r>
              <a:rPr lang="en-GB" sz="2000" dirty="0">
                <a:solidFill>
                  <a:schemeClr val="tx2">
                    <a:lumMod val="50000"/>
                  </a:schemeClr>
                </a:solidFill>
              </a:rPr>
              <a:t>exceeds the </a:t>
            </a:r>
            <a:r>
              <a:rPr lang="en-GB" sz="2000" dirty="0" smtClean="0">
                <a:solidFill>
                  <a:schemeClr val="tx2">
                    <a:lumMod val="50000"/>
                  </a:schemeClr>
                </a:solidFill>
              </a:rPr>
              <a:t>risks - there are alternatives (safeguards) to consent.</a:t>
            </a:r>
          </a:p>
          <a:p>
            <a:pPr marL="450850" lvl="1" indent="6350"/>
            <a:endParaRPr lang="nb-NO" sz="2400" b="1" dirty="0">
              <a:solidFill>
                <a:schemeClr val="tx2">
                  <a:lumMod val="50000"/>
                </a:schemeClr>
              </a:solidFill>
            </a:endParaRPr>
          </a:p>
          <a:p>
            <a:pPr marL="457200" indent="-457200">
              <a:buFont typeface="Arial" pitchFamily="34" charset="0"/>
              <a:buChar char="•"/>
            </a:pPr>
            <a:r>
              <a:rPr lang="en-GB" sz="2400" b="1" dirty="0">
                <a:solidFill>
                  <a:schemeClr val="tx2">
                    <a:lumMod val="50000"/>
                  </a:schemeClr>
                </a:solidFill>
              </a:rPr>
              <a:t>The prohibition against </a:t>
            </a:r>
            <a:r>
              <a:rPr lang="en-GB" sz="2400" b="1" u="sng" dirty="0">
                <a:solidFill>
                  <a:schemeClr val="tx2">
                    <a:lumMod val="50000"/>
                  </a:schemeClr>
                </a:solidFill>
              </a:rPr>
              <a:t>storing</a:t>
            </a:r>
            <a:r>
              <a:rPr lang="en-GB" sz="2400" b="1" dirty="0">
                <a:solidFill>
                  <a:schemeClr val="tx2">
                    <a:lumMod val="50000"/>
                  </a:schemeClr>
                </a:solidFill>
              </a:rPr>
              <a:t> unnecessary personal data is lifted for historical, statistical or scientific </a:t>
            </a:r>
            <a:r>
              <a:rPr lang="en-GB" sz="2400" b="1" dirty="0" smtClean="0">
                <a:solidFill>
                  <a:schemeClr val="tx2">
                    <a:lumMod val="50000"/>
                  </a:schemeClr>
                </a:solidFill>
              </a:rPr>
              <a:t>purposes</a:t>
            </a:r>
          </a:p>
          <a:p>
            <a:pPr marL="457200" indent="-6350"/>
            <a:r>
              <a:rPr lang="en-GB" sz="2000" dirty="0" smtClean="0">
                <a:solidFill>
                  <a:schemeClr val="tx2">
                    <a:lumMod val="50000"/>
                  </a:schemeClr>
                </a:solidFill>
              </a:rPr>
              <a:t>if the </a:t>
            </a:r>
            <a:r>
              <a:rPr lang="en-GB" sz="2000" dirty="0">
                <a:solidFill>
                  <a:schemeClr val="tx2">
                    <a:lumMod val="50000"/>
                  </a:schemeClr>
                </a:solidFill>
              </a:rPr>
              <a:t>public interest </a:t>
            </a:r>
            <a:r>
              <a:rPr lang="en-GB" sz="2000" dirty="0" smtClean="0">
                <a:solidFill>
                  <a:schemeClr val="tx2">
                    <a:lumMod val="50000"/>
                  </a:schemeClr>
                </a:solidFill>
              </a:rPr>
              <a:t>clearly </a:t>
            </a:r>
            <a:r>
              <a:rPr lang="en-GB" sz="2000" dirty="0">
                <a:solidFill>
                  <a:schemeClr val="tx2">
                    <a:lumMod val="50000"/>
                  </a:schemeClr>
                </a:solidFill>
              </a:rPr>
              <a:t>exceeds the </a:t>
            </a:r>
            <a:r>
              <a:rPr lang="en-GB" sz="2000" dirty="0" smtClean="0">
                <a:solidFill>
                  <a:schemeClr val="tx2">
                    <a:lumMod val="50000"/>
                  </a:schemeClr>
                </a:solidFill>
              </a:rPr>
              <a:t>disadvantages</a:t>
            </a:r>
          </a:p>
          <a:p>
            <a:pPr marL="457200" indent="-6350"/>
            <a:endParaRPr lang="en-GB" sz="2000" dirty="0">
              <a:solidFill>
                <a:schemeClr val="tx2">
                  <a:lumMod val="50000"/>
                </a:schemeClr>
              </a:solidFill>
            </a:endParaRPr>
          </a:p>
          <a:p>
            <a:pPr marL="457200" indent="-6350"/>
            <a:r>
              <a:rPr lang="en-GB" sz="2000" dirty="0" smtClean="0">
                <a:solidFill>
                  <a:schemeClr val="tx2">
                    <a:lumMod val="50000"/>
                  </a:schemeClr>
                </a:solidFill>
              </a:rPr>
              <a:t>Exemption </a:t>
            </a:r>
            <a:r>
              <a:rPr lang="en-GB" sz="2000" dirty="0">
                <a:solidFill>
                  <a:schemeClr val="tx2">
                    <a:lumMod val="50000"/>
                  </a:schemeClr>
                </a:solidFill>
              </a:rPr>
              <a:t>from </a:t>
            </a:r>
            <a:r>
              <a:rPr lang="en-GB" sz="2000" b="1" dirty="0">
                <a:solidFill>
                  <a:schemeClr val="tx2">
                    <a:lumMod val="50000"/>
                  </a:schemeClr>
                </a:solidFill>
              </a:rPr>
              <a:t>purpose limitation principle</a:t>
            </a:r>
            <a:r>
              <a:rPr lang="en-GB" sz="2000" dirty="0">
                <a:solidFill>
                  <a:schemeClr val="tx2">
                    <a:lumMod val="50000"/>
                  </a:schemeClr>
                </a:solidFill>
              </a:rPr>
              <a:t> </a:t>
            </a:r>
            <a:r>
              <a:rPr lang="en-GB" sz="2000" dirty="0" smtClean="0">
                <a:solidFill>
                  <a:schemeClr val="tx2">
                    <a:lumMod val="50000"/>
                  </a:schemeClr>
                </a:solidFill>
              </a:rPr>
              <a:t>is the fundamental research guarantees, in particular for register based research!</a:t>
            </a:r>
            <a:endParaRPr lang="nb-NO" sz="2000" dirty="0">
              <a:solidFill>
                <a:schemeClr val="tx2">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7" name="Rektangel 6"/>
          <p:cNvSpPr/>
          <p:nvPr/>
        </p:nvSpPr>
        <p:spPr>
          <a:xfrm>
            <a:off x="235611" y="2492896"/>
            <a:ext cx="8640960" cy="3908762"/>
          </a:xfrm>
          <a:prstGeom prst="rect">
            <a:avLst/>
          </a:prstGeom>
        </p:spPr>
        <p:txBody>
          <a:bodyPr wrap="square">
            <a:spAutoFit/>
          </a:bodyPr>
          <a:lstStyle/>
          <a:p>
            <a:pPr>
              <a:spcAft>
                <a:spcPts val="1200"/>
              </a:spcAft>
            </a:pPr>
            <a:r>
              <a:rPr lang="en-US" sz="2800" dirty="0" smtClean="0">
                <a:solidFill>
                  <a:schemeClr val="tx2">
                    <a:lumMod val="50000"/>
                  </a:schemeClr>
                </a:solidFill>
              </a:rPr>
              <a:t>For </a:t>
            </a:r>
            <a:r>
              <a:rPr lang="en-US" sz="2800" dirty="0">
                <a:solidFill>
                  <a:schemeClr val="tx2">
                    <a:lumMod val="50000"/>
                  </a:schemeClr>
                </a:solidFill>
              </a:rPr>
              <a:t>the research </a:t>
            </a:r>
            <a:r>
              <a:rPr lang="en-US" sz="2800" dirty="0" smtClean="0">
                <a:solidFill>
                  <a:schemeClr val="tx2">
                    <a:lumMod val="50000"/>
                  </a:schemeClr>
                </a:solidFill>
              </a:rPr>
              <a:t>community the question is whether </a:t>
            </a:r>
            <a:r>
              <a:rPr lang="en-US" sz="2800" dirty="0">
                <a:solidFill>
                  <a:schemeClr val="tx2">
                    <a:lumMod val="50000"/>
                  </a:schemeClr>
                </a:solidFill>
              </a:rPr>
              <a:t>the </a:t>
            </a:r>
            <a:r>
              <a:rPr lang="en-US" sz="2800" dirty="0" smtClean="0">
                <a:solidFill>
                  <a:schemeClr val="tx2">
                    <a:lumMod val="50000"/>
                  </a:schemeClr>
                </a:solidFill>
              </a:rPr>
              <a:t>new regulation </a:t>
            </a:r>
            <a:r>
              <a:rPr lang="en-US" sz="2800" dirty="0">
                <a:solidFill>
                  <a:schemeClr val="tx2">
                    <a:lumMod val="50000"/>
                  </a:schemeClr>
                </a:solidFill>
              </a:rPr>
              <a:t>provides good, safe and predictable conditions for research. </a:t>
            </a:r>
            <a:endParaRPr lang="nb-NO" sz="2800" dirty="0">
              <a:solidFill>
                <a:schemeClr val="tx2">
                  <a:lumMod val="50000"/>
                </a:schemeClr>
              </a:solidFill>
            </a:endParaRPr>
          </a:p>
          <a:p>
            <a:pPr>
              <a:spcAft>
                <a:spcPts val="1200"/>
              </a:spcAft>
            </a:pPr>
            <a:r>
              <a:rPr lang="en-US" sz="2400" b="1" i="1" dirty="0" smtClean="0">
                <a:solidFill>
                  <a:schemeClr val="tx2">
                    <a:lumMod val="50000"/>
                  </a:schemeClr>
                </a:solidFill>
              </a:rPr>
              <a:t>The </a:t>
            </a:r>
            <a:r>
              <a:rPr lang="en-US" sz="2400" b="1" i="1" dirty="0">
                <a:solidFill>
                  <a:schemeClr val="tx2">
                    <a:lumMod val="50000"/>
                  </a:schemeClr>
                </a:solidFill>
              </a:rPr>
              <a:t>main </a:t>
            </a:r>
            <a:r>
              <a:rPr lang="en-US" sz="2400" b="1" i="1" dirty="0" smtClean="0">
                <a:solidFill>
                  <a:schemeClr val="tx2">
                    <a:lumMod val="50000"/>
                  </a:schemeClr>
                </a:solidFill>
              </a:rPr>
              <a:t>conclusion is </a:t>
            </a:r>
            <a:r>
              <a:rPr lang="en-US" sz="2400" b="1" i="1" dirty="0">
                <a:solidFill>
                  <a:schemeClr val="tx2">
                    <a:lumMod val="50000"/>
                  </a:schemeClr>
                </a:solidFill>
              </a:rPr>
              <a:t>that </a:t>
            </a:r>
            <a:r>
              <a:rPr lang="en-US" sz="2400" b="1" i="1" dirty="0" smtClean="0">
                <a:solidFill>
                  <a:schemeClr val="tx2">
                    <a:lumMod val="50000"/>
                  </a:schemeClr>
                </a:solidFill>
              </a:rPr>
              <a:t>the Commission’s proposal for </a:t>
            </a:r>
            <a:r>
              <a:rPr lang="en-US" sz="2400" b="1" i="1" dirty="0">
                <a:solidFill>
                  <a:schemeClr val="tx2">
                    <a:lumMod val="50000"/>
                  </a:schemeClr>
                </a:solidFill>
              </a:rPr>
              <a:t>the most </a:t>
            </a:r>
            <a:r>
              <a:rPr lang="en-US" sz="2400" b="1" i="1" dirty="0" smtClean="0">
                <a:solidFill>
                  <a:schemeClr val="tx2">
                    <a:lumMod val="50000"/>
                  </a:schemeClr>
                </a:solidFill>
              </a:rPr>
              <a:t>part does accommodate research interests and implies more continuity than change in conditions </a:t>
            </a:r>
          </a:p>
          <a:p>
            <a:pPr>
              <a:spcAft>
                <a:spcPts val="1200"/>
              </a:spcAft>
            </a:pPr>
            <a:r>
              <a:rPr lang="en-GB" sz="2400" dirty="0" smtClean="0">
                <a:solidFill>
                  <a:schemeClr val="tx2">
                    <a:lumMod val="50000"/>
                  </a:schemeClr>
                </a:solidFill>
              </a:rPr>
              <a:t>One </a:t>
            </a:r>
            <a:r>
              <a:rPr lang="en-GB" sz="2400" dirty="0">
                <a:solidFill>
                  <a:schemeClr val="tx2">
                    <a:lumMod val="50000"/>
                  </a:schemeClr>
                </a:solidFill>
              </a:rPr>
              <a:t>important exception is the provision on </a:t>
            </a:r>
            <a:r>
              <a:rPr lang="en-GB" sz="2400" b="1" dirty="0" smtClean="0">
                <a:solidFill>
                  <a:schemeClr val="tx2">
                    <a:lumMod val="50000"/>
                  </a:schemeClr>
                </a:solidFill>
              </a:rPr>
              <a:t>purpose limitation principle </a:t>
            </a:r>
            <a:r>
              <a:rPr lang="en-GB" sz="2400" dirty="0" smtClean="0">
                <a:solidFill>
                  <a:schemeClr val="tx2">
                    <a:lumMod val="50000"/>
                  </a:schemeClr>
                </a:solidFill>
              </a:rPr>
              <a:t>in Article </a:t>
            </a:r>
            <a:r>
              <a:rPr lang="en-GB" sz="2400" dirty="0">
                <a:solidFill>
                  <a:schemeClr val="tx2">
                    <a:lumMod val="50000"/>
                  </a:schemeClr>
                </a:solidFill>
              </a:rPr>
              <a:t>5 (b) of the Regulation which corresponds to Article 6 (b) in the EU Directive. </a:t>
            </a:r>
            <a:endParaRPr lang="nb-NO" sz="2400" dirty="0">
              <a:solidFill>
                <a:schemeClr val="tx2">
                  <a:lumMod val="50000"/>
                </a:schemeClr>
              </a:solidFill>
            </a:endParaRPr>
          </a:p>
        </p:txBody>
      </p:sp>
      <p:sp>
        <p:nvSpPr>
          <p:cNvPr id="10" name="Rektangel 9"/>
          <p:cNvSpPr/>
          <p:nvPr/>
        </p:nvSpPr>
        <p:spPr>
          <a:xfrm>
            <a:off x="251520" y="908720"/>
            <a:ext cx="8712968" cy="954107"/>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n-US" sz="2800" b="1" dirty="0">
                <a:solidFill>
                  <a:schemeClr val="tx2">
                    <a:lumMod val="50000"/>
                  </a:schemeClr>
                </a:solidFill>
                <a:effectLst>
                  <a:outerShdw blurRad="38100" dist="38100" dir="2700000" algn="tl">
                    <a:srgbClr val="000000">
                      <a:alpha val="43137"/>
                    </a:srgbClr>
                  </a:outerShdw>
                </a:effectLst>
              </a:rPr>
              <a:t>Commission </a:t>
            </a:r>
            <a:r>
              <a:rPr lang="en-US" sz="2800" dirty="0" smtClean="0">
                <a:solidFill>
                  <a:schemeClr val="tx2">
                    <a:lumMod val="50000"/>
                  </a:schemeClr>
                </a:solidFill>
                <a:effectLst>
                  <a:outerShdw blurRad="38100" dist="38100" dir="2700000" algn="tl">
                    <a:srgbClr val="000000">
                      <a:alpha val="43137"/>
                    </a:srgbClr>
                  </a:outerShdw>
                </a:effectLst>
              </a:rPr>
              <a:t>Proposes </a:t>
            </a:r>
            <a:r>
              <a:rPr lang="en-US" sz="2800" dirty="0">
                <a:solidFill>
                  <a:schemeClr val="tx2">
                    <a:lumMod val="50000"/>
                  </a:schemeClr>
                </a:solidFill>
                <a:effectLst>
                  <a:outerShdw blurRad="38100" dist="38100" dir="2700000" algn="tl">
                    <a:srgbClr val="000000">
                      <a:alpha val="43137"/>
                    </a:srgbClr>
                  </a:outerShdw>
                </a:effectLst>
              </a:rPr>
              <a:t>a </a:t>
            </a:r>
            <a:r>
              <a:rPr lang="en-US" sz="2800" dirty="0" smtClean="0">
                <a:solidFill>
                  <a:schemeClr val="tx2">
                    <a:lumMod val="50000"/>
                  </a:schemeClr>
                </a:solidFill>
                <a:effectLst>
                  <a:outerShdw blurRad="38100" dist="38100" dir="2700000" algn="tl">
                    <a:srgbClr val="000000">
                      <a:alpha val="43137"/>
                    </a:srgbClr>
                  </a:outerShdw>
                </a:effectLst>
              </a:rPr>
              <a:t>Comprehensive Reform </a:t>
            </a:r>
            <a:r>
              <a:rPr lang="en-US" sz="2800" dirty="0">
                <a:solidFill>
                  <a:schemeClr val="tx2">
                    <a:lumMod val="50000"/>
                  </a:schemeClr>
                </a:solidFill>
                <a:effectLst>
                  <a:outerShdw blurRad="38100" dist="38100" dir="2700000" algn="tl">
                    <a:srgbClr val="000000">
                      <a:alpha val="43137"/>
                    </a:srgbClr>
                  </a:outerShdw>
                </a:effectLst>
              </a:rPr>
              <a:t>of the </a:t>
            </a:r>
            <a:r>
              <a:rPr lang="en-US" sz="2800" dirty="0" smtClean="0">
                <a:solidFill>
                  <a:schemeClr val="tx2">
                    <a:lumMod val="50000"/>
                  </a:schemeClr>
                </a:solidFill>
                <a:effectLst>
                  <a:outerShdw blurRad="38100" dist="38100" dir="2700000" algn="tl">
                    <a:srgbClr val="000000">
                      <a:alpha val="43137"/>
                    </a:srgbClr>
                  </a:outerShdw>
                </a:effectLst>
              </a:rPr>
              <a:t>Data Protection Rules</a:t>
            </a:r>
            <a:endParaRPr lang="en-US" sz="2800" dirty="0">
              <a:solidFill>
                <a:schemeClr val="tx2">
                  <a:lumMod val="50000"/>
                </a:schemeClr>
              </a:solidFill>
              <a:effectLst>
                <a:outerShdw blurRad="38100" dist="38100" dir="2700000" algn="tl">
                  <a:srgbClr val="000000">
                    <a:alpha val="43137"/>
                  </a:srgbClr>
                </a:outerShdw>
              </a:effectLst>
            </a:endParaRPr>
          </a:p>
        </p:txBody>
      </p:sp>
      <p:pic>
        <p:nvPicPr>
          <p:cNvPr id="21506" name="Picture 2" descr="http://ec.europa.eu/justice/data-protection/media/photos/dp_reform.jpg"/>
          <p:cNvPicPr>
            <a:picLocks noChangeAspect="1" noChangeArrowheads="1"/>
          </p:cNvPicPr>
          <p:nvPr/>
        </p:nvPicPr>
        <p:blipFill>
          <a:blip r:embed="rId3" cstate="print"/>
          <a:srcRect/>
          <a:stretch>
            <a:fillRect/>
          </a:stretch>
        </p:blipFill>
        <p:spPr bwMode="auto">
          <a:xfrm>
            <a:off x="7229382" y="1591904"/>
            <a:ext cx="1619672" cy="897971"/>
          </a:xfrm>
          <a:prstGeom prst="rect">
            <a:avLst/>
          </a:prstGeom>
          <a:noFill/>
          <a:effectLst>
            <a:outerShdw blurRad="50800" dist="38100" dir="2700000" algn="tl" rotWithShape="0">
              <a:prstClr val="black">
                <a:alpha val="40000"/>
              </a:prstClr>
            </a:outerShdw>
            <a:reflection blurRad="6350" stA="52000" endA="300" endPos="35000" dir="5400000" sy="-100000" algn="bl" rotWithShape="0"/>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3" cstate="print"/>
          <a:srcRect/>
          <a:stretch>
            <a:fillRect/>
          </a:stretch>
        </p:blipFill>
        <p:spPr bwMode="auto">
          <a:xfrm>
            <a:off x="257175" y="304801"/>
            <a:ext cx="1146473" cy="382158"/>
          </a:xfrm>
          <a:prstGeom prst="rect">
            <a:avLst/>
          </a:prstGeom>
          <a:noFill/>
          <a:ln w="9525">
            <a:noFill/>
            <a:miter lim="800000"/>
            <a:headEnd/>
            <a:tailEnd/>
          </a:ln>
        </p:spPr>
      </p:pic>
      <p:sp>
        <p:nvSpPr>
          <p:cNvPr id="8" name="TekstSylinder 7"/>
          <p:cNvSpPr txBox="1"/>
          <p:nvPr/>
        </p:nvSpPr>
        <p:spPr>
          <a:xfrm>
            <a:off x="4139952" y="6453336"/>
            <a:ext cx="832279" cy="261610"/>
          </a:xfrm>
          <a:prstGeom prst="rect">
            <a:avLst/>
          </a:prstGeom>
          <a:noFill/>
        </p:spPr>
        <p:txBody>
          <a:bodyPr wrap="none" rtlCol="0">
            <a:spAutoFit/>
          </a:bodyPr>
          <a:lstStyle/>
          <a:p>
            <a:pPr algn="ctr"/>
            <a:r>
              <a:rPr lang="nb-NO" sz="1050" dirty="0" smtClean="0"/>
              <a:t>NSD©2013</a:t>
            </a:r>
            <a:endParaRPr lang="nb-NO" sz="1050" dirty="0"/>
          </a:p>
        </p:txBody>
      </p:sp>
      <p:sp>
        <p:nvSpPr>
          <p:cNvPr id="13" name="Rektangel 12"/>
          <p:cNvSpPr/>
          <p:nvPr/>
        </p:nvSpPr>
        <p:spPr>
          <a:xfrm>
            <a:off x="251520" y="908720"/>
            <a:ext cx="8712968" cy="1384995"/>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lvl="0">
              <a:spcAft>
                <a:spcPts val="1200"/>
              </a:spcAft>
            </a:pPr>
            <a:r>
              <a:rPr lang="en-GB" sz="2800" dirty="0">
                <a:solidFill>
                  <a:schemeClr val="tx2">
                    <a:lumMod val="50000"/>
                  </a:schemeClr>
                </a:solidFill>
              </a:rPr>
              <a:t>The clarification that further processing of personal data for scientific research </a:t>
            </a:r>
            <a:r>
              <a:rPr lang="en-GB" sz="2800" b="1" dirty="0">
                <a:solidFill>
                  <a:schemeClr val="tx2">
                    <a:lumMod val="50000"/>
                  </a:schemeClr>
                </a:solidFill>
              </a:rPr>
              <a:t>is not incompatible </a:t>
            </a:r>
            <a:r>
              <a:rPr lang="en-GB" sz="2800" dirty="0">
                <a:solidFill>
                  <a:schemeClr val="tx2">
                    <a:lumMod val="50000"/>
                  </a:schemeClr>
                </a:solidFill>
              </a:rPr>
              <a:t>with the original purpose </a:t>
            </a:r>
            <a:r>
              <a:rPr lang="en-GB" sz="2800" b="1" dirty="0">
                <a:solidFill>
                  <a:schemeClr val="tx2">
                    <a:lumMod val="50000"/>
                  </a:schemeClr>
                </a:solidFill>
              </a:rPr>
              <a:t>has been dropped</a:t>
            </a:r>
            <a:r>
              <a:rPr lang="en-GB" sz="2800" dirty="0">
                <a:solidFill>
                  <a:schemeClr val="tx2">
                    <a:lumMod val="50000"/>
                  </a:schemeClr>
                </a:solidFill>
              </a:rPr>
              <a:t>. </a:t>
            </a:r>
            <a:endParaRPr lang="nb-NO" sz="2800" b="1" dirty="0">
              <a:solidFill>
                <a:schemeClr val="tx2">
                  <a:lumMod val="50000"/>
                </a:schemeClr>
              </a:solidFill>
            </a:endParaRPr>
          </a:p>
        </p:txBody>
      </p:sp>
      <p:sp>
        <p:nvSpPr>
          <p:cNvPr id="7" name="Rektangel 6"/>
          <p:cNvSpPr/>
          <p:nvPr/>
        </p:nvSpPr>
        <p:spPr>
          <a:xfrm>
            <a:off x="161764" y="2492896"/>
            <a:ext cx="8892480" cy="4247317"/>
          </a:xfrm>
          <a:prstGeom prst="rect">
            <a:avLst/>
          </a:prstGeom>
        </p:spPr>
        <p:txBody>
          <a:bodyPr wrap="square">
            <a:spAutoFit/>
          </a:bodyPr>
          <a:lstStyle/>
          <a:p>
            <a:pPr>
              <a:spcAft>
                <a:spcPts val="1200"/>
              </a:spcAft>
            </a:pPr>
            <a:r>
              <a:rPr lang="en-US" sz="2400" dirty="0" smtClean="0">
                <a:solidFill>
                  <a:schemeClr val="tx2">
                    <a:lumMod val="50000"/>
                  </a:schemeClr>
                </a:solidFill>
              </a:rPr>
              <a:t>Article </a:t>
            </a:r>
            <a:r>
              <a:rPr lang="en-US" sz="2400" dirty="0">
                <a:solidFill>
                  <a:schemeClr val="tx2">
                    <a:lumMod val="50000"/>
                  </a:schemeClr>
                </a:solidFill>
              </a:rPr>
              <a:t>5 sets out the </a:t>
            </a:r>
            <a:r>
              <a:rPr lang="en-US" sz="2400" b="1" dirty="0">
                <a:solidFill>
                  <a:schemeClr val="tx2">
                    <a:lumMod val="50000"/>
                  </a:schemeClr>
                </a:solidFill>
              </a:rPr>
              <a:t>principles for personal data processing</a:t>
            </a:r>
            <a:r>
              <a:rPr lang="en-US" sz="2400" dirty="0">
                <a:solidFill>
                  <a:schemeClr val="tx2">
                    <a:lumMod val="50000"/>
                  </a:schemeClr>
                </a:solidFill>
              </a:rPr>
              <a:t>. This provision corresponds to Article 6 of the directive. </a:t>
            </a:r>
            <a:endParaRPr lang="nb-NO" sz="2400" dirty="0">
              <a:solidFill>
                <a:schemeClr val="tx2">
                  <a:lumMod val="50000"/>
                </a:schemeClr>
              </a:solidFill>
            </a:endParaRPr>
          </a:p>
          <a:p>
            <a:pPr>
              <a:spcAft>
                <a:spcPts val="1200"/>
              </a:spcAft>
            </a:pPr>
            <a:r>
              <a:rPr lang="en-US" sz="2400" b="1" dirty="0" smtClean="0">
                <a:solidFill>
                  <a:schemeClr val="tx2">
                    <a:lumMod val="50000"/>
                  </a:schemeClr>
                </a:solidFill>
              </a:rPr>
              <a:t>The </a:t>
            </a:r>
            <a:r>
              <a:rPr lang="en-US" sz="2400" b="1" dirty="0">
                <a:solidFill>
                  <a:schemeClr val="tx2">
                    <a:lumMod val="50000"/>
                  </a:schemeClr>
                </a:solidFill>
              </a:rPr>
              <a:t>principle of specification of purpose</a:t>
            </a:r>
            <a:endParaRPr lang="nb-NO" sz="2400" b="1" dirty="0">
              <a:solidFill>
                <a:schemeClr val="tx2">
                  <a:lumMod val="50000"/>
                </a:schemeClr>
              </a:solidFill>
            </a:endParaRPr>
          </a:p>
          <a:p>
            <a:pPr marL="342900" indent="-342900">
              <a:spcAft>
                <a:spcPts val="1200"/>
              </a:spcAft>
              <a:buFont typeface="Arial" pitchFamily="34" charset="0"/>
              <a:buChar char="•"/>
            </a:pPr>
            <a:r>
              <a:rPr lang="en-US" sz="2400" dirty="0" smtClean="0">
                <a:solidFill>
                  <a:schemeClr val="tx2">
                    <a:lumMod val="50000"/>
                  </a:schemeClr>
                </a:solidFill>
              </a:rPr>
              <a:t>Article </a:t>
            </a:r>
            <a:r>
              <a:rPr lang="en-US" sz="2400" dirty="0">
                <a:solidFill>
                  <a:schemeClr val="tx2">
                    <a:lumMod val="50000"/>
                  </a:schemeClr>
                </a:solidFill>
              </a:rPr>
              <a:t>5 (b</a:t>
            </a:r>
            <a:r>
              <a:rPr lang="en-US" sz="2400" dirty="0" smtClean="0">
                <a:solidFill>
                  <a:schemeClr val="tx2">
                    <a:lumMod val="50000"/>
                  </a:schemeClr>
                </a:solidFill>
              </a:rPr>
              <a:t>): … </a:t>
            </a:r>
            <a:r>
              <a:rPr lang="en-US" sz="2400" i="1" dirty="0" smtClean="0">
                <a:solidFill>
                  <a:schemeClr val="tx2">
                    <a:lumMod val="50000"/>
                  </a:schemeClr>
                </a:solidFill>
              </a:rPr>
              <a:t>personal </a:t>
            </a:r>
            <a:r>
              <a:rPr lang="en-US" sz="2400" i="1" dirty="0">
                <a:solidFill>
                  <a:schemeClr val="tx2">
                    <a:lumMod val="50000"/>
                  </a:schemeClr>
                </a:solidFill>
              </a:rPr>
              <a:t>data shall be collected for specified, explicit and legitimate purposes and that they shall not be further </a:t>
            </a:r>
            <a:r>
              <a:rPr lang="en-US" sz="2400" i="1" dirty="0" smtClean="0">
                <a:solidFill>
                  <a:schemeClr val="tx2">
                    <a:lumMod val="50000"/>
                  </a:schemeClr>
                </a:solidFill>
              </a:rPr>
              <a:t>processed</a:t>
            </a:r>
          </a:p>
          <a:p>
            <a:pPr marL="342900" lvl="0" indent="-342900">
              <a:spcAft>
                <a:spcPts val="1200"/>
              </a:spcAft>
              <a:buFont typeface="Arial" pitchFamily="34" charset="0"/>
              <a:buChar char="•"/>
            </a:pPr>
            <a:r>
              <a:rPr lang="en-US" sz="2400" dirty="0" smtClean="0">
                <a:solidFill>
                  <a:schemeClr val="tx2">
                    <a:lumMod val="50000"/>
                  </a:schemeClr>
                </a:solidFill>
              </a:rPr>
              <a:t>Recital 40 to some extent repair this: </a:t>
            </a:r>
            <a:r>
              <a:rPr lang="en-US" sz="2400" i="1" dirty="0" smtClean="0">
                <a:solidFill>
                  <a:schemeClr val="tx2">
                    <a:lumMod val="50000"/>
                  </a:schemeClr>
                </a:solidFill>
              </a:rPr>
              <a:t>The </a:t>
            </a:r>
            <a:r>
              <a:rPr lang="en-US" sz="2400" i="1" dirty="0">
                <a:solidFill>
                  <a:schemeClr val="tx2">
                    <a:lumMod val="50000"/>
                  </a:schemeClr>
                </a:solidFill>
              </a:rPr>
              <a:t>processing of personal data for other purposes should be only allowed </a:t>
            </a:r>
            <a:r>
              <a:rPr lang="en-US" sz="2400" i="1" dirty="0" smtClean="0">
                <a:solidFill>
                  <a:schemeClr val="tx2">
                    <a:lumMod val="50000"/>
                  </a:schemeClr>
                </a:solidFill>
              </a:rPr>
              <a:t>…. in </a:t>
            </a:r>
            <a:r>
              <a:rPr lang="en-US" sz="2400" i="1" dirty="0">
                <a:solidFill>
                  <a:schemeClr val="tx2">
                    <a:lumMod val="50000"/>
                  </a:schemeClr>
                </a:solidFill>
              </a:rPr>
              <a:t>particular where the processing is necessary for historical, statistical or scientific research </a:t>
            </a:r>
            <a:r>
              <a:rPr lang="en-US" sz="2400" i="1" dirty="0" smtClean="0">
                <a:solidFill>
                  <a:schemeClr val="tx2">
                    <a:lumMod val="50000"/>
                  </a:schemeClr>
                </a:solidFill>
              </a:rPr>
              <a:t>purposes. </a:t>
            </a:r>
          </a:p>
        </p:txBody>
      </p:sp>
    </p:spTree>
    <p:extLst>
      <p:ext uri="{BB962C8B-B14F-4D97-AF65-F5344CB8AC3E}">
        <p14:creationId xmlns:p14="http://schemas.microsoft.com/office/powerpoint/2010/main" val="37146235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1220</TotalTime>
  <Words>1741</Words>
  <Application>Microsoft Office PowerPoint</Application>
  <PresentationFormat>Skærmshow (4:3)</PresentationFormat>
  <Paragraphs>166</Paragraphs>
  <Slides>25</Slides>
  <Notes>1</Notes>
  <HiddenSlides>0</HiddenSlides>
  <MMClips>0</MMClips>
  <ScaleCrop>false</ScaleCrop>
  <HeadingPairs>
    <vt:vector size="4" baseType="variant">
      <vt:variant>
        <vt:lpstr>Tema</vt:lpstr>
      </vt:variant>
      <vt:variant>
        <vt:i4>1</vt:i4>
      </vt:variant>
      <vt:variant>
        <vt:lpstr>Diastitler</vt:lpstr>
      </vt:variant>
      <vt:variant>
        <vt:i4>25</vt:i4>
      </vt:variant>
    </vt:vector>
  </HeadingPairs>
  <TitlesOfParts>
    <vt:vector size="26" baseType="lpstr">
      <vt:lpstr>Office-tema</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Lysbilde 1</dc:title>
  <dc:creator>dk</dc:creator>
  <cp:lastModifiedBy>Sussi Olsen</cp:lastModifiedBy>
  <cp:revision>64</cp:revision>
  <cp:lastPrinted>2013-05-27T10:36:54Z</cp:lastPrinted>
  <dcterms:created xsi:type="dcterms:W3CDTF">2013-05-26T18:04:51Z</dcterms:created>
  <dcterms:modified xsi:type="dcterms:W3CDTF">2013-06-12T12:21:44Z</dcterms:modified>
</cp:coreProperties>
</file>