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262" r:id="rId3"/>
    <p:sldId id="263" r:id="rId4"/>
    <p:sldId id="261" r:id="rId5"/>
    <p:sldId id="257" r:id="rId6"/>
    <p:sldId id="267" r:id="rId7"/>
    <p:sldId id="268" r:id="rId8"/>
    <p:sldId id="258" r:id="rId9"/>
    <p:sldId id="259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D04A2-7164-DB4F-B7AA-B829C7EBF15B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C6A20-4B08-8747-A552-548F6C131ED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635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UK still out, UKAF</a:t>
            </a:r>
          </a:p>
          <a:p>
            <a:r>
              <a:rPr lang="en-US" dirty="0" smtClean="0"/>
              <a:t>Legalities, seem to triumph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C6A20-4B08-8747-A552-548F6C131E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419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28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961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65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663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1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7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4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6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98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5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6347A-2203-3A4B-82A8-B97C14A73CC1}" type="datetimeFigureOut">
              <a:rPr lang="en-US" smtClean="0"/>
              <a:t>4/9/2013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0C7B5-1E7D-2C48-9C4E-E7062110E3A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178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taat.edu.ee" TargetMode="External"/><Relationship Id="rId3" Type="http://schemas.openxmlformats.org/officeDocument/2006/relationships/hyperlink" Target="http://www.aco.net/federation.html" TargetMode="External"/><Relationship Id="rId7" Type="http://schemas.openxmlformats.org/officeDocument/2006/relationships/hyperlink" Target="http://federation.belnet.b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urffederatie.nl/" TargetMode="External"/><Relationship Id="rId11" Type="http://schemas.openxmlformats.org/officeDocument/2006/relationships/image" Target="../media/image7.jpg"/><Relationship Id="rId5" Type="http://schemas.openxmlformats.org/officeDocument/2006/relationships/hyperlink" Target="http://www.wayf.dk/" TargetMode="External"/><Relationship Id="rId10" Type="http://schemas.openxmlformats.org/officeDocument/2006/relationships/hyperlink" Target="http://www.aai.dfn.de/" TargetMode="External"/><Relationship Id="rId4" Type="http://schemas.openxmlformats.org/officeDocument/2006/relationships/hyperlink" Target="http://eduID.cz" TargetMode="External"/><Relationship Id="rId9" Type="http://schemas.openxmlformats.org/officeDocument/2006/relationships/hyperlink" Target="http://www.csc.fi/english/institutions/haka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www.clarin.eu/page/357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69" y="3969104"/>
            <a:ext cx="2073262" cy="1616764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91951" y="1210740"/>
            <a:ext cx="8387527" cy="1822233"/>
          </a:xfrm>
        </p:spPr>
        <p:txBody>
          <a:bodyPr>
            <a:normAutofit/>
          </a:bodyPr>
          <a:lstStyle/>
          <a:p>
            <a:r>
              <a:rPr lang="en-US" sz="5400" dirty="0" smtClean="0"/>
              <a:t>FIM for the SSH</a:t>
            </a:r>
            <a:endParaRPr lang="en-US" sz="5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168191"/>
            <a:ext cx="6400800" cy="158192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Daan Broeder &amp; Dieter van </a:t>
            </a:r>
            <a:r>
              <a:rPr lang="en-US" sz="2400" dirty="0" err="1" smtClean="0"/>
              <a:t>Uytvanck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TLA - MPI for Psycholinguistics / DASISH &amp; CLARIN</a:t>
            </a:r>
            <a:endParaRPr lang="en-US" sz="2400" dirty="0"/>
          </a:p>
        </p:txBody>
      </p:sp>
      <p:pic>
        <p:nvPicPr>
          <p:cNvPr id="6" name="Bildobjekt 3" descr="dasis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629" y="5456979"/>
            <a:ext cx="3964254" cy="140102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0691" y="4507418"/>
            <a:ext cx="2387600" cy="787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52946" y="5473636"/>
            <a:ext cx="1536501" cy="122609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0278" y="4324346"/>
            <a:ext cx="2489200" cy="120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04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Work towards a SSH federation with DARIAH</a:t>
            </a:r>
          </a:p>
          <a:p>
            <a:pPr lvl="1"/>
            <a:r>
              <a:rPr lang="en-US" dirty="0" smtClean="0"/>
              <a:t>Either extended CLARIN SPF</a:t>
            </a:r>
          </a:p>
          <a:p>
            <a:pPr lvl="1"/>
            <a:r>
              <a:rPr lang="en-US" dirty="0" smtClean="0"/>
              <a:t>… or something else: </a:t>
            </a:r>
            <a:r>
              <a:rPr lang="en-US" dirty="0" err="1" smtClean="0"/>
              <a:t>eduGAIN</a:t>
            </a:r>
            <a:endParaRPr lang="en-US" dirty="0" smtClean="0"/>
          </a:p>
          <a:p>
            <a:r>
              <a:rPr lang="en-US" dirty="0" smtClean="0"/>
              <a:t>Include those CESSDA centers that can join</a:t>
            </a:r>
          </a:p>
          <a:p>
            <a:r>
              <a:rPr lang="en-US" dirty="0" smtClean="0"/>
              <a:t>Investigate hybrid topologies integrating islands with central user management </a:t>
            </a:r>
          </a:p>
          <a:p>
            <a:pPr lvl="1"/>
            <a:r>
              <a:rPr lang="en-US" dirty="0" smtClean="0"/>
              <a:t>Their </a:t>
            </a:r>
            <a:r>
              <a:rPr lang="en-US" dirty="0" err="1" smtClean="0"/>
              <a:t>IdPs</a:t>
            </a:r>
            <a:r>
              <a:rPr lang="en-US" dirty="0" smtClean="0"/>
              <a:t> need to be connected to the SSH SPF</a:t>
            </a:r>
          </a:p>
          <a:p>
            <a:pPr lvl="1"/>
            <a:r>
              <a:rPr lang="en-US" dirty="0" smtClean="0"/>
              <a:t>Need access to SPs in these islands</a:t>
            </a:r>
          </a:p>
        </p:txBody>
      </p:sp>
      <p:pic>
        <p:nvPicPr>
          <p:cNvPr id="4" name="Billed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46095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48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00325"/>
            <a:ext cx="8229600" cy="1143000"/>
          </a:xfrm>
        </p:spPr>
        <p:txBody>
          <a:bodyPr/>
          <a:lstStyle/>
          <a:p>
            <a:r>
              <a:rPr lang="en-US" dirty="0" smtClean="0"/>
              <a:t>Thank you for your attention</a:t>
            </a:r>
            <a:endParaRPr lang="en-US" dirty="0"/>
          </a:p>
        </p:txBody>
      </p:sp>
      <p:pic>
        <p:nvPicPr>
          <p:cNvPr id="7" name="Bildobjekt 3" descr="dasis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569"/>
            <a:ext cx="9144000" cy="1180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4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ESFRI CLUSTER project for the Social Sciences and Humanities</a:t>
            </a:r>
          </a:p>
          <a:p>
            <a:r>
              <a:rPr lang="en-US" dirty="0" smtClean="0"/>
              <a:t>Aimed at identifying and developing common services of the SSH research infrastructures</a:t>
            </a:r>
          </a:p>
          <a:p>
            <a:r>
              <a:rPr lang="en-US" dirty="0" smtClean="0"/>
              <a:t>CESSDA, CLARIN, DARIAH, ESS, SHARE</a:t>
            </a:r>
          </a:p>
          <a:p>
            <a:r>
              <a:rPr lang="en-US" dirty="0" smtClean="0"/>
              <a:t>AAI:</a:t>
            </a:r>
          </a:p>
          <a:p>
            <a:pPr marL="457200" lvl="1" indent="0">
              <a:buNone/>
            </a:pPr>
            <a:r>
              <a:rPr lang="en-US" dirty="0" smtClean="0"/>
              <a:t>“to </a:t>
            </a:r>
            <a:r>
              <a:rPr lang="en-US" dirty="0"/>
              <a:t>link </a:t>
            </a:r>
            <a:r>
              <a:rPr lang="en-US" dirty="0" smtClean="0"/>
              <a:t>up particular </a:t>
            </a:r>
            <a:r>
              <a:rPr lang="en-US" dirty="0"/>
              <a:t>with GEANT/</a:t>
            </a:r>
            <a:r>
              <a:rPr lang="en-US" dirty="0" err="1" smtClean="0"/>
              <a:t>eduGain</a:t>
            </a:r>
            <a:r>
              <a:rPr lang="en-US" dirty="0" smtClean="0"/>
              <a:t> to </a:t>
            </a:r>
            <a:r>
              <a:rPr lang="en-US" dirty="0"/>
              <a:t>create a broad SSH based AAI trust domain and </a:t>
            </a:r>
            <a:r>
              <a:rPr lang="en-US" dirty="0" smtClean="0"/>
              <a:t>with the </a:t>
            </a:r>
            <a:r>
              <a:rPr lang="en-US" dirty="0"/>
              <a:t>emerging data </a:t>
            </a:r>
            <a:r>
              <a:rPr lang="en-US" dirty="0" smtClean="0"/>
              <a:t>infrastructures”</a:t>
            </a:r>
          </a:p>
          <a:p>
            <a:r>
              <a:rPr lang="en-US" dirty="0" smtClean="0"/>
              <a:t>DASISH uses previous CLARIN work with FIM as a starting point</a:t>
            </a:r>
            <a:endParaRPr lang="en-US" dirty="0"/>
          </a:p>
        </p:txBody>
      </p:sp>
      <p:pic>
        <p:nvPicPr>
          <p:cNvPr id="4" name="Billed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46095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4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CLARIN and DARIAH this is ok</a:t>
            </a:r>
          </a:p>
          <a:p>
            <a:pPr lvl="1"/>
            <a:r>
              <a:rPr lang="en-US" dirty="0" smtClean="0"/>
              <a:t>Provided we overcome the organizational </a:t>
            </a:r>
            <a:r>
              <a:rPr lang="en-US" dirty="0" err="1" smtClean="0"/>
              <a:t>IdP</a:t>
            </a:r>
            <a:r>
              <a:rPr lang="en-US" dirty="0" smtClean="0"/>
              <a:t> problems. </a:t>
            </a:r>
          </a:p>
          <a:p>
            <a:r>
              <a:rPr lang="en-US" dirty="0" smtClean="0"/>
              <a:t>CESSDA more problematic</a:t>
            </a:r>
          </a:p>
          <a:p>
            <a:pPr lvl="1"/>
            <a:r>
              <a:rPr lang="en-US" dirty="0" smtClean="0"/>
              <a:t>Different opinions within CESSDA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radition using also central user management</a:t>
            </a:r>
          </a:p>
          <a:p>
            <a:pPr lvl="1"/>
            <a:r>
              <a:rPr lang="en-US" dirty="0" smtClean="0"/>
              <a:t>Concern for sensitive data</a:t>
            </a:r>
          </a:p>
          <a:p>
            <a:pPr lvl="2"/>
            <a:r>
              <a:rPr lang="en-US" dirty="0" smtClean="0"/>
              <a:t>When will FIM allow for different security levels?</a:t>
            </a:r>
          </a:p>
          <a:p>
            <a:pPr lvl="1"/>
            <a:r>
              <a:rPr lang="en-US" dirty="0" smtClean="0"/>
              <a:t>Some archives are small organizations without the tech support needed for FIM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5" name="Billed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46095" cy="1066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942"/>
            <a:ext cx="8229600" cy="1143000"/>
          </a:xfrm>
        </p:spPr>
        <p:txBody>
          <a:bodyPr/>
          <a:lstStyle/>
          <a:p>
            <a:r>
              <a:rPr lang="en-US" dirty="0" smtClean="0"/>
              <a:t>Acceptability FIM for SSH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6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CLARIN SPF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015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Organization of SPs that provide services to EU wide base of users of language data and technology </a:t>
            </a:r>
          </a:p>
          <a:p>
            <a:r>
              <a:rPr lang="en-US" dirty="0" smtClean="0"/>
              <a:t>Originally created to:</a:t>
            </a:r>
          </a:p>
          <a:p>
            <a:pPr lvl="1"/>
            <a:r>
              <a:rPr lang="en-US" dirty="0" smtClean="0"/>
              <a:t>Coordinate access policies for CLARIN services</a:t>
            </a:r>
          </a:p>
          <a:p>
            <a:pPr lvl="1"/>
            <a:r>
              <a:rPr lang="en-US" dirty="0" smtClean="0"/>
              <a:t>Have a contract partner for the national IDFs </a:t>
            </a:r>
          </a:p>
          <a:p>
            <a:pPr lvl="1"/>
            <a:r>
              <a:rPr lang="en-US" dirty="0" smtClean="0"/>
              <a:t>Exchange metadata with the national IDFs</a:t>
            </a:r>
          </a:p>
          <a:p>
            <a:pPr lvl="1"/>
            <a:r>
              <a:rPr lang="en-US" dirty="0"/>
              <a:t>(</a:t>
            </a:r>
            <a:r>
              <a:rPr lang="en-US" dirty="0" err="1" smtClean="0"/>
              <a:t>eduGain</a:t>
            </a:r>
            <a:r>
              <a:rPr lang="en-US" dirty="0" smtClean="0"/>
              <a:t> at that time (2010) was unavailable)</a:t>
            </a:r>
          </a:p>
          <a:p>
            <a:r>
              <a:rPr lang="en-US" dirty="0" smtClean="0"/>
              <a:t>Introducing the CLARIN ERIC as a contracting party</a:t>
            </a:r>
          </a:p>
          <a:p>
            <a:pPr lvl="1"/>
            <a:r>
              <a:rPr lang="en-US" dirty="0" smtClean="0"/>
              <a:t>Some legal issues needed to be cleared (done)</a:t>
            </a:r>
          </a:p>
          <a:p>
            <a:pPr lvl="1"/>
            <a:r>
              <a:rPr lang="en-US" dirty="0" smtClean="0"/>
              <a:t>Testing expansion with other SSH communities</a:t>
            </a:r>
          </a:p>
          <a:p>
            <a:pPr lvl="1"/>
            <a:r>
              <a:rPr lang="en-US" dirty="0" smtClean="0"/>
              <a:t>Was not intended as a competitor to </a:t>
            </a:r>
            <a:r>
              <a:rPr lang="en-US" dirty="0" err="1" smtClean="0"/>
              <a:t>eduGAIN</a:t>
            </a:r>
            <a:r>
              <a:rPr lang="en-US" dirty="0" smtClean="0"/>
              <a:t>, rather </a:t>
            </a:r>
            <a:r>
              <a:rPr lang="en-US" dirty="0" err="1" smtClean="0"/>
              <a:t>fall-back</a:t>
            </a:r>
            <a:endParaRPr lang="en-US" dirty="0" smtClean="0"/>
          </a:p>
          <a:p>
            <a:r>
              <a:rPr lang="en-US" dirty="0" err="1" smtClean="0"/>
              <a:t>eduGAIN</a:t>
            </a:r>
            <a:r>
              <a:rPr lang="en-US" dirty="0" smtClean="0"/>
              <a:t> can be an alternative</a:t>
            </a:r>
          </a:p>
          <a:p>
            <a:pPr lvl="1"/>
            <a:r>
              <a:rPr lang="en-US" dirty="0" smtClean="0"/>
              <a:t>Provided the opt-in changes -&gt; data protection </a:t>
            </a:r>
            <a:r>
              <a:rPr lang="en-US" dirty="0" err="1" smtClean="0"/>
              <a:t>CoC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Is hopefully a better solution for the metadata exchange</a:t>
            </a:r>
          </a:p>
        </p:txBody>
      </p:sp>
      <p:pic>
        <p:nvPicPr>
          <p:cNvPr id="5" name="Billed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46095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83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9384292"/>
              </p:ext>
            </p:extLst>
          </p:nvPr>
        </p:nvGraphicFramePr>
        <p:xfrm>
          <a:off x="457200" y="1292340"/>
          <a:ext cx="8229600" cy="5565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3138352"/>
                <a:gridCol w="2348048"/>
              </a:tblGrid>
              <a:tr h="3231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Country/Organisation</a:t>
                      </a:r>
                      <a:endParaRPr lang="en-US" sz="11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National Identity Federation</a:t>
                      </a:r>
                      <a:endParaRPr lang="en-US" sz="11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Connected to CLARIN SPs</a:t>
                      </a:r>
                      <a:endParaRPr lang="en-US" sz="11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Austria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rgbClr val="0000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  <a:hlinkClick r:id="rId3"/>
                        </a:rPr>
                        <a:t>http://www.aco.net/federation.html</a:t>
                      </a: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Cambria"/>
                        </a:rPr>
                        <a:t>planned</a:t>
                      </a:r>
                      <a:endParaRPr lang="en-US" sz="20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Bulgaria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none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0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Czech Republic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rgbClr val="0000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  <a:hlinkClick r:id="rId4"/>
                        </a:rPr>
                        <a:t>http://eduID.cz</a:t>
                      </a: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Cambria"/>
                        </a:rPr>
                        <a:t>planned</a:t>
                      </a:r>
                      <a:endParaRPr lang="en-US" sz="20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Denmark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rgbClr val="0000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  <a:hlinkClick r:id="rId5"/>
                        </a:rPr>
                        <a:t>http://www.wayf.dk/</a:t>
                      </a: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yes (via Kalmar Union)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Dutch Language Union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rgbClr val="0000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  <a:hlinkClick r:id="rId6"/>
                        </a:rPr>
                        <a:t>http://surffederatie.nl/</a:t>
                      </a: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+ </a:t>
                      </a:r>
                      <a:r>
                        <a:rPr lang="en-GB" sz="1800" u="sng" dirty="0">
                          <a:solidFill>
                            <a:srgbClr val="0000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  <a:hlinkClick r:id="rId7"/>
                        </a:rPr>
                        <a:t>http://federation.belnet.be</a:t>
                      </a: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Cambria"/>
                        </a:rPr>
                        <a:t>planned</a:t>
                      </a:r>
                      <a:endParaRPr lang="en-US" sz="20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Estonia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u="sng" dirty="0">
                          <a:solidFill>
                            <a:srgbClr val="0000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  <a:hlinkClick r:id="rId8"/>
                        </a:rPr>
                        <a:t>http://taat.edu.ee</a:t>
                      </a: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Cambria"/>
                        </a:rPr>
                        <a:t>planned</a:t>
                      </a:r>
                      <a:endParaRPr lang="en-US" sz="20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Finland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mbria"/>
                          <a:ea typeface="Times New Roman"/>
                          <a:cs typeface="Times New Roman"/>
                          <a:hlinkClick r:id="rId9"/>
                        </a:rPr>
                        <a:t>http://www.csc.fi/english/institutions/haka</a:t>
                      </a:r>
                      <a:endParaRPr lang="en-US" sz="1800" dirty="0" smtClean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Cambria"/>
                        </a:rPr>
                        <a:t>yes</a:t>
                      </a:r>
                      <a:endParaRPr lang="en-US" sz="20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Germany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u="sng">
                          <a:solidFill>
                            <a:srgbClr val="0000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  <a:hlinkClick r:id="rId10"/>
                        </a:rPr>
                        <a:t>http://www.aai.dfn.de/</a:t>
                      </a:r>
                      <a:r>
                        <a:rPr lang="en-GB" sz="18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yes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Netherlands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u="sng">
                          <a:solidFill>
                            <a:srgbClr val="0000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  <a:hlinkClick r:id="rId6"/>
                        </a:rPr>
                        <a:t>http://surffederatie.nl/</a:t>
                      </a:r>
                      <a:r>
                        <a:rPr lang="en-GB" sz="18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yes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Norway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Feide</a:t>
                      </a:r>
                      <a:endParaRPr lang="en-US" sz="18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yes (via Kalmar Union)</a:t>
                      </a:r>
                      <a:endParaRPr lang="en-US" sz="1800" dirty="0" smtClean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Poland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none</a:t>
                      </a:r>
                      <a:endParaRPr lang="en-US" sz="18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0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Billede 2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46095" cy="1066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CLARIN SPF 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65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478"/>
            <a:ext cx="8229600" cy="1143000"/>
          </a:xfrm>
        </p:spPr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IdP</a:t>
            </a:r>
            <a:r>
              <a:rPr lang="en-US" dirty="0" smtClean="0"/>
              <a:t> status</a:t>
            </a:r>
            <a:endParaRPr lang="en-US" dirty="0"/>
          </a:p>
        </p:txBody>
      </p:sp>
      <p:pic>
        <p:nvPicPr>
          <p:cNvPr id="5" name="Billed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46095" cy="106680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366344"/>
              </p:ext>
            </p:extLst>
          </p:nvPr>
        </p:nvGraphicFramePr>
        <p:xfrm>
          <a:off x="457200" y="965258"/>
          <a:ext cx="8229600" cy="578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IdP?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Attributes?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Reason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BBAW</a:t>
                      </a:r>
                      <a:endParaRPr lang="en-US" sz="14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Stuttgart </a:t>
                      </a:r>
                      <a:r>
                        <a:rPr lang="en-GB" sz="14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4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Probably refusal to release personal attributes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Hamburg </a:t>
                      </a:r>
                      <a:r>
                        <a:rPr lang="en-GB" sz="14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4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Leizpig</a:t>
                      </a:r>
                      <a:r>
                        <a:rPr lang="en-GB" sz="14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4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Giessen </a:t>
                      </a:r>
                      <a:r>
                        <a:rPr lang="en-GB" sz="14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4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4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IDS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Tübingen Uni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refusal to release personal attributes</a:t>
                      </a:r>
                      <a:endParaRPr lang="en-US" sz="14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München Uni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Saarbrücken Uni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MPG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technical problems; might be solved in Spring 2013</a:t>
                      </a:r>
                      <a:endParaRPr lang="en-US" sz="14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total ok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3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netto usable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30%</a:t>
                      </a:r>
                      <a:endParaRPr lang="en-US" sz="14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755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NL </a:t>
            </a:r>
            <a:r>
              <a:rPr lang="en-US" dirty="0" err="1" smtClean="0"/>
              <a:t>IdP</a:t>
            </a:r>
            <a:r>
              <a:rPr lang="en-US" dirty="0" smtClean="0"/>
              <a:t> status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7742222"/>
              </p:ext>
            </p:extLst>
          </p:nvPr>
        </p:nvGraphicFramePr>
        <p:xfrm>
          <a:off x="457200" y="1457662"/>
          <a:ext cx="8229600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IdP?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Attributes?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>
                          <a:solidFill>
                            <a:srgbClr val="FFFFFF"/>
                          </a:solidFill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Reason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KB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Utrecht </a:t>
                      </a: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Radboud</a:t>
                      </a: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UvA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Leiden </a:t>
                      </a: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Groningen </a:t>
                      </a: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opt-in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Tilburg </a:t>
                      </a: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Maastricht </a:t>
                      </a: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opt-in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Delft </a:t>
                      </a: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opt-in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Twente</a:t>
                      </a: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Uni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ok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opt-in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total ok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netto</a:t>
                      </a: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usable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60%</a:t>
                      </a:r>
                      <a:endParaRPr lang="en-US" sz="1600" dirty="0">
                        <a:effectLst/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mbria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Billed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46095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34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NL</a:t>
            </a:r>
          </a:p>
          <a:p>
            <a:r>
              <a:rPr lang="en-US" dirty="0" smtClean="0"/>
              <a:t>Excellent </a:t>
            </a:r>
            <a:r>
              <a:rPr lang="en-US" dirty="0" err="1" smtClean="0"/>
              <a:t>IdP</a:t>
            </a:r>
            <a:r>
              <a:rPr lang="en-US" dirty="0" smtClean="0"/>
              <a:t> coverage</a:t>
            </a:r>
          </a:p>
          <a:p>
            <a:r>
              <a:rPr lang="en-US" dirty="0" smtClean="0"/>
              <a:t>Badly scaling opt-in policy</a:t>
            </a:r>
          </a:p>
          <a:p>
            <a:r>
              <a:rPr lang="en-US" dirty="0" smtClean="0"/>
              <a:t>… but luckily acceptance of CLARIN SPs as a block</a:t>
            </a:r>
          </a:p>
          <a:p>
            <a:r>
              <a:rPr lang="en-US" dirty="0" smtClean="0"/>
              <a:t>CLARIN NL strategy to convince home organizations</a:t>
            </a:r>
          </a:p>
          <a:p>
            <a:pPr lvl="1"/>
            <a:r>
              <a:rPr lang="en-US" dirty="0" smtClean="0"/>
              <a:t>Just mailing </a:t>
            </a:r>
            <a:r>
              <a:rPr lang="en-US" dirty="0" err="1" smtClean="0"/>
              <a:t>IdP</a:t>
            </a:r>
            <a:r>
              <a:rPr lang="en-US" dirty="0" smtClean="0"/>
              <a:t> administrations proved unsuccessful</a:t>
            </a:r>
          </a:p>
          <a:p>
            <a:pPr lvl="1"/>
            <a:r>
              <a:rPr lang="en-US" dirty="0" smtClean="0"/>
              <a:t>Now targeting high-profile CLARIN affiliated people: department heads, directors etc.</a:t>
            </a:r>
          </a:p>
          <a:p>
            <a:pPr lvl="1"/>
            <a:r>
              <a:rPr lang="en-US" dirty="0" smtClean="0"/>
              <a:t>Good results. KNAW institutes are connecting, need to see about universities.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Billed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46095" cy="1066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942"/>
            <a:ext cx="8229600" cy="1143000"/>
          </a:xfrm>
        </p:spPr>
        <p:txBody>
          <a:bodyPr/>
          <a:lstStyle/>
          <a:p>
            <a:r>
              <a:rPr lang="en-US" dirty="0" smtClean="0"/>
              <a:t>Home Organization Connectivity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73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DE</a:t>
            </a:r>
          </a:p>
          <a:p>
            <a:r>
              <a:rPr lang="en-US" dirty="0" smtClean="0"/>
              <a:t>Incomplete coverage of </a:t>
            </a:r>
            <a:r>
              <a:rPr lang="en-US" dirty="0" err="1" smtClean="0"/>
              <a:t>IdPs</a:t>
            </a:r>
            <a:endParaRPr lang="en-US" dirty="0" smtClean="0"/>
          </a:p>
          <a:p>
            <a:r>
              <a:rPr lang="en-US" dirty="0" smtClean="0"/>
              <a:t>Reluctance to release any attributes (but </a:t>
            </a:r>
            <a:r>
              <a:rPr lang="en-US" dirty="0" err="1" smtClean="0"/>
              <a:t>ePTID</a:t>
            </a:r>
            <a:r>
              <a:rPr lang="en-US" dirty="0" smtClean="0"/>
              <a:t>, when </a:t>
            </a:r>
            <a:r>
              <a:rPr lang="en-US" dirty="0"/>
              <a:t>lucky): </a:t>
            </a:r>
            <a:r>
              <a:rPr lang="en-US" dirty="0">
                <a:hlinkClick r:id="rId2"/>
              </a:rPr>
              <a:t>http://www.clarin.eu/page/</a:t>
            </a:r>
            <a:r>
              <a:rPr lang="en-US" dirty="0" smtClean="0">
                <a:hlinkClick r:id="rId2"/>
              </a:rPr>
              <a:t>3578</a:t>
            </a:r>
            <a:r>
              <a:rPr lang="en-US" dirty="0" smtClean="0"/>
              <a:t> </a:t>
            </a:r>
          </a:p>
          <a:p>
            <a:r>
              <a:rPr lang="en-US" dirty="0" smtClean="0"/>
              <a:t>CLARIN D relies much on CLARIN homeless </a:t>
            </a:r>
            <a:r>
              <a:rPr lang="en-US" dirty="0" err="1" smtClean="0"/>
              <a:t>IdP</a:t>
            </a:r>
            <a:endParaRPr lang="en-US" dirty="0" smtClean="0"/>
          </a:p>
          <a:p>
            <a:r>
              <a:rPr lang="en-US" dirty="0" smtClean="0"/>
              <a:t>Hopefully the data protection </a:t>
            </a:r>
            <a:r>
              <a:rPr lang="en-US" dirty="0" err="1" smtClean="0"/>
              <a:t>CoC</a:t>
            </a:r>
            <a:r>
              <a:rPr lang="en-US" dirty="0" smtClean="0"/>
              <a:t> will improve the situation. But that will require organizational and social actions.</a:t>
            </a:r>
          </a:p>
          <a:p>
            <a:r>
              <a:rPr lang="en-US" dirty="0" smtClean="0"/>
              <a:t>DK, FI, NO ok</a:t>
            </a:r>
          </a:p>
          <a:p>
            <a:r>
              <a:rPr lang="en-US" dirty="0" smtClean="0"/>
              <a:t>Rest: not yet connected to CLARIN SPF 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Billede 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46095" cy="1066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9152"/>
            <a:ext cx="8229600" cy="1143000"/>
          </a:xfrm>
        </p:spPr>
        <p:txBody>
          <a:bodyPr/>
          <a:lstStyle/>
          <a:p>
            <a:r>
              <a:rPr lang="en-US" dirty="0" smtClean="0"/>
              <a:t>Home Organization Connectivity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42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2779</TotalTime>
  <Words>654</Words>
  <Application>Microsoft Office PowerPoint</Application>
  <PresentationFormat>Skærmshow (4:3)</PresentationFormat>
  <Paragraphs>178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11</vt:i4>
      </vt:variant>
    </vt:vector>
  </HeadingPairs>
  <TitlesOfParts>
    <vt:vector size="12" baseType="lpstr">
      <vt:lpstr>Office Theme</vt:lpstr>
      <vt:lpstr>FIM for the SSH</vt:lpstr>
      <vt:lpstr>DASISH</vt:lpstr>
      <vt:lpstr>Acceptability FIM for SSH</vt:lpstr>
      <vt:lpstr>CLARIN SPF</vt:lpstr>
      <vt:lpstr>CLARIN SPF status</vt:lpstr>
      <vt:lpstr>DE IdP status</vt:lpstr>
      <vt:lpstr>NL IdP status</vt:lpstr>
      <vt:lpstr>Home Organization Connectivity</vt:lpstr>
      <vt:lpstr>Home Organization Connectivity</vt:lpstr>
      <vt:lpstr>Future steps</vt:lpstr>
      <vt:lpstr>Thank you for your attention</vt:lpstr>
    </vt:vector>
  </TitlesOfParts>
  <Company>MPI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FIM for the SSH</dc:title>
  <dc:creator>Daan Broeder</dc:creator>
  <cp:lastModifiedBy>Sussi Olsen</cp:lastModifiedBy>
  <cp:revision>43</cp:revision>
  <dcterms:created xsi:type="dcterms:W3CDTF">2013-03-16T21:56:38Z</dcterms:created>
  <dcterms:modified xsi:type="dcterms:W3CDTF">2013-04-09T13:19:53Z</dcterms:modified>
</cp:coreProperties>
</file>