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9" r:id="rId3"/>
    <p:sldId id="257" r:id="rId4"/>
    <p:sldId id="258" r:id="rId5"/>
    <p:sldId id="259" r:id="rId6"/>
    <p:sldId id="260" r:id="rId7"/>
    <p:sldId id="261" r:id="rId8"/>
    <p:sldId id="262" r:id="rId9"/>
    <p:sldId id="270" r:id="rId10"/>
    <p:sldId id="271" r:id="rId11"/>
    <p:sldId id="263" r:id="rId12"/>
    <p:sldId id="272" r:id="rId13"/>
    <p:sldId id="267" r:id="rId14"/>
  </p:sldIdLst>
  <p:sldSz cx="9144000" cy="6858000" type="screen4x3"/>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34" autoAdjust="0"/>
    <p:restoredTop sz="55424" autoAdjust="0"/>
  </p:normalViewPr>
  <p:slideViewPr>
    <p:cSldViewPr>
      <p:cViewPr>
        <p:scale>
          <a:sx n="66" d="100"/>
          <a:sy n="66" d="100"/>
        </p:scale>
        <p:origin x="-112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9BBE6280-77BC-4713-8C0B-DA9BF951D49A}" type="datetimeFigureOut">
              <a:rPr lang="fr-FR" smtClean="0"/>
              <a:t>22/01/2015</a:t>
            </a:fld>
            <a:endParaRPr lang="fr-FR"/>
          </a:p>
        </p:txBody>
      </p:sp>
      <p:sp>
        <p:nvSpPr>
          <p:cNvPr id="4" name="Espace réservé de l'image des diapositives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8E88FFEC-C4C6-45EC-A50C-C04BFE323FBD}" type="slidenum">
              <a:rPr lang="fr-FR" smtClean="0"/>
              <a:t>‹N°›</a:t>
            </a:fld>
            <a:endParaRPr lang="fr-FR"/>
          </a:p>
        </p:txBody>
      </p:sp>
    </p:spTree>
    <p:extLst>
      <p:ext uri="{BB962C8B-B14F-4D97-AF65-F5344CB8AC3E}">
        <p14:creationId xmlns:p14="http://schemas.microsoft.com/office/powerpoint/2010/main" val="837020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1</a:t>
            </a:fld>
            <a:endParaRPr lang="fr-FR"/>
          </a:p>
        </p:txBody>
      </p:sp>
    </p:spTree>
    <p:extLst>
      <p:ext uri="{BB962C8B-B14F-4D97-AF65-F5344CB8AC3E}">
        <p14:creationId xmlns:p14="http://schemas.microsoft.com/office/powerpoint/2010/main" val="975905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Back in 2006 </a:t>
            </a:r>
            <a:r>
              <a:rPr lang="fr-FR" dirty="0" err="1" smtClean="0"/>
              <a:t>we</a:t>
            </a:r>
            <a:r>
              <a:rPr lang="fr-FR" dirty="0" smtClean="0"/>
              <a:t> </a:t>
            </a:r>
            <a:r>
              <a:rPr lang="fr-FR" dirty="0" err="1" smtClean="0"/>
              <a:t>lay</a:t>
            </a:r>
            <a:r>
              <a:rPr lang="fr-FR" dirty="0" smtClean="0"/>
              <a:t> the </a:t>
            </a:r>
            <a:r>
              <a:rPr lang="fr-FR" dirty="0" err="1" smtClean="0"/>
              <a:t>foundations</a:t>
            </a:r>
            <a:r>
              <a:rPr lang="fr-FR" dirty="0" smtClean="0"/>
              <a:t>: </a:t>
            </a:r>
            <a:r>
              <a:rPr lang="fr-FR" dirty="0" err="1" smtClean="0"/>
              <a:t>we</a:t>
            </a:r>
            <a:r>
              <a:rPr lang="fr-FR" dirty="0" smtClean="0"/>
              <a:t> chose ARK</a:t>
            </a:r>
            <a:r>
              <a:rPr lang="fr-FR" baseline="0" dirty="0" smtClean="0"/>
              <a:t> as </a:t>
            </a:r>
            <a:r>
              <a:rPr lang="fr-FR" baseline="0" dirty="0" err="1" smtClean="0"/>
              <a:t>our</a:t>
            </a:r>
            <a:r>
              <a:rPr lang="fr-FR" baseline="0" dirty="0" smtClean="0"/>
              <a:t> persistent identifier </a:t>
            </a:r>
            <a:r>
              <a:rPr lang="fr-FR" baseline="0" dirty="0" err="1" smtClean="0"/>
              <a:t>scheme</a:t>
            </a:r>
            <a:r>
              <a:rPr lang="fr-FR" baseline="0" dirty="0" smtClean="0"/>
              <a:t>.</a:t>
            </a:r>
          </a:p>
          <a:p>
            <a:r>
              <a:rPr lang="fr-FR" baseline="0" dirty="0" err="1" smtClean="0"/>
              <a:t>Now</a:t>
            </a:r>
            <a:r>
              <a:rPr lang="fr-FR" baseline="0" dirty="0" smtClean="0"/>
              <a:t> </a:t>
            </a:r>
            <a:r>
              <a:rPr lang="fr-FR" baseline="0" dirty="0" err="1" smtClean="0"/>
              <a:t>we</a:t>
            </a:r>
            <a:r>
              <a:rPr lang="fr-FR" baseline="0" dirty="0" smtClean="0"/>
              <a:t> have </a:t>
            </a:r>
            <a:r>
              <a:rPr lang="fr-FR" baseline="0" dirty="0" err="1" smtClean="0"/>
              <a:t>around</a:t>
            </a:r>
            <a:r>
              <a:rPr lang="fr-FR" baseline="0" dirty="0" smtClean="0"/>
              <a:t> 20 million ARK </a:t>
            </a:r>
            <a:r>
              <a:rPr lang="fr-FR" baseline="0" dirty="0" err="1" smtClean="0"/>
              <a:t>identifiers</a:t>
            </a:r>
            <a:r>
              <a:rPr lang="fr-FR" baseline="0" dirty="0" smtClean="0"/>
              <a:t> </a:t>
            </a:r>
            <a:r>
              <a:rPr lang="fr-FR" baseline="0" dirty="0" err="1" smtClean="0"/>
              <a:t>assigned</a:t>
            </a:r>
            <a:r>
              <a:rPr lang="fr-FR" baseline="0" dirty="0" smtClean="0"/>
              <a:t>.</a:t>
            </a:r>
          </a:p>
          <a:p>
            <a:r>
              <a:rPr lang="fr-FR" baseline="0" dirty="0" err="1" smtClean="0"/>
              <a:t>What</a:t>
            </a:r>
            <a:r>
              <a:rPr lang="fr-FR" baseline="0" dirty="0" smtClean="0"/>
              <a:t> </a:t>
            </a:r>
            <a:r>
              <a:rPr lang="fr-FR" baseline="0" dirty="0" err="1" smtClean="0"/>
              <a:t>changed</a:t>
            </a:r>
            <a:r>
              <a:rPr lang="fr-FR" baseline="0" dirty="0" smtClean="0"/>
              <a:t> </a:t>
            </a:r>
            <a:r>
              <a:rPr lang="fr-FR" baseline="0" dirty="0" err="1" smtClean="0"/>
              <a:t>other</a:t>
            </a:r>
            <a:r>
              <a:rPr lang="fr-FR" baseline="0" dirty="0" smtClean="0"/>
              <a:t> time?</a:t>
            </a:r>
          </a:p>
          <a:p>
            <a:r>
              <a:rPr lang="fr-FR" baseline="0" dirty="0" smtClean="0"/>
              <a:t>In an </a:t>
            </a:r>
            <a:r>
              <a:rPr lang="fr-FR" baseline="0" dirty="0" err="1" smtClean="0"/>
              <a:t>ideal</a:t>
            </a:r>
            <a:r>
              <a:rPr lang="fr-FR" baseline="0" dirty="0" smtClean="0"/>
              <a:t> world, « </a:t>
            </a:r>
            <a:r>
              <a:rPr lang="fr-FR" baseline="0" dirty="0" err="1" smtClean="0"/>
              <a:t>nothing</a:t>
            </a:r>
            <a:r>
              <a:rPr lang="fr-FR" baseline="0" dirty="0" smtClean="0"/>
              <a:t> » </a:t>
            </a:r>
            <a:r>
              <a:rPr lang="fr-FR" baseline="0" dirty="0" err="1" smtClean="0"/>
              <a:t>because</a:t>
            </a:r>
            <a:r>
              <a:rPr lang="fr-FR" baseline="0" dirty="0" smtClean="0"/>
              <a:t> </a:t>
            </a:r>
            <a:r>
              <a:rPr lang="fr-FR" baseline="0" dirty="0" err="1" smtClean="0"/>
              <a:t>it</a:t>
            </a:r>
            <a:r>
              <a:rPr lang="fr-FR" baseline="0" dirty="0" smtClean="0"/>
              <a:t> </a:t>
            </a:r>
            <a:r>
              <a:rPr lang="fr-FR" baseline="0" dirty="0" err="1" smtClean="0"/>
              <a:t>is</a:t>
            </a:r>
            <a:r>
              <a:rPr lang="fr-FR" baseline="0" dirty="0" smtClean="0"/>
              <a:t> persistent.</a:t>
            </a:r>
          </a:p>
          <a:p>
            <a:r>
              <a:rPr lang="fr-FR" baseline="0" dirty="0" err="1" smtClean="0"/>
              <a:t>Actually</a:t>
            </a:r>
            <a:r>
              <a:rPr lang="fr-FR" baseline="0" dirty="0" smtClean="0"/>
              <a:t> </a:t>
            </a:r>
            <a:r>
              <a:rPr lang="fr-FR" baseline="0" dirty="0" err="1" smtClean="0"/>
              <a:t>almost</a:t>
            </a:r>
            <a:r>
              <a:rPr lang="fr-FR" baseline="0" dirty="0" smtClean="0"/>
              <a:t> </a:t>
            </a:r>
            <a:r>
              <a:rPr lang="fr-FR" baseline="0" dirty="0" err="1" smtClean="0"/>
              <a:t>everything</a:t>
            </a:r>
            <a:r>
              <a:rPr lang="fr-FR" baseline="0" dirty="0" smtClean="0"/>
              <a:t> </a:t>
            </a:r>
            <a:r>
              <a:rPr lang="fr-FR" baseline="0" dirty="0" err="1" smtClean="0"/>
              <a:t>changed</a:t>
            </a:r>
            <a:r>
              <a:rPr lang="fr-FR" baseline="0" dirty="0" smtClean="0"/>
              <a:t>.</a:t>
            </a:r>
          </a:p>
          <a:p>
            <a:r>
              <a:rPr lang="fr-FR" baseline="0" dirty="0" err="1" smtClean="0"/>
              <a:t>Which</a:t>
            </a:r>
            <a:r>
              <a:rPr lang="fr-FR" baseline="0" dirty="0" smtClean="0"/>
              <a:t> </a:t>
            </a:r>
            <a:r>
              <a:rPr lang="fr-FR" baseline="0" dirty="0" err="1" smtClean="0"/>
              <a:t>is</a:t>
            </a:r>
            <a:r>
              <a:rPr lang="fr-FR" baseline="0" dirty="0" smtClean="0"/>
              <a:t> the point of </a:t>
            </a:r>
            <a:r>
              <a:rPr lang="fr-FR" baseline="0" dirty="0" err="1" smtClean="0"/>
              <a:t>this</a:t>
            </a:r>
            <a:r>
              <a:rPr lang="fr-FR" baseline="0" dirty="0" smtClean="0"/>
              <a:t> short feedback section </a:t>
            </a:r>
            <a:r>
              <a:rPr lang="fr-FR" baseline="0" dirty="0" err="1" smtClean="0"/>
              <a:t>which</a:t>
            </a:r>
            <a:r>
              <a:rPr lang="fr-FR" baseline="0" dirty="0" smtClean="0"/>
              <a:t> </a:t>
            </a:r>
            <a:r>
              <a:rPr lang="fr-FR" baseline="0" dirty="0" err="1" smtClean="0"/>
              <a:t>is</a:t>
            </a:r>
            <a:r>
              <a:rPr lang="fr-FR" baseline="0" dirty="0" smtClean="0"/>
              <a:t> </a:t>
            </a:r>
            <a:r>
              <a:rPr lang="fr-FR" baseline="0" dirty="0" err="1" smtClean="0"/>
              <a:t>kind</a:t>
            </a:r>
            <a:r>
              <a:rPr lang="fr-FR" baseline="0" dirty="0" smtClean="0"/>
              <a:t> of </a:t>
            </a:r>
            <a:r>
              <a:rPr lang="fr-FR" baseline="0" dirty="0" err="1" smtClean="0"/>
              <a:t>stating</a:t>
            </a:r>
            <a:r>
              <a:rPr lang="fr-FR" baseline="0" dirty="0" smtClean="0"/>
              <a:t> the </a:t>
            </a:r>
            <a:r>
              <a:rPr lang="fr-FR" baseline="0" dirty="0" err="1" smtClean="0"/>
              <a:t>obvious</a:t>
            </a:r>
            <a:r>
              <a:rPr lang="fr-FR" baseline="0" dirty="0" smtClean="0"/>
              <a:t>: </a:t>
            </a:r>
            <a:r>
              <a:rPr lang="fr-FR" baseline="0" dirty="0" err="1" smtClean="0"/>
              <a:t>persistence</a:t>
            </a:r>
            <a:r>
              <a:rPr lang="fr-FR" baseline="0" dirty="0" smtClean="0"/>
              <a:t> </a:t>
            </a:r>
            <a:r>
              <a:rPr lang="fr-FR" baseline="0" dirty="0" err="1" smtClean="0"/>
              <a:t>is</a:t>
            </a:r>
            <a:r>
              <a:rPr lang="fr-FR" baseline="0" dirty="0" smtClean="0"/>
              <a:t> not </a:t>
            </a:r>
            <a:r>
              <a:rPr lang="fr-FR" baseline="0" dirty="0" err="1" smtClean="0"/>
              <a:t>something</a:t>
            </a:r>
            <a:r>
              <a:rPr lang="fr-FR" baseline="0" dirty="0" smtClean="0"/>
              <a:t> </a:t>
            </a:r>
            <a:r>
              <a:rPr lang="fr-FR" baseline="0" dirty="0" err="1" smtClean="0"/>
              <a:t>we</a:t>
            </a:r>
            <a:r>
              <a:rPr lang="fr-FR" baseline="0" dirty="0" smtClean="0"/>
              <a:t> have to </a:t>
            </a:r>
            <a:r>
              <a:rPr lang="fr-FR" baseline="0" dirty="0" err="1" smtClean="0"/>
              <a:t>see</a:t>
            </a:r>
            <a:r>
              <a:rPr lang="fr-FR" baseline="0" dirty="0" smtClean="0"/>
              <a:t> as </a:t>
            </a:r>
            <a:r>
              <a:rPr lang="fr-FR" baseline="0" dirty="0" err="1" smtClean="0"/>
              <a:t>eternity</a:t>
            </a:r>
            <a:r>
              <a:rPr lang="fr-FR" baseline="0" dirty="0" smtClean="0"/>
              <a:t>. </a:t>
            </a:r>
            <a:r>
              <a:rPr lang="fr-FR" baseline="0" dirty="0" err="1" smtClean="0"/>
              <a:t>Eternity</a:t>
            </a:r>
            <a:r>
              <a:rPr lang="fr-FR" baseline="0" dirty="0" smtClean="0"/>
              <a:t> </a:t>
            </a:r>
            <a:r>
              <a:rPr lang="fr-FR" baseline="0" dirty="0" err="1" smtClean="0"/>
              <a:t>is</a:t>
            </a:r>
            <a:r>
              <a:rPr lang="fr-FR" baseline="0" dirty="0" smtClean="0"/>
              <a:t> </a:t>
            </a:r>
            <a:r>
              <a:rPr lang="fr-FR" baseline="0" dirty="0" err="1" smtClean="0"/>
              <a:t>paralysing</a:t>
            </a:r>
            <a:r>
              <a:rPr lang="fr-FR" baseline="0" dirty="0" smtClean="0"/>
              <a:t>. </a:t>
            </a:r>
          </a:p>
          <a:p>
            <a:r>
              <a:rPr lang="fr-FR" baseline="0" dirty="0" err="1" smtClean="0"/>
              <a:t>We</a:t>
            </a:r>
            <a:r>
              <a:rPr lang="fr-FR" baseline="0" dirty="0" smtClean="0"/>
              <a:t> </a:t>
            </a:r>
            <a:r>
              <a:rPr lang="fr-FR" baseline="0" dirty="0" err="1" smtClean="0"/>
              <a:t>need</a:t>
            </a:r>
            <a:r>
              <a:rPr lang="fr-FR" baseline="0" dirty="0" smtClean="0"/>
              <a:t> to </a:t>
            </a:r>
            <a:r>
              <a:rPr lang="fr-FR" baseline="0" dirty="0" err="1" smtClean="0"/>
              <a:t>find</a:t>
            </a:r>
            <a:r>
              <a:rPr lang="fr-FR" baseline="0" dirty="0" smtClean="0"/>
              <a:t> an efficient time-</a:t>
            </a:r>
            <a:r>
              <a:rPr lang="fr-FR" baseline="0" dirty="0" err="1" smtClean="0"/>
              <a:t>span</a:t>
            </a:r>
            <a:r>
              <a:rPr lang="fr-FR" baseline="0" dirty="0" smtClean="0"/>
              <a:t> </a:t>
            </a:r>
            <a:r>
              <a:rPr lang="fr-FR" baseline="0" dirty="0" err="1" smtClean="0"/>
              <a:t>where</a:t>
            </a:r>
            <a:r>
              <a:rPr lang="fr-FR" baseline="0" dirty="0" smtClean="0"/>
              <a:t> the real questions </a:t>
            </a:r>
            <a:r>
              <a:rPr lang="fr-FR" baseline="0" dirty="0" err="1" smtClean="0"/>
              <a:t>occur</a:t>
            </a:r>
            <a:r>
              <a:rPr lang="fr-FR" baseline="0" dirty="0" smtClean="0"/>
              <a:t>. </a:t>
            </a:r>
            <a:r>
              <a:rPr lang="fr-FR" baseline="0" dirty="0" err="1" smtClean="0"/>
              <a:t>Looking</a:t>
            </a:r>
            <a:r>
              <a:rPr lang="fr-FR" baseline="0" dirty="0" smtClean="0"/>
              <a:t> back </a:t>
            </a:r>
            <a:r>
              <a:rPr lang="fr-FR" baseline="0" dirty="0" err="1" smtClean="0"/>
              <a:t>at</a:t>
            </a:r>
            <a:r>
              <a:rPr lang="fr-FR" baseline="0" dirty="0" smtClean="0"/>
              <a:t> 8 </a:t>
            </a:r>
            <a:r>
              <a:rPr lang="fr-FR" baseline="0" dirty="0" err="1" smtClean="0"/>
              <a:t>years</a:t>
            </a:r>
            <a:r>
              <a:rPr lang="fr-FR" baseline="0" dirty="0" smtClean="0"/>
              <a:t> of </a:t>
            </a:r>
            <a:r>
              <a:rPr lang="fr-FR" baseline="0" dirty="0" err="1" smtClean="0"/>
              <a:t>implementation</a:t>
            </a:r>
            <a:r>
              <a:rPr lang="fr-FR" baseline="0" dirty="0" smtClean="0"/>
              <a:t> and </a:t>
            </a:r>
            <a:r>
              <a:rPr lang="fr-FR" baseline="0" dirty="0" err="1" smtClean="0"/>
              <a:t>moving</a:t>
            </a:r>
            <a:r>
              <a:rPr lang="fr-FR" baseline="0" dirty="0" smtClean="0"/>
              <a:t> </a:t>
            </a:r>
            <a:r>
              <a:rPr lang="fr-FR" baseline="0" dirty="0" err="1" smtClean="0"/>
              <a:t>forward</a:t>
            </a:r>
            <a:r>
              <a:rPr lang="fr-FR" baseline="0" dirty="0" smtClean="0"/>
              <a:t> </a:t>
            </a:r>
            <a:r>
              <a:rPr lang="fr-FR" baseline="0" dirty="0" err="1" smtClean="0"/>
              <a:t>is</a:t>
            </a:r>
            <a:r>
              <a:rPr lang="fr-FR" baseline="0" dirty="0" smtClean="0"/>
              <a:t> a </a:t>
            </a:r>
            <a:r>
              <a:rPr lang="fr-FR" baseline="0" dirty="0" err="1" smtClean="0"/>
              <a:t>way</a:t>
            </a:r>
            <a:r>
              <a:rPr lang="fr-FR" baseline="0" dirty="0" smtClean="0"/>
              <a:t> to do </a:t>
            </a:r>
            <a:r>
              <a:rPr lang="fr-FR" baseline="0" dirty="0" err="1" smtClean="0"/>
              <a:t>this</a:t>
            </a:r>
            <a:r>
              <a:rPr lang="fr-FR" baseline="0" dirty="0" smtClean="0"/>
              <a:t>.</a:t>
            </a:r>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5</a:t>
            </a:fld>
            <a:endParaRPr lang="fr-FR"/>
          </a:p>
        </p:txBody>
      </p:sp>
    </p:spTree>
    <p:extLst>
      <p:ext uri="{BB962C8B-B14F-4D97-AF65-F5344CB8AC3E}">
        <p14:creationId xmlns:p14="http://schemas.microsoft.com/office/powerpoint/2010/main" val="3934261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The </a:t>
            </a:r>
            <a:r>
              <a:rPr lang="fr-FR" dirty="0" err="1" smtClean="0"/>
              <a:t>risk</a:t>
            </a:r>
            <a:r>
              <a:rPr lang="fr-FR" dirty="0" smtClean="0"/>
              <a:t> </a:t>
            </a:r>
            <a:r>
              <a:rPr lang="fr-FR" dirty="0" err="1" smtClean="0"/>
              <a:t>is</a:t>
            </a:r>
            <a:r>
              <a:rPr lang="fr-FR" dirty="0" smtClean="0"/>
              <a:t> </a:t>
            </a:r>
            <a:r>
              <a:rPr lang="fr-FR" dirty="0" err="1" smtClean="0"/>
              <a:t>increased</a:t>
            </a:r>
            <a:r>
              <a:rPr lang="fr-FR" dirty="0" smtClean="0"/>
              <a:t> </a:t>
            </a:r>
            <a:r>
              <a:rPr lang="fr-FR" dirty="0" err="1" smtClean="0"/>
              <a:t>complexity</a:t>
            </a:r>
            <a:r>
              <a:rPr lang="fr-FR" dirty="0" smtClean="0"/>
              <a:t>:</a:t>
            </a:r>
            <a:r>
              <a:rPr lang="fr-FR" baseline="0" dirty="0" smtClean="0"/>
              <a:t> </a:t>
            </a:r>
            <a:endParaRPr lang="fr-FR" dirty="0" smtClean="0"/>
          </a:p>
          <a:p>
            <a:pPr marL="171450" indent="-171450">
              <a:buFontTx/>
              <a:buChar char="-"/>
            </a:pPr>
            <a:r>
              <a:rPr lang="fr-FR" dirty="0" smtClean="0"/>
              <a:t>New </a:t>
            </a:r>
            <a:r>
              <a:rPr lang="fr-FR" dirty="0" err="1" smtClean="0"/>
              <a:t>objects</a:t>
            </a:r>
            <a:r>
              <a:rPr lang="fr-FR" dirty="0" smtClean="0"/>
              <a:t>: </a:t>
            </a:r>
            <a:r>
              <a:rPr lang="fr-FR" baseline="0" dirty="0" smtClean="0"/>
              <a:t>the </a:t>
            </a:r>
            <a:r>
              <a:rPr lang="fr-FR" baseline="0" dirty="0" err="1" smtClean="0"/>
              <a:t>risk</a:t>
            </a:r>
            <a:r>
              <a:rPr lang="fr-FR" baseline="0" dirty="0" smtClean="0"/>
              <a:t> </a:t>
            </a:r>
            <a:r>
              <a:rPr lang="fr-FR" baseline="0" dirty="0" err="1" smtClean="0"/>
              <a:t>is</a:t>
            </a:r>
            <a:r>
              <a:rPr lang="fr-FR" baseline="0" dirty="0" smtClean="0"/>
              <a:t> to </a:t>
            </a:r>
            <a:r>
              <a:rPr lang="fr-FR" baseline="0" dirty="0" err="1" smtClean="0"/>
              <a:t>multiply</a:t>
            </a:r>
            <a:r>
              <a:rPr lang="fr-FR" baseline="0" dirty="0" smtClean="0"/>
              <a:t> identifier </a:t>
            </a:r>
            <a:r>
              <a:rPr lang="fr-FR" baseline="0" dirty="0" err="1" smtClean="0"/>
              <a:t>assignment</a:t>
            </a:r>
            <a:r>
              <a:rPr lang="fr-FR" baseline="0" dirty="0" smtClean="0"/>
              <a:t> </a:t>
            </a:r>
            <a:r>
              <a:rPr lang="fr-FR" baseline="0" dirty="0" err="1" smtClean="0"/>
              <a:t>procedures</a:t>
            </a:r>
            <a:endParaRPr lang="fr-FR" baseline="0" dirty="0" smtClean="0"/>
          </a:p>
          <a:p>
            <a:pPr marL="171450" indent="-171450">
              <a:buFontTx/>
              <a:buChar char="-"/>
            </a:pPr>
            <a:r>
              <a:rPr lang="fr-FR" baseline="0" dirty="0" smtClean="0"/>
              <a:t>New applications: as </a:t>
            </a:r>
            <a:r>
              <a:rPr lang="fr-FR" baseline="0" dirty="0" err="1" smtClean="0"/>
              <a:t>responsible</a:t>
            </a:r>
            <a:r>
              <a:rPr lang="fr-FR" baseline="0" dirty="0" smtClean="0"/>
              <a:t> for </a:t>
            </a:r>
            <a:r>
              <a:rPr lang="fr-FR" baseline="0" dirty="0" err="1" smtClean="0"/>
              <a:t>ARKs</a:t>
            </a:r>
            <a:r>
              <a:rPr lang="fr-FR" baseline="0" dirty="0" smtClean="0"/>
              <a:t>, </a:t>
            </a:r>
            <a:r>
              <a:rPr lang="fr-FR" baseline="0" dirty="0" err="1" smtClean="0"/>
              <a:t>you</a:t>
            </a:r>
            <a:r>
              <a:rPr lang="fr-FR" baseline="0" dirty="0" smtClean="0"/>
              <a:t> have an </a:t>
            </a:r>
            <a:r>
              <a:rPr lang="fr-FR" baseline="0" dirty="0" err="1" smtClean="0"/>
              <a:t>increasingly</a:t>
            </a:r>
            <a:r>
              <a:rPr lang="fr-FR" baseline="0" dirty="0" smtClean="0"/>
              <a:t> </a:t>
            </a:r>
            <a:r>
              <a:rPr lang="fr-FR" baseline="0" dirty="0" err="1" smtClean="0"/>
              <a:t>growing</a:t>
            </a:r>
            <a:r>
              <a:rPr lang="fr-FR" baseline="0" dirty="0" smtClean="0"/>
              <a:t> </a:t>
            </a:r>
            <a:r>
              <a:rPr lang="fr-FR" baseline="0" dirty="0" err="1" smtClean="0"/>
              <a:t>number</a:t>
            </a:r>
            <a:r>
              <a:rPr lang="fr-FR" baseline="0" dirty="0" smtClean="0"/>
              <a:t> of </a:t>
            </a:r>
            <a:r>
              <a:rPr lang="fr-FR" baseline="0" dirty="0" err="1" smtClean="0"/>
              <a:t>apps</a:t>
            </a:r>
            <a:r>
              <a:rPr lang="fr-FR" baseline="0" dirty="0" smtClean="0"/>
              <a:t> to </a:t>
            </a:r>
            <a:r>
              <a:rPr lang="fr-FR" baseline="0" dirty="0" err="1" smtClean="0"/>
              <a:t>watch</a:t>
            </a:r>
            <a:r>
              <a:rPr lang="fr-FR" baseline="0" dirty="0" smtClean="0"/>
              <a:t> over as </a:t>
            </a:r>
            <a:r>
              <a:rPr lang="fr-FR" baseline="0" dirty="0" err="1" smtClean="0"/>
              <a:t>they</a:t>
            </a:r>
            <a:r>
              <a:rPr lang="fr-FR" baseline="0" dirty="0" smtClean="0"/>
              <a:t> </a:t>
            </a:r>
            <a:r>
              <a:rPr lang="fr-FR" baseline="0" dirty="0" err="1" smtClean="0"/>
              <a:t>evolve</a:t>
            </a:r>
            <a:r>
              <a:rPr lang="fr-FR" baseline="0" dirty="0" smtClean="0"/>
              <a:t> to </a:t>
            </a:r>
            <a:r>
              <a:rPr lang="fr-FR" baseline="0" dirty="0" err="1" smtClean="0"/>
              <a:t>make</a:t>
            </a:r>
            <a:r>
              <a:rPr lang="fr-FR" baseline="0" dirty="0" smtClean="0"/>
              <a:t> sure </a:t>
            </a:r>
            <a:r>
              <a:rPr lang="fr-FR" baseline="0" dirty="0" err="1" smtClean="0"/>
              <a:t>there</a:t>
            </a:r>
            <a:r>
              <a:rPr lang="fr-FR" baseline="0" dirty="0" smtClean="0"/>
              <a:t> </a:t>
            </a:r>
            <a:r>
              <a:rPr lang="fr-FR" baseline="0" dirty="0" err="1" smtClean="0"/>
              <a:t>is</a:t>
            </a:r>
            <a:r>
              <a:rPr lang="fr-FR" baseline="0" dirty="0" smtClean="0"/>
              <a:t> no </a:t>
            </a:r>
            <a:r>
              <a:rPr lang="fr-FR" baseline="0" dirty="0" err="1" smtClean="0"/>
              <a:t>regression</a:t>
            </a:r>
            <a:r>
              <a:rPr lang="fr-FR" baseline="0" dirty="0" smtClean="0"/>
              <a:t> in </a:t>
            </a:r>
            <a:r>
              <a:rPr lang="fr-FR" baseline="0" dirty="0" err="1" smtClean="0"/>
              <a:t>resolving</a:t>
            </a:r>
            <a:r>
              <a:rPr lang="fr-FR" baseline="0" dirty="0" smtClean="0"/>
              <a:t> </a:t>
            </a:r>
            <a:r>
              <a:rPr lang="fr-FR" baseline="0" dirty="0" err="1" smtClean="0"/>
              <a:t>ARKs</a:t>
            </a:r>
            <a:r>
              <a:rPr lang="fr-FR" baseline="0" dirty="0" smtClean="0"/>
              <a:t>.</a:t>
            </a:r>
          </a:p>
          <a:p>
            <a:pPr marL="171450" indent="-171450">
              <a:buFontTx/>
              <a:buChar char="-"/>
            </a:pPr>
            <a:r>
              <a:rPr lang="fr-FR" baseline="0" dirty="0" err="1" smtClean="0"/>
              <a:t>Existing</a:t>
            </a:r>
            <a:r>
              <a:rPr lang="fr-FR" baseline="0" dirty="0" smtClean="0"/>
              <a:t> </a:t>
            </a:r>
            <a:r>
              <a:rPr lang="fr-FR" baseline="0" dirty="0" err="1" smtClean="0"/>
              <a:t>objects</a:t>
            </a:r>
            <a:r>
              <a:rPr lang="fr-FR" baseline="0" dirty="0" smtClean="0"/>
              <a:t>, new applications: </a:t>
            </a:r>
            <a:r>
              <a:rPr lang="fr-FR" baseline="0" dirty="0" err="1" smtClean="0"/>
              <a:t>e.g</a:t>
            </a:r>
            <a:r>
              <a:rPr lang="fr-FR" baseline="0" dirty="0" smtClean="0"/>
              <a:t>. </a:t>
            </a:r>
            <a:r>
              <a:rPr lang="fr-FR" baseline="0" dirty="0" err="1" smtClean="0"/>
              <a:t>our</a:t>
            </a:r>
            <a:r>
              <a:rPr lang="fr-FR" baseline="0" dirty="0" smtClean="0"/>
              <a:t> ARK for catalogue data are </a:t>
            </a:r>
            <a:r>
              <a:rPr lang="fr-FR" baseline="0" dirty="0" err="1" smtClean="0"/>
              <a:t>displayed</a:t>
            </a:r>
            <a:r>
              <a:rPr lang="fr-FR" baseline="0" dirty="0" smtClean="0"/>
              <a:t> by </a:t>
            </a:r>
            <a:r>
              <a:rPr lang="fr-FR" baseline="0" dirty="0" err="1" smtClean="0"/>
              <a:t>our</a:t>
            </a:r>
            <a:r>
              <a:rPr lang="fr-FR" baseline="0" dirty="0" smtClean="0"/>
              <a:t> main MARC catalogue AND by </a:t>
            </a:r>
            <a:r>
              <a:rPr lang="fr-FR" baseline="0" dirty="0" err="1" smtClean="0"/>
              <a:t>our</a:t>
            </a:r>
            <a:r>
              <a:rPr lang="fr-FR" baseline="0" dirty="0" smtClean="0"/>
              <a:t> </a:t>
            </a:r>
            <a:r>
              <a:rPr lang="fr-FR" baseline="0" dirty="0" err="1" smtClean="0"/>
              <a:t>linked</a:t>
            </a:r>
            <a:r>
              <a:rPr lang="fr-FR" baseline="0" dirty="0" smtClean="0"/>
              <a:t> data service, </a:t>
            </a:r>
            <a:r>
              <a:rPr lang="fr-FR" baseline="0" dirty="0" err="1" smtClean="0"/>
              <a:t>data.bnf.fr</a:t>
            </a:r>
            <a:r>
              <a:rPr lang="fr-FR" baseline="0" dirty="0" smtClean="0"/>
              <a:t>, but </a:t>
            </a:r>
            <a:r>
              <a:rPr lang="fr-FR" baseline="0" dirty="0" err="1" smtClean="0"/>
              <a:t>you</a:t>
            </a:r>
            <a:r>
              <a:rPr lang="fr-FR" baseline="0" dirty="0" smtClean="0"/>
              <a:t> </a:t>
            </a:r>
            <a:r>
              <a:rPr lang="fr-FR" baseline="0" dirty="0" err="1" smtClean="0"/>
              <a:t>need</a:t>
            </a:r>
            <a:r>
              <a:rPr lang="fr-FR" baseline="0" dirty="0" smtClean="0"/>
              <a:t> to </a:t>
            </a:r>
            <a:r>
              <a:rPr lang="fr-FR" baseline="0" dirty="0" err="1" smtClean="0"/>
              <a:t>be</a:t>
            </a:r>
            <a:r>
              <a:rPr lang="fr-FR" baseline="0" dirty="0" smtClean="0"/>
              <a:t> </a:t>
            </a:r>
            <a:r>
              <a:rPr lang="fr-FR" baseline="0" dirty="0" err="1" smtClean="0"/>
              <a:t>clear</a:t>
            </a:r>
            <a:r>
              <a:rPr lang="fr-FR" baseline="0" dirty="0" smtClean="0"/>
              <a:t> </a:t>
            </a:r>
            <a:r>
              <a:rPr lang="fr-FR" baseline="0" dirty="0" err="1" smtClean="0"/>
              <a:t>that</a:t>
            </a:r>
            <a:r>
              <a:rPr lang="fr-FR" baseline="0" dirty="0" smtClean="0"/>
              <a:t> </a:t>
            </a:r>
            <a:r>
              <a:rPr lang="fr-FR" baseline="0" dirty="0" err="1" smtClean="0"/>
              <a:t>you</a:t>
            </a:r>
            <a:r>
              <a:rPr lang="fr-FR" baseline="0" dirty="0" smtClean="0"/>
              <a:t> are </a:t>
            </a:r>
            <a:r>
              <a:rPr lang="fr-FR" baseline="0" dirty="0" err="1" smtClean="0"/>
              <a:t>talking</a:t>
            </a:r>
            <a:r>
              <a:rPr lang="fr-FR" baseline="0" dirty="0" smtClean="0"/>
              <a:t> about the </a:t>
            </a:r>
            <a:r>
              <a:rPr lang="fr-FR" baseline="0" dirty="0" err="1" smtClean="0"/>
              <a:t>same</a:t>
            </a:r>
            <a:r>
              <a:rPr lang="fr-FR" baseline="0" dirty="0" smtClean="0"/>
              <a:t> </a:t>
            </a:r>
            <a:r>
              <a:rPr lang="fr-FR" baseline="0" dirty="0" err="1" smtClean="0"/>
              <a:t>thing</a:t>
            </a:r>
            <a:r>
              <a:rPr lang="fr-FR" baseline="0" dirty="0" smtClean="0"/>
              <a:t>. I </a:t>
            </a:r>
            <a:r>
              <a:rPr lang="fr-FR" baseline="0" dirty="0" err="1" smtClean="0"/>
              <a:t>will</a:t>
            </a:r>
            <a:r>
              <a:rPr lang="fr-FR" baseline="0" dirty="0" smtClean="0"/>
              <a:t> </a:t>
            </a:r>
            <a:r>
              <a:rPr lang="fr-FR" baseline="0" dirty="0" err="1" smtClean="0"/>
              <a:t>elaborate</a:t>
            </a:r>
            <a:r>
              <a:rPr lang="fr-FR" baseline="0" dirty="0" smtClean="0"/>
              <a:t> </a:t>
            </a:r>
            <a:r>
              <a:rPr lang="fr-FR" baseline="0" dirty="0" err="1" smtClean="0"/>
              <a:t>upon</a:t>
            </a:r>
            <a:r>
              <a:rPr lang="fr-FR" baseline="0" dirty="0" smtClean="0"/>
              <a:t> </a:t>
            </a:r>
            <a:r>
              <a:rPr lang="fr-FR" baseline="0" dirty="0" err="1" smtClean="0"/>
              <a:t>this</a:t>
            </a:r>
            <a:r>
              <a:rPr lang="fr-FR" baseline="0" dirty="0" smtClean="0"/>
              <a:t> in the second part of the </a:t>
            </a:r>
            <a:r>
              <a:rPr lang="fr-FR" baseline="0" dirty="0" err="1" smtClean="0"/>
              <a:t>presentation</a:t>
            </a:r>
            <a:r>
              <a:rPr lang="fr-FR" baseline="0" dirty="0" smtClean="0"/>
              <a:t>.</a:t>
            </a:r>
          </a:p>
          <a:p>
            <a:pPr marL="171450" indent="-171450">
              <a:buFontTx/>
              <a:buChar char="-"/>
            </a:pPr>
            <a:r>
              <a:rPr lang="fr-FR" baseline="0" dirty="0" err="1" smtClean="0"/>
              <a:t>Existing</a:t>
            </a:r>
            <a:r>
              <a:rPr lang="fr-FR" baseline="0" dirty="0" smtClean="0"/>
              <a:t> </a:t>
            </a:r>
            <a:r>
              <a:rPr lang="fr-FR" baseline="0" dirty="0" err="1" smtClean="0"/>
              <a:t>apps</a:t>
            </a:r>
            <a:r>
              <a:rPr lang="fr-FR" baseline="0" dirty="0" smtClean="0"/>
              <a:t>, </a:t>
            </a:r>
            <a:r>
              <a:rPr lang="fr-FR" baseline="0" dirty="0" err="1" smtClean="0"/>
              <a:t>additional</a:t>
            </a:r>
            <a:r>
              <a:rPr lang="fr-FR" baseline="0" dirty="0" smtClean="0"/>
              <a:t> </a:t>
            </a:r>
            <a:r>
              <a:rPr lang="fr-FR" baseline="0" dirty="0" err="1" smtClean="0"/>
              <a:t>features</a:t>
            </a:r>
            <a:r>
              <a:rPr lang="fr-FR" baseline="0" dirty="0" smtClean="0"/>
              <a:t>: the people </a:t>
            </a:r>
            <a:r>
              <a:rPr lang="fr-FR" baseline="0" dirty="0" err="1" smtClean="0"/>
              <a:t>that</a:t>
            </a:r>
            <a:r>
              <a:rPr lang="fr-FR" baseline="0" dirty="0" smtClean="0"/>
              <a:t> are </a:t>
            </a:r>
            <a:r>
              <a:rPr lang="fr-FR" baseline="0" dirty="0" err="1" smtClean="0"/>
              <a:t>maintaining</a:t>
            </a:r>
            <a:r>
              <a:rPr lang="fr-FR" baseline="0" dirty="0" smtClean="0"/>
              <a:t> and </a:t>
            </a:r>
            <a:r>
              <a:rPr lang="fr-FR" baseline="0" dirty="0" err="1" smtClean="0"/>
              <a:t>evolving</a:t>
            </a:r>
            <a:r>
              <a:rPr lang="fr-FR" baseline="0" dirty="0" smtClean="0"/>
              <a:t> the </a:t>
            </a:r>
            <a:r>
              <a:rPr lang="fr-FR" baseline="0" dirty="0" err="1" smtClean="0"/>
              <a:t>apps</a:t>
            </a:r>
            <a:r>
              <a:rPr lang="fr-FR" baseline="0" dirty="0" smtClean="0"/>
              <a:t> </a:t>
            </a:r>
            <a:r>
              <a:rPr lang="fr-FR" baseline="0" dirty="0" err="1" smtClean="0"/>
              <a:t>kind</a:t>
            </a:r>
            <a:r>
              <a:rPr lang="fr-FR" baseline="0" dirty="0" smtClean="0"/>
              <a:t> of </a:t>
            </a:r>
            <a:r>
              <a:rPr lang="fr-FR" baseline="0" dirty="0" err="1" smtClean="0"/>
              <a:t>own</a:t>
            </a:r>
            <a:r>
              <a:rPr lang="fr-FR" baseline="0" dirty="0" smtClean="0"/>
              <a:t> the </a:t>
            </a:r>
            <a:r>
              <a:rPr lang="fr-FR" baseline="0" dirty="0" err="1" smtClean="0"/>
              <a:t>apps</a:t>
            </a:r>
            <a:r>
              <a:rPr lang="fr-FR" baseline="0" dirty="0" smtClean="0"/>
              <a:t>. </a:t>
            </a:r>
            <a:r>
              <a:rPr lang="fr-FR" baseline="0" dirty="0" err="1" smtClean="0"/>
              <a:t>They</a:t>
            </a:r>
            <a:r>
              <a:rPr lang="fr-FR" baseline="0" dirty="0" smtClean="0"/>
              <a:t> </a:t>
            </a:r>
            <a:r>
              <a:rPr lang="fr-FR" baseline="0" dirty="0" err="1" smtClean="0"/>
              <a:t>find</a:t>
            </a:r>
            <a:r>
              <a:rPr lang="fr-FR" baseline="0" dirty="0" smtClean="0"/>
              <a:t> </a:t>
            </a:r>
            <a:r>
              <a:rPr lang="fr-FR" baseline="0" dirty="0" err="1" smtClean="0"/>
              <a:t>ARKs</a:t>
            </a:r>
            <a:r>
              <a:rPr lang="fr-FR" baseline="0" dirty="0" smtClean="0"/>
              <a:t> </a:t>
            </a:r>
            <a:r>
              <a:rPr lang="fr-FR" baseline="0" dirty="0" err="1" smtClean="0"/>
              <a:t>work</a:t>
            </a:r>
            <a:r>
              <a:rPr lang="fr-FR" baseline="0" dirty="0" smtClean="0"/>
              <a:t> </a:t>
            </a:r>
            <a:r>
              <a:rPr lang="fr-FR" baseline="0" dirty="0" err="1" smtClean="0"/>
              <a:t>pretty</a:t>
            </a:r>
            <a:r>
              <a:rPr lang="fr-FR" baseline="0" dirty="0" smtClean="0"/>
              <a:t> </a:t>
            </a:r>
            <a:r>
              <a:rPr lang="fr-FR" baseline="0" dirty="0" err="1" smtClean="0"/>
              <a:t>well</a:t>
            </a:r>
            <a:r>
              <a:rPr lang="fr-FR" baseline="0" dirty="0" smtClean="0"/>
              <a:t>, but </a:t>
            </a:r>
            <a:r>
              <a:rPr lang="fr-FR" baseline="0" dirty="0" err="1" smtClean="0"/>
              <a:t>they</a:t>
            </a:r>
            <a:r>
              <a:rPr lang="fr-FR" baseline="0" dirty="0" smtClean="0"/>
              <a:t> </a:t>
            </a:r>
            <a:r>
              <a:rPr lang="fr-FR" baseline="0" dirty="0" err="1" smtClean="0"/>
              <a:t>tended</a:t>
            </a:r>
            <a:r>
              <a:rPr lang="fr-FR" baseline="0" dirty="0" smtClean="0"/>
              <a:t> to </a:t>
            </a:r>
            <a:r>
              <a:rPr lang="fr-FR" baseline="0" dirty="0" err="1" smtClean="0"/>
              <a:t>define</a:t>
            </a:r>
            <a:r>
              <a:rPr lang="fr-FR" baseline="0" dirty="0" smtClean="0"/>
              <a:t> </a:t>
            </a:r>
            <a:r>
              <a:rPr lang="fr-FR" baseline="0" dirty="0" err="1" smtClean="0"/>
              <a:t>their</a:t>
            </a:r>
            <a:r>
              <a:rPr lang="fr-FR" baseline="0" dirty="0" smtClean="0"/>
              <a:t> </a:t>
            </a:r>
            <a:r>
              <a:rPr lang="fr-FR" baseline="0" dirty="0" err="1" smtClean="0"/>
              <a:t>own</a:t>
            </a:r>
            <a:r>
              <a:rPr lang="fr-FR" baseline="0" dirty="0" smtClean="0"/>
              <a:t> </a:t>
            </a:r>
            <a:r>
              <a:rPr lang="fr-FR" baseline="0" dirty="0" err="1" smtClean="0"/>
              <a:t>qualifiers</a:t>
            </a:r>
            <a:r>
              <a:rPr lang="fr-FR" baseline="0" dirty="0" smtClean="0"/>
              <a:t> </a:t>
            </a:r>
            <a:r>
              <a:rPr lang="fr-FR" baseline="0" dirty="0" err="1" smtClean="0"/>
              <a:t>each</a:t>
            </a:r>
            <a:r>
              <a:rPr lang="fr-FR" baseline="0" dirty="0" smtClean="0"/>
              <a:t> time </a:t>
            </a:r>
            <a:r>
              <a:rPr lang="fr-FR" baseline="0" dirty="0" err="1" smtClean="0"/>
              <a:t>there</a:t>
            </a:r>
            <a:r>
              <a:rPr lang="fr-FR" baseline="0" dirty="0" smtClean="0"/>
              <a:t> </a:t>
            </a:r>
            <a:r>
              <a:rPr lang="fr-FR" baseline="0" dirty="0" err="1" smtClean="0"/>
              <a:t>is</a:t>
            </a:r>
            <a:r>
              <a:rPr lang="fr-FR" baseline="0" dirty="0" smtClean="0"/>
              <a:t> a new service -&gt; qualifier </a:t>
            </a:r>
            <a:r>
              <a:rPr lang="fr-FR" baseline="0" dirty="0" err="1" smtClean="0"/>
              <a:t>proliferation</a:t>
            </a:r>
            <a:r>
              <a:rPr lang="fr-FR" baseline="0" dirty="0" smtClean="0"/>
              <a:t>. Good news in a </a:t>
            </a:r>
            <a:r>
              <a:rPr lang="fr-FR" baseline="0" dirty="0" err="1" smtClean="0"/>
              <a:t>sense</a:t>
            </a:r>
            <a:r>
              <a:rPr lang="fr-FR" baseline="0" dirty="0" smtClean="0"/>
              <a:t>: </a:t>
            </a:r>
            <a:r>
              <a:rPr lang="fr-FR" baseline="0" dirty="0" err="1" smtClean="0"/>
              <a:t>ARKs</a:t>
            </a:r>
            <a:r>
              <a:rPr lang="fr-FR" baseline="0" dirty="0" smtClean="0"/>
              <a:t> </a:t>
            </a:r>
            <a:r>
              <a:rPr lang="fr-FR" baseline="0" dirty="0" err="1" smtClean="0"/>
              <a:t>became</a:t>
            </a:r>
            <a:r>
              <a:rPr lang="fr-FR" baseline="0" dirty="0" smtClean="0"/>
              <a:t> business as </a:t>
            </a:r>
            <a:r>
              <a:rPr lang="fr-FR" baseline="0" dirty="0" err="1" smtClean="0"/>
              <a:t>usual</a:t>
            </a:r>
            <a:r>
              <a:rPr lang="fr-FR" baseline="0" dirty="0" smtClean="0"/>
              <a:t>. It </a:t>
            </a:r>
            <a:r>
              <a:rPr lang="fr-FR" baseline="0" dirty="0" err="1" smtClean="0"/>
              <a:t>works</a:t>
            </a:r>
            <a:r>
              <a:rPr lang="fr-FR" baseline="0" dirty="0" smtClean="0"/>
              <a:t>! So </a:t>
            </a:r>
            <a:r>
              <a:rPr lang="fr-FR" baseline="0" dirty="0" err="1" smtClean="0"/>
              <a:t>what</a:t>
            </a:r>
            <a:r>
              <a:rPr lang="fr-FR" baseline="0" dirty="0" smtClean="0"/>
              <a:t>?</a:t>
            </a:r>
          </a:p>
          <a:p>
            <a:pPr marL="171450" indent="-171450">
              <a:buFontTx/>
              <a:buChar char="-"/>
            </a:pPr>
            <a:r>
              <a:rPr lang="fr-FR" baseline="0" dirty="0" err="1" smtClean="0"/>
              <a:t>Changing</a:t>
            </a:r>
            <a:r>
              <a:rPr lang="fr-FR" baseline="0" dirty="0" smtClean="0"/>
              <a:t> </a:t>
            </a:r>
            <a:r>
              <a:rPr lang="fr-FR" baseline="0" dirty="0" err="1" smtClean="0"/>
              <a:t>technical</a:t>
            </a:r>
            <a:r>
              <a:rPr lang="fr-FR" baseline="0" dirty="0" smtClean="0"/>
              <a:t> </a:t>
            </a:r>
            <a:r>
              <a:rPr lang="fr-FR" baseline="0" dirty="0" err="1" smtClean="0"/>
              <a:t>environment</a:t>
            </a:r>
            <a:r>
              <a:rPr lang="fr-FR" baseline="0" dirty="0" smtClean="0"/>
              <a:t>: </a:t>
            </a:r>
            <a:r>
              <a:rPr lang="fr-FR" baseline="0" dirty="0" err="1" smtClean="0"/>
              <a:t>among</a:t>
            </a:r>
            <a:r>
              <a:rPr lang="fr-FR" baseline="0" dirty="0" smtClean="0"/>
              <a:t> </a:t>
            </a:r>
            <a:r>
              <a:rPr lang="fr-FR" baseline="0" dirty="0" err="1" smtClean="0"/>
              <a:t>other</a:t>
            </a:r>
            <a:r>
              <a:rPr lang="fr-FR" baseline="0" dirty="0" smtClean="0"/>
              <a:t> </a:t>
            </a:r>
            <a:r>
              <a:rPr lang="fr-FR" baseline="0" dirty="0" err="1" smtClean="0"/>
              <a:t>things</a:t>
            </a:r>
            <a:r>
              <a:rPr lang="fr-FR" baseline="0" dirty="0" smtClean="0"/>
              <a:t>, a </a:t>
            </a:r>
            <a:r>
              <a:rPr lang="fr-FR" baseline="0" dirty="0" err="1" smtClean="0"/>
              <a:t>hugely</a:t>
            </a:r>
            <a:r>
              <a:rPr lang="fr-FR" baseline="0" dirty="0" smtClean="0"/>
              <a:t> </a:t>
            </a:r>
            <a:r>
              <a:rPr lang="fr-FR" baseline="0" dirty="0" err="1" smtClean="0"/>
              <a:t>increasing</a:t>
            </a:r>
            <a:r>
              <a:rPr lang="fr-FR" baseline="0" dirty="0" smtClean="0"/>
              <a:t> flow of </a:t>
            </a:r>
            <a:r>
              <a:rPr lang="fr-FR" baseline="0" dirty="0" err="1" smtClean="0"/>
              <a:t>incoming</a:t>
            </a:r>
            <a:r>
              <a:rPr lang="fr-FR" baseline="0" dirty="0" smtClean="0"/>
              <a:t> </a:t>
            </a:r>
            <a:r>
              <a:rPr lang="fr-FR" baseline="0" dirty="0" err="1" smtClean="0"/>
              <a:t>requests</a:t>
            </a:r>
            <a:r>
              <a:rPr lang="fr-FR" baseline="0" dirty="0" smtClean="0"/>
              <a:t> on </a:t>
            </a:r>
            <a:r>
              <a:rPr lang="fr-FR" baseline="0" dirty="0" err="1" smtClean="0"/>
              <a:t>our</a:t>
            </a:r>
            <a:r>
              <a:rPr lang="fr-FR" baseline="0" dirty="0" smtClean="0"/>
              <a:t> </a:t>
            </a:r>
            <a:r>
              <a:rPr lang="fr-FR" baseline="0" dirty="0" err="1" smtClean="0"/>
              <a:t>resolver</a:t>
            </a:r>
            <a:r>
              <a:rPr lang="fr-FR" baseline="0" dirty="0" smtClean="0"/>
              <a:t>, and an </a:t>
            </a:r>
            <a:r>
              <a:rPr lang="fr-FR" baseline="0" dirty="0" err="1" smtClean="0"/>
              <a:t>increasing</a:t>
            </a:r>
            <a:r>
              <a:rPr lang="fr-FR" baseline="0" dirty="0" smtClean="0"/>
              <a:t> </a:t>
            </a:r>
            <a:r>
              <a:rPr lang="fr-FR" baseline="0" dirty="0" err="1" smtClean="0"/>
              <a:t>number</a:t>
            </a:r>
            <a:r>
              <a:rPr lang="fr-FR" baseline="0" dirty="0" smtClean="0"/>
              <a:t> of application: </a:t>
            </a:r>
            <a:r>
              <a:rPr lang="fr-FR" baseline="0" dirty="0" err="1" smtClean="0"/>
              <a:t>needed</a:t>
            </a:r>
            <a:r>
              <a:rPr lang="fr-FR" baseline="0" dirty="0" smtClean="0"/>
              <a:t> to </a:t>
            </a:r>
            <a:r>
              <a:rPr lang="fr-FR" baseline="0" dirty="0" err="1" smtClean="0"/>
              <a:t>make</a:t>
            </a:r>
            <a:r>
              <a:rPr lang="fr-FR" baseline="0" dirty="0" smtClean="0"/>
              <a:t> </a:t>
            </a:r>
            <a:r>
              <a:rPr lang="fr-FR" baseline="0" dirty="0" err="1" smtClean="0"/>
              <a:t>some</a:t>
            </a:r>
            <a:r>
              <a:rPr lang="fr-FR" baseline="0" dirty="0" smtClean="0"/>
              <a:t> </a:t>
            </a:r>
            <a:r>
              <a:rPr lang="fr-FR" baseline="0" dirty="0" err="1" smtClean="0"/>
              <a:t>modularized</a:t>
            </a:r>
            <a:r>
              <a:rPr lang="fr-FR" baseline="0" dirty="0" smtClean="0"/>
              <a:t> </a:t>
            </a:r>
            <a:r>
              <a:rPr lang="fr-FR" baseline="0" dirty="0" err="1" smtClean="0"/>
              <a:t>evolution</a:t>
            </a:r>
            <a:r>
              <a:rPr lang="fr-FR" baseline="0" dirty="0" smtClean="0"/>
              <a:t> of the </a:t>
            </a:r>
            <a:r>
              <a:rPr lang="fr-FR" baseline="0" dirty="0" err="1" smtClean="0"/>
              <a:t>resolver</a:t>
            </a:r>
            <a:r>
              <a:rPr lang="fr-FR" baseline="0" dirty="0" smtClean="0"/>
              <a:t> architecture.</a:t>
            </a:r>
          </a:p>
          <a:p>
            <a:pPr marL="171450" indent="-171450">
              <a:buFontTx/>
              <a:buChar char="-"/>
            </a:pPr>
            <a:r>
              <a:rPr lang="fr-FR" baseline="0" dirty="0" err="1" smtClean="0"/>
              <a:t>Changing</a:t>
            </a:r>
            <a:r>
              <a:rPr lang="fr-FR" baseline="0" dirty="0" smtClean="0"/>
              <a:t> </a:t>
            </a:r>
            <a:r>
              <a:rPr lang="fr-FR" baseline="0" dirty="0" err="1" smtClean="0"/>
              <a:t>organization</a:t>
            </a:r>
            <a:r>
              <a:rPr lang="fr-FR" baseline="0" dirty="0" smtClean="0"/>
              <a:t>: 8 </a:t>
            </a:r>
            <a:r>
              <a:rPr lang="fr-FR" baseline="0" dirty="0" err="1" smtClean="0"/>
              <a:t>years</a:t>
            </a:r>
            <a:r>
              <a:rPr lang="fr-FR" baseline="0" dirty="0" smtClean="0"/>
              <a:t> </a:t>
            </a:r>
            <a:r>
              <a:rPr lang="fr-FR" baseline="0" dirty="0" err="1" smtClean="0"/>
              <a:t>ago</a:t>
            </a:r>
            <a:r>
              <a:rPr lang="fr-FR" baseline="0" dirty="0" smtClean="0"/>
              <a:t>, 7 expert-team, </a:t>
            </a:r>
            <a:r>
              <a:rPr lang="fr-FR" baseline="0" dirty="0" err="1" smtClean="0"/>
              <a:t>from</a:t>
            </a:r>
            <a:r>
              <a:rPr lang="fr-FR" baseline="0" dirty="0" smtClean="0"/>
              <a:t> 2 </a:t>
            </a:r>
            <a:r>
              <a:rPr lang="fr-FR" baseline="0" dirty="0" err="1" smtClean="0"/>
              <a:t>departments</a:t>
            </a:r>
            <a:r>
              <a:rPr lang="fr-FR" baseline="0" dirty="0" smtClean="0"/>
              <a:t>. </a:t>
            </a:r>
            <a:r>
              <a:rPr lang="fr-FR" baseline="0" dirty="0" err="1" smtClean="0"/>
              <a:t>Now</a:t>
            </a:r>
            <a:r>
              <a:rPr lang="fr-FR" baseline="0" dirty="0" smtClean="0"/>
              <a:t>: </a:t>
            </a:r>
            <a:r>
              <a:rPr lang="fr-FR" baseline="0" dirty="0" err="1" smtClean="0"/>
              <a:t>only</a:t>
            </a:r>
            <a:r>
              <a:rPr lang="fr-FR" baseline="0" dirty="0" smtClean="0"/>
              <a:t> one </a:t>
            </a:r>
            <a:r>
              <a:rPr lang="fr-FR" baseline="0" dirty="0" err="1" smtClean="0"/>
              <a:t>person</a:t>
            </a:r>
            <a:r>
              <a:rPr lang="fr-FR" baseline="0" dirty="0" smtClean="0"/>
              <a:t> </a:t>
            </a:r>
            <a:r>
              <a:rPr lang="fr-FR" baseline="0" dirty="0" err="1" smtClean="0"/>
              <a:t>from</a:t>
            </a:r>
            <a:r>
              <a:rPr lang="fr-FR" baseline="0" dirty="0" smtClean="0"/>
              <a:t> the original team </a:t>
            </a:r>
            <a:r>
              <a:rPr lang="fr-FR" baseline="0" dirty="0" err="1" smtClean="0"/>
              <a:t>remains</a:t>
            </a:r>
            <a:r>
              <a:rPr lang="fr-FR" baseline="0" dirty="0" smtClean="0"/>
              <a:t>, and one of the </a:t>
            </a:r>
            <a:r>
              <a:rPr lang="fr-FR" baseline="0" dirty="0" err="1" smtClean="0"/>
              <a:t>departments</a:t>
            </a:r>
            <a:r>
              <a:rPr lang="fr-FR" baseline="0" dirty="0" smtClean="0"/>
              <a:t> no longer </a:t>
            </a:r>
            <a:r>
              <a:rPr lang="fr-FR" baseline="0" dirty="0" err="1" smtClean="0"/>
              <a:t>exists</a:t>
            </a:r>
            <a:r>
              <a:rPr lang="fr-FR" baseline="0" dirty="0" smtClean="0"/>
              <a:t>! </a:t>
            </a:r>
            <a:r>
              <a:rPr lang="fr-FR" baseline="0" dirty="0" err="1" smtClean="0"/>
              <a:t>Now</a:t>
            </a:r>
            <a:r>
              <a:rPr lang="fr-FR" baseline="0" dirty="0" smtClean="0"/>
              <a:t> the audience </a:t>
            </a:r>
            <a:r>
              <a:rPr lang="fr-FR" baseline="0" dirty="0" err="1" smtClean="0"/>
              <a:t>is</a:t>
            </a:r>
            <a:r>
              <a:rPr lang="fr-FR" baseline="0" dirty="0" smtClean="0"/>
              <a:t> </a:t>
            </a:r>
            <a:r>
              <a:rPr lang="fr-FR" baseline="0" dirty="0" err="1" smtClean="0"/>
              <a:t>less</a:t>
            </a:r>
            <a:r>
              <a:rPr lang="fr-FR" baseline="0" dirty="0" smtClean="0"/>
              <a:t> « </a:t>
            </a:r>
            <a:r>
              <a:rPr lang="fr-FR" baseline="0" dirty="0" err="1" smtClean="0"/>
              <a:t>pioneer</a:t>
            </a:r>
            <a:r>
              <a:rPr lang="fr-FR" baseline="0" dirty="0" smtClean="0"/>
              <a:t> », </a:t>
            </a:r>
            <a:r>
              <a:rPr lang="fr-FR" baseline="0" dirty="0" err="1" smtClean="0"/>
              <a:t>less</a:t>
            </a:r>
            <a:r>
              <a:rPr lang="fr-FR" baseline="0" dirty="0" smtClean="0"/>
              <a:t> </a:t>
            </a:r>
            <a:r>
              <a:rPr lang="fr-FR" baseline="0" dirty="0" err="1" smtClean="0"/>
              <a:t>technical</a:t>
            </a:r>
            <a:r>
              <a:rPr lang="fr-FR" baseline="0" dirty="0" smtClean="0"/>
              <a:t>. </a:t>
            </a:r>
            <a:r>
              <a:rPr lang="fr-FR" baseline="0" dirty="0" err="1" smtClean="0"/>
              <a:t>ARKs</a:t>
            </a:r>
            <a:r>
              <a:rPr lang="fr-FR" baseline="0" dirty="0" smtClean="0"/>
              <a:t> </a:t>
            </a:r>
            <a:r>
              <a:rPr lang="fr-FR" baseline="0" dirty="0" err="1" smtClean="0"/>
              <a:t>became</a:t>
            </a:r>
            <a:r>
              <a:rPr lang="fr-FR" baseline="0" dirty="0" smtClean="0"/>
              <a:t> business as </a:t>
            </a:r>
            <a:r>
              <a:rPr lang="fr-FR" baseline="0" dirty="0" err="1" smtClean="0"/>
              <a:t>usual</a:t>
            </a:r>
            <a:r>
              <a:rPr lang="fr-FR" baseline="0" dirty="0" smtClean="0"/>
              <a:t> (</a:t>
            </a:r>
            <a:r>
              <a:rPr lang="fr-FR" baseline="0" dirty="0" err="1" smtClean="0"/>
              <a:t>curators</a:t>
            </a:r>
            <a:r>
              <a:rPr lang="fr-FR" baseline="0" dirty="0" smtClean="0"/>
              <a:t> </a:t>
            </a:r>
            <a:r>
              <a:rPr lang="fr-FR" baseline="0" dirty="0" err="1" smtClean="0"/>
              <a:t>that</a:t>
            </a:r>
            <a:r>
              <a:rPr lang="fr-FR" baseline="0" dirty="0" smtClean="0"/>
              <a:t> use ARK for citations, web application managers, </a:t>
            </a:r>
            <a:r>
              <a:rPr lang="fr-FR" baseline="0" dirty="0" err="1" smtClean="0"/>
              <a:t>linked</a:t>
            </a:r>
            <a:r>
              <a:rPr lang="fr-FR" baseline="0" dirty="0" smtClean="0"/>
              <a:t> data experts, …</a:t>
            </a:r>
          </a:p>
          <a:p>
            <a:pPr marL="171450" indent="-171450">
              <a:buFontTx/>
              <a:buChar char="-"/>
            </a:pPr>
            <a:endParaRPr lang="fr-FR" baseline="0" dirty="0" smtClean="0"/>
          </a:p>
          <a:p>
            <a:pPr marL="171450" indent="-171450">
              <a:buFontTx/>
              <a:buChar char="-"/>
            </a:pPr>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6</a:t>
            </a:fld>
            <a:endParaRPr lang="fr-FR"/>
          </a:p>
        </p:txBody>
      </p:sp>
    </p:spTree>
    <p:extLst>
      <p:ext uri="{BB962C8B-B14F-4D97-AF65-F5344CB8AC3E}">
        <p14:creationId xmlns:p14="http://schemas.microsoft.com/office/powerpoint/2010/main" val="2984156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smtClean="0"/>
              <a:t>Build an organization around our persistent identifiers implementation that is responsive to changes or appearing risks which means</a:t>
            </a:r>
            <a:br>
              <a:rPr lang="en-US" dirty="0" smtClean="0"/>
            </a:br>
            <a:r>
              <a:rPr lang="en-US" dirty="0" smtClean="0"/>
              <a:t>Adapt the documentation and communication to non-experts, so that</a:t>
            </a:r>
            <a:r>
              <a:rPr lang="en-US" baseline="0" dirty="0" smtClean="0"/>
              <a:t> people can understand the key requirements and what is at stakes!</a:t>
            </a:r>
          </a:p>
          <a:p>
            <a:r>
              <a:rPr lang="en-US" baseline="0" dirty="0" smtClean="0"/>
              <a:t>-&gt; this must be solid but lightweight at the same time: 2 people, from librarian side and IT side, that are internal consultants on ARKs. Set up an internal communication task force with around 40 different people using ARKs at several level to explain the basics and so that the 2 “ARK masters” are identified.</a:t>
            </a:r>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7</a:t>
            </a:fld>
            <a:endParaRPr lang="fr-FR"/>
          </a:p>
        </p:txBody>
      </p:sp>
    </p:spTree>
    <p:extLst>
      <p:ext uri="{BB962C8B-B14F-4D97-AF65-F5344CB8AC3E}">
        <p14:creationId xmlns:p14="http://schemas.microsoft.com/office/powerpoint/2010/main" val="3357956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Another</a:t>
            </a:r>
            <a:r>
              <a:rPr lang="fr-FR" dirty="0" smtClean="0"/>
              <a:t> </a:t>
            </a:r>
            <a:r>
              <a:rPr lang="fr-FR" dirty="0" err="1" smtClean="0"/>
              <a:t>thing</a:t>
            </a:r>
            <a:r>
              <a:rPr lang="fr-FR" dirty="0" smtClean="0"/>
              <a:t> </a:t>
            </a:r>
            <a:r>
              <a:rPr lang="fr-FR" dirty="0" err="1" smtClean="0"/>
              <a:t>is</a:t>
            </a:r>
            <a:r>
              <a:rPr lang="fr-FR" dirty="0" smtClean="0"/>
              <a:t> </a:t>
            </a:r>
            <a:r>
              <a:rPr lang="fr-FR" dirty="0" err="1" smtClean="0"/>
              <a:t>it</a:t>
            </a:r>
            <a:r>
              <a:rPr lang="fr-FR" dirty="0" smtClean="0"/>
              <a:t> </a:t>
            </a:r>
            <a:r>
              <a:rPr lang="fr-FR" dirty="0" err="1" smtClean="0"/>
              <a:t>is</a:t>
            </a:r>
            <a:r>
              <a:rPr lang="fr-FR" dirty="0" smtClean="0"/>
              <a:t> </a:t>
            </a:r>
            <a:r>
              <a:rPr lang="fr-FR" dirty="0" err="1" smtClean="0"/>
              <a:t>much</a:t>
            </a:r>
            <a:r>
              <a:rPr lang="fr-FR" dirty="0" smtClean="0"/>
              <a:t> </a:t>
            </a:r>
            <a:r>
              <a:rPr lang="fr-FR" dirty="0" err="1" smtClean="0"/>
              <a:t>easier</a:t>
            </a:r>
            <a:r>
              <a:rPr lang="fr-FR" dirty="0" smtClean="0"/>
              <a:t> to </a:t>
            </a:r>
            <a:r>
              <a:rPr lang="fr-FR" dirty="0" err="1" smtClean="0"/>
              <a:t>start</a:t>
            </a:r>
            <a:r>
              <a:rPr lang="fr-FR" dirty="0" smtClean="0"/>
              <a:t> </a:t>
            </a:r>
            <a:r>
              <a:rPr lang="fr-FR" dirty="0" err="1" smtClean="0"/>
              <a:t>with</a:t>
            </a:r>
            <a:r>
              <a:rPr lang="fr-FR" dirty="0" smtClean="0"/>
              <a:t> </a:t>
            </a:r>
            <a:r>
              <a:rPr lang="fr-FR" dirty="0" err="1" smtClean="0"/>
              <a:t>what</a:t>
            </a:r>
            <a:r>
              <a:rPr lang="fr-FR" dirty="0" smtClean="0"/>
              <a:t> </a:t>
            </a:r>
            <a:r>
              <a:rPr lang="fr-FR" dirty="0" err="1" smtClean="0"/>
              <a:t>you</a:t>
            </a:r>
            <a:r>
              <a:rPr lang="fr-FR" dirty="0" smtClean="0"/>
              <a:t> </a:t>
            </a:r>
            <a:r>
              <a:rPr lang="fr-FR" dirty="0" err="1" smtClean="0"/>
              <a:t>should</a:t>
            </a:r>
            <a:r>
              <a:rPr lang="fr-FR" baseline="0" dirty="0" smtClean="0"/>
              <a:t> NOT do </a:t>
            </a:r>
            <a:r>
              <a:rPr lang="fr-FR" baseline="0" dirty="0" err="1" smtClean="0"/>
              <a:t>rather</a:t>
            </a:r>
            <a:r>
              <a:rPr lang="fr-FR" baseline="0" dirty="0" smtClean="0"/>
              <a:t> </a:t>
            </a:r>
            <a:r>
              <a:rPr lang="fr-FR" baseline="0" dirty="0" err="1" smtClean="0"/>
              <a:t>than</a:t>
            </a:r>
            <a:r>
              <a:rPr lang="fr-FR" baseline="0" dirty="0" smtClean="0"/>
              <a:t> </a:t>
            </a:r>
            <a:r>
              <a:rPr lang="fr-FR" baseline="0" dirty="0" err="1" smtClean="0"/>
              <a:t>what</a:t>
            </a:r>
            <a:r>
              <a:rPr lang="fr-FR" baseline="0" dirty="0" smtClean="0"/>
              <a:t> </a:t>
            </a:r>
            <a:r>
              <a:rPr lang="fr-FR" baseline="0" dirty="0" err="1" smtClean="0"/>
              <a:t>you</a:t>
            </a:r>
            <a:r>
              <a:rPr lang="fr-FR" baseline="0" dirty="0" smtClean="0"/>
              <a:t> </a:t>
            </a:r>
            <a:r>
              <a:rPr lang="fr-FR" baseline="0" dirty="0" err="1" smtClean="0"/>
              <a:t>should</a:t>
            </a:r>
            <a:r>
              <a:rPr lang="fr-FR" baseline="0" dirty="0" smtClean="0"/>
              <a:t> do.</a:t>
            </a:r>
            <a:endParaRPr lang="fr-FR" dirty="0" smtClean="0"/>
          </a:p>
          <a:p>
            <a:r>
              <a:rPr lang="fr-FR" dirty="0" smtClean="0"/>
              <a:t>So </a:t>
            </a:r>
            <a:r>
              <a:rPr lang="fr-FR" dirty="0" err="1" smtClean="0"/>
              <a:t>we</a:t>
            </a:r>
            <a:r>
              <a:rPr lang="fr-FR" dirty="0" smtClean="0"/>
              <a:t> </a:t>
            </a:r>
            <a:r>
              <a:rPr lang="fr-FR" dirty="0" err="1" smtClean="0"/>
              <a:t>start</a:t>
            </a:r>
            <a:r>
              <a:rPr lang="fr-FR" dirty="0" smtClean="0"/>
              <a:t> </a:t>
            </a:r>
            <a:r>
              <a:rPr lang="fr-FR" dirty="0" err="1" smtClean="0"/>
              <a:t>with</a:t>
            </a:r>
            <a:r>
              <a:rPr lang="fr-FR" dirty="0" smtClean="0"/>
              <a:t> the </a:t>
            </a:r>
            <a:r>
              <a:rPr lang="fr-FR" dirty="0" err="1" smtClean="0"/>
              <a:t>don’ts</a:t>
            </a:r>
            <a:r>
              <a:rPr lang="fr-FR" dirty="0" smtClean="0"/>
              <a:t> </a:t>
            </a:r>
            <a:r>
              <a:rPr lang="fr-FR" dirty="0" err="1" smtClean="0"/>
              <a:t>when</a:t>
            </a:r>
            <a:r>
              <a:rPr lang="fr-FR" dirty="0" smtClean="0"/>
              <a:t> </a:t>
            </a:r>
            <a:r>
              <a:rPr lang="fr-FR" dirty="0" err="1" smtClean="0"/>
              <a:t>we</a:t>
            </a:r>
            <a:r>
              <a:rPr lang="fr-FR" dirty="0" smtClean="0"/>
              <a:t> </a:t>
            </a:r>
            <a:r>
              <a:rPr lang="fr-FR" dirty="0" err="1" smtClean="0"/>
              <a:t>communicate</a:t>
            </a:r>
            <a:r>
              <a:rPr lang="fr-FR" dirty="0" smtClean="0"/>
              <a:t> </a:t>
            </a:r>
            <a:r>
              <a:rPr lang="fr-FR" dirty="0" err="1" smtClean="0"/>
              <a:t>with</a:t>
            </a:r>
            <a:r>
              <a:rPr lang="fr-FR" dirty="0" smtClean="0"/>
              <a:t> people,</a:t>
            </a:r>
            <a:r>
              <a:rPr lang="fr-FR" baseline="0" dirty="0" smtClean="0"/>
              <a:t> to set </a:t>
            </a:r>
            <a:r>
              <a:rPr lang="fr-FR" baseline="0" dirty="0" err="1" smtClean="0"/>
              <a:t>clear</a:t>
            </a:r>
            <a:r>
              <a:rPr lang="fr-FR" baseline="0" dirty="0" smtClean="0"/>
              <a:t> </a:t>
            </a:r>
            <a:r>
              <a:rPr lang="fr-FR" baseline="0" dirty="0" err="1" smtClean="0"/>
              <a:t>limits</a:t>
            </a:r>
            <a:r>
              <a:rPr lang="fr-FR" baseline="0" dirty="0" smtClean="0"/>
              <a:t> (</a:t>
            </a:r>
            <a:r>
              <a:rPr lang="fr-FR" baseline="0" dirty="0" err="1" smtClean="0"/>
              <a:t>apart</a:t>
            </a:r>
            <a:r>
              <a:rPr lang="fr-FR" baseline="0" dirty="0" smtClean="0"/>
              <a:t> </a:t>
            </a:r>
            <a:r>
              <a:rPr lang="fr-FR" baseline="0" dirty="0" err="1" smtClean="0"/>
              <a:t>from</a:t>
            </a:r>
            <a:r>
              <a:rPr lang="fr-FR" baseline="0" dirty="0" smtClean="0"/>
              <a:t> </a:t>
            </a:r>
            <a:r>
              <a:rPr lang="fr-FR" baseline="0" dirty="0" err="1" smtClean="0"/>
              <a:t>that</a:t>
            </a:r>
            <a:r>
              <a:rPr lang="fr-FR" baseline="0" dirty="0" smtClean="0"/>
              <a:t>, </a:t>
            </a:r>
            <a:r>
              <a:rPr lang="fr-FR" baseline="0" dirty="0" err="1" smtClean="0"/>
              <a:t>everything</a:t>
            </a:r>
            <a:r>
              <a:rPr lang="fr-FR" baseline="0" dirty="0" smtClean="0"/>
              <a:t> </a:t>
            </a:r>
            <a:r>
              <a:rPr lang="fr-FR" baseline="0" dirty="0" err="1" smtClean="0"/>
              <a:t>is</a:t>
            </a:r>
            <a:r>
              <a:rPr lang="fr-FR" baseline="0" dirty="0" smtClean="0"/>
              <a:t> open to discussion and </a:t>
            </a:r>
            <a:r>
              <a:rPr lang="fr-FR" baseline="0" dirty="0" err="1" smtClean="0"/>
              <a:t>negotiation</a:t>
            </a:r>
            <a:r>
              <a:rPr lang="fr-FR" baseline="0" dirty="0" smtClean="0"/>
              <a:t>)</a:t>
            </a:r>
          </a:p>
          <a:p>
            <a:r>
              <a:rPr lang="fr-FR" baseline="0" dirty="0" err="1" smtClean="0"/>
              <a:t>Qualifiers</a:t>
            </a:r>
            <a:r>
              <a:rPr lang="fr-FR" baseline="0" dirty="0" smtClean="0"/>
              <a:t>: </a:t>
            </a:r>
            <a:r>
              <a:rPr lang="fr-FR" baseline="0" dirty="0" err="1" smtClean="0"/>
              <a:t>any</a:t>
            </a:r>
            <a:r>
              <a:rPr lang="fr-FR" baseline="0" dirty="0" smtClean="0"/>
              <a:t> </a:t>
            </a:r>
            <a:r>
              <a:rPr lang="fr-FR" baseline="0" dirty="0" err="1" smtClean="0"/>
              <a:t>technical</a:t>
            </a:r>
            <a:r>
              <a:rPr lang="fr-FR" baseline="0" dirty="0" smtClean="0"/>
              <a:t> </a:t>
            </a:r>
            <a:r>
              <a:rPr lang="fr-FR" baseline="0" dirty="0" err="1" smtClean="0"/>
              <a:t>parameters</a:t>
            </a:r>
            <a:r>
              <a:rPr lang="fr-FR" baseline="0" dirty="0" smtClean="0"/>
              <a:t>, </a:t>
            </a:r>
            <a:r>
              <a:rPr lang="fr-FR" baseline="0" dirty="0" err="1" smtClean="0"/>
              <a:t>like</a:t>
            </a:r>
            <a:r>
              <a:rPr lang="fr-FR" baseline="0" dirty="0" smtClean="0"/>
              <a:t> the </a:t>
            </a:r>
            <a:r>
              <a:rPr lang="fr-FR" baseline="0" dirty="0" err="1" smtClean="0"/>
              <a:t>search</a:t>
            </a:r>
            <a:r>
              <a:rPr lang="fr-FR" baseline="0" dirty="0" smtClean="0"/>
              <a:t> keywords for </a:t>
            </a:r>
            <a:r>
              <a:rPr lang="fr-FR" baseline="0" dirty="0" err="1" smtClean="0"/>
              <a:t>digitized</a:t>
            </a:r>
            <a:r>
              <a:rPr lang="fr-FR" baseline="0" dirty="0" smtClean="0"/>
              <a:t> books, tend to </a:t>
            </a:r>
            <a:r>
              <a:rPr lang="fr-FR" baseline="0" dirty="0" err="1" smtClean="0"/>
              <a:t>be</a:t>
            </a:r>
            <a:r>
              <a:rPr lang="fr-FR" baseline="0" dirty="0" smtClean="0"/>
              <a:t> </a:t>
            </a:r>
            <a:r>
              <a:rPr lang="fr-FR" baseline="0" dirty="0" err="1" smtClean="0"/>
              <a:t>stuffed</a:t>
            </a:r>
            <a:r>
              <a:rPr lang="fr-FR" baseline="0" dirty="0" smtClean="0"/>
              <a:t> </a:t>
            </a:r>
            <a:r>
              <a:rPr lang="fr-FR" baseline="0" dirty="0" err="1" smtClean="0"/>
              <a:t>into</a:t>
            </a:r>
            <a:r>
              <a:rPr lang="fr-FR" baseline="0" dirty="0" smtClean="0"/>
              <a:t> the URI as ARK </a:t>
            </a:r>
            <a:r>
              <a:rPr lang="fr-FR" baseline="0" dirty="0" err="1" smtClean="0"/>
              <a:t>qualifiers</a:t>
            </a:r>
            <a:r>
              <a:rPr lang="fr-FR" baseline="0" dirty="0" smtClean="0"/>
              <a:t>. Say </a:t>
            </a:r>
            <a:r>
              <a:rPr lang="fr-FR" baseline="0" dirty="0" err="1" smtClean="0"/>
              <a:t>them</a:t>
            </a:r>
            <a:r>
              <a:rPr lang="fr-FR" baseline="0" dirty="0" smtClean="0"/>
              <a:t> </a:t>
            </a:r>
            <a:r>
              <a:rPr lang="fr-FR" baseline="0" dirty="0" err="1" smtClean="0"/>
              <a:t>we</a:t>
            </a:r>
            <a:r>
              <a:rPr lang="fr-FR" baseline="0" dirty="0" smtClean="0"/>
              <a:t> do not </a:t>
            </a:r>
            <a:r>
              <a:rPr lang="fr-FR" baseline="0" dirty="0" err="1" smtClean="0"/>
              <a:t>need</a:t>
            </a:r>
            <a:r>
              <a:rPr lang="fr-FR" baseline="0" dirty="0" smtClean="0"/>
              <a:t> </a:t>
            </a:r>
            <a:r>
              <a:rPr lang="fr-FR" baseline="0" dirty="0" err="1" smtClean="0"/>
              <a:t>that</a:t>
            </a:r>
            <a:r>
              <a:rPr lang="fr-FR" baseline="0" dirty="0" smtClean="0"/>
              <a:t>, </a:t>
            </a:r>
            <a:r>
              <a:rPr lang="fr-FR" baseline="0" dirty="0" err="1" smtClean="0"/>
              <a:t>because</a:t>
            </a:r>
            <a:r>
              <a:rPr lang="fr-FR" baseline="0" dirty="0" smtClean="0"/>
              <a:t> the end </a:t>
            </a:r>
            <a:r>
              <a:rPr lang="fr-FR" baseline="0" dirty="0" err="1" smtClean="0"/>
              <a:t>users</a:t>
            </a:r>
            <a:r>
              <a:rPr lang="fr-FR" baseline="0" dirty="0" smtClean="0"/>
              <a:t> do not </a:t>
            </a:r>
            <a:r>
              <a:rPr lang="fr-FR" baseline="0" dirty="0" err="1" smtClean="0"/>
              <a:t>want</a:t>
            </a:r>
            <a:r>
              <a:rPr lang="fr-FR" baseline="0" dirty="0" smtClean="0"/>
              <a:t> to cite the </a:t>
            </a:r>
            <a:r>
              <a:rPr lang="fr-FR" baseline="0" dirty="0" err="1" smtClean="0"/>
              <a:t>searched</a:t>
            </a:r>
            <a:r>
              <a:rPr lang="fr-FR" baseline="0" dirty="0" smtClean="0"/>
              <a:t> </a:t>
            </a:r>
            <a:r>
              <a:rPr lang="fr-FR" baseline="0" dirty="0" err="1" smtClean="0"/>
              <a:t>words</a:t>
            </a:r>
            <a:r>
              <a:rPr lang="fr-FR" baseline="0" dirty="0" smtClean="0"/>
              <a:t>, </a:t>
            </a:r>
            <a:r>
              <a:rPr lang="fr-FR" baseline="0" dirty="0" err="1" smtClean="0"/>
              <a:t>they</a:t>
            </a:r>
            <a:r>
              <a:rPr lang="fr-FR" baseline="0" dirty="0" smtClean="0"/>
              <a:t> </a:t>
            </a:r>
            <a:r>
              <a:rPr lang="fr-FR" baseline="0" dirty="0" err="1" smtClean="0"/>
              <a:t>want</a:t>
            </a:r>
            <a:r>
              <a:rPr lang="fr-FR" baseline="0" dirty="0" smtClean="0"/>
              <a:t> to cite the page, or the </a:t>
            </a:r>
            <a:r>
              <a:rPr lang="fr-FR" baseline="0" dirty="0" err="1" smtClean="0"/>
              <a:t>digitized</a:t>
            </a:r>
            <a:r>
              <a:rPr lang="fr-FR" baseline="0" dirty="0" smtClean="0"/>
              <a:t> book.</a:t>
            </a:r>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8</a:t>
            </a:fld>
            <a:endParaRPr lang="fr-FR"/>
          </a:p>
        </p:txBody>
      </p:sp>
    </p:spTree>
    <p:extLst>
      <p:ext uri="{BB962C8B-B14F-4D97-AF65-F5344CB8AC3E}">
        <p14:creationId xmlns:p14="http://schemas.microsoft.com/office/powerpoint/2010/main" val="2370401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ARK </a:t>
            </a:r>
            <a:r>
              <a:rPr lang="fr-FR" dirty="0" err="1" smtClean="0"/>
              <a:t>is</a:t>
            </a:r>
            <a:r>
              <a:rPr lang="fr-FR" dirty="0" smtClean="0"/>
              <a:t> free, and ARK </a:t>
            </a:r>
            <a:r>
              <a:rPr lang="fr-FR" dirty="0" err="1" smtClean="0"/>
              <a:t>is</a:t>
            </a:r>
            <a:r>
              <a:rPr lang="fr-FR" dirty="0" smtClean="0"/>
              <a:t> </a:t>
            </a:r>
            <a:r>
              <a:rPr lang="fr-FR" dirty="0" err="1" smtClean="0"/>
              <a:t>very</a:t>
            </a:r>
            <a:r>
              <a:rPr lang="fr-FR" dirty="0" smtClean="0"/>
              <a:t> flexible. So </a:t>
            </a:r>
            <a:r>
              <a:rPr lang="fr-FR" dirty="0" err="1" smtClean="0"/>
              <a:t>there</a:t>
            </a:r>
            <a:r>
              <a:rPr lang="fr-FR" baseline="0" dirty="0" smtClean="0"/>
              <a:t> </a:t>
            </a:r>
            <a:r>
              <a:rPr lang="fr-FR" baseline="0" dirty="0" err="1" smtClean="0"/>
              <a:t>is</a:t>
            </a:r>
            <a:r>
              <a:rPr lang="fr-FR" baseline="0" dirty="0" smtClean="0"/>
              <a:t> no « one-size-</a:t>
            </a:r>
            <a:r>
              <a:rPr lang="fr-FR" baseline="0" dirty="0" err="1" smtClean="0"/>
              <a:t>fits</a:t>
            </a:r>
            <a:r>
              <a:rPr lang="fr-FR" baseline="0" dirty="0" smtClean="0"/>
              <a:t>-all » solution.</a:t>
            </a:r>
          </a:p>
          <a:p>
            <a:r>
              <a:rPr lang="fr-FR" dirty="0" smtClean="0"/>
              <a:t>French </a:t>
            </a:r>
            <a:r>
              <a:rPr lang="fr-FR" dirty="0" err="1" smtClean="0"/>
              <a:t>archiving</a:t>
            </a:r>
            <a:r>
              <a:rPr lang="fr-FR" dirty="0" smtClean="0"/>
              <a:t> software,</a:t>
            </a:r>
            <a:r>
              <a:rPr lang="fr-FR" baseline="0" dirty="0" smtClean="0"/>
              <a:t> </a:t>
            </a:r>
            <a:r>
              <a:rPr lang="fr-FR" baseline="0" dirty="0" err="1" smtClean="0"/>
              <a:t>e.g</a:t>
            </a:r>
            <a:r>
              <a:rPr lang="fr-FR" baseline="0" dirty="0" smtClean="0"/>
              <a:t>. </a:t>
            </a:r>
            <a:r>
              <a:rPr lang="fr-FR" baseline="0" dirty="0" err="1" smtClean="0"/>
              <a:t>Mnesys</a:t>
            </a:r>
            <a:r>
              <a:rPr lang="fr-FR" baseline="0" dirty="0" smtClean="0"/>
              <a:t> and </a:t>
            </a:r>
            <a:r>
              <a:rPr lang="fr-FR" baseline="0" dirty="0" err="1" smtClean="0"/>
              <a:t>Archinoë</a:t>
            </a:r>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10</a:t>
            </a:fld>
            <a:endParaRPr lang="fr-FR"/>
          </a:p>
        </p:txBody>
      </p:sp>
    </p:spTree>
    <p:extLst>
      <p:ext uri="{BB962C8B-B14F-4D97-AF65-F5344CB8AC3E}">
        <p14:creationId xmlns:p14="http://schemas.microsoft.com/office/powerpoint/2010/main" val="608369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The </a:t>
            </a:r>
            <a:r>
              <a:rPr lang="fr-FR" dirty="0" err="1" smtClean="0"/>
              <a:t>previous</a:t>
            </a:r>
            <a:r>
              <a:rPr lang="fr-FR" dirty="0" smtClean="0"/>
              <a:t> </a:t>
            </a:r>
            <a:r>
              <a:rPr lang="fr-FR" dirty="0" err="1" smtClean="0"/>
              <a:t>was</a:t>
            </a:r>
            <a:r>
              <a:rPr lang="fr-FR" dirty="0" smtClean="0"/>
              <a:t> about practice.</a:t>
            </a:r>
          </a:p>
          <a:p>
            <a:r>
              <a:rPr lang="fr-FR" dirty="0" err="1" smtClean="0"/>
              <a:t>What</a:t>
            </a:r>
            <a:r>
              <a:rPr lang="fr-FR" baseline="0" dirty="0" smtClean="0"/>
              <a:t> </a:t>
            </a:r>
            <a:r>
              <a:rPr lang="fr-FR" baseline="0" dirty="0" err="1" smtClean="0"/>
              <a:t>is</a:t>
            </a:r>
            <a:r>
              <a:rPr lang="fr-FR" baseline="0" dirty="0" smtClean="0"/>
              <a:t> </a:t>
            </a:r>
            <a:r>
              <a:rPr lang="fr-FR" baseline="0" dirty="0" err="1" smtClean="0"/>
              <a:t>following</a:t>
            </a:r>
            <a:r>
              <a:rPr lang="fr-FR" baseline="0" dirty="0" smtClean="0"/>
              <a:t> </a:t>
            </a:r>
            <a:r>
              <a:rPr lang="fr-FR" baseline="0" dirty="0" err="1" smtClean="0"/>
              <a:t>is</a:t>
            </a:r>
            <a:r>
              <a:rPr lang="fr-FR" baseline="0" dirty="0" smtClean="0"/>
              <a:t> </a:t>
            </a:r>
            <a:r>
              <a:rPr lang="fr-FR" baseline="0" dirty="0" err="1" smtClean="0"/>
              <a:t>considerations</a:t>
            </a:r>
            <a:r>
              <a:rPr lang="fr-FR" baseline="0" dirty="0" smtClean="0"/>
              <a:t>, </a:t>
            </a:r>
            <a:r>
              <a:rPr lang="fr-FR" baseline="0" dirty="0" err="1" smtClean="0"/>
              <a:t>either</a:t>
            </a:r>
            <a:r>
              <a:rPr lang="fr-FR" baseline="0" dirty="0" smtClean="0"/>
              <a:t> </a:t>
            </a:r>
            <a:r>
              <a:rPr lang="fr-FR" baseline="0" dirty="0" err="1" smtClean="0"/>
              <a:t>grounded</a:t>
            </a:r>
            <a:r>
              <a:rPr lang="fr-FR" baseline="0" dirty="0" smtClean="0"/>
              <a:t> in </a:t>
            </a:r>
            <a:r>
              <a:rPr lang="fr-FR" baseline="0" dirty="0" err="1" smtClean="0"/>
              <a:t>BnF</a:t>
            </a:r>
            <a:r>
              <a:rPr lang="fr-FR" baseline="0" dirty="0" smtClean="0"/>
              <a:t> use cases or </a:t>
            </a:r>
            <a:r>
              <a:rPr lang="fr-FR" baseline="0" dirty="0" err="1" smtClean="0"/>
              <a:t>initiated</a:t>
            </a:r>
            <a:r>
              <a:rPr lang="fr-FR" baseline="0" dirty="0" smtClean="0"/>
              <a:t> by CDL, </a:t>
            </a:r>
            <a:r>
              <a:rPr lang="fr-FR" baseline="0" dirty="0" err="1" smtClean="0"/>
              <a:t>that</a:t>
            </a:r>
            <a:r>
              <a:rPr lang="fr-FR" baseline="0" dirty="0" smtClean="0"/>
              <a:t> </a:t>
            </a:r>
            <a:r>
              <a:rPr lang="fr-FR" baseline="0" dirty="0" err="1" smtClean="0"/>
              <a:t>we</a:t>
            </a:r>
            <a:r>
              <a:rPr lang="fr-FR" baseline="0" dirty="0" smtClean="0"/>
              <a:t> </a:t>
            </a:r>
            <a:r>
              <a:rPr lang="fr-FR" baseline="0" dirty="0" err="1" smtClean="0"/>
              <a:t>believe</a:t>
            </a:r>
            <a:r>
              <a:rPr lang="fr-FR" baseline="0" dirty="0" smtClean="0"/>
              <a:t> </a:t>
            </a:r>
            <a:r>
              <a:rPr lang="fr-FR" baseline="0" dirty="0" err="1" smtClean="0"/>
              <a:t>could</a:t>
            </a:r>
            <a:r>
              <a:rPr lang="fr-FR" baseline="0" dirty="0" smtClean="0"/>
              <a:t> translate </a:t>
            </a:r>
            <a:r>
              <a:rPr lang="fr-FR" baseline="0" dirty="0" err="1" smtClean="0"/>
              <a:t>into</a:t>
            </a:r>
            <a:r>
              <a:rPr lang="fr-FR" baseline="0" dirty="0" smtClean="0"/>
              <a:t> </a:t>
            </a:r>
            <a:r>
              <a:rPr lang="fr-FR" baseline="0" dirty="0" err="1" smtClean="0"/>
              <a:t>useful</a:t>
            </a:r>
            <a:r>
              <a:rPr lang="fr-FR" baseline="0" dirty="0" smtClean="0"/>
              <a:t> </a:t>
            </a:r>
            <a:r>
              <a:rPr lang="fr-FR" baseline="0" dirty="0" err="1" smtClean="0"/>
              <a:t>evolutions</a:t>
            </a:r>
            <a:r>
              <a:rPr lang="fr-FR" baseline="0" dirty="0" smtClean="0"/>
              <a:t> of the standard.</a:t>
            </a:r>
            <a:endParaRPr lang="fr-FR" dirty="0"/>
          </a:p>
        </p:txBody>
      </p:sp>
      <p:sp>
        <p:nvSpPr>
          <p:cNvPr id="4" name="Espace réservé du numéro de diapositive 3"/>
          <p:cNvSpPr>
            <a:spLocks noGrp="1"/>
          </p:cNvSpPr>
          <p:nvPr>
            <p:ph type="sldNum" sz="quarter" idx="10"/>
          </p:nvPr>
        </p:nvSpPr>
        <p:spPr/>
        <p:txBody>
          <a:bodyPr/>
          <a:lstStyle/>
          <a:p>
            <a:fld id="{8E88FFEC-C4C6-45EC-A50C-C04BFE323FBD}" type="slidenum">
              <a:rPr lang="fr-FR" smtClean="0"/>
              <a:t>11</a:t>
            </a:fld>
            <a:endParaRPr lang="fr-FR"/>
          </a:p>
        </p:txBody>
      </p:sp>
    </p:spTree>
    <p:extLst>
      <p:ext uri="{BB962C8B-B14F-4D97-AF65-F5344CB8AC3E}">
        <p14:creationId xmlns:p14="http://schemas.microsoft.com/office/powerpoint/2010/main" val="1768116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DE2C5B1A-DA2B-4F70-8E87-E47AA87765C5}" type="datetimeFigureOut">
              <a:rPr lang="fr-FR" smtClean="0"/>
              <a:t>22/01/2015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BEDEF5EE-5BA7-4983-A72F-B2523AF8D662}"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E2C5B1A-DA2B-4F70-8E87-E47AA87765C5}" type="datetimeFigureOut">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DEF5EE-5BA7-4983-A72F-B2523AF8D66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E2C5B1A-DA2B-4F70-8E87-E47AA87765C5}" type="datetimeFigureOut">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DEF5EE-5BA7-4983-A72F-B2523AF8D66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DE2C5B1A-DA2B-4F70-8E87-E47AA87765C5}" type="datetimeFigureOut">
              <a:rPr lang="fr-FR" smtClean="0"/>
              <a:t>22/01/2015</a:t>
            </a:fld>
            <a:endParaRPr lang="fr-FR"/>
          </a:p>
        </p:txBody>
      </p:sp>
      <p:sp>
        <p:nvSpPr>
          <p:cNvPr id="9" name="Espace réservé du numéro de diapositive 8"/>
          <p:cNvSpPr>
            <a:spLocks noGrp="1"/>
          </p:cNvSpPr>
          <p:nvPr>
            <p:ph type="sldNum" sz="quarter" idx="15"/>
          </p:nvPr>
        </p:nvSpPr>
        <p:spPr/>
        <p:txBody>
          <a:bodyPr rtlCol="0"/>
          <a:lstStyle/>
          <a:p>
            <a:fld id="{BEDEF5EE-5BA7-4983-A72F-B2523AF8D662}"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DE2C5B1A-DA2B-4F70-8E87-E47AA87765C5}" type="datetimeFigureOut">
              <a:rPr lang="fr-FR" smtClean="0"/>
              <a:t>22/01/2015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BEDEF5EE-5BA7-4983-A72F-B2523AF8D662}"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DE2C5B1A-DA2B-4F70-8E87-E47AA87765C5}" type="datetimeFigureOut">
              <a:rPr lang="fr-FR" smtClean="0"/>
              <a:t>22/01/2015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EDEF5EE-5BA7-4983-A72F-B2523AF8D662}"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DE2C5B1A-DA2B-4F70-8E87-E47AA87765C5}" type="datetimeFigureOut">
              <a:rPr lang="fr-FR" smtClean="0"/>
              <a:t>22/01/2015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EDEF5EE-5BA7-4983-A72F-B2523AF8D662}"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DE2C5B1A-DA2B-4F70-8E87-E47AA87765C5}" type="datetimeFigureOut">
              <a:rPr lang="fr-FR" smtClean="0"/>
              <a:t>22/01/2015</a:t>
            </a:fld>
            <a:endParaRPr lang="fr-FR"/>
          </a:p>
        </p:txBody>
      </p:sp>
      <p:sp>
        <p:nvSpPr>
          <p:cNvPr id="7" name="Espace réservé du numéro de diapositive 6"/>
          <p:cNvSpPr>
            <a:spLocks noGrp="1"/>
          </p:cNvSpPr>
          <p:nvPr>
            <p:ph type="sldNum" sz="quarter" idx="11"/>
          </p:nvPr>
        </p:nvSpPr>
        <p:spPr/>
        <p:txBody>
          <a:bodyPr rtlCol="0"/>
          <a:lstStyle/>
          <a:p>
            <a:fld id="{BEDEF5EE-5BA7-4983-A72F-B2523AF8D662}"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E2C5B1A-DA2B-4F70-8E87-E47AA87765C5}" type="datetimeFigureOut">
              <a:rPr lang="fr-FR" smtClean="0"/>
              <a:t>22/01/2015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EDEF5EE-5BA7-4983-A72F-B2523AF8D66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DE2C5B1A-DA2B-4F70-8E87-E47AA87765C5}" type="datetimeFigureOut">
              <a:rPr lang="fr-FR" smtClean="0"/>
              <a:t>22/01/2015</a:t>
            </a:fld>
            <a:endParaRPr lang="fr-FR"/>
          </a:p>
        </p:txBody>
      </p:sp>
      <p:sp>
        <p:nvSpPr>
          <p:cNvPr id="22" name="Espace réservé du numéro de diapositive 21"/>
          <p:cNvSpPr>
            <a:spLocks noGrp="1"/>
          </p:cNvSpPr>
          <p:nvPr>
            <p:ph type="sldNum" sz="quarter" idx="15"/>
          </p:nvPr>
        </p:nvSpPr>
        <p:spPr/>
        <p:txBody>
          <a:bodyPr rtlCol="0"/>
          <a:lstStyle/>
          <a:p>
            <a:fld id="{BEDEF5EE-5BA7-4983-A72F-B2523AF8D662}"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DE2C5B1A-DA2B-4F70-8E87-E47AA87765C5}" type="datetimeFigureOut">
              <a:rPr lang="fr-FR" smtClean="0"/>
              <a:t>22/01/2015</a:t>
            </a:fld>
            <a:endParaRPr lang="fr-FR"/>
          </a:p>
        </p:txBody>
      </p:sp>
      <p:sp>
        <p:nvSpPr>
          <p:cNvPr id="18" name="Espace réservé du numéro de diapositive 17"/>
          <p:cNvSpPr>
            <a:spLocks noGrp="1"/>
          </p:cNvSpPr>
          <p:nvPr>
            <p:ph type="sldNum" sz="quarter" idx="11"/>
          </p:nvPr>
        </p:nvSpPr>
        <p:spPr/>
        <p:txBody>
          <a:bodyPr rtlCol="0"/>
          <a:lstStyle/>
          <a:p>
            <a:fld id="{BEDEF5EE-5BA7-4983-A72F-B2523AF8D662}"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E2C5B1A-DA2B-4F70-8E87-E47AA87765C5}" type="datetimeFigureOut">
              <a:rPr lang="fr-FR" smtClean="0"/>
              <a:t>22/01/2015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EDEF5EE-5BA7-4983-A72F-B2523AF8D66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iki.ucop.edu/display/Curation/NOI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n2t.net/" TargetMode="External"/><Relationship Id="rId4" Type="http://schemas.openxmlformats.org/officeDocument/2006/relationships/hyperlink" Target="http://www.cdlib.org/services/uc3/ezid"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gallica/ark:/12148/btv1b8496236q"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hyperlink" Target="http://tools.ietf.org/pdf/draft-kunze-ark-18.pdf" TargetMode="External"/><Relationship Id="rId2" Type="http://schemas.openxmlformats.org/officeDocument/2006/relationships/hyperlink" Target="http://groups.google.com/group/arks-forum" TargetMode="External"/><Relationship Id="rId1" Type="http://schemas.openxmlformats.org/officeDocument/2006/relationships/slideLayout" Target="../slideLayouts/slideLayout2.xml"/><Relationship Id="rId6" Type="http://schemas.openxmlformats.org/officeDocument/2006/relationships/hyperlink" Target="http://www.cdlib.org/uc3/naan_registry.txt"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hyperlink" Target="http://gallica.bnf.fr/ark:/12148/bpt6k103039f/f26.thumbnail"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60240" y="2482534"/>
            <a:ext cx="6172200" cy="1894362"/>
          </a:xfrm>
        </p:spPr>
        <p:txBody>
          <a:bodyPr/>
          <a:lstStyle/>
          <a:p>
            <a:r>
              <a:rPr lang="en-US" smtClean="0"/>
              <a:t>The ARK identifier scheme</a:t>
            </a:r>
            <a:endParaRPr lang="en-US" dirty="0"/>
          </a:p>
        </p:txBody>
      </p:sp>
      <p:sp>
        <p:nvSpPr>
          <p:cNvPr id="3" name="Sous-titre 2"/>
          <p:cNvSpPr>
            <a:spLocks noGrp="1"/>
          </p:cNvSpPr>
          <p:nvPr>
            <p:ph type="subTitle" idx="1"/>
          </p:nvPr>
        </p:nvSpPr>
        <p:spPr>
          <a:xfrm>
            <a:off x="2360240" y="4361656"/>
            <a:ext cx="6172200" cy="1371600"/>
          </a:xfrm>
        </p:spPr>
        <p:txBody>
          <a:bodyPr/>
          <a:lstStyle/>
          <a:p>
            <a:r>
              <a:rPr lang="en-US" smtClean="0"/>
              <a:t>General characteristics</a:t>
            </a:r>
          </a:p>
          <a:p>
            <a:r>
              <a:rPr lang="en-US" smtClean="0"/>
              <a:t>implementation at the National library of France</a:t>
            </a:r>
            <a:endParaRPr lang="en-US" dirty="0"/>
          </a:p>
        </p:txBody>
      </p:sp>
      <p:sp>
        <p:nvSpPr>
          <p:cNvPr id="4" name="AutoShape 2" descr="http://gallica/ark:/12148/bpt6k103039f/f25.thumbnai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5" name="Image 4"/>
          <p:cNvPicPr>
            <a:picLocks noChangeAspect="1"/>
          </p:cNvPicPr>
          <p:nvPr/>
        </p:nvPicPr>
        <p:blipFill rotWithShape="1">
          <a:blip r:embed="rId3"/>
          <a:srcRect r="62316" b="14078"/>
          <a:stretch/>
        </p:blipFill>
        <p:spPr>
          <a:xfrm>
            <a:off x="7668344" y="6165304"/>
            <a:ext cx="1273026" cy="512873"/>
          </a:xfrm>
          <a:prstGeom prst="rect">
            <a:avLst/>
          </a:prstGeom>
        </p:spPr>
      </p:pic>
    </p:spTree>
    <p:extLst>
      <p:ext uri="{BB962C8B-B14F-4D97-AF65-F5344CB8AC3E}">
        <p14:creationId xmlns:p14="http://schemas.microsoft.com/office/powerpoint/2010/main" val="3197152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08304" y="5586"/>
            <a:ext cx="1800200" cy="6858000"/>
          </a:xfrm>
          <a:prstGeom prst="rect">
            <a:avLst/>
          </a:prstGeom>
          <a:solidFill>
            <a:schemeClr val="accent2">
              <a:lumMod val="40000"/>
              <a:lumOff val="6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1317"/>
            <a:ext cx="2847286" cy="6858000"/>
          </a:xfrm>
          <a:prstGeom prst="rect">
            <a:avLst/>
          </a:prstGeom>
          <a:solidFill>
            <a:schemeClr val="accent2">
              <a:lumMod val="40000"/>
              <a:lumOff val="6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2847286" y="7936"/>
            <a:ext cx="4533026" cy="6822679"/>
          </a:xfrm>
          <a:prstGeom prst="rect">
            <a:avLst/>
          </a:prstGeom>
          <a:solidFill>
            <a:schemeClr val="accent1">
              <a:lumMod val="20000"/>
              <a:lumOff val="8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4" name="Connecteur droit 33"/>
          <p:cNvCxnSpPr/>
          <p:nvPr/>
        </p:nvCxnSpPr>
        <p:spPr>
          <a:xfrm>
            <a:off x="7308304" y="-27384"/>
            <a:ext cx="0" cy="6885384"/>
          </a:xfrm>
          <a:prstGeom prst="line">
            <a:avLst/>
          </a:prstGeom>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3251763" y="2142728"/>
            <a:ext cx="3236307" cy="400110"/>
          </a:xfrm>
          <a:prstGeom prst="rect">
            <a:avLst/>
          </a:prstGeom>
          <a:noFill/>
        </p:spPr>
        <p:txBody>
          <a:bodyPr wrap="square" rtlCol="0">
            <a:spAutoFit/>
          </a:bodyPr>
          <a:lstStyle/>
          <a:p>
            <a:r>
              <a:rPr lang="fr-FR" sz="2000" b="1" dirty="0" smtClean="0">
                <a:solidFill>
                  <a:schemeClr val="accent1">
                    <a:lumMod val="75000"/>
                  </a:schemeClr>
                </a:solidFill>
              </a:rPr>
              <a:t>ASSIGN IDENTIFIERS</a:t>
            </a:r>
            <a:endParaRPr lang="fr-FR" sz="2000" b="1" dirty="0">
              <a:solidFill>
                <a:schemeClr val="accent1">
                  <a:lumMod val="75000"/>
                </a:schemeClr>
              </a:solidFill>
            </a:endParaRPr>
          </a:p>
        </p:txBody>
      </p:sp>
      <p:sp>
        <p:nvSpPr>
          <p:cNvPr id="42" name="ZoneTexte 41"/>
          <p:cNvSpPr txBox="1"/>
          <p:nvPr/>
        </p:nvSpPr>
        <p:spPr>
          <a:xfrm>
            <a:off x="314308" y="1988840"/>
            <a:ext cx="2436515" cy="707886"/>
          </a:xfrm>
          <a:prstGeom prst="rect">
            <a:avLst/>
          </a:prstGeom>
          <a:noFill/>
        </p:spPr>
        <p:txBody>
          <a:bodyPr wrap="square" rtlCol="0">
            <a:spAutoFit/>
          </a:bodyPr>
          <a:lstStyle/>
          <a:p>
            <a:pPr algn="ctr"/>
            <a:r>
              <a:rPr lang="fr-FR" sz="2000" b="1" dirty="0" smtClean="0">
                <a:solidFill>
                  <a:schemeClr val="accent5">
                    <a:lumMod val="75000"/>
                  </a:schemeClr>
                </a:solidFill>
              </a:rPr>
              <a:t>RESOLVE IDENTIFIERS</a:t>
            </a:r>
            <a:endParaRPr lang="fr-FR" sz="2000" b="1" dirty="0">
              <a:solidFill>
                <a:schemeClr val="accent5">
                  <a:lumMod val="75000"/>
                </a:schemeClr>
              </a:solidFill>
            </a:endParaRPr>
          </a:p>
        </p:txBody>
      </p:sp>
      <p:sp>
        <p:nvSpPr>
          <p:cNvPr id="2" name="Titre 1"/>
          <p:cNvSpPr>
            <a:spLocks noGrp="1"/>
          </p:cNvSpPr>
          <p:nvPr>
            <p:ph type="title"/>
          </p:nvPr>
        </p:nvSpPr>
        <p:spPr>
          <a:xfrm>
            <a:off x="488776" y="274638"/>
            <a:ext cx="7467600" cy="1143000"/>
          </a:xfrm>
        </p:spPr>
        <p:txBody>
          <a:bodyPr/>
          <a:lstStyle/>
          <a:p>
            <a:pPr algn="ctr"/>
            <a:r>
              <a:rPr lang="fr-FR" smtClean="0"/>
              <a:t>ARK-aware available tools (non exhaustive)</a:t>
            </a:r>
            <a:endParaRPr lang="fr-FR"/>
          </a:p>
        </p:txBody>
      </p:sp>
      <p:cxnSp>
        <p:nvCxnSpPr>
          <p:cNvPr id="33" name="Connecteur droit 32"/>
          <p:cNvCxnSpPr/>
          <p:nvPr/>
        </p:nvCxnSpPr>
        <p:spPr>
          <a:xfrm>
            <a:off x="2843808" y="-27384"/>
            <a:ext cx="0" cy="6885384"/>
          </a:xfrm>
          <a:prstGeom prst="line">
            <a:avLst/>
          </a:prstGeom>
        </p:spPr>
        <p:style>
          <a:lnRef idx="1">
            <a:schemeClr val="accent1"/>
          </a:lnRef>
          <a:fillRef idx="0">
            <a:schemeClr val="accent1"/>
          </a:fillRef>
          <a:effectRef idx="0">
            <a:schemeClr val="accent1"/>
          </a:effectRef>
          <a:fontRef idx="minor">
            <a:schemeClr val="tx1"/>
          </a:fontRef>
        </p:style>
      </p:cxnSp>
      <p:sp>
        <p:nvSpPr>
          <p:cNvPr id="36" name="AutoShape 4" descr="http://gallica/ark:/12148/bpt6k103039f/f25.thumbnai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7" name="AutoShape 10" descr="http://gallica/ark:/12148/bpt6k103039f/f25.thumbnai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6" name="ZoneTexte 45"/>
          <p:cNvSpPr txBox="1"/>
          <p:nvPr/>
        </p:nvSpPr>
        <p:spPr>
          <a:xfrm>
            <a:off x="3635896" y="3591014"/>
            <a:ext cx="2852174" cy="2862323"/>
          </a:xfrm>
          <a:prstGeom prst="rect">
            <a:avLst/>
          </a:prstGeom>
          <a:noFill/>
        </p:spPr>
        <p:txBody>
          <a:bodyPr wrap="square" rtlCol="0">
            <a:spAutoFit/>
          </a:bodyPr>
          <a:lstStyle/>
          <a:p>
            <a:r>
              <a:rPr lang="fr-FR" dirty="0"/>
              <a:t>NOID </a:t>
            </a:r>
            <a:r>
              <a:rPr lang="fr-FR" dirty="0" smtClean="0">
                <a:hlinkClick r:id="rId3"/>
              </a:rPr>
              <a:t>https</a:t>
            </a:r>
            <a:r>
              <a:rPr lang="fr-FR" dirty="0">
                <a:hlinkClick r:id="rId3"/>
              </a:rPr>
              <a:t>://</a:t>
            </a:r>
            <a:r>
              <a:rPr lang="fr-FR" dirty="0" smtClean="0">
                <a:hlinkClick r:id="rId3"/>
              </a:rPr>
              <a:t>wiki.ucop.edu/display/Curation/NOID</a:t>
            </a:r>
            <a:r>
              <a:rPr lang="fr-FR" dirty="0" smtClean="0"/>
              <a:t> </a:t>
            </a:r>
          </a:p>
          <a:p>
            <a:endParaRPr lang="fr-FR" dirty="0"/>
          </a:p>
          <a:p>
            <a:r>
              <a:rPr lang="fr-FR" dirty="0" smtClean="0"/>
              <a:t>EZID</a:t>
            </a:r>
          </a:p>
          <a:p>
            <a:r>
              <a:rPr lang="fr-FR" dirty="0">
                <a:hlinkClick r:id="rId4"/>
              </a:rPr>
              <a:t>http://</a:t>
            </a:r>
            <a:r>
              <a:rPr lang="fr-FR" dirty="0" smtClean="0">
                <a:hlinkClick r:id="rId4"/>
              </a:rPr>
              <a:t>www.cdlib.org/services/uc3/ezid</a:t>
            </a:r>
            <a:endParaRPr lang="fr-FR" dirty="0"/>
          </a:p>
          <a:p>
            <a:endParaRPr lang="fr-FR" dirty="0" smtClean="0"/>
          </a:p>
          <a:p>
            <a:r>
              <a:rPr lang="fr-FR" dirty="0" smtClean="0"/>
              <a:t>French </a:t>
            </a:r>
            <a:r>
              <a:rPr lang="fr-FR" dirty="0" err="1" smtClean="0"/>
              <a:t>archiving</a:t>
            </a:r>
            <a:r>
              <a:rPr lang="fr-FR" dirty="0" smtClean="0"/>
              <a:t> software</a:t>
            </a:r>
            <a:endParaRPr lang="fr-FR" dirty="0"/>
          </a:p>
        </p:txBody>
      </p:sp>
      <p:sp>
        <p:nvSpPr>
          <p:cNvPr id="47" name="ZoneTexte 46"/>
          <p:cNvSpPr txBox="1"/>
          <p:nvPr/>
        </p:nvSpPr>
        <p:spPr>
          <a:xfrm>
            <a:off x="107504" y="3573016"/>
            <a:ext cx="2852174" cy="2308324"/>
          </a:xfrm>
          <a:prstGeom prst="rect">
            <a:avLst/>
          </a:prstGeom>
          <a:noFill/>
        </p:spPr>
        <p:txBody>
          <a:bodyPr wrap="square" rtlCol="0">
            <a:spAutoFit/>
          </a:bodyPr>
          <a:lstStyle/>
          <a:p>
            <a:r>
              <a:rPr lang="fr-FR" dirty="0" err="1" smtClean="0"/>
              <a:t>Specific</a:t>
            </a:r>
            <a:r>
              <a:rPr lang="fr-FR" dirty="0" smtClean="0"/>
              <a:t> </a:t>
            </a:r>
            <a:r>
              <a:rPr lang="fr-FR" dirty="0" err="1" smtClean="0"/>
              <a:t>implementation</a:t>
            </a:r>
            <a:r>
              <a:rPr lang="fr-FR" dirty="0" smtClean="0"/>
              <a:t>, use standard web </a:t>
            </a:r>
            <a:r>
              <a:rPr lang="fr-FR" dirty="0" err="1" smtClean="0"/>
              <a:t>tools</a:t>
            </a:r>
            <a:endParaRPr lang="fr-FR" dirty="0" smtClean="0"/>
          </a:p>
          <a:p>
            <a:r>
              <a:rPr lang="fr-FR" dirty="0" smtClean="0"/>
              <a:t>(Apache server </a:t>
            </a:r>
            <a:r>
              <a:rPr lang="fr-FR" dirty="0" err="1" smtClean="0"/>
              <a:t>implementation</a:t>
            </a:r>
            <a:r>
              <a:rPr lang="fr-FR" dirty="0" smtClean="0"/>
              <a:t>)</a:t>
            </a:r>
          </a:p>
          <a:p>
            <a:endParaRPr lang="fr-FR" dirty="0" smtClean="0"/>
          </a:p>
          <a:p>
            <a:r>
              <a:rPr lang="fr-FR" dirty="0" smtClean="0"/>
              <a:t>OR</a:t>
            </a:r>
          </a:p>
          <a:p>
            <a:endParaRPr lang="fr-FR" dirty="0"/>
          </a:p>
          <a:p>
            <a:r>
              <a:rPr lang="fr-FR" dirty="0" smtClean="0">
                <a:hlinkClick r:id="rId5"/>
              </a:rPr>
              <a:t>http://n2t.net</a:t>
            </a:r>
            <a:r>
              <a:rPr lang="fr-FR" dirty="0" smtClean="0"/>
              <a:t>  </a:t>
            </a:r>
            <a:endParaRPr lang="fr-FR" dirty="0"/>
          </a:p>
        </p:txBody>
      </p:sp>
    </p:spTree>
    <p:extLst>
      <p:ext uri="{BB962C8B-B14F-4D97-AF65-F5344CB8AC3E}">
        <p14:creationId xmlns:p14="http://schemas.microsoft.com/office/powerpoint/2010/main" val="1799309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3688" y="476672"/>
            <a:ext cx="5904656" cy="720080"/>
          </a:xfrm>
        </p:spPr>
        <p:txBody>
          <a:bodyPr/>
          <a:lstStyle/>
          <a:p>
            <a:r>
              <a:rPr lang="en-US"/>
              <a:t>3/ </a:t>
            </a:r>
            <a:r>
              <a:rPr lang="en-US" smtClean="0"/>
              <a:t>Ark evolutions</a:t>
            </a:r>
            <a:endParaRPr lang="fr-FR"/>
          </a:p>
        </p:txBody>
      </p:sp>
      <p:sp>
        <p:nvSpPr>
          <p:cNvPr id="4" name="Espace réservé du texte 3"/>
          <p:cNvSpPr>
            <a:spLocks noGrp="1"/>
          </p:cNvSpPr>
          <p:nvPr>
            <p:ph type="body" idx="1"/>
          </p:nvPr>
        </p:nvSpPr>
        <p:spPr/>
        <p:txBody>
          <a:bodyPr/>
          <a:lstStyle/>
          <a:p>
            <a:endParaRPr lang="fr-FR"/>
          </a:p>
        </p:txBody>
      </p:sp>
      <p:sp>
        <p:nvSpPr>
          <p:cNvPr id="5" name="AutoShape 4" descr="http://gallica/ark:/12148/btv1b8496236q/f1.highres"/>
          <p:cNvSpPr>
            <a:spLocks noChangeAspect="1" noChangeArrowheads="1"/>
          </p:cNvSpPr>
          <p:nvPr/>
        </p:nvSpPr>
        <p:spPr bwMode="auto">
          <a:xfrm>
            <a:off x="155575" y="-4076700"/>
            <a:ext cx="10534650" cy="8496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 name="AutoShape 6" descr="http://gallica/ark:/12148/btv1b8496236q/f1.highres"/>
          <p:cNvSpPr>
            <a:spLocks noChangeAspect="1" noChangeArrowheads="1"/>
          </p:cNvSpPr>
          <p:nvPr/>
        </p:nvSpPr>
        <p:spPr bwMode="auto">
          <a:xfrm>
            <a:off x="307975" y="-3924300"/>
            <a:ext cx="10534650" cy="8496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8" descr="http://gallica/ark:/12148/btv1b8496236q/f1.highres"/>
          <p:cNvSpPr>
            <a:spLocks noChangeAspect="1" noChangeArrowheads="1"/>
          </p:cNvSpPr>
          <p:nvPr/>
        </p:nvSpPr>
        <p:spPr bwMode="auto">
          <a:xfrm>
            <a:off x="460375" y="-3771900"/>
            <a:ext cx="10534650" cy="8496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10" descr="http://gallica/ark:/12148/btv1b8496236q/f1.med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3" y="-171400"/>
            <a:ext cx="9210115" cy="7632848"/>
          </a:xfrm>
          <a:prstGeom prst="rect">
            <a:avLst/>
          </a:prstGeom>
        </p:spPr>
      </p:pic>
      <p:sp>
        <p:nvSpPr>
          <p:cNvPr id="10" name="Rectangle 9"/>
          <p:cNvSpPr/>
          <p:nvPr/>
        </p:nvSpPr>
        <p:spPr>
          <a:xfrm>
            <a:off x="4910545" y="6525344"/>
            <a:ext cx="4485991" cy="338554"/>
          </a:xfrm>
          <a:prstGeom prst="rect">
            <a:avLst/>
          </a:prstGeom>
        </p:spPr>
        <p:txBody>
          <a:bodyPr wrap="square">
            <a:spAutoFit/>
          </a:bodyPr>
          <a:lstStyle/>
          <a:p>
            <a:r>
              <a:rPr lang="fr-FR" sz="1600">
                <a:solidFill>
                  <a:schemeClr val="bg1"/>
                </a:solidFill>
                <a:hlinkClick r:id="rId4"/>
              </a:rPr>
              <a:t>http://gallica/ark:/</a:t>
            </a:r>
            <a:r>
              <a:rPr lang="fr-FR" sz="1600" smtClean="0">
                <a:solidFill>
                  <a:schemeClr val="bg1"/>
                </a:solidFill>
                <a:hlinkClick r:id="rId4"/>
              </a:rPr>
              <a:t>12148/btv1b8496236q</a:t>
            </a:r>
            <a:r>
              <a:rPr lang="fr-FR" sz="1600" smtClean="0">
                <a:solidFill>
                  <a:schemeClr val="bg1"/>
                </a:solidFill>
              </a:rPr>
              <a:t> </a:t>
            </a:r>
            <a:endParaRPr lang="fr-FR" sz="1600">
              <a:solidFill>
                <a:schemeClr val="bg1"/>
              </a:solidFill>
            </a:endParaRPr>
          </a:p>
        </p:txBody>
      </p:sp>
      <p:sp>
        <p:nvSpPr>
          <p:cNvPr id="12" name="Titre 1"/>
          <p:cNvSpPr txBox="1">
            <a:spLocks/>
          </p:cNvSpPr>
          <p:nvPr/>
        </p:nvSpPr>
        <p:spPr>
          <a:xfrm>
            <a:off x="3331840" y="7258"/>
            <a:ext cx="5488632" cy="2053590"/>
          </a:xfrm>
          <a:prstGeom prst="rect">
            <a:avLst/>
          </a:prstGeom>
        </p:spPr>
        <p:txBody>
          <a:bodyPr vert="horz" anchor="b">
            <a:norm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r"/>
            <a:r>
              <a:rPr lang="fr-FR" dirty="0" err="1" smtClean="0">
                <a:solidFill>
                  <a:schemeClr val="accent1">
                    <a:lumMod val="50000"/>
                  </a:schemeClr>
                </a:solidFill>
              </a:rPr>
              <a:t>Ark</a:t>
            </a:r>
            <a:r>
              <a:rPr lang="fr-FR" dirty="0" smtClean="0">
                <a:solidFill>
                  <a:schemeClr val="accent1">
                    <a:lumMod val="50000"/>
                  </a:schemeClr>
                </a:solidFill>
              </a:rPr>
              <a:t> </a:t>
            </a:r>
            <a:r>
              <a:rPr lang="fr-FR" dirty="0" err="1" smtClean="0">
                <a:solidFill>
                  <a:schemeClr val="accent1">
                    <a:lumMod val="50000"/>
                  </a:schemeClr>
                </a:solidFill>
              </a:rPr>
              <a:t>redux</a:t>
            </a:r>
            <a:endParaRPr lang="fr-FR" dirty="0" smtClean="0">
              <a:solidFill>
                <a:schemeClr val="accent1">
                  <a:lumMod val="50000"/>
                </a:schemeClr>
              </a:solidFill>
            </a:endParaRPr>
          </a:p>
          <a:p>
            <a:pPr algn="r"/>
            <a:r>
              <a:rPr lang="fr-FR" dirty="0" err="1" smtClean="0">
                <a:solidFill>
                  <a:schemeClr val="accent1">
                    <a:lumMod val="50000"/>
                  </a:schemeClr>
                </a:solidFill>
              </a:rPr>
              <a:t>Suggested</a:t>
            </a:r>
            <a:r>
              <a:rPr lang="fr-FR" dirty="0" smtClean="0">
                <a:solidFill>
                  <a:schemeClr val="accent1">
                    <a:lumMod val="50000"/>
                  </a:schemeClr>
                </a:solidFill>
              </a:rPr>
              <a:t> </a:t>
            </a:r>
            <a:r>
              <a:rPr lang="fr-FR" dirty="0" err="1" smtClean="0">
                <a:solidFill>
                  <a:schemeClr val="accent1">
                    <a:lumMod val="50000"/>
                  </a:schemeClr>
                </a:solidFill>
              </a:rPr>
              <a:t>evolution</a:t>
            </a:r>
            <a:endParaRPr lang="fr-FR" dirty="0">
              <a:solidFill>
                <a:schemeClr val="accent1">
                  <a:lumMod val="50000"/>
                </a:schemeClr>
              </a:solidFill>
            </a:endParaRPr>
          </a:p>
        </p:txBody>
      </p:sp>
    </p:spTree>
    <p:extLst>
      <p:ext uri="{BB962C8B-B14F-4D97-AF65-F5344CB8AC3E}">
        <p14:creationId xmlns:p14="http://schemas.microsoft.com/office/powerpoint/2010/main" val="2860748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ARK </a:t>
            </a:r>
            <a:r>
              <a:rPr lang="fr-FR" dirty="0" err="1" smtClean="0"/>
              <a:t>redux</a:t>
            </a:r>
            <a:r>
              <a:rPr lang="fr-FR" dirty="0" smtClean="0"/>
              <a:t>: </a:t>
            </a:r>
            <a:r>
              <a:rPr lang="fr-FR" dirty="0" err="1" smtClean="0"/>
              <a:t>paths</a:t>
            </a:r>
            <a:r>
              <a:rPr lang="fr-FR" dirty="0" smtClean="0"/>
              <a:t> </a:t>
            </a:r>
            <a:r>
              <a:rPr lang="fr-FR" dirty="0" err="1" smtClean="0"/>
              <a:t>forward</a:t>
            </a:r>
            <a:r>
              <a:rPr lang="fr-FR" dirty="0" smtClean="0"/>
              <a:t>?</a:t>
            </a:r>
            <a:endParaRPr lang="fr-FR" dirty="0"/>
          </a:p>
        </p:txBody>
      </p:sp>
      <p:sp>
        <p:nvSpPr>
          <p:cNvPr id="5" name="Espace réservé du contenu 4"/>
          <p:cNvSpPr>
            <a:spLocks noGrp="1"/>
          </p:cNvSpPr>
          <p:nvPr>
            <p:ph sz="quarter" idx="1"/>
          </p:nvPr>
        </p:nvSpPr>
        <p:spPr>
          <a:xfrm>
            <a:off x="529208" y="1600200"/>
            <a:ext cx="2602632" cy="4873752"/>
          </a:xfrm>
        </p:spPr>
        <p:txBody>
          <a:bodyPr/>
          <a:lstStyle/>
          <a:p>
            <a:r>
              <a:rPr lang="fr-FR" dirty="0" smtClean="0"/>
              <a:t>Addition of a new # qualifier</a:t>
            </a:r>
          </a:p>
          <a:p>
            <a:r>
              <a:rPr lang="fr-FR" dirty="0" err="1" smtClean="0"/>
              <a:t>Accomodates</a:t>
            </a:r>
            <a:r>
              <a:rPr lang="fr-FR" dirty="0" smtClean="0"/>
              <a:t> a </a:t>
            </a:r>
            <a:r>
              <a:rPr lang="fr-FR" dirty="0" err="1" smtClean="0"/>
              <a:t>semantic</a:t>
            </a:r>
            <a:r>
              <a:rPr lang="fr-FR" dirty="0" smtClean="0"/>
              <a:t> web </a:t>
            </a:r>
            <a:r>
              <a:rPr lang="fr-FR" dirty="0" err="1" smtClean="0"/>
              <a:t>context</a:t>
            </a:r>
            <a:endParaRPr lang="fr-FR" dirty="0"/>
          </a:p>
        </p:txBody>
      </p:sp>
      <p:sp>
        <p:nvSpPr>
          <p:cNvPr id="6" name="Espace réservé du contenu 4"/>
          <p:cNvSpPr txBox="1">
            <a:spLocks/>
          </p:cNvSpPr>
          <p:nvPr/>
        </p:nvSpPr>
        <p:spPr>
          <a:xfrm>
            <a:off x="3203848" y="1628800"/>
            <a:ext cx="2808312" cy="487375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fr-FR" dirty="0" smtClean="0"/>
              <a:t>Addition of new / and ./ </a:t>
            </a:r>
            <a:r>
              <a:rPr lang="fr-FR" dirty="0" err="1" smtClean="0"/>
              <a:t>qualifiers</a:t>
            </a:r>
            <a:r>
              <a:rPr lang="fr-FR" dirty="0" smtClean="0"/>
              <a:t>?</a:t>
            </a:r>
          </a:p>
          <a:p>
            <a:pPr lvl="1"/>
            <a:r>
              <a:rPr lang="fr-FR" dirty="0" smtClean="0"/>
              <a:t>&lt;</a:t>
            </a:r>
            <a:r>
              <a:rPr lang="fr-FR" dirty="0" err="1" smtClean="0"/>
              <a:t>ark</a:t>
            </a:r>
            <a:r>
              <a:rPr lang="fr-FR" dirty="0"/>
              <a:t>&gt;</a:t>
            </a:r>
            <a:r>
              <a:rPr lang="fr-FR" dirty="0" smtClean="0"/>
              <a:t>/ : landing page</a:t>
            </a:r>
          </a:p>
          <a:p>
            <a:pPr marL="365760" lvl="1" indent="0" algn="ctr">
              <a:buNone/>
            </a:pPr>
            <a:r>
              <a:rPr lang="fr-FR" dirty="0"/>
              <a:t>v</a:t>
            </a:r>
            <a:r>
              <a:rPr lang="fr-FR" dirty="0" smtClean="0"/>
              <a:t>s.</a:t>
            </a:r>
          </a:p>
          <a:p>
            <a:pPr lvl="1"/>
            <a:r>
              <a:rPr lang="fr-FR" dirty="0" smtClean="0"/>
              <a:t>&lt;</a:t>
            </a:r>
            <a:r>
              <a:rPr lang="fr-FR" dirty="0" err="1" smtClean="0"/>
              <a:t>ark</a:t>
            </a:r>
            <a:r>
              <a:rPr lang="fr-FR" dirty="0" smtClean="0"/>
              <a:t>&gt;./ : </a:t>
            </a:r>
            <a:r>
              <a:rPr lang="fr-FR" dirty="0" err="1" smtClean="0"/>
              <a:t>preferred</a:t>
            </a:r>
            <a:r>
              <a:rPr lang="fr-FR" dirty="0" smtClean="0"/>
              <a:t> </a:t>
            </a:r>
            <a:r>
              <a:rPr lang="fr-FR" dirty="0" err="1" smtClean="0"/>
              <a:t>payload</a:t>
            </a:r>
            <a:endParaRPr lang="fr-FR" dirty="0" smtClean="0"/>
          </a:p>
        </p:txBody>
      </p:sp>
      <p:sp>
        <p:nvSpPr>
          <p:cNvPr id="7" name="Espace réservé du contenu 4"/>
          <p:cNvSpPr txBox="1">
            <a:spLocks/>
          </p:cNvSpPr>
          <p:nvPr/>
        </p:nvSpPr>
        <p:spPr>
          <a:xfrm>
            <a:off x="6084168" y="1651592"/>
            <a:ext cx="2808312" cy="487375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fr-FR" dirty="0" err="1" smtClean="0"/>
              <a:t>Formalized</a:t>
            </a:r>
            <a:r>
              <a:rPr lang="fr-FR" dirty="0" smtClean="0"/>
              <a:t> </a:t>
            </a:r>
            <a:r>
              <a:rPr lang="fr-FR" dirty="0" err="1" smtClean="0"/>
              <a:t>policies</a:t>
            </a:r>
            <a:endParaRPr lang="fr-FR" dirty="0" smtClean="0"/>
          </a:p>
          <a:p>
            <a:pPr lvl="1"/>
            <a:r>
              <a:rPr lang="fr-FR" dirty="0" err="1" smtClean="0"/>
              <a:t>What</a:t>
            </a:r>
            <a:r>
              <a:rPr lang="fr-FR" dirty="0" smtClean="0"/>
              <a:t> </a:t>
            </a:r>
            <a:r>
              <a:rPr lang="fr-FR" dirty="0" err="1" smtClean="0"/>
              <a:t>kind</a:t>
            </a:r>
            <a:r>
              <a:rPr lang="fr-FR" dirty="0" smtClean="0"/>
              <a:t> of </a:t>
            </a:r>
            <a:r>
              <a:rPr lang="fr-FR" dirty="0" err="1" smtClean="0"/>
              <a:t>persistence</a:t>
            </a:r>
            <a:r>
              <a:rPr lang="fr-FR" dirty="0" smtClean="0"/>
              <a:t> </a:t>
            </a:r>
            <a:r>
              <a:rPr lang="fr-FR" dirty="0" err="1" smtClean="0"/>
              <a:t>is</a:t>
            </a:r>
            <a:r>
              <a:rPr lang="fr-FR" dirty="0" smtClean="0"/>
              <a:t> </a:t>
            </a:r>
            <a:r>
              <a:rPr lang="fr-FR" dirty="0" err="1" smtClean="0"/>
              <a:t>promised</a:t>
            </a:r>
            <a:r>
              <a:rPr lang="fr-FR" dirty="0" smtClean="0"/>
              <a:t>?</a:t>
            </a:r>
          </a:p>
          <a:p>
            <a:pPr lvl="1"/>
            <a:r>
              <a:rPr lang="fr-FR" dirty="0" err="1" smtClean="0"/>
              <a:t>What</a:t>
            </a:r>
            <a:r>
              <a:rPr lang="fr-FR" dirty="0" smtClean="0"/>
              <a:t> are the </a:t>
            </a:r>
            <a:r>
              <a:rPr lang="fr-FR" dirty="0" err="1" smtClean="0"/>
              <a:t>committment</a:t>
            </a:r>
            <a:r>
              <a:rPr lang="fr-FR" dirty="0" smtClean="0"/>
              <a:t> and mission of the provider?</a:t>
            </a:r>
            <a:endParaRPr lang="fr-FR" dirty="0"/>
          </a:p>
        </p:txBody>
      </p:sp>
    </p:spTree>
    <p:extLst>
      <p:ext uri="{BB962C8B-B14F-4D97-AF65-F5344CB8AC3E}">
        <p14:creationId xmlns:p14="http://schemas.microsoft.com/office/powerpoint/2010/main" val="39090693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2286000" y="3124200"/>
            <a:ext cx="6172200" cy="1384920"/>
          </a:xfrm>
        </p:spPr>
        <p:txBody>
          <a:bodyPr/>
          <a:lstStyle/>
          <a:p>
            <a:r>
              <a:rPr lang="en-US" dirty="0" smtClean="0"/>
              <a:t>Thank you for your attention!</a:t>
            </a:r>
            <a:endParaRPr lang="en-US" dirty="0"/>
          </a:p>
        </p:txBody>
      </p:sp>
      <p:sp>
        <p:nvSpPr>
          <p:cNvPr id="5" name="Sous-titre 4"/>
          <p:cNvSpPr>
            <a:spLocks noGrp="1"/>
          </p:cNvSpPr>
          <p:nvPr>
            <p:ph type="subTitle" idx="1"/>
          </p:nvPr>
        </p:nvSpPr>
        <p:spPr>
          <a:xfrm>
            <a:off x="2286000" y="4581128"/>
            <a:ext cx="6172200" cy="1793794"/>
          </a:xfrm>
        </p:spPr>
        <p:txBody>
          <a:bodyPr>
            <a:normAutofit/>
          </a:bodyPr>
          <a:lstStyle/>
          <a:p>
            <a:r>
              <a:rPr lang="en-US" smtClean="0"/>
              <a:t>BnF implementation </a:t>
            </a:r>
          </a:p>
          <a:p>
            <a:r>
              <a:rPr lang="en-US" dirty="0" smtClean="0"/>
              <a:t>	</a:t>
            </a:r>
            <a:r>
              <a:rPr lang="en-US" dirty="0" err="1" smtClean="0"/>
              <a:t>sebastien.peyrard</a:t>
            </a:r>
            <a:r>
              <a:rPr lang="en-US" dirty="0" smtClean="0"/>
              <a:t> </a:t>
            </a:r>
            <a:r>
              <a:rPr lang="en-US" smtClean="0"/>
              <a:t>AT bnf.fr</a:t>
            </a:r>
          </a:p>
          <a:p>
            <a:r>
              <a:rPr lang="en-US" smtClean="0"/>
              <a:t>	jean-philippe.tramoni AT bnf.fr</a:t>
            </a:r>
            <a:endParaRPr lang="en-US" dirty="0" smtClean="0"/>
          </a:p>
        </p:txBody>
      </p:sp>
    </p:spTree>
    <p:extLst>
      <p:ext uri="{BB962C8B-B14F-4D97-AF65-F5344CB8AC3E}">
        <p14:creationId xmlns:p14="http://schemas.microsoft.com/office/powerpoint/2010/main" val="2406105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Outline</a:t>
            </a:r>
            <a:endParaRPr lang="fr-FR" dirty="0"/>
          </a:p>
        </p:txBody>
      </p:sp>
      <p:sp>
        <p:nvSpPr>
          <p:cNvPr id="3" name="Espace réservé du contenu 2"/>
          <p:cNvSpPr>
            <a:spLocks noGrp="1"/>
          </p:cNvSpPr>
          <p:nvPr>
            <p:ph sz="quarter" idx="1"/>
          </p:nvPr>
        </p:nvSpPr>
        <p:spPr/>
        <p:txBody>
          <a:bodyPr/>
          <a:lstStyle/>
          <a:p>
            <a:pPr marL="457200" indent="-457200">
              <a:buFont typeface="+mj-lt"/>
              <a:buAutoNum type="arabicPeriod"/>
            </a:pPr>
            <a:r>
              <a:rPr lang="fr-FR" dirty="0" err="1" smtClean="0"/>
              <a:t>What</a:t>
            </a:r>
            <a:r>
              <a:rPr lang="fr-FR" dirty="0" smtClean="0"/>
              <a:t> are </a:t>
            </a:r>
            <a:r>
              <a:rPr lang="fr-FR" dirty="0" err="1" smtClean="0"/>
              <a:t>ARKs</a:t>
            </a:r>
            <a:endParaRPr lang="fr-FR" dirty="0" smtClean="0"/>
          </a:p>
          <a:p>
            <a:pPr marL="457200" indent="-457200">
              <a:buFont typeface="+mj-lt"/>
              <a:buAutoNum type="arabicPeriod"/>
            </a:pPr>
            <a:r>
              <a:rPr lang="fr-FR" dirty="0" smtClean="0"/>
              <a:t>8 </a:t>
            </a:r>
            <a:r>
              <a:rPr lang="fr-FR" dirty="0" err="1" smtClean="0"/>
              <a:t>years</a:t>
            </a:r>
            <a:r>
              <a:rPr lang="fr-FR" dirty="0" smtClean="0"/>
              <a:t> of </a:t>
            </a:r>
            <a:r>
              <a:rPr lang="fr-FR" dirty="0" err="1" smtClean="0"/>
              <a:t>implementing</a:t>
            </a:r>
            <a:r>
              <a:rPr lang="fr-FR" dirty="0" smtClean="0"/>
              <a:t> </a:t>
            </a:r>
            <a:r>
              <a:rPr lang="fr-FR" dirty="0" err="1" smtClean="0"/>
              <a:t>ARKs</a:t>
            </a:r>
            <a:r>
              <a:rPr lang="fr-FR" dirty="0" smtClean="0"/>
              <a:t> </a:t>
            </a:r>
            <a:r>
              <a:rPr lang="fr-FR" dirty="0" err="1" smtClean="0"/>
              <a:t>at</a:t>
            </a:r>
            <a:r>
              <a:rPr lang="fr-FR" dirty="0" smtClean="0"/>
              <a:t> </a:t>
            </a:r>
            <a:r>
              <a:rPr lang="fr-FR" dirty="0" err="1" smtClean="0"/>
              <a:t>BnF</a:t>
            </a:r>
            <a:endParaRPr lang="fr-FR" dirty="0" smtClean="0"/>
          </a:p>
          <a:p>
            <a:pPr marL="457200" indent="-457200">
              <a:buFont typeface="+mj-lt"/>
              <a:buAutoNum type="arabicPeriod"/>
            </a:pPr>
            <a:r>
              <a:rPr lang="fr-FR" dirty="0" err="1" smtClean="0"/>
              <a:t>ARKs</a:t>
            </a:r>
            <a:r>
              <a:rPr lang="fr-FR" dirty="0" smtClean="0"/>
              <a:t> in France</a:t>
            </a:r>
          </a:p>
          <a:p>
            <a:pPr marL="457200" indent="-457200">
              <a:buFont typeface="+mj-lt"/>
              <a:buAutoNum type="arabicPeriod"/>
            </a:pPr>
            <a:r>
              <a:rPr lang="fr-FR" dirty="0" err="1" smtClean="0"/>
              <a:t>Considerations</a:t>
            </a:r>
            <a:r>
              <a:rPr lang="fr-FR" dirty="0" smtClean="0"/>
              <a:t> about </a:t>
            </a:r>
            <a:r>
              <a:rPr lang="fr-FR" dirty="0" err="1" smtClean="0"/>
              <a:t>evolving</a:t>
            </a:r>
            <a:r>
              <a:rPr lang="fr-FR" dirty="0" smtClean="0"/>
              <a:t> the ARK standard</a:t>
            </a:r>
            <a:endParaRPr lang="fr-FR" dirty="0"/>
          </a:p>
        </p:txBody>
      </p:sp>
    </p:spTree>
    <p:extLst>
      <p:ext uri="{BB962C8B-B14F-4D97-AF65-F5344CB8AC3E}">
        <p14:creationId xmlns:p14="http://schemas.microsoft.com/office/powerpoint/2010/main" val="2662408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normAutofit/>
          </a:bodyPr>
          <a:lstStyle/>
          <a:p>
            <a:r>
              <a:rPr lang="en-US" dirty="0" smtClean="0"/>
              <a:t>what are ARKs</a:t>
            </a:r>
            <a:endParaRPr lang="en-US"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162387561"/>
              </p:ext>
            </p:extLst>
          </p:nvPr>
        </p:nvGraphicFramePr>
        <p:xfrm>
          <a:off x="457200" y="1412776"/>
          <a:ext cx="7715200" cy="5445224"/>
        </p:xfrm>
        <a:graphic>
          <a:graphicData uri="http://schemas.openxmlformats.org/drawingml/2006/table">
            <a:tbl>
              <a:tblPr firstRow="1" bandRow="1">
                <a:tableStyleId>{5C22544A-7EE6-4342-B048-85BDC9FD1C3A}</a:tableStyleId>
              </a:tblPr>
              <a:tblGrid>
                <a:gridCol w="3857600"/>
                <a:gridCol w="3857600"/>
              </a:tblGrid>
              <a:tr h="27226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u="none" dirty="0" smtClean="0"/>
                        <a:t>A </a:t>
                      </a:r>
                      <a:r>
                        <a:rPr lang="fr-FR" u="none" dirty="0" err="1" smtClean="0"/>
                        <a:t>maintaining</a:t>
                      </a:r>
                      <a:r>
                        <a:rPr lang="fr-FR" u="none" dirty="0" smtClean="0"/>
                        <a:t> institution</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A </a:t>
                      </a:r>
                      <a:r>
                        <a:rPr lang="fr-FR" dirty="0" err="1" smtClean="0"/>
                        <a:t>specification</a:t>
                      </a:r>
                      <a:endParaRPr lang="fr-FR" dirty="0" smtClean="0"/>
                    </a:p>
                    <a:p>
                      <a:pPr algn="ctr"/>
                      <a:endParaRPr lang="fr-FR" u="none" dirty="0"/>
                    </a:p>
                  </a:txBody>
                  <a:tcPr/>
                </a:tc>
              </a:tr>
              <a:tr h="27226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A</a:t>
                      </a:r>
                      <a:r>
                        <a:rPr lang="fr-FR" baseline="0" dirty="0" smtClean="0"/>
                        <a:t> user </a:t>
                      </a:r>
                      <a:r>
                        <a:rPr lang="fr-FR" baseline="0" dirty="0" err="1" smtClean="0"/>
                        <a:t>registry</a:t>
                      </a:r>
                      <a:endParaRPr lang="fr-FR" dirty="0" smtClean="0"/>
                    </a:p>
                    <a:p>
                      <a:pPr algn="ctr"/>
                      <a:endParaRPr lang="fr-FR" dirty="0"/>
                    </a:p>
                  </a:txBody>
                  <a:tcPr/>
                </a:tc>
                <a:tc>
                  <a:txBody>
                    <a:bodyPr/>
                    <a:lstStyle/>
                    <a:p>
                      <a:pPr algn="ctr"/>
                      <a:r>
                        <a:rPr lang="fr-FR" dirty="0" smtClean="0"/>
                        <a:t>A discussion </a:t>
                      </a:r>
                      <a:r>
                        <a:rPr lang="fr-FR" dirty="0" err="1" smtClean="0"/>
                        <a:t>list</a:t>
                      </a:r>
                      <a:endParaRPr lang="fr-FR"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hlinkClick r:id="rId2"/>
                        </a:rPr>
                        <a:t>http://groups.google.com/group/arks-forum</a:t>
                      </a:r>
                      <a:r>
                        <a:rPr lang="fr-FR" sz="1800" dirty="0" smtClean="0"/>
                        <a:t> </a:t>
                      </a:r>
                    </a:p>
                  </a:txBody>
                  <a:tcPr/>
                </a:tc>
              </a:tr>
            </a:tbl>
          </a:graphicData>
        </a:graphic>
      </p:graphicFrame>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556" y="1946976"/>
            <a:ext cx="2377332" cy="1414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7589" t="9770" r="26966" b="13686"/>
          <a:stretch/>
        </p:blipFill>
        <p:spPr bwMode="auto">
          <a:xfrm>
            <a:off x="5491190" y="1772816"/>
            <a:ext cx="1614569" cy="2175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8"/>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36" t="10279" r="54732" b="1858"/>
          <a:stretch/>
        </p:blipFill>
        <p:spPr bwMode="auto">
          <a:xfrm>
            <a:off x="1632922" y="4478032"/>
            <a:ext cx="1498918" cy="2263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10"/>
          <p:cNvSpPr/>
          <p:nvPr/>
        </p:nvSpPr>
        <p:spPr>
          <a:xfrm>
            <a:off x="539552" y="6074325"/>
            <a:ext cx="3384376" cy="276999"/>
          </a:xfrm>
          <a:prstGeom prst="rect">
            <a:avLst/>
          </a:prstGeom>
        </p:spPr>
        <p:txBody>
          <a:bodyPr wrap="square">
            <a:spAutoFit/>
          </a:bodyPr>
          <a:lstStyle/>
          <a:p>
            <a:r>
              <a:rPr lang="fr-FR" sz="1200" dirty="0" smtClean="0">
                <a:hlinkClick r:id="rId6"/>
              </a:rPr>
              <a:t>http://www.cdlib.org/uc3/naan_registry.txt</a:t>
            </a:r>
            <a:endParaRPr lang="fr-FR" sz="1200" dirty="0"/>
          </a:p>
        </p:txBody>
      </p:sp>
      <p:sp>
        <p:nvSpPr>
          <p:cNvPr id="14" name="Rectangle 13"/>
          <p:cNvSpPr/>
          <p:nvPr/>
        </p:nvSpPr>
        <p:spPr>
          <a:xfrm>
            <a:off x="4499992" y="3728065"/>
            <a:ext cx="3451372" cy="276999"/>
          </a:xfrm>
          <a:prstGeom prst="rect">
            <a:avLst/>
          </a:prstGeom>
        </p:spPr>
        <p:txBody>
          <a:bodyPr wrap="square">
            <a:spAutoFit/>
          </a:bodyPr>
          <a:lstStyle/>
          <a:p>
            <a:r>
              <a:rPr lang="fr-FR" sz="1200" dirty="0">
                <a:hlinkClick r:id="rId7"/>
              </a:rPr>
              <a:t>http://</a:t>
            </a:r>
            <a:r>
              <a:rPr lang="fr-FR" sz="1200" dirty="0" smtClean="0">
                <a:hlinkClick r:id="rId7"/>
              </a:rPr>
              <a:t>tools.ietf.org/pdf/draft-kunze-ark-18.pdf</a:t>
            </a:r>
            <a:endParaRPr lang="fr-FR" sz="1200" dirty="0"/>
          </a:p>
        </p:txBody>
      </p:sp>
      <p:pic>
        <p:nvPicPr>
          <p:cNvPr id="3" name="Picture 2" descr="CDL_Logo.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7664" y="3459144"/>
            <a:ext cx="1512168" cy="545920"/>
          </a:xfrm>
          <a:prstGeom prst="rect">
            <a:avLst/>
          </a:prstGeom>
        </p:spPr>
      </p:pic>
    </p:spTree>
    <p:extLst>
      <p:ext uri="{BB962C8B-B14F-4D97-AF65-F5344CB8AC3E}">
        <p14:creationId xmlns:p14="http://schemas.microsoft.com/office/powerpoint/2010/main" val="1655189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7308304" y="5586"/>
            <a:ext cx="1800200" cy="6858000"/>
          </a:xfrm>
          <a:prstGeom prst="rect">
            <a:avLst/>
          </a:prstGeom>
          <a:solidFill>
            <a:schemeClr val="accent2">
              <a:lumMod val="40000"/>
              <a:lumOff val="6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p:cNvSpPr/>
          <p:nvPr/>
        </p:nvSpPr>
        <p:spPr>
          <a:xfrm>
            <a:off x="0" y="1317"/>
            <a:ext cx="2847286" cy="6858000"/>
          </a:xfrm>
          <a:prstGeom prst="rect">
            <a:avLst/>
          </a:prstGeom>
          <a:solidFill>
            <a:schemeClr val="accent2">
              <a:lumMod val="40000"/>
              <a:lumOff val="6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Rectangle 36"/>
          <p:cNvSpPr/>
          <p:nvPr/>
        </p:nvSpPr>
        <p:spPr>
          <a:xfrm>
            <a:off x="2847286" y="7936"/>
            <a:ext cx="4533026" cy="6822679"/>
          </a:xfrm>
          <a:prstGeom prst="rect">
            <a:avLst/>
          </a:prstGeom>
          <a:solidFill>
            <a:schemeClr val="accent1">
              <a:lumMod val="20000"/>
              <a:lumOff val="8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395536" y="560448"/>
            <a:ext cx="7560840" cy="857190"/>
          </a:xfrm>
        </p:spPr>
        <p:txBody>
          <a:bodyPr/>
          <a:lstStyle/>
          <a:p>
            <a:r>
              <a:rPr lang="en-US" smtClean="0"/>
              <a:t>Ark </a:t>
            </a:r>
            <a:r>
              <a:rPr lang="en-US" dirty="0" smtClean="0"/>
              <a:t>anatomy</a:t>
            </a:r>
            <a:endParaRPr lang="en-US" dirty="0"/>
          </a:p>
        </p:txBody>
      </p:sp>
      <p:grpSp>
        <p:nvGrpSpPr>
          <p:cNvPr id="4" name="Groupe 3"/>
          <p:cNvGrpSpPr/>
          <p:nvPr/>
        </p:nvGrpSpPr>
        <p:grpSpPr>
          <a:xfrm>
            <a:off x="5828026" y="2348880"/>
            <a:ext cx="1480278" cy="1518404"/>
            <a:chOff x="4965530" y="1213020"/>
            <a:chExt cx="1599718" cy="2143972"/>
          </a:xfrm>
        </p:grpSpPr>
        <p:pic>
          <p:nvPicPr>
            <p:cNvPr id="5" name="Picture 4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530" y="1280250"/>
              <a:ext cx="1478677" cy="1971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rot="5400000">
              <a:off x="5423905" y="2215649"/>
              <a:ext cx="2143972" cy="138714"/>
            </a:xfrm>
            <a:prstGeom prst="rect">
              <a:avLst/>
            </a:prstGeom>
          </p:spPr>
          <p:txBody>
            <a:bodyPr wrap="square">
              <a:spAutoFit/>
            </a:bodyPr>
            <a:lstStyle/>
            <a:p>
              <a:r>
                <a:rPr lang="fr-FR" sz="400"/>
                <a:t>http://www.flickr.com/photos/jenwaller/2207918246/</a:t>
              </a:r>
            </a:p>
          </p:txBody>
        </p:sp>
      </p:grpSp>
      <p:pic>
        <p:nvPicPr>
          <p:cNvPr id="7" name="Picture 4" descr="cite-architecture-et-patrimoine-bnf"/>
          <p:cNvPicPr>
            <a:picLocks noGrp="1" noChangeAspect="1" noChangeArrowheads="1"/>
          </p:cNvPicPr>
          <p:nvPr>
            <p:ph idx="1"/>
          </p:nvPr>
        </p:nvPicPr>
        <p:blipFill>
          <a:blip r:embed="rId3" cstate="screen">
            <a:extLst>
              <a:ext uri="{28A0092B-C50C-407E-A947-70E740481C1C}">
                <a14:useLocalDpi xmlns:a14="http://schemas.microsoft.com/office/drawing/2010/main"/>
              </a:ext>
            </a:extLst>
          </a:blip>
          <a:srcRect/>
          <a:stretch>
            <a:fillRect/>
          </a:stretch>
        </p:blipFill>
        <p:spPr>
          <a:xfrm>
            <a:off x="4060403" y="2380097"/>
            <a:ext cx="1663725" cy="1233235"/>
          </a:xfrm>
          <a:solidFill>
            <a:schemeClr val="bg1">
              <a:alpha val="50000"/>
            </a:schemeClr>
          </a:solidFill>
        </p:spPr>
      </p:pic>
      <p:pic>
        <p:nvPicPr>
          <p:cNvPr id="8" name="Picture 15"/>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756916" y="2348880"/>
            <a:ext cx="1311028" cy="1304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Text Box 38"/>
          <p:cNvSpPr txBox="1">
            <a:spLocks noChangeArrowheads="1"/>
          </p:cNvSpPr>
          <p:nvPr/>
        </p:nvSpPr>
        <p:spPr bwMode="auto">
          <a:xfrm>
            <a:off x="3938487" y="4653136"/>
            <a:ext cx="164162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1600" dirty="0" smtClean="0"/>
              <a:t>Name </a:t>
            </a:r>
            <a:r>
              <a:rPr lang="fr-FR" sz="1600" dirty="0" err="1" smtClean="0"/>
              <a:t>assigning</a:t>
            </a:r>
            <a:r>
              <a:rPr lang="fr-FR" sz="1600" dirty="0" smtClean="0"/>
              <a:t> </a:t>
            </a:r>
            <a:r>
              <a:rPr lang="fr-FR" sz="1600" dirty="0" err="1" smtClean="0"/>
              <a:t>authority</a:t>
            </a:r>
            <a:r>
              <a:rPr lang="fr-FR" sz="1600" dirty="0" smtClean="0"/>
              <a:t> </a:t>
            </a:r>
            <a:r>
              <a:rPr lang="fr-FR" sz="1600" dirty="0" err="1" smtClean="0"/>
              <a:t>number</a:t>
            </a:r>
            <a:endParaRPr lang="fr-FR" sz="1600" dirty="0" smtClean="0"/>
          </a:p>
          <a:p>
            <a:r>
              <a:rPr lang="fr-FR" sz="1600" dirty="0" smtClean="0"/>
              <a:t>(NAAN)</a:t>
            </a:r>
            <a:endParaRPr lang="fr-FR" sz="1600" dirty="0"/>
          </a:p>
        </p:txBody>
      </p:sp>
      <p:sp>
        <p:nvSpPr>
          <p:cNvPr id="11" name="Text Box 39"/>
          <p:cNvSpPr txBox="1">
            <a:spLocks noChangeArrowheads="1"/>
          </p:cNvSpPr>
          <p:nvPr/>
        </p:nvSpPr>
        <p:spPr bwMode="auto">
          <a:xfrm>
            <a:off x="5810232" y="4687095"/>
            <a:ext cx="75052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fr-FR"/>
            </a:defPPr>
            <a:lvl1pPr>
              <a:defRPr sz="1600"/>
            </a:lvl1pPr>
          </a:lstStyle>
          <a:p>
            <a:r>
              <a:rPr lang="fr-FR"/>
              <a:t>Name</a:t>
            </a:r>
          </a:p>
        </p:txBody>
      </p:sp>
      <p:sp>
        <p:nvSpPr>
          <p:cNvPr id="12" name="Rectangle 11"/>
          <p:cNvSpPr/>
          <p:nvPr/>
        </p:nvSpPr>
        <p:spPr>
          <a:xfrm>
            <a:off x="2798172" y="3555494"/>
            <a:ext cx="1197764" cy="369332"/>
          </a:xfrm>
          <a:prstGeom prst="rect">
            <a:avLst/>
          </a:prstGeom>
        </p:spPr>
        <p:txBody>
          <a:bodyPr wrap="none">
            <a:spAutoFit/>
          </a:bodyPr>
          <a:lstStyle/>
          <a:p>
            <a:r>
              <a:rPr lang="fr-FR"/>
              <a:t>t</a:t>
            </a:r>
            <a:r>
              <a:rPr lang="fr-FR" smtClean="0"/>
              <a:t>he world</a:t>
            </a:r>
            <a:endParaRPr lang="fr-FR"/>
          </a:p>
        </p:txBody>
      </p:sp>
      <p:sp>
        <p:nvSpPr>
          <p:cNvPr id="13" name="Rectangle 12"/>
          <p:cNvSpPr/>
          <p:nvPr/>
        </p:nvSpPr>
        <p:spPr>
          <a:xfrm>
            <a:off x="4130570" y="3422763"/>
            <a:ext cx="1593558" cy="654309"/>
          </a:xfrm>
          <a:prstGeom prst="rect">
            <a:avLst/>
          </a:prstGeom>
          <a:solidFill>
            <a:schemeClr val="bg1">
              <a:alpha val="50000"/>
            </a:schemeClr>
          </a:solidFill>
        </p:spPr>
        <p:txBody>
          <a:bodyPr wrap="square">
            <a:spAutoFit/>
          </a:bodyPr>
          <a:lstStyle/>
          <a:p>
            <a:pPr algn="ctr"/>
            <a:r>
              <a:rPr lang="fr-FR"/>
              <a:t>the naming </a:t>
            </a:r>
          </a:p>
          <a:p>
            <a:pPr algn="ctr"/>
            <a:r>
              <a:rPr lang="fr-FR"/>
              <a:t>authority</a:t>
            </a:r>
          </a:p>
        </p:txBody>
      </p:sp>
      <p:sp>
        <p:nvSpPr>
          <p:cNvPr id="14" name="Rectangle 13"/>
          <p:cNvSpPr/>
          <p:nvPr/>
        </p:nvSpPr>
        <p:spPr>
          <a:xfrm>
            <a:off x="5761448" y="3469316"/>
            <a:ext cx="1546856" cy="369332"/>
          </a:xfrm>
          <a:prstGeom prst="rect">
            <a:avLst/>
          </a:prstGeom>
          <a:solidFill>
            <a:schemeClr val="bg1">
              <a:alpha val="50000"/>
            </a:schemeClr>
          </a:solidFill>
        </p:spPr>
        <p:txBody>
          <a:bodyPr wrap="square">
            <a:spAutoFit/>
          </a:bodyPr>
          <a:lstStyle/>
          <a:p>
            <a:pPr algn="ctr"/>
            <a:r>
              <a:rPr lang="fr-FR" smtClean="0"/>
              <a:t>the </a:t>
            </a:r>
            <a:r>
              <a:rPr lang="fr-FR"/>
              <a:t>resource</a:t>
            </a:r>
          </a:p>
        </p:txBody>
      </p:sp>
      <p:sp>
        <p:nvSpPr>
          <p:cNvPr id="15" name="Rectangle 14"/>
          <p:cNvSpPr/>
          <p:nvPr/>
        </p:nvSpPr>
        <p:spPr>
          <a:xfrm>
            <a:off x="3788319" y="3284984"/>
            <a:ext cx="495649" cy="707886"/>
          </a:xfrm>
          <a:prstGeom prst="rect">
            <a:avLst/>
          </a:prstGeom>
        </p:spPr>
        <p:txBody>
          <a:bodyPr wrap="none">
            <a:spAutoFit/>
          </a:bodyPr>
          <a:lstStyle/>
          <a:p>
            <a:r>
              <a:rPr lang="fr-FR" sz="4000" smtClean="0"/>
              <a:t>&gt;</a:t>
            </a:r>
            <a:endParaRPr lang="fr-FR" sz="4000"/>
          </a:p>
        </p:txBody>
      </p:sp>
      <p:sp>
        <p:nvSpPr>
          <p:cNvPr id="16" name="Rectangle 15"/>
          <p:cNvSpPr/>
          <p:nvPr/>
        </p:nvSpPr>
        <p:spPr>
          <a:xfrm>
            <a:off x="5516511" y="3284984"/>
            <a:ext cx="495649" cy="707886"/>
          </a:xfrm>
          <a:prstGeom prst="rect">
            <a:avLst/>
          </a:prstGeom>
        </p:spPr>
        <p:txBody>
          <a:bodyPr wrap="none">
            <a:spAutoFit/>
          </a:bodyPr>
          <a:lstStyle/>
          <a:p>
            <a:r>
              <a:rPr lang="fr-FR" sz="4000" smtClean="0"/>
              <a:t>&gt;</a:t>
            </a:r>
            <a:endParaRPr lang="fr-FR" sz="4000"/>
          </a:p>
        </p:txBody>
      </p:sp>
      <p:sp>
        <p:nvSpPr>
          <p:cNvPr id="17" name="Rectangle 16"/>
          <p:cNvSpPr/>
          <p:nvPr/>
        </p:nvSpPr>
        <p:spPr>
          <a:xfrm>
            <a:off x="5004048" y="4005064"/>
            <a:ext cx="2583973" cy="461665"/>
          </a:xfrm>
          <a:prstGeom prst="rect">
            <a:avLst/>
          </a:prstGeom>
        </p:spPr>
        <p:txBody>
          <a:bodyPr wrap="square">
            <a:spAutoFit/>
          </a:bodyPr>
          <a:lstStyle/>
          <a:p>
            <a:r>
              <a:rPr lang="fr-FR" sz="2400" smtClean="0">
                <a:latin typeface="Courier New" pitchFamily="49" charset="0"/>
                <a:cs typeface="Courier New" pitchFamily="49" charset="0"/>
              </a:rPr>
              <a:t>bpt6k103039f</a:t>
            </a:r>
            <a:endParaRPr lang="fr-FR" sz="2400">
              <a:latin typeface="Courier New" pitchFamily="49" charset="0"/>
              <a:cs typeface="Courier New" pitchFamily="49" charset="0"/>
            </a:endParaRPr>
          </a:p>
        </p:txBody>
      </p:sp>
      <p:sp>
        <p:nvSpPr>
          <p:cNvPr id="18" name="Rectangle 17"/>
          <p:cNvSpPr/>
          <p:nvPr/>
        </p:nvSpPr>
        <p:spPr>
          <a:xfrm>
            <a:off x="2987824" y="4019866"/>
            <a:ext cx="1418978" cy="461665"/>
          </a:xfrm>
          <a:prstGeom prst="rect">
            <a:avLst/>
          </a:prstGeom>
        </p:spPr>
        <p:txBody>
          <a:bodyPr wrap="square">
            <a:spAutoFit/>
          </a:bodyPr>
          <a:lstStyle/>
          <a:p>
            <a:r>
              <a:rPr lang="fr-FR" sz="2400">
                <a:latin typeface="Courier New" pitchFamily="49" charset="0"/>
                <a:cs typeface="Courier New" pitchFamily="49" charset="0"/>
              </a:rPr>
              <a:t>ark:/</a:t>
            </a:r>
          </a:p>
        </p:txBody>
      </p:sp>
      <p:sp>
        <p:nvSpPr>
          <p:cNvPr id="20" name="Rectangle 19"/>
          <p:cNvSpPr/>
          <p:nvPr/>
        </p:nvSpPr>
        <p:spPr>
          <a:xfrm>
            <a:off x="3914271" y="4005065"/>
            <a:ext cx="1377809" cy="461665"/>
          </a:xfrm>
          <a:prstGeom prst="rect">
            <a:avLst/>
          </a:prstGeom>
        </p:spPr>
        <p:txBody>
          <a:bodyPr wrap="square">
            <a:spAutoFit/>
          </a:bodyPr>
          <a:lstStyle/>
          <a:p>
            <a:r>
              <a:rPr lang="fr-FR" sz="2400">
                <a:latin typeface="Courier New" pitchFamily="49" charset="0"/>
                <a:cs typeface="Courier New" pitchFamily="49" charset="0"/>
              </a:rPr>
              <a:t>12148/</a:t>
            </a:r>
          </a:p>
        </p:txBody>
      </p:sp>
      <p:sp>
        <p:nvSpPr>
          <p:cNvPr id="21" name="Text Box 39"/>
          <p:cNvSpPr txBox="1">
            <a:spLocks noChangeArrowheads="1"/>
          </p:cNvSpPr>
          <p:nvPr/>
        </p:nvSpPr>
        <p:spPr bwMode="auto">
          <a:xfrm>
            <a:off x="2936196" y="4653136"/>
            <a:ext cx="9157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fr-FR"/>
            </a:defPPr>
            <a:lvl1pPr>
              <a:defRPr sz="1600"/>
            </a:lvl1pPr>
          </a:lstStyle>
          <a:p>
            <a:r>
              <a:rPr lang="fr-FR" smtClean="0"/>
              <a:t>Scheme</a:t>
            </a:r>
            <a:endParaRPr lang="fr-FR"/>
          </a:p>
        </p:txBody>
      </p:sp>
      <p:pic>
        <p:nvPicPr>
          <p:cNvPr id="1026" name="Picture 2" descr="http://media.merchantcircle.com/33268334/caterbid_logo_Large_full.jpe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885" y="2132856"/>
            <a:ext cx="1137835" cy="1314395"/>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1017335" y="3429000"/>
            <a:ext cx="1106393" cy="646331"/>
          </a:xfrm>
          <a:prstGeom prst="rect">
            <a:avLst/>
          </a:prstGeom>
        </p:spPr>
        <p:txBody>
          <a:bodyPr wrap="none">
            <a:spAutoFit/>
          </a:bodyPr>
          <a:lstStyle/>
          <a:p>
            <a:r>
              <a:rPr lang="fr-FR" smtClean="0"/>
              <a:t>delivery </a:t>
            </a:r>
          </a:p>
          <a:p>
            <a:r>
              <a:rPr lang="fr-FR" smtClean="0"/>
              <a:t>service</a:t>
            </a:r>
            <a:endParaRPr lang="fr-FR"/>
          </a:p>
        </p:txBody>
      </p:sp>
      <p:sp>
        <p:nvSpPr>
          <p:cNvPr id="24" name="Rectangle 23"/>
          <p:cNvSpPr/>
          <p:nvPr/>
        </p:nvSpPr>
        <p:spPr>
          <a:xfrm>
            <a:off x="-36512" y="4077072"/>
            <a:ext cx="3204230" cy="369332"/>
          </a:xfrm>
          <a:prstGeom prst="rect">
            <a:avLst/>
          </a:prstGeom>
        </p:spPr>
        <p:txBody>
          <a:bodyPr wrap="square">
            <a:spAutoFit/>
          </a:bodyPr>
          <a:lstStyle/>
          <a:p>
            <a:r>
              <a:rPr lang="fr-FR" sz="1750" smtClean="0">
                <a:latin typeface="Courier New" pitchFamily="49" charset="0"/>
                <a:cs typeface="Courier New" pitchFamily="49" charset="0"/>
              </a:rPr>
              <a:t>http://gallica.bnf.fr/</a:t>
            </a:r>
            <a:endParaRPr lang="fr-FR" sz="1750">
              <a:latin typeface="Courier New" pitchFamily="49" charset="0"/>
              <a:cs typeface="Courier New" pitchFamily="49" charset="0"/>
            </a:endParaRPr>
          </a:p>
        </p:txBody>
      </p:sp>
      <p:sp>
        <p:nvSpPr>
          <p:cNvPr id="30" name="Rectangle 29"/>
          <p:cNvSpPr/>
          <p:nvPr/>
        </p:nvSpPr>
        <p:spPr>
          <a:xfrm>
            <a:off x="7397296" y="3501008"/>
            <a:ext cx="775104" cy="369332"/>
          </a:xfrm>
          <a:prstGeom prst="rect">
            <a:avLst/>
          </a:prstGeom>
          <a:solidFill>
            <a:schemeClr val="bg1">
              <a:alpha val="50000"/>
            </a:schemeClr>
          </a:solidFill>
        </p:spPr>
        <p:txBody>
          <a:bodyPr wrap="square">
            <a:spAutoFit/>
          </a:bodyPr>
          <a:lstStyle/>
          <a:p>
            <a:pPr algn="ctr"/>
            <a:r>
              <a:rPr lang="fr-FR" smtClean="0"/>
              <a:t>page</a:t>
            </a:r>
            <a:endParaRPr lang="fr-FR"/>
          </a:p>
        </p:txBody>
      </p:sp>
      <p:sp>
        <p:nvSpPr>
          <p:cNvPr id="31" name="Rectangle 30"/>
          <p:cNvSpPr/>
          <p:nvPr/>
        </p:nvSpPr>
        <p:spPr>
          <a:xfrm>
            <a:off x="8244408" y="3501008"/>
            <a:ext cx="1045976" cy="369332"/>
          </a:xfrm>
          <a:prstGeom prst="rect">
            <a:avLst/>
          </a:prstGeom>
          <a:solidFill>
            <a:schemeClr val="bg1">
              <a:alpha val="50000"/>
            </a:schemeClr>
          </a:solidFill>
        </p:spPr>
        <p:txBody>
          <a:bodyPr wrap="square">
            <a:spAutoFit/>
          </a:bodyPr>
          <a:lstStyle/>
          <a:p>
            <a:pPr algn="ctr"/>
            <a:r>
              <a:rPr lang="fr-FR" smtClean="0"/>
              <a:t>variant</a:t>
            </a:r>
            <a:endParaRPr lang="fr-FR" sz="2800"/>
          </a:p>
        </p:txBody>
      </p:sp>
      <p:sp>
        <p:nvSpPr>
          <p:cNvPr id="29" name="Rectangle 28"/>
          <p:cNvSpPr/>
          <p:nvPr/>
        </p:nvSpPr>
        <p:spPr>
          <a:xfrm>
            <a:off x="7092280" y="3356992"/>
            <a:ext cx="495649" cy="707886"/>
          </a:xfrm>
          <a:prstGeom prst="rect">
            <a:avLst/>
          </a:prstGeom>
        </p:spPr>
        <p:txBody>
          <a:bodyPr wrap="none">
            <a:spAutoFit/>
          </a:bodyPr>
          <a:lstStyle/>
          <a:p>
            <a:r>
              <a:rPr lang="fr-FR" sz="4000" smtClean="0"/>
              <a:t>&gt;</a:t>
            </a:r>
            <a:endParaRPr lang="fr-FR" sz="4000"/>
          </a:p>
        </p:txBody>
      </p:sp>
      <p:sp>
        <p:nvSpPr>
          <p:cNvPr id="32" name="Rectangle 31"/>
          <p:cNvSpPr/>
          <p:nvPr/>
        </p:nvSpPr>
        <p:spPr>
          <a:xfrm>
            <a:off x="7956376" y="3369186"/>
            <a:ext cx="495649" cy="707886"/>
          </a:xfrm>
          <a:prstGeom prst="rect">
            <a:avLst/>
          </a:prstGeom>
        </p:spPr>
        <p:txBody>
          <a:bodyPr wrap="none">
            <a:spAutoFit/>
          </a:bodyPr>
          <a:lstStyle/>
          <a:p>
            <a:r>
              <a:rPr lang="fr-FR" sz="4000" smtClean="0"/>
              <a:t>&gt;</a:t>
            </a:r>
            <a:endParaRPr lang="fr-FR" sz="4000"/>
          </a:p>
        </p:txBody>
      </p:sp>
      <p:sp>
        <p:nvSpPr>
          <p:cNvPr id="33" name="Text Box 39"/>
          <p:cNvSpPr txBox="1">
            <a:spLocks noChangeArrowheads="1"/>
          </p:cNvSpPr>
          <p:nvPr/>
        </p:nvSpPr>
        <p:spPr bwMode="auto">
          <a:xfrm>
            <a:off x="7573204" y="4687662"/>
            <a:ext cx="11596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fr-FR"/>
            </a:defPPr>
            <a:lvl1pPr>
              <a:defRPr sz="1600"/>
            </a:lvl1pPr>
          </a:lstStyle>
          <a:p>
            <a:r>
              <a:rPr lang="fr-FR" smtClean="0"/>
              <a:t>Qualifiers</a:t>
            </a:r>
            <a:endParaRPr lang="fr-FR"/>
          </a:p>
        </p:txBody>
      </p:sp>
      <p:sp>
        <p:nvSpPr>
          <p:cNvPr id="34" name="Text Box 39"/>
          <p:cNvSpPr txBox="1">
            <a:spLocks noChangeArrowheads="1"/>
          </p:cNvSpPr>
          <p:nvPr/>
        </p:nvSpPr>
        <p:spPr bwMode="auto">
          <a:xfrm>
            <a:off x="927541" y="4530025"/>
            <a:ext cx="11596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fr-FR"/>
            </a:defPPr>
            <a:lvl1pPr>
              <a:defRPr sz="1600"/>
            </a:lvl1pPr>
          </a:lstStyle>
          <a:p>
            <a:r>
              <a:rPr lang="fr-FR" dirty="0" smtClean="0"/>
              <a:t>Name </a:t>
            </a:r>
            <a:r>
              <a:rPr lang="fr-FR" dirty="0" err="1" smtClean="0"/>
              <a:t>mapping</a:t>
            </a:r>
            <a:r>
              <a:rPr lang="fr-FR" dirty="0" smtClean="0"/>
              <a:t> </a:t>
            </a:r>
            <a:r>
              <a:rPr lang="fr-FR" dirty="0" err="1" smtClean="0"/>
              <a:t>authority</a:t>
            </a:r>
            <a:r>
              <a:rPr lang="fr-FR" dirty="0" smtClean="0"/>
              <a:t> </a:t>
            </a:r>
          </a:p>
        </p:txBody>
      </p:sp>
      <p:cxnSp>
        <p:nvCxnSpPr>
          <p:cNvPr id="35" name="Connecteur droit 34"/>
          <p:cNvCxnSpPr/>
          <p:nvPr/>
        </p:nvCxnSpPr>
        <p:spPr>
          <a:xfrm>
            <a:off x="2843808" y="-27384"/>
            <a:ext cx="0" cy="688538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7308304" y="-27384"/>
            <a:ext cx="0" cy="6885384"/>
          </a:xfrm>
          <a:prstGeom prst="line">
            <a:avLst/>
          </a:prstGeom>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2256039" y="3273033"/>
            <a:ext cx="495649" cy="707886"/>
          </a:xfrm>
          <a:prstGeom prst="rect">
            <a:avLst/>
          </a:prstGeom>
        </p:spPr>
        <p:txBody>
          <a:bodyPr wrap="none">
            <a:spAutoFit/>
          </a:bodyPr>
          <a:lstStyle/>
          <a:p>
            <a:r>
              <a:rPr lang="fr-FR" sz="4000" smtClean="0"/>
              <a:t>&gt;</a:t>
            </a:r>
            <a:endParaRPr lang="fr-FR" sz="4000"/>
          </a:p>
        </p:txBody>
      </p:sp>
      <p:sp>
        <p:nvSpPr>
          <p:cNvPr id="39" name="AutoShape 4" descr="http://gallica/ark:/12148/bpt6k103039f/f25.thumbnai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5" name="AutoShape 10" descr="http://gallica/ark:/12148/bpt6k103039f/f25.thumbnai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6" name="Image 4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40340" y="2414776"/>
            <a:ext cx="768164" cy="1086232"/>
          </a:xfrm>
          <a:prstGeom prst="rect">
            <a:avLst/>
          </a:prstGeom>
        </p:spPr>
      </p:pic>
      <p:sp>
        <p:nvSpPr>
          <p:cNvPr id="48" name="Rectangle 47"/>
          <p:cNvSpPr/>
          <p:nvPr/>
        </p:nvSpPr>
        <p:spPr>
          <a:xfrm>
            <a:off x="7164289" y="4030905"/>
            <a:ext cx="916752" cy="400110"/>
          </a:xfrm>
          <a:prstGeom prst="rect">
            <a:avLst/>
          </a:prstGeom>
        </p:spPr>
        <p:txBody>
          <a:bodyPr wrap="square">
            <a:spAutoFit/>
          </a:bodyPr>
          <a:lstStyle/>
          <a:p>
            <a:r>
              <a:rPr lang="fr-FR" sz="2000" smtClean="0">
                <a:latin typeface="Courier New" pitchFamily="49" charset="0"/>
                <a:cs typeface="Courier New" pitchFamily="49" charset="0"/>
              </a:rPr>
              <a:t>/f26</a:t>
            </a:r>
            <a:endParaRPr lang="fr-FR" sz="2000">
              <a:latin typeface="Courier New" pitchFamily="49" charset="0"/>
              <a:cs typeface="Courier New" pitchFamily="49" charset="0"/>
            </a:endParaRPr>
          </a:p>
        </p:txBody>
      </p:sp>
      <p:sp>
        <p:nvSpPr>
          <p:cNvPr id="50" name="Rectangle 49"/>
          <p:cNvSpPr/>
          <p:nvPr/>
        </p:nvSpPr>
        <p:spPr>
          <a:xfrm>
            <a:off x="7740352" y="4067780"/>
            <a:ext cx="1611688" cy="369332"/>
          </a:xfrm>
          <a:prstGeom prst="rect">
            <a:avLst/>
          </a:prstGeom>
        </p:spPr>
        <p:txBody>
          <a:bodyPr wrap="square">
            <a:spAutoFit/>
          </a:bodyPr>
          <a:lstStyle/>
          <a:p>
            <a:r>
              <a:rPr lang="fr-FR" smtClean="0">
                <a:latin typeface="Courier New" pitchFamily="49" charset="0"/>
                <a:cs typeface="Courier New" pitchFamily="49" charset="0"/>
              </a:rPr>
              <a:t>.thumbnail</a:t>
            </a:r>
            <a:endParaRPr lang="fr-FR" sz="2000">
              <a:latin typeface="Courier New" pitchFamily="49" charset="0"/>
              <a:cs typeface="Courier New" pitchFamily="49" charset="0"/>
            </a:endParaRPr>
          </a:p>
        </p:txBody>
      </p:sp>
      <p:sp>
        <p:nvSpPr>
          <p:cNvPr id="47" name="ZoneTexte 46"/>
          <p:cNvSpPr txBox="1"/>
          <p:nvPr/>
        </p:nvSpPr>
        <p:spPr>
          <a:xfrm>
            <a:off x="3275856" y="160338"/>
            <a:ext cx="3236307" cy="400110"/>
          </a:xfrm>
          <a:prstGeom prst="rect">
            <a:avLst/>
          </a:prstGeom>
          <a:noFill/>
        </p:spPr>
        <p:txBody>
          <a:bodyPr wrap="square" rtlCol="0">
            <a:spAutoFit/>
          </a:bodyPr>
          <a:lstStyle/>
          <a:p>
            <a:r>
              <a:rPr lang="fr-FR" sz="2000" b="1" smtClean="0">
                <a:solidFill>
                  <a:schemeClr val="accent1">
                    <a:lumMod val="75000"/>
                  </a:schemeClr>
                </a:solidFill>
              </a:rPr>
              <a:t>ASSIGN IDENTIFIERS</a:t>
            </a:r>
            <a:endParaRPr lang="fr-FR" sz="2000" b="1" dirty="0">
              <a:solidFill>
                <a:schemeClr val="accent1">
                  <a:lumMod val="75000"/>
                </a:schemeClr>
              </a:solidFill>
            </a:endParaRPr>
          </a:p>
        </p:txBody>
      </p:sp>
      <p:sp>
        <p:nvSpPr>
          <p:cNvPr id="53" name="ZoneTexte 52"/>
          <p:cNvSpPr txBox="1"/>
          <p:nvPr/>
        </p:nvSpPr>
        <p:spPr>
          <a:xfrm>
            <a:off x="251520" y="13373"/>
            <a:ext cx="2436515" cy="707886"/>
          </a:xfrm>
          <a:prstGeom prst="rect">
            <a:avLst/>
          </a:prstGeom>
          <a:noFill/>
        </p:spPr>
        <p:txBody>
          <a:bodyPr wrap="square" rtlCol="0">
            <a:spAutoFit/>
          </a:bodyPr>
          <a:lstStyle/>
          <a:p>
            <a:pPr algn="ctr"/>
            <a:r>
              <a:rPr lang="fr-FR" sz="2000" b="1" smtClean="0">
                <a:solidFill>
                  <a:schemeClr val="accent5">
                    <a:lumMod val="75000"/>
                  </a:schemeClr>
                </a:solidFill>
              </a:rPr>
              <a:t>RESOLVE IDENTIFIERS</a:t>
            </a:r>
            <a:endParaRPr lang="fr-FR" sz="2000" b="1">
              <a:solidFill>
                <a:schemeClr val="accent5">
                  <a:lumMod val="75000"/>
                </a:schemeClr>
              </a:solidFill>
            </a:endParaRPr>
          </a:p>
        </p:txBody>
      </p:sp>
      <p:sp>
        <p:nvSpPr>
          <p:cNvPr id="54" name="ZoneTexte 53"/>
          <p:cNvSpPr txBox="1"/>
          <p:nvPr/>
        </p:nvSpPr>
        <p:spPr>
          <a:xfrm>
            <a:off x="7121140" y="-15190"/>
            <a:ext cx="2190364" cy="707886"/>
          </a:xfrm>
          <a:prstGeom prst="rect">
            <a:avLst/>
          </a:prstGeom>
          <a:noFill/>
        </p:spPr>
        <p:txBody>
          <a:bodyPr wrap="square" rtlCol="0">
            <a:spAutoFit/>
          </a:bodyPr>
          <a:lstStyle/>
          <a:p>
            <a:pPr algn="ctr"/>
            <a:r>
              <a:rPr lang="fr-FR" sz="2000" b="1" dirty="0" smtClean="0">
                <a:solidFill>
                  <a:schemeClr val="accent5">
                    <a:lumMod val="75000"/>
                  </a:schemeClr>
                </a:solidFill>
              </a:rPr>
              <a:t>RESOLVE IDENTIFIERS</a:t>
            </a:r>
            <a:endParaRPr lang="fr-FR" sz="2000" b="1" dirty="0">
              <a:solidFill>
                <a:schemeClr val="accent5">
                  <a:lumMod val="75000"/>
                </a:schemeClr>
              </a:solidFill>
            </a:endParaRPr>
          </a:p>
        </p:txBody>
      </p:sp>
      <p:sp>
        <p:nvSpPr>
          <p:cNvPr id="43" name="Rectangle 42"/>
          <p:cNvSpPr/>
          <p:nvPr/>
        </p:nvSpPr>
        <p:spPr>
          <a:xfrm>
            <a:off x="0" y="4005064"/>
            <a:ext cx="9144000" cy="392415"/>
          </a:xfrm>
          <a:prstGeom prst="rect">
            <a:avLst/>
          </a:prstGeom>
          <a:solidFill>
            <a:schemeClr val="bg1"/>
          </a:solidFill>
        </p:spPr>
        <p:txBody>
          <a:bodyPr wrap="square">
            <a:spAutoFit/>
          </a:bodyPr>
          <a:lstStyle/>
          <a:p>
            <a:r>
              <a:rPr lang="fr-FR" sz="1950" smtClean="0">
                <a:latin typeface="Courier New" pitchFamily="49" charset="0"/>
                <a:cs typeface="Courier New" pitchFamily="49" charset="0"/>
                <a:hlinkClick r:id="rId7"/>
              </a:rPr>
              <a:t>http://gallica.bnf.fr/ark:/12148/bpt6k103039f/f26.thumbnail</a:t>
            </a:r>
            <a:endParaRPr lang="fr-FR" sz="1950">
              <a:latin typeface="Courier New" pitchFamily="49" charset="0"/>
              <a:cs typeface="Courier New" pitchFamily="49" charset="0"/>
            </a:endParaRPr>
          </a:p>
        </p:txBody>
      </p:sp>
    </p:spTree>
    <p:extLst>
      <p:ext uri="{BB962C8B-B14F-4D97-AF65-F5344CB8AC3E}">
        <p14:creationId xmlns:p14="http://schemas.microsoft.com/office/powerpoint/2010/main" val="1561620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4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7"/>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53"/>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54"/>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4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0" grpId="0" animBg="1"/>
      <p:bldP spid="37" grpId="0" animBg="1"/>
      <p:bldP spid="10" grpId="0"/>
      <p:bldP spid="11" grpId="0"/>
      <p:bldP spid="12" grpId="0"/>
      <p:bldP spid="13" grpId="0" animBg="1"/>
      <p:bldP spid="14" grpId="0" animBg="1"/>
      <p:bldP spid="15" grpId="0"/>
      <p:bldP spid="16" grpId="0"/>
      <p:bldP spid="17" grpId="0"/>
      <p:bldP spid="18" grpId="0"/>
      <p:bldP spid="20" grpId="0"/>
      <p:bldP spid="21" grpId="0"/>
      <p:bldP spid="23" grpId="0"/>
      <p:bldP spid="24" grpId="0"/>
      <p:bldP spid="30" grpId="0" animBg="1"/>
      <p:bldP spid="31" grpId="0" animBg="1"/>
      <p:bldP spid="29" grpId="0"/>
      <p:bldP spid="32" grpId="0"/>
      <p:bldP spid="33" grpId="0"/>
      <p:bldP spid="34" grpId="0"/>
      <p:bldP spid="42" grpId="0"/>
      <p:bldP spid="48" grpId="0"/>
      <p:bldP spid="50" grpId="0"/>
      <p:bldP spid="47" grpId="0"/>
      <p:bldP spid="53" grpId="0"/>
      <p:bldP spid="54" grpId="0"/>
      <p:bldP spid="4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ite-architecture-et-patrimoine-bn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4" y="-27384"/>
            <a:ext cx="9273984" cy="6893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re 1"/>
          <p:cNvSpPr>
            <a:spLocks noGrp="1"/>
          </p:cNvSpPr>
          <p:nvPr>
            <p:ph type="title"/>
          </p:nvPr>
        </p:nvSpPr>
        <p:spPr>
          <a:xfrm>
            <a:off x="467544" y="116632"/>
            <a:ext cx="6172200" cy="2053590"/>
          </a:xfrm>
        </p:spPr>
        <p:txBody>
          <a:bodyPr/>
          <a:lstStyle/>
          <a:p>
            <a:r>
              <a:rPr lang="fr-FR" smtClean="0">
                <a:solidFill>
                  <a:schemeClr val="accent1">
                    <a:lumMod val="50000"/>
                  </a:schemeClr>
                </a:solidFill>
              </a:rPr>
              <a:t>BnF implementation</a:t>
            </a:r>
            <a:endParaRPr lang="fr-FR">
              <a:solidFill>
                <a:schemeClr val="accent1">
                  <a:lumMod val="50000"/>
                </a:schemeClr>
              </a:solidFill>
            </a:endParaRPr>
          </a:p>
        </p:txBody>
      </p:sp>
      <p:sp>
        <p:nvSpPr>
          <p:cNvPr id="5" name="Espace réservé du texte 4"/>
          <p:cNvSpPr>
            <a:spLocks noGrp="1"/>
          </p:cNvSpPr>
          <p:nvPr>
            <p:ph type="body" idx="1"/>
          </p:nvPr>
        </p:nvSpPr>
        <p:spPr>
          <a:xfrm>
            <a:off x="467544" y="2231182"/>
            <a:ext cx="6172200" cy="1371600"/>
          </a:xfrm>
        </p:spPr>
        <p:txBody>
          <a:bodyPr/>
          <a:lstStyle/>
          <a:p>
            <a:r>
              <a:rPr lang="fr-FR" smtClean="0">
                <a:solidFill>
                  <a:schemeClr val="accent1">
                    <a:lumMod val="50000"/>
                  </a:schemeClr>
                </a:solidFill>
              </a:rPr>
              <a:t>Lessons learnt</a:t>
            </a:r>
            <a:endParaRPr lang="fr-FR">
              <a:solidFill>
                <a:schemeClr val="accent1">
                  <a:lumMod val="50000"/>
                </a:schemeClr>
              </a:solidFill>
            </a:endParaRPr>
          </a:p>
        </p:txBody>
      </p:sp>
    </p:spTree>
    <p:extLst>
      <p:ext uri="{BB962C8B-B14F-4D97-AF65-F5344CB8AC3E}">
        <p14:creationId xmlns:p14="http://schemas.microsoft.com/office/powerpoint/2010/main" val="20965919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564816" y="3197875"/>
            <a:ext cx="2160240" cy="2031325"/>
          </a:xfrm>
          <a:prstGeom prst="rect">
            <a:avLst/>
          </a:prstGeom>
          <a:noFill/>
        </p:spPr>
        <p:txBody>
          <a:bodyPr wrap="square" rtlCol="0">
            <a:spAutoFit/>
          </a:bodyPr>
          <a:lstStyle/>
          <a:p>
            <a:pPr marL="285750" indent="-285750">
              <a:buFontTx/>
              <a:buChar char="-"/>
            </a:pPr>
            <a:r>
              <a:rPr lang="en-US" smtClean="0"/>
              <a:t>for </a:t>
            </a:r>
            <a:r>
              <a:rPr lang="en-US" dirty="0" smtClean="0"/>
              <a:t>new objects</a:t>
            </a:r>
          </a:p>
          <a:p>
            <a:pPr marL="285750" indent="-285750">
              <a:buFontTx/>
              <a:buChar char="-"/>
            </a:pPr>
            <a:r>
              <a:rPr lang="en-US" dirty="0" smtClean="0"/>
              <a:t>for existing objects : preservation repository, linked data services</a:t>
            </a:r>
          </a:p>
        </p:txBody>
      </p:sp>
      <p:pic>
        <p:nvPicPr>
          <p:cNvPr id="15" name="Picture 2" descr="http://media.merchantcircle.com/33268334/caterbid_logo_Large_full.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3467757"/>
            <a:ext cx="1587168" cy="1833451"/>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title"/>
          </p:nvPr>
        </p:nvSpPr>
        <p:spPr/>
        <p:txBody>
          <a:bodyPr/>
          <a:lstStyle/>
          <a:p>
            <a:r>
              <a:rPr lang="en-US" dirty="0" smtClean="0"/>
              <a:t>Risks in practice: what occurred? </a:t>
            </a:r>
            <a:endParaRPr lang="en-US" dirty="0"/>
          </a:p>
        </p:txBody>
      </p:sp>
      <p:sp>
        <p:nvSpPr>
          <p:cNvPr id="6" name="ZoneTexte 5"/>
          <p:cNvSpPr txBox="1"/>
          <p:nvPr/>
        </p:nvSpPr>
        <p:spPr>
          <a:xfrm>
            <a:off x="6012160" y="3463840"/>
            <a:ext cx="2232248" cy="1477328"/>
          </a:xfrm>
          <a:prstGeom prst="rect">
            <a:avLst/>
          </a:prstGeom>
          <a:noFill/>
        </p:spPr>
        <p:txBody>
          <a:bodyPr wrap="square" rtlCol="0">
            <a:spAutoFit/>
          </a:bodyPr>
          <a:lstStyle/>
          <a:p>
            <a:pPr marL="285750" indent="-285750">
              <a:buFontTx/>
              <a:buChar char="-"/>
            </a:pPr>
            <a:r>
              <a:rPr lang="en-US" smtClean="0"/>
              <a:t>full </a:t>
            </a:r>
            <a:r>
              <a:rPr lang="en-US" dirty="0" smtClean="0"/>
              <a:t>text OCR</a:t>
            </a:r>
          </a:p>
          <a:p>
            <a:pPr marL="285750" indent="-285750">
              <a:buFontTx/>
              <a:buChar char="-"/>
            </a:pPr>
            <a:r>
              <a:rPr lang="en-US" dirty="0" smtClean="0"/>
              <a:t>full text search</a:t>
            </a:r>
          </a:p>
          <a:p>
            <a:pPr marL="285750" indent="-285750">
              <a:buFontTx/>
              <a:buChar char="-"/>
            </a:pPr>
            <a:r>
              <a:rPr lang="en-US" dirty="0" smtClean="0"/>
              <a:t>audio rendering</a:t>
            </a:r>
          </a:p>
          <a:p>
            <a:r>
              <a:rPr lang="en-US" dirty="0" smtClean="0"/>
              <a:t>Changing domain names</a:t>
            </a:r>
          </a:p>
        </p:txBody>
      </p:sp>
      <p:sp>
        <p:nvSpPr>
          <p:cNvPr id="7" name="ZoneTexte 6"/>
          <p:cNvSpPr txBox="1"/>
          <p:nvPr/>
        </p:nvSpPr>
        <p:spPr>
          <a:xfrm>
            <a:off x="2987824" y="3258766"/>
            <a:ext cx="2592288" cy="2031325"/>
          </a:xfrm>
          <a:prstGeom prst="rect">
            <a:avLst/>
          </a:prstGeom>
          <a:noFill/>
        </p:spPr>
        <p:txBody>
          <a:bodyPr wrap="square" rtlCol="0">
            <a:spAutoFit/>
          </a:bodyPr>
          <a:lstStyle/>
          <a:p>
            <a:pPr marL="285750" indent="-285750">
              <a:buFontTx/>
              <a:buChar char="-"/>
            </a:pPr>
            <a:r>
              <a:rPr lang="en-US" dirty="0" smtClean="0"/>
              <a:t>finding aids</a:t>
            </a:r>
          </a:p>
          <a:p>
            <a:pPr marL="285750" indent="-285750">
              <a:buFontTx/>
              <a:buChar char="-"/>
            </a:pPr>
            <a:r>
              <a:rPr lang="en-US" dirty="0" smtClean="0"/>
              <a:t>illuminations</a:t>
            </a:r>
          </a:p>
          <a:p>
            <a:pPr marL="285750" indent="-285750">
              <a:buFontTx/>
              <a:buChar char="-"/>
            </a:pPr>
            <a:r>
              <a:rPr lang="en-US" dirty="0" err="1" smtClean="0"/>
              <a:t>museographic</a:t>
            </a:r>
            <a:r>
              <a:rPr lang="en-US" dirty="0" smtClean="0"/>
              <a:t> descriptions</a:t>
            </a:r>
          </a:p>
          <a:p>
            <a:pPr marL="285750" indent="-285750">
              <a:buFontTx/>
              <a:buChar char="-"/>
            </a:pPr>
            <a:r>
              <a:rPr lang="en-US" dirty="0" smtClean="0"/>
              <a:t>born </a:t>
            </a:r>
            <a:r>
              <a:rPr lang="en-US" smtClean="0"/>
              <a:t>digital documents</a:t>
            </a:r>
            <a:endParaRPr lang="en-US" dirty="0" smtClean="0"/>
          </a:p>
          <a:p>
            <a:pPr marL="285750" indent="-285750">
              <a:buFontTx/>
              <a:buChar char="-"/>
            </a:pPr>
            <a:r>
              <a:rPr lang="en-US" dirty="0" smtClean="0"/>
              <a:t>virtual exhibitions</a:t>
            </a:r>
            <a:endParaRPr lang="en-US" dirty="0"/>
          </a:p>
        </p:txBody>
      </p:sp>
      <p:sp>
        <p:nvSpPr>
          <p:cNvPr id="10" name="ZoneTexte 9"/>
          <p:cNvSpPr txBox="1"/>
          <p:nvPr/>
        </p:nvSpPr>
        <p:spPr>
          <a:xfrm>
            <a:off x="1190126" y="5890046"/>
            <a:ext cx="2949826" cy="646331"/>
          </a:xfrm>
          <a:prstGeom prst="rect">
            <a:avLst/>
          </a:prstGeom>
          <a:noFill/>
        </p:spPr>
        <p:txBody>
          <a:bodyPr wrap="square" rtlCol="0">
            <a:spAutoFit/>
          </a:bodyPr>
          <a:lstStyle/>
          <a:p>
            <a:r>
              <a:rPr lang="en-US" dirty="0" smtClean="0"/>
              <a:t>Changing technical environment</a:t>
            </a:r>
          </a:p>
        </p:txBody>
      </p:sp>
      <p:sp>
        <p:nvSpPr>
          <p:cNvPr id="11" name="Rectangle 10"/>
          <p:cNvSpPr/>
          <p:nvPr/>
        </p:nvSpPr>
        <p:spPr>
          <a:xfrm>
            <a:off x="4860032" y="5952991"/>
            <a:ext cx="2770056" cy="369332"/>
          </a:xfrm>
          <a:prstGeom prst="rect">
            <a:avLst/>
          </a:prstGeom>
        </p:spPr>
        <p:txBody>
          <a:bodyPr wrap="square">
            <a:spAutoFit/>
          </a:bodyPr>
          <a:lstStyle/>
          <a:p>
            <a:r>
              <a:rPr lang="en-US" dirty="0" smtClean="0"/>
              <a:t>Changing organization</a:t>
            </a:r>
            <a:endParaRPr lang="en-US" dirty="0"/>
          </a:p>
        </p:txBody>
      </p:sp>
      <p:sp>
        <p:nvSpPr>
          <p:cNvPr id="9" name="ZoneTexte 8"/>
          <p:cNvSpPr txBox="1"/>
          <p:nvPr/>
        </p:nvSpPr>
        <p:spPr>
          <a:xfrm>
            <a:off x="611560" y="1484784"/>
            <a:ext cx="6091336" cy="923330"/>
          </a:xfrm>
          <a:prstGeom prst="rect">
            <a:avLst/>
          </a:prstGeom>
          <a:noFill/>
        </p:spPr>
        <p:txBody>
          <a:bodyPr wrap="square" rtlCol="0">
            <a:spAutoFit/>
          </a:bodyPr>
          <a:lstStyle/>
          <a:p>
            <a:r>
              <a:rPr lang="en-US" smtClean="0"/>
              <a:t>Originally: ARKs </a:t>
            </a:r>
            <a:r>
              <a:rPr lang="en-US" dirty="0" smtClean="0"/>
              <a:t>for </a:t>
            </a:r>
          </a:p>
          <a:p>
            <a:pPr marL="285750" indent="-285750">
              <a:buFontTx/>
              <a:buChar char="-"/>
            </a:pPr>
            <a:r>
              <a:rPr lang="en-US" dirty="0" smtClean="0"/>
              <a:t>digitized items</a:t>
            </a:r>
          </a:p>
          <a:p>
            <a:pPr marL="285750" indent="-285750">
              <a:buFontTx/>
              <a:buChar char="-"/>
            </a:pPr>
            <a:r>
              <a:rPr lang="en-US" dirty="0" smtClean="0"/>
              <a:t>bibliographic records from the main catalogue</a:t>
            </a:r>
          </a:p>
        </p:txBody>
      </p:sp>
      <p:grpSp>
        <p:nvGrpSpPr>
          <p:cNvPr id="12" name="Groupe 11"/>
          <p:cNvGrpSpPr/>
          <p:nvPr/>
        </p:nvGrpSpPr>
        <p:grpSpPr>
          <a:xfrm>
            <a:off x="3491880" y="3429000"/>
            <a:ext cx="1571425" cy="1753852"/>
            <a:chOff x="4965530" y="1213020"/>
            <a:chExt cx="1599718" cy="2143972"/>
          </a:xfrm>
        </p:grpSpPr>
        <p:pic>
          <p:nvPicPr>
            <p:cNvPr id="13" name="Picture 4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5530" y="1280250"/>
              <a:ext cx="1478677" cy="1971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rot="5400000">
              <a:off x="5423905" y="2215649"/>
              <a:ext cx="2143972" cy="138714"/>
            </a:xfrm>
            <a:prstGeom prst="rect">
              <a:avLst/>
            </a:prstGeom>
          </p:spPr>
          <p:txBody>
            <a:bodyPr wrap="square">
              <a:spAutoFit/>
            </a:bodyPr>
            <a:lstStyle/>
            <a:p>
              <a:r>
                <a:rPr lang="fr-FR" sz="400"/>
                <a:t>http://www.flickr.com/photos/jenwaller/2207918246/</a:t>
              </a:r>
            </a:p>
          </p:txBody>
        </p:sp>
      </p:grpSp>
      <p:sp>
        <p:nvSpPr>
          <p:cNvPr id="3" name="Rectangle 2"/>
          <p:cNvSpPr/>
          <p:nvPr/>
        </p:nvSpPr>
        <p:spPr>
          <a:xfrm>
            <a:off x="564816" y="2756535"/>
            <a:ext cx="2026517" cy="369332"/>
          </a:xfrm>
          <a:prstGeom prst="rect">
            <a:avLst/>
          </a:prstGeom>
        </p:spPr>
        <p:txBody>
          <a:bodyPr wrap="none">
            <a:spAutoFit/>
          </a:bodyPr>
          <a:lstStyle/>
          <a:p>
            <a:r>
              <a:rPr lang="en-US"/>
              <a:t>New applications</a:t>
            </a:r>
            <a:endParaRPr lang="en-US" dirty="0"/>
          </a:p>
        </p:txBody>
      </p:sp>
      <p:sp>
        <p:nvSpPr>
          <p:cNvPr id="4" name="Rectangle 3"/>
          <p:cNvSpPr/>
          <p:nvPr/>
        </p:nvSpPr>
        <p:spPr>
          <a:xfrm>
            <a:off x="3014599" y="2764183"/>
            <a:ext cx="1459054" cy="369332"/>
          </a:xfrm>
          <a:prstGeom prst="rect">
            <a:avLst/>
          </a:prstGeom>
        </p:spPr>
        <p:txBody>
          <a:bodyPr wrap="none">
            <a:spAutoFit/>
          </a:bodyPr>
          <a:lstStyle/>
          <a:p>
            <a:r>
              <a:rPr lang="en-US"/>
              <a:t>New objects</a:t>
            </a:r>
            <a:endParaRPr lang="en-US" dirty="0"/>
          </a:p>
        </p:txBody>
      </p:sp>
      <p:sp>
        <p:nvSpPr>
          <p:cNvPr id="5" name="Rectangle 4"/>
          <p:cNvSpPr/>
          <p:nvPr/>
        </p:nvSpPr>
        <p:spPr>
          <a:xfrm>
            <a:off x="5940152" y="2780928"/>
            <a:ext cx="2448272" cy="646331"/>
          </a:xfrm>
          <a:prstGeom prst="rect">
            <a:avLst/>
          </a:prstGeom>
        </p:spPr>
        <p:txBody>
          <a:bodyPr wrap="square">
            <a:spAutoFit/>
          </a:bodyPr>
          <a:lstStyle/>
          <a:p>
            <a:r>
              <a:rPr lang="en-US"/>
              <a:t>Existing apps, additional features</a:t>
            </a:r>
            <a:endParaRPr lang="en-US" dirty="0"/>
          </a:p>
        </p:txBody>
      </p:sp>
      <p:grpSp>
        <p:nvGrpSpPr>
          <p:cNvPr id="21" name="Groupe 20"/>
          <p:cNvGrpSpPr/>
          <p:nvPr/>
        </p:nvGrpSpPr>
        <p:grpSpPr>
          <a:xfrm>
            <a:off x="6297200" y="3501008"/>
            <a:ext cx="1587168" cy="1833451"/>
            <a:chOff x="1003752" y="3410851"/>
            <a:chExt cx="1587168" cy="1833451"/>
          </a:xfrm>
        </p:grpSpPr>
        <p:pic>
          <p:nvPicPr>
            <p:cNvPr id="19" name="Picture 2" descr="http://media.merchantcircle.com/33268334/caterbid_logo_Large_full.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3752" y="3410851"/>
              <a:ext cx="1587168" cy="1833451"/>
            </a:xfrm>
            <a:prstGeom prst="rect">
              <a:avLst/>
            </a:prstGeom>
            <a:noFill/>
            <a:extLst>
              <a:ext uri="{909E8E84-426E-40DD-AFC4-6F175D3DCCD1}">
                <a14:hiddenFill xmlns:a14="http://schemas.microsoft.com/office/drawing/2010/main">
                  <a:solidFill>
                    <a:srgbClr val="FFFFFF"/>
                  </a:solidFill>
                </a14:hiddenFill>
              </a:ext>
            </a:extLst>
          </p:spPr>
        </p:pic>
        <p:pic>
          <p:nvPicPr>
            <p:cNvPr id="20" name="Image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5766" y="3574585"/>
              <a:ext cx="791570" cy="443345"/>
            </a:xfrm>
            <a:prstGeom prst="rect">
              <a:avLst/>
            </a:prstGeom>
          </p:spPr>
        </p:pic>
      </p:grpSp>
    </p:spTree>
    <p:extLst>
      <p:ext uri="{BB962C8B-B14F-4D97-AF65-F5344CB8AC3E}">
        <p14:creationId xmlns:p14="http://schemas.microsoft.com/office/powerpoint/2010/main" val="4024102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subTnLst>
                                    <p:set>
                                      <p:cBhvr override="childStyle">
                                        <p:cTn dur="1" fill="hold" display="0" masterRel="nextClick" afterEffect="1"/>
                                        <p:tgtEl>
                                          <p:spTgt spid="2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What conclusions?</a:t>
            </a:r>
            <a:endParaRPr lang="en-US" dirty="0"/>
          </a:p>
        </p:txBody>
      </p:sp>
      <p:sp>
        <p:nvSpPr>
          <p:cNvPr id="3" name="Espace réservé du contenu 2"/>
          <p:cNvSpPr>
            <a:spLocks noGrp="1"/>
          </p:cNvSpPr>
          <p:nvPr>
            <p:ph sz="quarter" idx="1"/>
          </p:nvPr>
        </p:nvSpPr>
        <p:spPr/>
        <p:txBody>
          <a:bodyPr>
            <a:normAutofit/>
          </a:bodyPr>
          <a:lstStyle/>
          <a:p>
            <a:r>
              <a:rPr lang="en-US" dirty="0" smtClean="0"/>
              <a:t>Anything can happen in 8 years, especially unforeseen cases</a:t>
            </a:r>
          </a:p>
          <a:p>
            <a:endParaRPr lang="en-US" dirty="0"/>
          </a:p>
          <a:p>
            <a:r>
              <a:rPr lang="en-US" dirty="0" smtClean="0"/>
              <a:t>The only feasible response is organizational:</a:t>
            </a:r>
          </a:p>
          <a:p>
            <a:pPr lvl="1"/>
            <a:r>
              <a:rPr lang="en-US" dirty="0" smtClean="0"/>
              <a:t>Documentation</a:t>
            </a:r>
          </a:p>
          <a:p>
            <a:pPr lvl="1"/>
            <a:r>
              <a:rPr lang="en-US" dirty="0" smtClean="0"/>
              <a:t>Commitment</a:t>
            </a:r>
          </a:p>
          <a:p>
            <a:pPr lvl="1"/>
            <a:r>
              <a:rPr lang="en-US" dirty="0" smtClean="0"/>
              <a:t>Internal advocacy</a:t>
            </a:r>
          </a:p>
          <a:p>
            <a:pPr lvl="1"/>
            <a:r>
              <a:rPr lang="en-US" dirty="0" smtClean="0"/>
              <a:t>Internal “ARK master” task force</a:t>
            </a:r>
          </a:p>
        </p:txBody>
      </p:sp>
    </p:spTree>
    <p:extLst>
      <p:ext uri="{BB962C8B-B14F-4D97-AF65-F5344CB8AC3E}">
        <p14:creationId xmlns:p14="http://schemas.microsoft.com/office/powerpoint/2010/main" val="2588525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Lessons learnt</a:t>
            </a:r>
            <a:endParaRPr lang="en-US" dirty="0"/>
          </a:p>
        </p:txBody>
      </p:sp>
      <p:sp>
        <p:nvSpPr>
          <p:cNvPr id="3" name="Espace réservé du contenu 2"/>
          <p:cNvSpPr>
            <a:spLocks noGrp="1"/>
          </p:cNvSpPr>
          <p:nvPr>
            <p:ph sz="quarter" idx="1"/>
          </p:nvPr>
        </p:nvSpPr>
        <p:spPr/>
        <p:txBody>
          <a:bodyPr/>
          <a:lstStyle/>
          <a:p>
            <a:r>
              <a:rPr lang="en-US" dirty="0" smtClean="0"/>
              <a:t>DON’T reassign identifiers!</a:t>
            </a:r>
          </a:p>
          <a:p>
            <a:endParaRPr lang="en-US" dirty="0" smtClean="0"/>
          </a:p>
          <a:p>
            <a:r>
              <a:rPr lang="en-US" dirty="0" smtClean="0"/>
              <a:t>Only reveal what is meaningful for the end user to cite</a:t>
            </a:r>
            <a:br>
              <a:rPr lang="en-US" dirty="0" smtClean="0"/>
            </a:br>
            <a:endParaRPr lang="en-US" dirty="0" smtClean="0"/>
          </a:p>
          <a:p>
            <a:r>
              <a:rPr lang="en-US" dirty="0" smtClean="0"/>
              <a:t>Be consistent</a:t>
            </a:r>
          </a:p>
          <a:p>
            <a:r>
              <a:rPr lang="en-US" dirty="0" smtClean="0"/>
              <a:t>Keep it simple</a:t>
            </a:r>
            <a:endParaRPr lang="en-US" dirty="0"/>
          </a:p>
        </p:txBody>
      </p:sp>
      <p:sp>
        <p:nvSpPr>
          <p:cNvPr id="4" name="Accolade fermante 3"/>
          <p:cNvSpPr/>
          <p:nvPr/>
        </p:nvSpPr>
        <p:spPr>
          <a:xfrm>
            <a:off x="2771800" y="3645024"/>
            <a:ext cx="576064" cy="1296144"/>
          </a:xfrm>
          <a:prstGeom prst="righ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fr-FR"/>
          </a:p>
        </p:txBody>
      </p:sp>
      <p:sp>
        <p:nvSpPr>
          <p:cNvPr id="5" name="Rectangle 4"/>
          <p:cNvSpPr/>
          <p:nvPr/>
        </p:nvSpPr>
        <p:spPr>
          <a:xfrm>
            <a:off x="3419872" y="3861048"/>
            <a:ext cx="3365024" cy="646331"/>
          </a:xfrm>
          <a:prstGeom prst="rect">
            <a:avLst/>
          </a:prstGeom>
        </p:spPr>
        <p:txBody>
          <a:bodyPr wrap="none">
            <a:spAutoFit/>
          </a:bodyPr>
          <a:lstStyle/>
          <a:p>
            <a:r>
              <a:rPr lang="en-US" smtClean="0"/>
              <a:t>Stay in touch with ARK users</a:t>
            </a:r>
          </a:p>
          <a:p>
            <a:r>
              <a:rPr lang="en-US" smtClean="0"/>
              <a:t>Document procedures</a:t>
            </a:r>
            <a:endParaRPr lang="en-US" dirty="0" smtClean="0"/>
          </a:p>
        </p:txBody>
      </p:sp>
    </p:spTree>
    <p:extLst>
      <p:ext uri="{BB962C8B-B14F-4D97-AF65-F5344CB8AC3E}">
        <p14:creationId xmlns:p14="http://schemas.microsoft.com/office/powerpoint/2010/main" val="2975415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ARKs</a:t>
            </a:r>
            <a:r>
              <a:rPr lang="fr-FR" dirty="0" smtClean="0"/>
              <a:t> in France : over 80 </a:t>
            </a:r>
            <a:r>
              <a:rPr lang="fr-FR" dirty="0" err="1" smtClean="0"/>
              <a:t>users</a:t>
            </a:r>
            <a:endParaRPr lang="fr-FR" dirty="0"/>
          </a:p>
        </p:txBody>
      </p:sp>
      <p:sp>
        <p:nvSpPr>
          <p:cNvPr id="4" name="ZoneTexte 3"/>
          <p:cNvSpPr txBox="1"/>
          <p:nvPr/>
        </p:nvSpPr>
        <p:spPr>
          <a:xfrm>
            <a:off x="683568" y="1844824"/>
            <a:ext cx="3240360" cy="1477328"/>
          </a:xfrm>
          <a:prstGeom prst="rect">
            <a:avLst/>
          </a:prstGeom>
          <a:noFill/>
        </p:spPr>
        <p:txBody>
          <a:bodyPr wrap="square" rtlCol="0">
            <a:spAutoFit/>
          </a:bodyPr>
          <a:lstStyle/>
          <a:p>
            <a:r>
              <a:rPr lang="fr-FR" b="1" smtClean="0"/>
              <a:t>Libraries</a:t>
            </a:r>
          </a:p>
          <a:p>
            <a:r>
              <a:rPr lang="fr-FR" smtClean="0"/>
              <a:t>BnF</a:t>
            </a:r>
          </a:p>
          <a:p>
            <a:r>
              <a:rPr lang="fr-FR" smtClean="0"/>
              <a:t>Information Public Library</a:t>
            </a:r>
          </a:p>
          <a:p>
            <a:r>
              <a:rPr lang="fr-FR" smtClean="0"/>
              <a:t>3 university libraries</a:t>
            </a:r>
          </a:p>
          <a:p>
            <a:r>
              <a:rPr lang="fr-FR" smtClean="0"/>
              <a:t>1 public library</a:t>
            </a:r>
          </a:p>
        </p:txBody>
      </p:sp>
      <p:sp>
        <p:nvSpPr>
          <p:cNvPr id="5" name="ZoneTexte 4"/>
          <p:cNvSpPr txBox="1"/>
          <p:nvPr/>
        </p:nvSpPr>
        <p:spPr>
          <a:xfrm>
            <a:off x="683568" y="3429000"/>
            <a:ext cx="3240360" cy="2862322"/>
          </a:xfrm>
          <a:prstGeom prst="rect">
            <a:avLst/>
          </a:prstGeom>
          <a:noFill/>
        </p:spPr>
        <p:txBody>
          <a:bodyPr wrap="square" rtlCol="0">
            <a:spAutoFit/>
          </a:bodyPr>
          <a:lstStyle/>
          <a:p>
            <a:r>
              <a:rPr lang="fr-FR" b="1" dirty="0" err="1" smtClean="0"/>
              <a:t>Museums</a:t>
            </a:r>
            <a:endParaRPr lang="fr-FR" b="1" dirty="0" smtClean="0"/>
          </a:p>
          <a:p>
            <a:r>
              <a:rPr lang="fr-FR" dirty="0" smtClean="0"/>
              <a:t>4 </a:t>
            </a:r>
            <a:r>
              <a:rPr lang="fr-FR" dirty="0" err="1" smtClean="0"/>
              <a:t>museums</a:t>
            </a:r>
            <a:endParaRPr lang="fr-FR" dirty="0" smtClean="0"/>
          </a:p>
          <a:p>
            <a:endParaRPr lang="fr-FR" dirty="0"/>
          </a:p>
          <a:p>
            <a:r>
              <a:rPr lang="fr-FR" b="1" dirty="0" smtClean="0"/>
              <a:t>Documentation</a:t>
            </a:r>
          </a:p>
          <a:p>
            <a:r>
              <a:rPr lang="fr-FR" dirty="0" smtClean="0"/>
              <a:t>1 documentation center</a:t>
            </a:r>
          </a:p>
          <a:p>
            <a:endParaRPr lang="fr-FR" dirty="0"/>
          </a:p>
          <a:p>
            <a:r>
              <a:rPr lang="fr-FR" b="1" dirty="0" err="1" smtClean="0"/>
              <a:t>Research</a:t>
            </a:r>
            <a:r>
              <a:rPr lang="fr-FR" b="1" dirty="0" smtClean="0"/>
              <a:t> / data </a:t>
            </a:r>
            <a:r>
              <a:rPr lang="fr-FR" b="1" dirty="0" err="1" smtClean="0"/>
              <a:t>centers</a:t>
            </a:r>
            <a:endParaRPr lang="fr-FR" b="1" dirty="0" smtClean="0"/>
          </a:p>
          <a:p>
            <a:r>
              <a:rPr lang="fr-FR" dirty="0" smtClean="0"/>
              <a:t>3 </a:t>
            </a:r>
            <a:r>
              <a:rPr lang="fr-FR" dirty="0" err="1" smtClean="0"/>
              <a:t>ones</a:t>
            </a:r>
            <a:r>
              <a:rPr lang="fr-FR" dirty="0" smtClean="0"/>
              <a:t> (National Spatial Agency, </a:t>
            </a:r>
            <a:r>
              <a:rPr lang="fr-FR" dirty="0" err="1" smtClean="0"/>
              <a:t>Higher</a:t>
            </a:r>
            <a:r>
              <a:rPr lang="fr-FR" dirty="0" smtClean="0"/>
              <a:t> </a:t>
            </a:r>
            <a:r>
              <a:rPr lang="fr-FR" dirty="0" err="1" smtClean="0"/>
              <a:t>education</a:t>
            </a:r>
            <a:r>
              <a:rPr lang="fr-FR" dirty="0" smtClean="0"/>
              <a:t> and </a:t>
            </a:r>
            <a:r>
              <a:rPr lang="fr-FR" dirty="0" err="1" smtClean="0"/>
              <a:t>research</a:t>
            </a:r>
            <a:r>
              <a:rPr lang="fr-FR" dirty="0" smtClean="0"/>
              <a:t> </a:t>
            </a:r>
            <a:r>
              <a:rPr lang="fr-FR" dirty="0" err="1" smtClean="0"/>
              <a:t>datacenters</a:t>
            </a:r>
            <a:r>
              <a:rPr lang="fr-FR" dirty="0" smtClean="0"/>
              <a:t>)</a:t>
            </a:r>
          </a:p>
        </p:txBody>
      </p:sp>
      <p:sp>
        <p:nvSpPr>
          <p:cNvPr id="6" name="ZoneTexte 5"/>
          <p:cNvSpPr txBox="1"/>
          <p:nvPr/>
        </p:nvSpPr>
        <p:spPr>
          <a:xfrm>
            <a:off x="5004048" y="1844824"/>
            <a:ext cx="3240360" cy="1477328"/>
          </a:xfrm>
          <a:prstGeom prst="rect">
            <a:avLst/>
          </a:prstGeom>
          <a:noFill/>
        </p:spPr>
        <p:txBody>
          <a:bodyPr wrap="square" rtlCol="0">
            <a:spAutoFit/>
          </a:bodyPr>
          <a:lstStyle/>
          <a:p>
            <a:r>
              <a:rPr lang="fr-FR" b="1" dirty="0" smtClean="0"/>
              <a:t>Archives </a:t>
            </a:r>
          </a:p>
          <a:p>
            <a:r>
              <a:rPr lang="fr-FR" dirty="0" smtClean="0"/>
              <a:t>2 national archive </a:t>
            </a:r>
            <a:r>
              <a:rPr lang="fr-FR" dirty="0" err="1" smtClean="0"/>
              <a:t>centers</a:t>
            </a:r>
            <a:endParaRPr lang="fr-FR" dirty="0" smtClean="0"/>
          </a:p>
          <a:p>
            <a:r>
              <a:rPr lang="fr-FR" dirty="0" smtClean="0"/>
              <a:t>41 </a:t>
            </a:r>
            <a:r>
              <a:rPr lang="fr-FR" dirty="0" err="1" smtClean="0"/>
              <a:t>departmental</a:t>
            </a:r>
            <a:r>
              <a:rPr lang="fr-FR" dirty="0" smtClean="0"/>
              <a:t> archives</a:t>
            </a:r>
          </a:p>
          <a:p>
            <a:r>
              <a:rPr lang="fr-FR" dirty="0" smtClean="0"/>
              <a:t>10 city archives</a:t>
            </a:r>
          </a:p>
          <a:p>
            <a:r>
              <a:rPr lang="fr-FR" dirty="0" smtClean="0"/>
              <a:t>7 </a:t>
            </a:r>
            <a:r>
              <a:rPr lang="fr-FR" dirty="0" err="1" smtClean="0"/>
              <a:t>research</a:t>
            </a:r>
            <a:r>
              <a:rPr lang="fr-FR" dirty="0" smtClean="0"/>
              <a:t> </a:t>
            </a:r>
            <a:r>
              <a:rPr lang="fr-FR" dirty="0" err="1" smtClean="0"/>
              <a:t>centers</a:t>
            </a:r>
            <a:endParaRPr lang="fr-FR" dirty="0" smtClean="0"/>
          </a:p>
        </p:txBody>
      </p:sp>
      <p:sp>
        <p:nvSpPr>
          <p:cNvPr id="7" name="ZoneTexte 6"/>
          <p:cNvSpPr txBox="1"/>
          <p:nvPr/>
        </p:nvSpPr>
        <p:spPr>
          <a:xfrm>
            <a:off x="4985026" y="4077072"/>
            <a:ext cx="3240360" cy="1477328"/>
          </a:xfrm>
          <a:prstGeom prst="rect">
            <a:avLst/>
          </a:prstGeom>
          <a:noFill/>
        </p:spPr>
        <p:txBody>
          <a:bodyPr wrap="square" rtlCol="0">
            <a:spAutoFit/>
          </a:bodyPr>
          <a:lstStyle/>
          <a:p>
            <a:r>
              <a:rPr lang="fr-FR" b="1" dirty="0" err="1" smtClean="0"/>
              <a:t>Other</a:t>
            </a:r>
            <a:r>
              <a:rPr lang="fr-FR" b="1" dirty="0" smtClean="0"/>
              <a:t> public institutions</a:t>
            </a:r>
          </a:p>
          <a:p>
            <a:r>
              <a:rPr lang="fr-FR" dirty="0" smtClean="0"/>
              <a:t>3 central bodies (</a:t>
            </a:r>
            <a:r>
              <a:rPr lang="fr-FR" dirty="0" err="1" smtClean="0"/>
              <a:t>ministries</a:t>
            </a:r>
            <a:r>
              <a:rPr lang="fr-FR" dirty="0" smtClean="0"/>
              <a:t> / </a:t>
            </a:r>
            <a:r>
              <a:rPr lang="fr-FR" dirty="0" err="1" smtClean="0"/>
              <a:t>assembly</a:t>
            </a:r>
            <a:r>
              <a:rPr lang="fr-FR" dirty="0" smtClean="0"/>
              <a:t>)</a:t>
            </a:r>
            <a:endParaRPr lang="fr-FR" dirty="0"/>
          </a:p>
          <a:p>
            <a:r>
              <a:rPr lang="fr-FR" dirty="0" smtClean="0"/>
              <a:t>3 local / territorial </a:t>
            </a:r>
            <a:r>
              <a:rPr lang="fr-FR" dirty="0" err="1" smtClean="0"/>
              <a:t>collectivities</a:t>
            </a:r>
            <a:endParaRPr lang="fr-FR" dirty="0" smtClean="0"/>
          </a:p>
        </p:txBody>
      </p:sp>
    </p:spTree>
    <p:extLst>
      <p:ext uri="{BB962C8B-B14F-4D97-AF65-F5344CB8AC3E}">
        <p14:creationId xmlns:p14="http://schemas.microsoft.com/office/powerpoint/2010/main" val="15234767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906</Words>
  <Application>Microsoft Office PowerPoint</Application>
  <PresentationFormat>Affichage à l'écran (4:3)</PresentationFormat>
  <Paragraphs>171</Paragraphs>
  <Slides>13</Slides>
  <Notes>7</Notes>
  <HiddenSlides>1</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Oriel</vt:lpstr>
      <vt:lpstr>The ARK identifier scheme</vt:lpstr>
      <vt:lpstr>Outline</vt:lpstr>
      <vt:lpstr>what are ARKs</vt:lpstr>
      <vt:lpstr>Ark anatomy</vt:lpstr>
      <vt:lpstr>BnF implementation</vt:lpstr>
      <vt:lpstr>Risks in practice: what occurred? </vt:lpstr>
      <vt:lpstr>What conclusions?</vt:lpstr>
      <vt:lpstr>Lessons learnt</vt:lpstr>
      <vt:lpstr>ARKs in France : over 80 users</vt:lpstr>
      <vt:lpstr>ARK-aware available tools (non exhaustive)</vt:lpstr>
      <vt:lpstr>3/ Ark evolutions</vt:lpstr>
      <vt:lpstr>ARK redux: paths forward?</vt:lpstr>
      <vt:lpstr>Thank you for your attention!</vt:lpstr>
    </vt:vector>
  </TitlesOfParts>
  <Company>CompanyName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 identifiers</dc:title>
  <dc:creator>Sébastien PEYRARD</dc:creator>
  <cp:lastModifiedBy>Sébastien PEYRARD</cp:lastModifiedBy>
  <cp:revision>742</cp:revision>
  <cp:lastPrinted>2014-10-06T08:35:44Z</cp:lastPrinted>
  <dcterms:created xsi:type="dcterms:W3CDTF">2014-10-01T14:57:15Z</dcterms:created>
  <dcterms:modified xsi:type="dcterms:W3CDTF">2015-01-22T08:54:33Z</dcterms:modified>
</cp:coreProperties>
</file>