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6" r:id="rId3"/>
    <p:sldId id="267" r:id="rId4"/>
    <p:sldId id="279" r:id="rId5"/>
    <p:sldId id="274" r:id="rId6"/>
    <p:sldId id="275" r:id="rId7"/>
    <p:sldId id="278" r:id="rId8"/>
    <p:sldId id="273" r:id="rId9"/>
    <p:sldId id="277" r:id="rId10"/>
    <p:sldId id="283" r:id="rId11"/>
    <p:sldId id="282" r:id="rId12"/>
    <p:sldId id="284" r:id="rId13"/>
    <p:sldId id="285" r:id="rId14"/>
    <p:sldId id="286" r:id="rId15"/>
    <p:sldId id="288" r:id="rId16"/>
    <p:sldId id="290" r:id="rId17"/>
    <p:sldId id="289" r:id="rId18"/>
    <p:sldId id="291" r:id="rId19"/>
    <p:sldId id="280" r:id="rId20"/>
    <p:sldId id="281" r:id="rId21"/>
    <p:sldId id="292" r:id="rId22"/>
    <p:sldId id="293" r:id="rId23"/>
    <p:sldId id="276" r:id="rId24"/>
  </p:sldIdLst>
  <p:sldSz cx="9144000" cy="6858000" type="screen4x3"/>
  <p:notesSz cx="6791325" cy="992187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010FB2AA-E534-3C43-BC24-C9E79430D03F}">
          <p14:sldIdLst>
            <p14:sldId id="257"/>
            <p14:sldId id="266"/>
            <p14:sldId id="267"/>
            <p14:sldId id="279"/>
            <p14:sldId id="274"/>
            <p14:sldId id="275"/>
            <p14:sldId id="278"/>
            <p14:sldId id="273"/>
            <p14:sldId id="277"/>
            <p14:sldId id="283"/>
            <p14:sldId id="282"/>
            <p14:sldId id="284"/>
            <p14:sldId id="285"/>
            <p14:sldId id="286"/>
            <p14:sldId id="288"/>
            <p14:sldId id="290"/>
            <p14:sldId id="289"/>
            <p14:sldId id="291"/>
            <p14:sldId id="280"/>
            <p14:sldId id="281"/>
            <p14:sldId id="292"/>
            <p14:sldId id="293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8805" autoAdjust="0"/>
  </p:normalViewPr>
  <p:slideViewPr>
    <p:cSldViewPr snapToGrid="0" snapToObjects="1">
      <p:cViewPr>
        <p:scale>
          <a:sx n="69" d="100"/>
          <a:sy n="69" d="100"/>
        </p:scale>
        <p:origin x="-140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CFEE3-52F2-D543-A6C9-620123843518}" type="datetimeFigureOut">
              <a:rPr lang="sv-SE" smtClean="0"/>
              <a:pPr/>
              <a:t>2013-05-28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0433C-BE9D-544F-84E5-780D3413FE0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941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14FF4-5B4C-4686-B1B5-CB6BC61EEDFE}" type="datetimeFigureOut">
              <a:rPr lang="nl-NL" smtClean="0"/>
              <a:t>28-5-2013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8" cy="4960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39252-8F3E-4043-9CAC-64B6E2F5EC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63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8D045-62CE-40DB-A6A3-13F3D5F393F9}" type="slidenum">
              <a:rPr lang="en-US"/>
              <a:pPr/>
              <a:t>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As we all know population ageing is on of the challenges of the 21st century and population ageing is definitly a huge and wide ranging research topic. </a:t>
            </a:r>
          </a:p>
          <a:p>
            <a:pPr eaLnBrk="1" hangingPunct="1"/>
            <a:r>
              <a:rPr lang="de-DE" smtClean="0"/>
              <a:t>SHARE was started to collect information about impacts on the living conditions of older people and their families and</a:t>
            </a:r>
          </a:p>
          <a:p>
            <a:pPr eaLnBrk="1" hangingPunct="1"/>
            <a:r>
              <a:rPr lang="de-DE" smtClean="0"/>
              <a:t>Influences of state policies on these living conditions.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09C5A-82A5-4C80-AC0E-3A41F966992B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ＭＳ Ｐゴシック" pitchFamily="34" charset="-128"/>
            </a:endParaRPr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E11CAB-E780-4FAE-BB94-CC1B6A629DD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E4D3E-A784-49D1-9B34-F7710E162A86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915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54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3214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0325" y="6323013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05B5-D607-40F4-BE54-A4BDCE4E647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7010400" cy="914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D836C-F53D-4263-9C29-1962AB9896A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196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902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79785"/>
            <a:ext cx="4038600" cy="37463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1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391507"/>
            <a:ext cx="4040188" cy="3734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391507"/>
            <a:ext cx="4041775" cy="37346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51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  <p:pic>
        <p:nvPicPr>
          <p:cNvPr id="6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57200" y="2063750"/>
            <a:ext cx="8229600" cy="2192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7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da-DK"/>
          </a:p>
        </p:txBody>
      </p:sp>
      <p:pic>
        <p:nvPicPr>
          <p:cNvPr id="10" name="Bildobjekt 4" descr="Logo.tif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sp>
        <p:nvSpPr>
          <p:cNvPr id="12" name="Pladsholder til indhold 11"/>
          <p:cNvSpPr>
            <a:spLocks noGrp="1"/>
          </p:cNvSpPr>
          <p:nvPr>
            <p:ph sz="quarter" idx="13"/>
          </p:nvPr>
        </p:nvSpPr>
        <p:spPr>
          <a:xfrm>
            <a:off x="457200" y="2403230"/>
            <a:ext cx="8229600" cy="368165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28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4351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8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78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426677"/>
            <a:ext cx="8229600" cy="3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0C16-5535-354A-9572-55E53B5486CA}" type="datetimeFigureOut">
              <a:rPr lang="sv-SE" smtClean="0"/>
              <a:pPr/>
              <a:t>2013-05-28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B45-6115-724D-89DB-3A33C61BEE40}" type="slidenum">
              <a:rPr lang="sv-SE" smtClean="0"/>
              <a:pPr/>
              <a:t>‹Nr.›</a:t>
            </a:fld>
            <a:endParaRPr lang="sv-SE"/>
          </a:p>
        </p:txBody>
      </p:sp>
      <p:pic>
        <p:nvPicPr>
          <p:cNvPr id="7" name="Bildobjekt 4" descr="Logo.tif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7" y="373025"/>
            <a:ext cx="7110385" cy="7654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12" y="6001788"/>
            <a:ext cx="981428" cy="70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e.balster@uvt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issdataarchive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are-projec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3510" y="1542190"/>
            <a:ext cx="7772400" cy="1171254"/>
          </a:xfrm>
        </p:spPr>
        <p:txBody>
          <a:bodyPr/>
          <a:lstStyle/>
          <a:p>
            <a:r>
              <a:rPr lang="da-DK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DATA ACCESS</a:t>
            </a:r>
            <a:endParaRPr lang="da-DK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3329445"/>
            <a:ext cx="7772400" cy="1343025"/>
          </a:xfrm>
        </p:spPr>
        <p:txBody>
          <a:bodyPr>
            <a:noAutofit/>
          </a:bodyPr>
          <a:lstStyle/>
          <a:p>
            <a:r>
              <a:rPr lang="da-DK" sz="3600" dirty="0" smtClean="0"/>
              <a:t>IASSIST workshop </a:t>
            </a:r>
            <a:r>
              <a:rPr lang="da-DK" sz="3600" dirty="0" err="1" smtClean="0"/>
              <a:t>on</a:t>
            </a:r>
            <a:r>
              <a:rPr lang="da-DK" sz="3600" dirty="0" smtClean="0"/>
              <a:t> Access </a:t>
            </a:r>
            <a:r>
              <a:rPr lang="da-DK" sz="3600" dirty="0" err="1" smtClean="0"/>
              <a:t>Policies</a:t>
            </a:r>
            <a:r>
              <a:rPr lang="da-DK" sz="3600" dirty="0" smtClean="0"/>
              <a:t> and </a:t>
            </a:r>
            <a:r>
              <a:rPr lang="da-DK" sz="3600" dirty="0" err="1" smtClean="0"/>
              <a:t>Licensing</a:t>
            </a:r>
            <a:r>
              <a:rPr lang="da-DK" sz="3600" dirty="0" smtClean="0"/>
              <a:t> for </a:t>
            </a:r>
            <a:r>
              <a:rPr lang="da-DK" sz="3600" dirty="0" err="1" smtClean="0"/>
              <a:t>Archives</a:t>
            </a:r>
            <a:r>
              <a:rPr lang="da-DK" sz="3600" dirty="0" smtClean="0"/>
              <a:t> and </a:t>
            </a:r>
            <a:r>
              <a:rPr lang="da-DK" sz="3600" dirty="0" err="1" smtClean="0"/>
              <a:t>Repositories</a:t>
            </a:r>
            <a:endParaRPr lang="da-DK" sz="3600" dirty="0" smtClean="0"/>
          </a:p>
        </p:txBody>
      </p:sp>
      <p:sp>
        <p:nvSpPr>
          <p:cNvPr id="4" name="Undertitel 2"/>
          <p:cNvSpPr txBox="1">
            <a:spLocks/>
          </p:cNvSpPr>
          <p:nvPr/>
        </p:nvSpPr>
        <p:spPr>
          <a:xfrm>
            <a:off x="552450" y="6076950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Cologne, May 28, 2013</a:t>
            </a:r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685800" y="4943475"/>
            <a:ext cx="7772400" cy="533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Balster (CentERdata)</a:t>
            </a:r>
          </a:p>
        </p:txBody>
      </p:sp>
      <p:pic>
        <p:nvPicPr>
          <p:cNvPr id="6" name="Picture 7" descr="sharelogo"/>
          <p:cNvPicPr>
            <a:picLocks noChangeAspect="1" noChangeArrowheads="1"/>
          </p:cNvPicPr>
          <p:nvPr/>
        </p:nvPicPr>
        <p:blipFill>
          <a:blip r:embed="rId2"/>
          <a:srcRect l="-134" t="-1183" r="-4996" b="-9344"/>
          <a:stretch>
            <a:fillRect/>
          </a:stretch>
        </p:blipFill>
        <p:spPr bwMode="auto">
          <a:xfrm>
            <a:off x="1019045" y="1481969"/>
            <a:ext cx="3137323" cy="1605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58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872836" y="1152352"/>
            <a:ext cx="7772400" cy="745721"/>
          </a:xfrm>
        </p:spPr>
        <p:txBody>
          <a:bodyPr>
            <a:noAutofit/>
          </a:bodyPr>
          <a:lstStyle/>
          <a:p>
            <a:r>
              <a:rPr lang="en-US" dirty="0" smtClean="0"/>
              <a:t>Getting access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58976" y="3133552"/>
            <a:ext cx="7772400" cy="745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it works: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RE data user stat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644" y="27710"/>
            <a:ext cx="4483677" cy="6790812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1525212"/>
            <a:ext cx="2838463" cy="153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 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1525211"/>
            <a:ext cx="2838463" cy="292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login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eric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111" y="0"/>
            <a:ext cx="55585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1525211"/>
            <a:ext cx="2838463" cy="292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 a user after verification</a:t>
            </a:r>
          </a:p>
        </p:txBody>
      </p:sp>
      <p:pic>
        <p:nvPicPr>
          <p:cNvPr id="7" name="Picture 6" descr="eric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485" y="0"/>
            <a:ext cx="55203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1525211"/>
            <a:ext cx="2838463" cy="292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Informing the user</a:t>
            </a:r>
          </a:p>
        </p:txBody>
      </p:sp>
      <p:pic>
        <p:nvPicPr>
          <p:cNvPr id="8" name="Picture 7" descr="eric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64" y="0"/>
            <a:ext cx="5540991" cy="6858000"/>
          </a:xfrm>
          <a:prstGeom prst="rect">
            <a:avLst/>
          </a:prstGeom>
        </p:spPr>
      </p:pic>
      <p:pic>
        <p:nvPicPr>
          <p:cNvPr id="10" name="Picture 9" descr="E-mail SHARE data download bl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437" y="1759527"/>
            <a:ext cx="4797530" cy="3660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57200" y="1165223"/>
            <a:ext cx="7888445" cy="800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 Login</a:t>
            </a:r>
          </a:p>
        </p:txBody>
      </p:sp>
      <p:pic>
        <p:nvPicPr>
          <p:cNvPr id="7" name="Picture 6" descr="SHARE research data cen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2035175"/>
            <a:ext cx="8734425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RE research data center after log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3" y="0"/>
            <a:ext cx="7999453" cy="6858000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5155334"/>
            <a:ext cx="7888445" cy="800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E-mail with ID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password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SHARE modu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37" y="0"/>
            <a:ext cx="72211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85737" y="4808959"/>
            <a:ext cx="8539608" cy="800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per module in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tata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SPSS</a:t>
            </a:r>
          </a:p>
        </p:txBody>
      </p:sp>
      <p:pic>
        <p:nvPicPr>
          <p:cNvPr id="8" name="Picture 7" descr="SHARE Data per Modu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937"/>
            <a:ext cx="9144000" cy="3135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gsha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0" y="1621721"/>
            <a:ext cx="8395855" cy="5397929"/>
          </a:xfrm>
          <a:prstGeom prst="rect">
            <a:avLst/>
          </a:prstGeom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57200" y="1152352"/>
            <a:ext cx="8686800" cy="759575"/>
          </a:xfrm>
        </p:spPr>
        <p:txBody>
          <a:bodyPr>
            <a:noAutofit/>
          </a:bodyPr>
          <a:lstStyle/>
          <a:p>
            <a:r>
              <a:rPr lang="en-US" dirty="0" smtClean="0"/>
              <a:t>SHARE Data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52E98-4A4C-4F26-B0C1-D8042E7C6C9A}" type="datetime1">
              <a:rPr lang="en-US"/>
              <a:pPr/>
              <a:t>5/28/2013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499A16-1D82-4DA4-97E0-B3A329FA891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2352"/>
            <a:ext cx="8229599" cy="911976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CentERdata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5164"/>
            <a:ext cx="8229600" cy="436418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700" dirty="0" smtClean="0"/>
              <a:t>CentERdata is a research </a:t>
            </a:r>
            <a:r>
              <a:rPr lang="nl-NL" sz="2700" dirty="0" err="1" smtClean="0"/>
              <a:t>institute</a:t>
            </a:r>
            <a:r>
              <a:rPr lang="nl-NL" sz="2700" dirty="0" smtClean="0"/>
              <a:t> </a:t>
            </a:r>
            <a:r>
              <a:rPr lang="nl-NL" sz="2700" dirty="0" err="1" smtClean="0"/>
              <a:t>located</a:t>
            </a:r>
            <a:r>
              <a:rPr lang="nl-NL" sz="2700" dirty="0" smtClean="0"/>
              <a:t> at the campus of Tilburg University (Netherlands)</a:t>
            </a:r>
          </a:p>
          <a:p>
            <a:pPr>
              <a:buFontTx/>
              <a:buChar char="-"/>
            </a:pPr>
            <a:r>
              <a:rPr lang="nl-NL" sz="2700" dirty="0" err="1" smtClean="0"/>
              <a:t>Three</a:t>
            </a:r>
            <a:r>
              <a:rPr lang="nl-NL" sz="2700" dirty="0" smtClean="0"/>
              <a:t> </a:t>
            </a:r>
            <a:r>
              <a:rPr lang="nl-NL" sz="2700" dirty="0" err="1" smtClean="0"/>
              <a:t>main</a:t>
            </a:r>
            <a:r>
              <a:rPr lang="nl-NL" sz="2700" dirty="0" smtClean="0"/>
              <a:t> </a:t>
            </a:r>
            <a:r>
              <a:rPr lang="nl-NL" sz="2700" dirty="0" err="1" smtClean="0"/>
              <a:t>activities</a:t>
            </a:r>
            <a:r>
              <a:rPr lang="nl-NL" sz="2700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500" dirty="0" smtClean="0"/>
              <a:t>Data </a:t>
            </a:r>
            <a:r>
              <a:rPr lang="nl-NL" sz="2500" dirty="0" err="1" smtClean="0"/>
              <a:t>Collection</a:t>
            </a:r>
            <a:endParaRPr lang="nl-NL" sz="2500" dirty="0" smtClean="0"/>
          </a:p>
          <a:p>
            <a:pPr lvl="2">
              <a:buFontTx/>
              <a:buChar char="-"/>
            </a:pPr>
            <a:r>
              <a:rPr lang="nl-NL" dirty="0" smtClean="0"/>
              <a:t>CentERpanel</a:t>
            </a:r>
          </a:p>
          <a:p>
            <a:pPr lvl="2">
              <a:buFontTx/>
              <a:buChar char="-"/>
            </a:pPr>
            <a:r>
              <a:rPr lang="nl-NL" dirty="0" smtClean="0"/>
              <a:t>MESS project / LISS panel</a:t>
            </a:r>
          </a:p>
          <a:p>
            <a:pPr lvl="2">
              <a:buFontTx/>
              <a:buChar char="-"/>
            </a:pPr>
            <a:r>
              <a:rPr lang="nl-NL" dirty="0" smtClean="0"/>
              <a:t>SHARE Project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500" dirty="0" err="1" smtClean="0"/>
              <a:t>Quantitative</a:t>
            </a:r>
            <a:r>
              <a:rPr lang="nl-NL" sz="2500" dirty="0" smtClean="0"/>
              <a:t> Research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500" dirty="0" smtClean="0"/>
              <a:t>Software </a:t>
            </a:r>
            <a:r>
              <a:rPr lang="nl-NL" sz="2500" dirty="0" err="1" smtClean="0"/>
              <a:t>Solutions</a:t>
            </a:r>
            <a:endParaRPr lang="nl-NL" sz="2500" dirty="0"/>
          </a:p>
        </p:txBody>
      </p:sp>
      <p:pic>
        <p:nvPicPr>
          <p:cNvPr id="1026" name="Picture 2" descr="logo_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756" y="1260759"/>
            <a:ext cx="673979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bycoun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154"/>
            <a:ext cx="9144000" cy="5878932"/>
          </a:xfrm>
          <a:prstGeom prst="rect">
            <a:avLst/>
          </a:prstGeom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872836" y="1152352"/>
            <a:ext cx="8271164" cy="745721"/>
          </a:xfrm>
        </p:spPr>
        <p:txBody>
          <a:bodyPr>
            <a:noAutofit/>
          </a:bodyPr>
          <a:lstStyle/>
          <a:p>
            <a:r>
              <a:rPr lang="en-US" dirty="0" smtClean="0"/>
              <a:t>SHARE data use per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1" y="1152352"/>
            <a:ext cx="9144000" cy="745721"/>
          </a:xfrm>
        </p:spPr>
        <p:txBody>
          <a:bodyPr>
            <a:noAutofit/>
          </a:bodyPr>
          <a:lstStyle/>
          <a:p>
            <a:r>
              <a:rPr lang="en-US" sz="4000" dirty="0" smtClean="0"/>
              <a:t>Exploring improvement on user services</a:t>
            </a:r>
          </a:p>
        </p:txBody>
      </p:sp>
      <p:pic>
        <p:nvPicPr>
          <p:cNvPr id="8" name="Picture 24" descr="ShareQuestasy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3" y="1908490"/>
            <a:ext cx="8205787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57200" y="1152352"/>
            <a:ext cx="8229600" cy="925830"/>
          </a:xfrm>
        </p:spPr>
        <p:txBody>
          <a:bodyPr/>
          <a:lstStyle/>
          <a:p>
            <a:r>
              <a:rPr lang="en-US" dirty="0" smtClean="0"/>
              <a:t>Other n</a:t>
            </a:r>
            <a:r>
              <a:rPr lang="en-US" dirty="0" smtClean="0"/>
              <a:t>ext steps and issues</a:t>
            </a:r>
            <a:endParaRPr lang="en-US" dirty="0" smtClean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4278168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Intensivate</a:t>
            </a:r>
            <a:r>
              <a:rPr lang="de-DE" sz="2800" dirty="0" smtClean="0"/>
              <a:t> </a:t>
            </a:r>
            <a:r>
              <a:rPr lang="de-DE" sz="2800" dirty="0" err="1" smtClean="0"/>
              <a:t>cooperatio</a:t>
            </a:r>
            <a:r>
              <a:rPr lang="de-DE" sz="2800" dirty="0" err="1" smtClean="0"/>
              <a:t>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GESIS </a:t>
            </a:r>
          </a:p>
          <a:p>
            <a:r>
              <a:rPr lang="en-US" sz="2800" dirty="0" smtClean="0"/>
              <a:t>Bring data and metadata more together</a:t>
            </a:r>
          </a:p>
          <a:p>
            <a:r>
              <a:rPr lang="en-US" sz="2800" dirty="0" smtClean="0"/>
              <a:t>Invest in issues regarding linking and bio material (DASISH WP6)</a:t>
            </a:r>
          </a:p>
          <a:p>
            <a:r>
              <a:rPr lang="en-US" sz="2800" dirty="0" smtClean="0"/>
              <a:t>Check new EU regulation on informed consent</a:t>
            </a:r>
            <a:endParaRPr lang="en-US" sz="2800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Tabellenplatzhalter 3"/>
          <p:cNvPicPr>
            <a:picLocks noGrp="1" noChangeAspect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60825" y="1705545"/>
            <a:ext cx="4622800" cy="4064000"/>
          </a:xfrm>
        </p:spPr>
      </p:pic>
      <p:sp>
        <p:nvSpPr>
          <p:cNvPr id="37891" name="Inhaltsplatzhalter 2"/>
          <p:cNvSpPr txBox="1">
            <a:spLocks/>
          </p:cNvSpPr>
          <p:nvPr/>
        </p:nvSpPr>
        <p:spPr bwMode="auto">
          <a:xfrm>
            <a:off x="3795713" y="4383933"/>
            <a:ext cx="16033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None/>
            </a:pPr>
            <a:r>
              <a:rPr lang="en-GB" sz="2400" dirty="0">
                <a:latin typeface="Tahoma" pitchFamily="34" charset="0"/>
              </a:rPr>
              <a:t>Questions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38125" y="1341438"/>
            <a:ext cx="84455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FF6600"/>
              </a:buClr>
              <a:buFont typeface="Webdings" pitchFamily="18" charset="2"/>
              <a:buNone/>
            </a:pPr>
            <a:r>
              <a:rPr lang="en-US" sz="3600">
                <a:latin typeface="+mj-lt"/>
              </a:rPr>
              <a:t>Thank you for your attention!</a:t>
            </a:r>
            <a:endParaRPr lang="de-DE" sz="3600">
              <a:latin typeface="+mj-lt"/>
            </a:endParaRPr>
          </a:p>
        </p:txBody>
      </p:sp>
      <p:sp>
        <p:nvSpPr>
          <p:cNvPr id="37895" name="Textfeld 3"/>
          <p:cNvSpPr txBox="1">
            <a:spLocks noChangeArrowheads="1"/>
          </p:cNvSpPr>
          <p:nvPr/>
        </p:nvSpPr>
        <p:spPr bwMode="auto">
          <a:xfrm>
            <a:off x="493454" y="3412729"/>
            <a:ext cx="30117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>
                <a:hlinkClick r:id="rId4"/>
              </a:rPr>
              <a:t>e.balster@uvt.nl</a:t>
            </a:r>
            <a:endParaRPr lang="de-DE" dirty="0" smtClean="0"/>
          </a:p>
          <a:p>
            <a:r>
              <a:rPr lang="de-DE" dirty="0" smtClean="0"/>
              <a:t>info@share-project.org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C2D5-C032-4386-86AA-69CEA4291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97"/>
            <a:ext cx="8229600" cy="870412"/>
          </a:xfrm>
        </p:spPr>
        <p:txBody>
          <a:bodyPr/>
          <a:lstStyle/>
          <a:p>
            <a:r>
              <a:rPr lang="en-US" dirty="0" smtClean="0"/>
              <a:t>LISS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5164"/>
            <a:ext cx="8229600" cy="4181186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Internet panel specifically intended for scientific research</a:t>
            </a:r>
          </a:p>
          <a:p>
            <a:pPr>
              <a:buFontTx/>
              <a:buChar char="-"/>
            </a:pPr>
            <a:r>
              <a:rPr lang="en-US" dirty="0" smtClean="0"/>
              <a:t>8,000 individuals participate in monthly questionnaires (drawn sample)</a:t>
            </a:r>
          </a:p>
          <a:p>
            <a:pPr>
              <a:buFontTx/>
              <a:buChar char="-"/>
            </a:pPr>
            <a:r>
              <a:rPr lang="en-US" dirty="0" smtClean="0"/>
              <a:t>Cost-free panel time for researchers</a:t>
            </a:r>
          </a:p>
          <a:p>
            <a:pPr>
              <a:buFontTx/>
              <a:buChar char="-"/>
            </a:pPr>
            <a:r>
              <a:rPr lang="en-US" dirty="0" smtClean="0"/>
              <a:t>Cost-free data for researchers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Questasy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Questasy</a:t>
            </a:r>
            <a:r>
              <a:rPr lang="en-US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smtClean="0"/>
              <a:t>Documenting and dissemination system for longitudinal data</a:t>
            </a:r>
          </a:p>
          <a:p>
            <a:pPr lvl="1">
              <a:buFontTx/>
              <a:buChar char="-"/>
            </a:pPr>
            <a:r>
              <a:rPr lang="en-US" dirty="0" smtClean="0"/>
              <a:t>Uses DDI 3</a:t>
            </a:r>
          </a:p>
          <a:p>
            <a:pPr lvl="1">
              <a:buFontTx/>
              <a:buChar char="-"/>
            </a:pPr>
            <a:r>
              <a:rPr lang="en-US" dirty="0" smtClean="0"/>
              <a:t>Data website: </a:t>
            </a:r>
            <a:r>
              <a:rPr lang="en-US" dirty="0" smtClean="0">
                <a:hlinkClick r:id="rId2"/>
              </a:rPr>
              <a:t>www.lissdataarchive.nl</a:t>
            </a: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2C2D5-C032-4386-86AA-69CEA42911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lisslogo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38497"/>
            <a:ext cx="870412" cy="870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9100" y="1939631"/>
            <a:ext cx="5727700" cy="4561898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2400" dirty="0" smtClean="0"/>
              <a:t>Population ageing in Europe is </a:t>
            </a:r>
            <a:r>
              <a:rPr lang="en-US" sz="2400" i="1" u="sng" dirty="0" smtClean="0"/>
              <a:t>the</a:t>
            </a:r>
            <a:r>
              <a:rPr lang="en-US" sz="2400" i="1" dirty="0" smtClean="0"/>
              <a:t> </a:t>
            </a:r>
            <a:r>
              <a:rPr lang="en-US" sz="2400" dirty="0" smtClean="0"/>
              <a:t>challenge of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</a:t>
            </a:r>
          </a:p>
          <a:p>
            <a:pPr eaLnBrk="1" hangingPunct="1">
              <a:buNone/>
            </a:pPr>
            <a:r>
              <a:rPr lang="en-US" sz="2400" dirty="0" smtClean="0"/>
              <a:t>Up to now insufficient information to understand</a:t>
            </a:r>
          </a:p>
          <a:p>
            <a:r>
              <a:rPr lang="en-US" sz="2400" dirty="0" smtClean="0"/>
              <a:t>the impacts on the living conditions of older people and their families</a:t>
            </a:r>
          </a:p>
          <a:p>
            <a:r>
              <a:rPr lang="en-US" sz="2400" dirty="0" smtClean="0"/>
              <a:t>the influences of state policies on these living conditions</a:t>
            </a:r>
          </a:p>
          <a:p>
            <a:r>
              <a:rPr lang="en-US" sz="2400" dirty="0" smtClean="0"/>
              <a:t>SHARE explores the European ‘natural laboratory’ across disciplines and over time by interviewing 45.000 Europeans 50+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635984"/>
            <a:ext cx="3016250" cy="4810125"/>
            <a:chOff x="3557" y="973"/>
            <a:chExt cx="1942" cy="3006"/>
          </a:xfrm>
        </p:grpSpPr>
        <p:pic>
          <p:nvPicPr>
            <p:cNvPr id="15365" name="Picture 7" descr="F1_1_2"/>
            <p:cNvPicPr>
              <a:picLocks noChangeAspect="1" noChangeArrowheads="1"/>
            </p:cNvPicPr>
            <p:nvPr/>
          </p:nvPicPr>
          <p:blipFill>
            <a:blip r:embed="rId3"/>
            <a:srcRect l="1425" t="854" r="50110" b="68257"/>
            <a:stretch>
              <a:fillRect/>
            </a:stretch>
          </p:blipFill>
          <p:spPr bwMode="auto">
            <a:xfrm>
              <a:off x="3572" y="973"/>
              <a:ext cx="1927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8" descr="F1_1_2"/>
            <p:cNvPicPr>
              <a:picLocks noChangeAspect="1" noChangeArrowheads="1"/>
            </p:cNvPicPr>
            <p:nvPr/>
          </p:nvPicPr>
          <p:blipFill>
            <a:blip r:embed="rId3"/>
            <a:srcRect l="49896" t="854" r="1639" b="68257"/>
            <a:stretch>
              <a:fillRect/>
            </a:stretch>
          </p:blipFill>
          <p:spPr bwMode="auto">
            <a:xfrm>
              <a:off x="3557" y="2443"/>
              <a:ext cx="1927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83078"/>
            <a:ext cx="8229600" cy="731868"/>
          </a:xfrm>
        </p:spPr>
        <p:txBody>
          <a:bodyPr>
            <a:noAutofit/>
          </a:bodyPr>
          <a:lstStyle/>
          <a:p>
            <a:pPr eaLnBrk="1" hangingPunct="1"/>
            <a:r>
              <a:rPr lang="de-DE" dirty="0" smtClean="0"/>
              <a:t>     SHARE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1163779"/>
            <a:ext cx="8437418" cy="7996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Survey of Health, Ageing and Retirement in Europe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4286"/>
            <a:ext cx="8229600" cy="42820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Harmonized with HRS, ELSA  </a:t>
            </a:r>
          </a:p>
          <a:p>
            <a:r>
              <a:rPr lang="en-US" dirty="0" smtClean="0"/>
              <a:t>Micro data on health, socio-economic status, </a:t>
            </a:r>
            <a:br>
              <a:rPr lang="en-US" dirty="0" smtClean="0"/>
            </a:br>
            <a:r>
              <a:rPr lang="en-US" dirty="0" smtClean="0"/>
              <a:t>social and </a:t>
            </a:r>
            <a:r>
              <a:rPr lang="en-US" sz="3400" dirty="0" smtClean="0"/>
              <a:t>family</a:t>
            </a:r>
            <a:r>
              <a:rPr lang="en-US" dirty="0" smtClean="0"/>
              <a:t> networks</a:t>
            </a:r>
          </a:p>
          <a:p>
            <a:r>
              <a:rPr lang="en-US" dirty="0" smtClean="0"/>
              <a:t>bi-annual, longitudinal (wave 1 in 2004)</a:t>
            </a:r>
          </a:p>
          <a:p>
            <a:r>
              <a:rPr lang="en-US" dirty="0" smtClean="0"/>
              <a:t>More than 1500 interviewers </a:t>
            </a:r>
          </a:p>
          <a:p>
            <a:r>
              <a:rPr lang="en-US" dirty="0" smtClean="0"/>
              <a:t>face-to-face interviews </a:t>
            </a:r>
          </a:p>
          <a:p>
            <a:r>
              <a:rPr lang="en-US" dirty="0" smtClean="0"/>
              <a:t>19 European countries</a:t>
            </a:r>
          </a:p>
          <a:p>
            <a:r>
              <a:rPr lang="en-US" dirty="0" smtClean="0"/>
              <a:t>People aged 50+</a:t>
            </a:r>
          </a:p>
          <a:p>
            <a:r>
              <a:rPr lang="en-US" b="1" dirty="0" smtClean="0"/>
              <a:t>SHARE-Germany</a:t>
            </a:r>
            <a:r>
              <a:rPr lang="en-US" dirty="0" smtClean="0"/>
              <a:t>:</a:t>
            </a:r>
          </a:p>
          <a:p>
            <a:pPr lvl="1"/>
            <a:r>
              <a:rPr lang="de-DE" dirty="0" smtClean="0"/>
              <a:t>Linking </a:t>
            </a:r>
            <a:r>
              <a:rPr lang="de-DE" dirty="0" err="1" smtClean="0"/>
              <a:t>survey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administrative </a:t>
            </a:r>
            <a:r>
              <a:rPr lang="de-DE" dirty="0" err="1" smtClean="0"/>
              <a:t>records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(SHARE-RV) </a:t>
            </a:r>
            <a:endParaRPr lang="en-US" dirty="0" smtClean="0"/>
          </a:p>
          <a:p>
            <a:pPr lvl="1"/>
            <a:r>
              <a:rPr lang="en-US" dirty="0" smtClean="0"/>
              <a:t>Collecting new biomarkers (in wave 5 more countries joined)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115778" y="1990608"/>
            <a:ext cx="2825750" cy="4159250"/>
            <a:chOff x="5935663" y="1907478"/>
            <a:chExt cx="2825750" cy="4159250"/>
          </a:xfrm>
        </p:grpSpPr>
        <p:sp>
          <p:nvSpPr>
            <p:cNvPr id="18436" name="Freeform 4"/>
            <p:cNvSpPr>
              <a:spLocks noChangeArrowheads="1"/>
            </p:cNvSpPr>
            <p:nvPr/>
          </p:nvSpPr>
          <p:spPr bwMode="auto">
            <a:xfrm>
              <a:off x="7978775" y="5595240"/>
              <a:ext cx="222250" cy="92075"/>
            </a:xfrm>
            <a:custGeom>
              <a:avLst/>
              <a:gdLst>
                <a:gd name="T0" fmla="*/ 2147483647 w 746"/>
                <a:gd name="T1" fmla="*/ 2147483647 h 318"/>
                <a:gd name="T2" fmla="*/ 2147483647 w 746"/>
                <a:gd name="T3" fmla="*/ 2147483647 h 318"/>
                <a:gd name="T4" fmla="*/ 2147483647 w 746"/>
                <a:gd name="T5" fmla="*/ 2147483647 h 318"/>
                <a:gd name="T6" fmla="*/ 2147483647 w 746"/>
                <a:gd name="T7" fmla="*/ 2147483647 h 318"/>
                <a:gd name="T8" fmla="*/ 0 w 746"/>
                <a:gd name="T9" fmla="*/ 0 h 318"/>
                <a:gd name="T10" fmla="*/ 2147483647 w 746"/>
                <a:gd name="T11" fmla="*/ 2147483647 h 318"/>
                <a:gd name="T12" fmla="*/ 2147483647 w 746"/>
                <a:gd name="T13" fmla="*/ 2147483647 h 318"/>
                <a:gd name="T14" fmla="*/ 2147483647 w 746"/>
                <a:gd name="T15" fmla="*/ 2147483647 h 318"/>
                <a:gd name="T16" fmla="*/ 2147483647 w 746"/>
                <a:gd name="T17" fmla="*/ 2147483647 h 318"/>
                <a:gd name="T18" fmla="*/ 2147483647 w 746"/>
                <a:gd name="T19" fmla="*/ 2147483647 h 318"/>
                <a:gd name="T20" fmla="*/ 2147483647 w 746"/>
                <a:gd name="T21" fmla="*/ 2147483647 h 318"/>
                <a:gd name="T22" fmla="*/ 2147483647 w 746"/>
                <a:gd name="T23" fmla="*/ 2147483647 h 3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6"/>
                <a:gd name="T37" fmla="*/ 0 h 318"/>
                <a:gd name="T38" fmla="*/ 746 w 746"/>
                <a:gd name="T39" fmla="*/ 318 h 3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6" h="318">
                  <a:moveTo>
                    <a:pt x="406" y="317"/>
                  </a:moveTo>
                  <a:lnTo>
                    <a:pt x="361" y="249"/>
                  </a:lnTo>
                  <a:lnTo>
                    <a:pt x="159" y="249"/>
                  </a:lnTo>
                  <a:lnTo>
                    <a:pt x="22" y="91"/>
                  </a:lnTo>
                  <a:lnTo>
                    <a:pt x="0" y="0"/>
                  </a:lnTo>
                  <a:lnTo>
                    <a:pt x="181" y="45"/>
                  </a:lnTo>
                  <a:lnTo>
                    <a:pt x="361" y="158"/>
                  </a:lnTo>
                  <a:lnTo>
                    <a:pt x="543" y="115"/>
                  </a:lnTo>
                  <a:lnTo>
                    <a:pt x="587" y="182"/>
                  </a:lnTo>
                  <a:lnTo>
                    <a:pt x="745" y="158"/>
                  </a:lnTo>
                  <a:lnTo>
                    <a:pt x="745" y="249"/>
                  </a:lnTo>
                  <a:lnTo>
                    <a:pt x="406" y="317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37" name="Freeform 5"/>
            <p:cNvSpPr>
              <a:spLocks noChangeArrowheads="1"/>
            </p:cNvSpPr>
            <p:nvPr/>
          </p:nvSpPr>
          <p:spPr bwMode="auto">
            <a:xfrm>
              <a:off x="7383463" y="2247203"/>
              <a:ext cx="893762" cy="1695450"/>
            </a:xfrm>
            <a:custGeom>
              <a:avLst/>
              <a:gdLst>
                <a:gd name="T0" fmla="*/ 2147483647 w 2987"/>
                <a:gd name="T1" fmla="*/ 2147483647 h 5884"/>
                <a:gd name="T2" fmla="*/ 2147483647 w 2987"/>
                <a:gd name="T3" fmla="*/ 2147483647 h 5884"/>
                <a:gd name="T4" fmla="*/ 2147483647 w 2987"/>
                <a:gd name="T5" fmla="*/ 2147483647 h 5884"/>
                <a:gd name="T6" fmla="*/ 2147483647 w 2987"/>
                <a:gd name="T7" fmla="*/ 2147483647 h 5884"/>
                <a:gd name="T8" fmla="*/ 2147483647 w 2987"/>
                <a:gd name="T9" fmla="*/ 2147483647 h 5884"/>
                <a:gd name="T10" fmla="*/ 2147483647 w 2987"/>
                <a:gd name="T11" fmla="*/ 2147483647 h 5884"/>
                <a:gd name="T12" fmla="*/ 2147483647 w 2987"/>
                <a:gd name="T13" fmla="*/ 2147483647 h 5884"/>
                <a:gd name="T14" fmla="*/ 2147483647 w 2987"/>
                <a:gd name="T15" fmla="*/ 2147483647 h 5884"/>
                <a:gd name="T16" fmla="*/ 2147483647 w 2987"/>
                <a:gd name="T17" fmla="*/ 2147483647 h 5884"/>
                <a:gd name="T18" fmla="*/ 2147483647 w 2987"/>
                <a:gd name="T19" fmla="*/ 2147483647 h 5884"/>
                <a:gd name="T20" fmla="*/ 2147483647 w 2987"/>
                <a:gd name="T21" fmla="*/ 2147483647 h 5884"/>
                <a:gd name="T22" fmla="*/ 2147483647 w 2987"/>
                <a:gd name="T23" fmla="*/ 2147483647 h 5884"/>
                <a:gd name="T24" fmla="*/ 2147483647 w 2987"/>
                <a:gd name="T25" fmla="*/ 2147483647 h 5884"/>
                <a:gd name="T26" fmla="*/ 2147483647 w 2987"/>
                <a:gd name="T27" fmla="*/ 2147483647 h 5884"/>
                <a:gd name="T28" fmla="*/ 2147483647 w 2987"/>
                <a:gd name="T29" fmla="*/ 2147483647 h 5884"/>
                <a:gd name="T30" fmla="*/ 2147483647 w 2987"/>
                <a:gd name="T31" fmla="*/ 2147483647 h 5884"/>
                <a:gd name="T32" fmla="*/ 2147483647 w 2987"/>
                <a:gd name="T33" fmla="*/ 2147483647 h 5884"/>
                <a:gd name="T34" fmla="*/ 2147483647 w 2987"/>
                <a:gd name="T35" fmla="*/ 2147483647 h 5884"/>
                <a:gd name="T36" fmla="*/ 2147483647 w 2987"/>
                <a:gd name="T37" fmla="*/ 2147483647 h 5884"/>
                <a:gd name="T38" fmla="*/ 2147483647 w 2987"/>
                <a:gd name="T39" fmla="*/ 2147483647 h 5884"/>
                <a:gd name="T40" fmla="*/ 2147483647 w 2987"/>
                <a:gd name="T41" fmla="*/ 2147483647 h 5884"/>
                <a:gd name="T42" fmla="*/ 2147483647 w 2987"/>
                <a:gd name="T43" fmla="*/ 2147483647 h 5884"/>
                <a:gd name="T44" fmla="*/ 2147483647 w 2987"/>
                <a:gd name="T45" fmla="*/ 2147483647 h 5884"/>
                <a:gd name="T46" fmla="*/ 2147483647 w 2987"/>
                <a:gd name="T47" fmla="*/ 2147483647 h 5884"/>
                <a:gd name="T48" fmla="*/ 2147483647 w 2987"/>
                <a:gd name="T49" fmla="*/ 2147483647 h 5884"/>
                <a:gd name="T50" fmla="*/ 2147483647 w 2987"/>
                <a:gd name="T51" fmla="*/ 2147483647 h 5884"/>
                <a:gd name="T52" fmla="*/ 2147483647 w 2987"/>
                <a:gd name="T53" fmla="*/ 2147483647 h 5884"/>
                <a:gd name="T54" fmla="*/ 2147483647 w 2987"/>
                <a:gd name="T55" fmla="*/ 2147483647 h 5884"/>
                <a:gd name="T56" fmla="*/ 2147483647 w 2987"/>
                <a:gd name="T57" fmla="*/ 2147483647 h 5884"/>
                <a:gd name="T58" fmla="*/ 2147483647 w 2987"/>
                <a:gd name="T59" fmla="*/ 2147483647 h 5884"/>
                <a:gd name="T60" fmla="*/ 2147483647 w 2987"/>
                <a:gd name="T61" fmla="*/ 2147483647 h 5884"/>
                <a:gd name="T62" fmla="*/ 2147483647 w 2987"/>
                <a:gd name="T63" fmla="*/ 2147483647 h 5884"/>
                <a:gd name="T64" fmla="*/ 2147483647 w 2987"/>
                <a:gd name="T65" fmla="*/ 2147483647 h 5884"/>
                <a:gd name="T66" fmla="*/ 2147483647 w 2987"/>
                <a:gd name="T67" fmla="*/ 2147483647 h 5884"/>
                <a:gd name="T68" fmla="*/ 2147483647 w 2987"/>
                <a:gd name="T69" fmla="*/ 2147483647 h 5884"/>
                <a:gd name="T70" fmla="*/ 2147483647 w 2987"/>
                <a:gd name="T71" fmla="*/ 2147483647 h 5884"/>
                <a:gd name="T72" fmla="*/ 2147483647 w 2987"/>
                <a:gd name="T73" fmla="*/ 2147483647 h 5884"/>
                <a:gd name="T74" fmla="*/ 2147483647 w 2987"/>
                <a:gd name="T75" fmla="*/ 2147483647 h 5884"/>
                <a:gd name="T76" fmla="*/ 2147483647 w 2987"/>
                <a:gd name="T77" fmla="*/ 2147483647 h 5884"/>
                <a:gd name="T78" fmla="*/ 0 w 2987"/>
                <a:gd name="T79" fmla="*/ 2147483647 h 58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987"/>
                <a:gd name="T121" fmla="*/ 0 h 5884"/>
                <a:gd name="T122" fmla="*/ 2987 w 2987"/>
                <a:gd name="T123" fmla="*/ 5884 h 58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987" h="5884">
                  <a:moveTo>
                    <a:pt x="22" y="4526"/>
                  </a:moveTo>
                  <a:lnTo>
                    <a:pt x="135" y="4526"/>
                  </a:lnTo>
                  <a:lnTo>
                    <a:pt x="135" y="4343"/>
                  </a:lnTo>
                  <a:lnTo>
                    <a:pt x="293" y="4004"/>
                  </a:lnTo>
                  <a:lnTo>
                    <a:pt x="250" y="3733"/>
                  </a:lnTo>
                  <a:lnTo>
                    <a:pt x="406" y="3711"/>
                  </a:lnTo>
                  <a:lnTo>
                    <a:pt x="406" y="3574"/>
                  </a:lnTo>
                  <a:lnTo>
                    <a:pt x="293" y="3553"/>
                  </a:lnTo>
                  <a:lnTo>
                    <a:pt x="250" y="3123"/>
                  </a:lnTo>
                  <a:lnTo>
                    <a:pt x="363" y="2513"/>
                  </a:lnTo>
                  <a:lnTo>
                    <a:pt x="519" y="2421"/>
                  </a:lnTo>
                  <a:lnTo>
                    <a:pt x="634" y="2489"/>
                  </a:lnTo>
                  <a:lnTo>
                    <a:pt x="723" y="2354"/>
                  </a:lnTo>
                  <a:lnTo>
                    <a:pt x="678" y="2263"/>
                  </a:lnTo>
                  <a:lnTo>
                    <a:pt x="836" y="1900"/>
                  </a:lnTo>
                  <a:lnTo>
                    <a:pt x="949" y="1470"/>
                  </a:lnTo>
                  <a:lnTo>
                    <a:pt x="1086" y="1470"/>
                  </a:lnTo>
                  <a:lnTo>
                    <a:pt x="1153" y="1110"/>
                  </a:lnTo>
                  <a:lnTo>
                    <a:pt x="1312" y="973"/>
                  </a:lnTo>
                  <a:lnTo>
                    <a:pt x="1336" y="769"/>
                  </a:lnTo>
                  <a:lnTo>
                    <a:pt x="1607" y="543"/>
                  </a:lnTo>
                  <a:lnTo>
                    <a:pt x="1742" y="612"/>
                  </a:lnTo>
                  <a:lnTo>
                    <a:pt x="1900" y="272"/>
                  </a:lnTo>
                  <a:lnTo>
                    <a:pt x="2217" y="317"/>
                  </a:lnTo>
                  <a:lnTo>
                    <a:pt x="2285" y="0"/>
                  </a:lnTo>
                  <a:lnTo>
                    <a:pt x="2421" y="70"/>
                  </a:lnTo>
                  <a:lnTo>
                    <a:pt x="2602" y="250"/>
                  </a:lnTo>
                  <a:lnTo>
                    <a:pt x="2827" y="408"/>
                  </a:lnTo>
                  <a:lnTo>
                    <a:pt x="2873" y="567"/>
                  </a:lnTo>
                  <a:lnTo>
                    <a:pt x="2849" y="793"/>
                  </a:lnTo>
                  <a:lnTo>
                    <a:pt x="2919" y="838"/>
                  </a:lnTo>
                  <a:lnTo>
                    <a:pt x="2873" y="927"/>
                  </a:lnTo>
                  <a:lnTo>
                    <a:pt x="2986" y="1155"/>
                  </a:lnTo>
                  <a:lnTo>
                    <a:pt x="2873" y="1336"/>
                  </a:lnTo>
                  <a:lnTo>
                    <a:pt x="2986" y="1629"/>
                  </a:lnTo>
                  <a:lnTo>
                    <a:pt x="2782" y="1629"/>
                  </a:lnTo>
                  <a:lnTo>
                    <a:pt x="2669" y="1540"/>
                  </a:lnTo>
                  <a:lnTo>
                    <a:pt x="2578" y="1742"/>
                  </a:lnTo>
                  <a:lnTo>
                    <a:pt x="2510" y="1698"/>
                  </a:lnTo>
                  <a:lnTo>
                    <a:pt x="2352" y="1900"/>
                  </a:lnTo>
                  <a:lnTo>
                    <a:pt x="2285" y="2150"/>
                  </a:lnTo>
                  <a:lnTo>
                    <a:pt x="2330" y="2285"/>
                  </a:lnTo>
                  <a:lnTo>
                    <a:pt x="2172" y="2580"/>
                  </a:lnTo>
                  <a:lnTo>
                    <a:pt x="2013" y="2534"/>
                  </a:lnTo>
                  <a:lnTo>
                    <a:pt x="1991" y="2693"/>
                  </a:lnTo>
                  <a:lnTo>
                    <a:pt x="1650" y="2851"/>
                  </a:lnTo>
                  <a:lnTo>
                    <a:pt x="1629" y="2964"/>
                  </a:lnTo>
                  <a:lnTo>
                    <a:pt x="1492" y="3077"/>
                  </a:lnTo>
                  <a:lnTo>
                    <a:pt x="1492" y="3257"/>
                  </a:lnTo>
                  <a:lnTo>
                    <a:pt x="1449" y="3303"/>
                  </a:lnTo>
                  <a:lnTo>
                    <a:pt x="1470" y="3394"/>
                  </a:lnTo>
                  <a:lnTo>
                    <a:pt x="1379" y="3483"/>
                  </a:lnTo>
                  <a:lnTo>
                    <a:pt x="1357" y="3620"/>
                  </a:lnTo>
                  <a:lnTo>
                    <a:pt x="1379" y="3755"/>
                  </a:lnTo>
                  <a:lnTo>
                    <a:pt x="1336" y="3800"/>
                  </a:lnTo>
                  <a:lnTo>
                    <a:pt x="1425" y="3959"/>
                  </a:lnTo>
                  <a:lnTo>
                    <a:pt x="1492" y="3913"/>
                  </a:lnTo>
                  <a:lnTo>
                    <a:pt x="1561" y="4141"/>
                  </a:lnTo>
                  <a:lnTo>
                    <a:pt x="1650" y="4163"/>
                  </a:lnTo>
                  <a:lnTo>
                    <a:pt x="1629" y="4276"/>
                  </a:lnTo>
                  <a:lnTo>
                    <a:pt x="1516" y="4547"/>
                  </a:lnTo>
                  <a:lnTo>
                    <a:pt x="1336" y="4593"/>
                  </a:lnTo>
                  <a:lnTo>
                    <a:pt x="1153" y="4840"/>
                  </a:lnTo>
                  <a:lnTo>
                    <a:pt x="1086" y="4956"/>
                  </a:lnTo>
                  <a:lnTo>
                    <a:pt x="1132" y="5112"/>
                  </a:lnTo>
                  <a:lnTo>
                    <a:pt x="1062" y="5316"/>
                  </a:lnTo>
                  <a:lnTo>
                    <a:pt x="927" y="5679"/>
                  </a:lnTo>
                  <a:lnTo>
                    <a:pt x="793" y="5542"/>
                  </a:lnTo>
                  <a:lnTo>
                    <a:pt x="589" y="5679"/>
                  </a:lnTo>
                  <a:lnTo>
                    <a:pt x="565" y="5837"/>
                  </a:lnTo>
                  <a:lnTo>
                    <a:pt x="430" y="5813"/>
                  </a:lnTo>
                  <a:lnTo>
                    <a:pt x="339" y="5883"/>
                  </a:lnTo>
                  <a:lnTo>
                    <a:pt x="272" y="5813"/>
                  </a:lnTo>
                  <a:lnTo>
                    <a:pt x="293" y="5679"/>
                  </a:lnTo>
                  <a:lnTo>
                    <a:pt x="250" y="5542"/>
                  </a:lnTo>
                  <a:lnTo>
                    <a:pt x="293" y="5316"/>
                  </a:lnTo>
                  <a:lnTo>
                    <a:pt x="135" y="5068"/>
                  </a:lnTo>
                  <a:lnTo>
                    <a:pt x="113" y="4886"/>
                  </a:lnTo>
                  <a:lnTo>
                    <a:pt x="113" y="4706"/>
                  </a:lnTo>
                  <a:lnTo>
                    <a:pt x="0" y="4660"/>
                  </a:lnTo>
                  <a:lnTo>
                    <a:pt x="22" y="452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38" name="Freeform 6"/>
            <p:cNvSpPr>
              <a:spLocks noChangeArrowheads="1"/>
            </p:cNvSpPr>
            <p:nvPr/>
          </p:nvSpPr>
          <p:spPr bwMode="auto">
            <a:xfrm>
              <a:off x="7172325" y="3766440"/>
              <a:ext cx="176213" cy="201613"/>
            </a:xfrm>
            <a:custGeom>
              <a:avLst/>
              <a:gdLst>
                <a:gd name="T0" fmla="*/ 2147483647 w 588"/>
                <a:gd name="T1" fmla="*/ 2147483647 h 703"/>
                <a:gd name="T2" fmla="*/ 2147483647 w 588"/>
                <a:gd name="T3" fmla="*/ 2147483647 h 703"/>
                <a:gd name="T4" fmla="*/ 2147483647 w 588"/>
                <a:gd name="T5" fmla="*/ 2147483647 h 703"/>
                <a:gd name="T6" fmla="*/ 2147483647 w 588"/>
                <a:gd name="T7" fmla="*/ 2147483647 h 703"/>
                <a:gd name="T8" fmla="*/ 2147483647 w 588"/>
                <a:gd name="T9" fmla="*/ 0 h 703"/>
                <a:gd name="T10" fmla="*/ 2147483647 w 588"/>
                <a:gd name="T11" fmla="*/ 2147483647 h 703"/>
                <a:gd name="T12" fmla="*/ 0 w 588"/>
                <a:gd name="T13" fmla="*/ 2147483647 h 703"/>
                <a:gd name="T14" fmla="*/ 2147483647 w 588"/>
                <a:gd name="T15" fmla="*/ 2147483647 h 703"/>
                <a:gd name="T16" fmla="*/ 2147483647 w 588"/>
                <a:gd name="T17" fmla="*/ 2147483647 h 703"/>
                <a:gd name="T18" fmla="*/ 2147483647 w 588"/>
                <a:gd name="T19" fmla="*/ 2147483647 h 703"/>
                <a:gd name="T20" fmla="*/ 2147483647 w 588"/>
                <a:gd name="T21" fmla="*/ 2147483647 h 703"/>
                <a:gd name="T22" fmla="*/ 2147483647 w 588"/>
                <a:gd name="T23" fmla="*/ 2147483647 h 703"/>
                <a:gd name="T24" fmla="*/ 2147483647 w 588"/>
                <a:gd name="T25" fmla="*/ 2147483647 h 703"/>
                <a:gd name="T26" fmla="*/ 2147483647 w 588"/>
                <a:gd name="T27" fmla="*/ 2147483647 h 7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8"/>
                <a:gd name="T43" fmla="*/ 0 h 703"/>
                <a:gd name="T44" fmla="*/ 588 w 588"/>
                <a:gd name="T45" fmla="*/ 703 h 7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8" h="703">
                  <a:moveTo>
                    <a:pt x="317" y="680"/>
                  </a:moveTo>
                  <a:lnTo>
                    <a:pt x="362" y="385"/>
                  </a:lnTo>
                  <a:lnTo>
                    <a:pt x="587" y="272"/>
                  </a:lnTo>
                  <a:lnTo>
                    <a:pt x="521" y="183"/>
                  </a:lnTo>
                  <a:lnTo>
                    <a:pt x="497" y="0"/>
                  </a:lnTo>
                  <a:lnTo>
                    <a:pt x="250" y="92"/>
                  </a:lnTo>
                  <a:lnTo>
                    <a:pt x="0" y="92"/>
                  </a:lnTo>
                  <a:lnTo>
                    <a:pt x="45" y="363"/>
                  </a:lnTo>
                  <a:lnTo>
                    <a:pt x="91" y="476"/>
                  </a:lnTo>
                  <a:lnTo>
                    <a:pt x="67" y="656"/>
                  </a:lnTo>
                  <a:lnTo>
                    <a:pt x="67" y="680"/>
                  </a:lnTo>
                  <a:lnTo>
                    <a:pt x="137" y="680"/>
                  </a:lnTo>
                  <a:lnTo>
                    <a:pt x="226" y="702"/>
                  </a:lnTo>
                  <a:lnTo>
                    <a:pt x="317" y="68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39" name="Freeform 7"/>
            <p:cNvSpPr>
              <a:spLocks noChangeArrowheads="1"/>
            </p:cNvSpPr>
            <p:nvPr/>
          </p:nvSpPr>
          <p:spPr bwMode="auto">
            <a:xfrm>
              <a:off x="5935663" y="3791840"/>
              <a:ext cx="333375" cy="385763"/>
            </a:xfrm>
            <a:custGeom>
              <a:avLst/>
              <a:gdLst>
                <a:gd name="T0" fmla="*/ 2147483647 w 1110"/>
                <a:gd name="T1" fmla="*/ 2147483647 h 1335"/>
                <a:gd name="T2" fmla="*/ 2147483647 w 1110"/>
                <a:gd name="T3" fmla="*/ 2147483647 h 1335"/>
                <a:gd name="T4" fmla="*/ 2147483647 w 1110"/>
                <a:gd name="T5" fmla="*/ 2147483647 h 1335"/>
                <a:gd name="T6" fmla="*/ 2147483647 w 1110"/>
                <a:gd name="T7" fmla="*/ 2147483647 h 1335"/>
                <a:gd name="T8" fmla="*/ 2147483647 w 1110"/>
                <a:gd name="T9" fmla="*/ 2147483647 h 1335"/>
                <a:gd name="T10" fmla="*/ 2147483647 w 1110"/>
                <a:gd name="T11" fmla="*/ 2147483647 h 1335"/>
                <a:gd name="T12" fmla="*/ 2147483647 w 1110"/>
                <a:gd name="T13" fmla="*/ 2147483647 h 1335"/>
                <a:gd name="T14" fmla="*/ 2147483647 w 1110"/>
                <a:gd name="T15" fmla="*/ 2147483647 h 1335"/>
                <a:gd name="T16" fmla="*/ 2147483647 w 1110"/>
                <a:gd name="T17" fmla="*/ 2147483647 h 1335"/>
                <a:gd name="T18" fmla="*/ 2147483647 w 1110"/>
                <a:gd name="T19" fmla="*/ 2147483647 h 1335"/>
                <a:gd name="T20" fmla="*/ 2147483647 w 1110"/>
                <a:gd name="T21" fmla="*/ 2147483647 h 1335"/>
                <a:gd name="T22" fmla="*/ 2147483647 w 1110"/>
                <a:gd name="T23" fmla="*/ 2147483647 h 1335"/>
                <a:gd name="T24" fmla="*/ 2147483647 w 1110"/>
                <a:gd name="T25" fmla="*/ 2147483647 h 1335"/>
                <a:gd name="T26" fmla="*/ 2147483647 w 1110"/>
                <a:gd name="T27" fmla="*/ 2147483647 h 1335"/>
                <a:gd name="T28" fmla="*/ 2147483647 w 1110"/>
                <a:gd name="T29" fmla="*/ 2147483647 h 1335"/>
                <a:gd name="T30" fmla="*/ 2147483647 w 1110"/>
                <a:gd name="T31" fmla="*/ 2147483647 h 1335"/>
                <a:gd name="T32" fmla="*/ 2147483647 w 1110"/>
                <a:gd name="T33" fmla="*/ 2147483647 h 1335"/>
                <a:gd name="T34" fmla="*/ 2147483647 w 1110"/>
                <a:gd name="T35" fmla="*/ 2147483647 h 1335"/>
                <a:gd name="T36" fmla="*/ 2147483647 w 1110"/>
                <a:gd name="T37" fmla="*/ 2147483647 h 1335"/>
                <a:gd name="T38" fmla="*/ 2147483647 w 1110"/>
                <a:gd name="T39" fmla="*/ 2147483647 h 1335"/>
                <a:gd name="T40" fmla="*/ 2147483647 w 1110"/>
                <a:gd name="T41" fmla="*/ 2147483647 h 1335"/>
                <a:gd name="T42" fmla="*/ 2147483647 w 1110"/>
                <a:gd name="T43" fmla="*/ 2147483647 h 1335"/>
                <a:gd name="T44" fmla="*/ 0 w 1110"/>
                <a:gd name="T45" fmla="*/ 2147483647 h 1335"/>
                <a:gd name="T46" fmla="*/ 2147483647 w 1110"/>
                <a:gd name="T47" fmla="*/ 2147483647 h 1335"/>
                <a:gd name="T48" fmla="*/ 2147483647 w 1110"/>
                <a:gd name="T49" fmla="*/ 2147483647 h 1335"/>
                <a:gd name="T50" fmla="*/ 2147483647 w 1110"/>
                <a:gd name="T51" fmla="*/ 2147483647 h 1335"/>
                <a:gd name="T52" fmla="*/ 2147483647 w 1110"/>
                <a:gd name="T53" fmla="*/ 2147483647 h 1335"/>
                <a:gd name="T54" fmla="*/ 2147483647 w 1110"/>
                <a:gd name="T55" fmla="*/ 2147483647 h 1335"/>
                <a:gd name="T56" fmla="*/ 2147483647 w 1110"/>
                <a:gd name="T57" fmla="*/ 2147483647 h 1335"/>
                <a:gd name="T58" fmla="*/ 2147483647 w 1110"/>
                <a:gd name="T59" fmla="*/ 2147483647 h 1335"/>
                <a:gd name="T60" fmla="*/ 2147483647 w 1110"/>
                <a:gd name="T61" fmla="*/ 2147483647 h 1335"/>
                <a:gd name="T62" fmla="*/ 2147483647 w 1110"/>
                <a:gd name="T63" fmla="*/ 2147483647 h 1335"/>
                <a:gd name="T64" fmla="*/ 2147483647 w 1110"/>
                <a:gd name="T65" fmla="*/ 2147483647 h 1335"/>
                <a:gd name="T66" fmla="*/ 2147483647 w 1110"/>
                <a:gd name="T67" fmla="*/ 2147483647 h 1335"/>
                <a:gd name="T68" fmla="*/ 2147483647 w 1110"/>
                <a:gd name="T69" fmla="*/ 2147483647 h 1335"/>
                <a:gd name="T70" fmla="*/ 2147483647 w 1110"/>
                <a:gd name="T71" fmla="*/ 2147483647 h 1335"/>
                <a:gd name="T72" fmla="*/ 2147483647 w 1110"/>
                <a:gd name="T73" fmla="*/ 2147483647 h 1335"/>
                <a:gd name="T74" fmla="*/ 2147483647 w 1110"/>
                <a:gd name="T75" fmla="*/ 2147483647 h 1335"/>
                <a:gd name="T76" fmla="*/ 2147483647 w 1110"/>
                <a:gd name="T77" fmla="*/ 2147483647 h 1335"/>
                <a:gd name="T78" fmla="*/ 2147483647 w 1110"/>
                <a:gd name="T79" fmla="*/ 2147483647 h 1335"/>
                <a:gd name="T80" fmla="*/ 2147483647 w 1110"/>
                <a:gd name="T81" fmla="*/ 2147483647 h 1335"/>
                <a:gd name="T82" fmla="*/ 2147483647 w 1110"/>
                <a:gd name="T83" fmla="*/ 2147483647 h 1335"/>
                <a:gd name="T84" fmla="*/ 2147483647 w 1110"/>
                <a:gd name="T85" fmla="*/ 2147483647 h 1335"/>
                <a:gd name="T86" fmla="*/ 2147483647 w 1110"/>
                <a:gd name="T87" fmla="*/ 2147483647 h 1335"/>
                <a:gd name="T88" fmla="*/ 2147483647 w 1110"/>
                <a:gd name="T89" fmla="*/ 0 h 1335"/>
                <a:gd name="T90" fmla="*/ 2147483647 w 1110"/>
                <a:gd name="T91" fmla="*/ 0 h 1335"/>
                <a:gd name="T92" fmla="*/ 2147483647 w 1110"/>
                <a:gd name="T93" fmla="*/ 0 h 1335"/>
                <a:gd name="T94" fmla="*/ 2147483647 w 1110"/>
                <a:gd name="T95" fmla="*/ 2147483647 h 1335"/>
                <a:gd name="T96" fmla="*/ 2147483647 w 1110"/>
                <a:gd name="T97" fmla="*/ 2147483647 h 1335"/>
                <a:gd name="T98" fmla="*/ 2147483647 w 1110"/>
                <a:gd name="T99" fmla="*/ 2147483647 h 1335"/>
                <a:gd name="T100" fmla="*/ 2147483647 w 1110"/>
                <a:gd name="T101" fmla="*/ 2147483647 h 1335"/>
                <a:gd name="T102" fmla="*/ 2147483647 w 1110"/>
                <a:gd name="T103" fmla="*/ 2147483647 h 1335"/>
                <a:gd name="T104" fmla="*/ 2147483647 w 1110"/>
                <a:gd name="T105" fmla="*/ 2147483647 h 1335"/>
                <a:gd name="T106" fmla="*/ 2147483647 w 1110"/>
                <a:gd name="T107" fmla="*/ 2147483647 h 1335"/>
                <a:gd name="T108" fmla="*/ 2147483647 w 1110"/>
                <a:gd name="T109" fmla="*/ 2147483647 h 1335"/>
                <a:gd name="T110" fmla="*/ 2147483647 w 1110"/>
                <a:gd name="T111" fmla="*/ 2147483647 h 1335"/>
                <a:gd name="T112" fmla="*/ 2147483647 w 1110"/>
                <a:gd name="T113" fmla="*/ 2147483647 h 1335"/>
                <a:gd name="T114" fmla="*/ 2147483647 w 1110"/>
                <a:gd name="T115" fmla="*/ 2147483647 h 1335"/>
                <a:gd name="T116" fmla="*/ 2147483647 w 1110"/>
                <a:gd name="T117" fmla="*/ 2147483647 h 1335"/>
                <a:gd name="T118" fmla="*/ 2147483647 w 1110"/>
                <a:gd name="T119" fmla="*/ 2147483647 h 1335"/>
                <a:gd name="T120" fmla="*/ 2147483647 w 1110"/>
                <a:gd name="T121" fmla="*/ 2147483647 h 1335"/>
                <a:gd name="T122" fmla="*/ 2147483647 w 1110"/>
                <a:gd name="T123" fmla="*/ 2147483647 h 1335"/>
                <a:gd name="T124" fmla="*/ 2147483647 w 1110"/>
                <a:gd name="T125" fmla="*/ 2147483647 h 13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10"/>
                <a:gd name="T190" fmla="*/ 0 h 1335"/>
                <a:gd name="T191" fmla="*/ 1110 w 1110"/>
                <a:gd name="T192" fmla="*/ 1335 h 13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10" h="1335">
                  <a:moveTo>
                    <a:pt x="1085" y="406"/>
                  </a:moveTo>
                  <a:lnTo>
                    <a:pt x="1085" y="406"/>
                  </a:lnTo>
                  <a:lnTo>
                    <a:pt x="1106" y="445"/>
                  </a:lnTo>
                  <a:lnTo>
                    <a:pt x="1109" y="450"/>
                  </a:lnTo>
                  <a:lnTo>
                    <a:pt x="1109" y="451"/>
                  </a:lnTo>
                  <a:lnTo>
                    <a:pt x="990" y="549"/>
                  </a:lnTo>
                  <a:lnTo>
                    <a:pt x="975" y="562"/>
                  </a:lnTo>
                  <a:lnTo>
                    <a:pt x="973" y="563"/>
                  </a:lnTo>
                  <a:lnTo>
                    <a:pt x="973" y="564"/>
                  </a:lnTo>
                  <a:lnTo>
                    <a:pt x="933" y="683"/>
                  </a:lnTo>
                  <a:lnTo>
                    <a:pt x="928" y="698"/>
                  </a:lnTo>
                  <a:lnTo>
                    <a:pt x="927" y="700"/>
                  </a:lnTo>
                  <a:lnTo>
                    <a:pt x="927" y="701"/>
                  </a:lnTo>
                  <a:lnTo>
                    <a:pt x="973" y="767"/>
                  </a:lnTo>
                  <a:lnTo>
                    <a:pt x="913" y="907"/>
                  </a:lnTo>
                  <a:lnTo>
                    <a:pt x="906" y="924"/>
                  </a:lnTo>
                  <a:lnTo>
                    <a:pt x="905" y="926"/>
                  </a:lnTo>
                  <a:lnTo>
                    <a:pt x="905" y="1130"/>
                  </a:lnTo>
                  <a:lnTo>
                    <a:pt x="679" y="1063"/>
                  </a:lnTo>
                  <a:lnTo>
                    <a:pt x="541" y="1221"/>
                  </a:lnTo>
                  <a:lnTo>
                    <a:pt x="523" y="1241"/>
                  </a:lnTo>
                  <a:lnTo>
                    <a:pt x="521" y="1243"/>
                  </a:lnTo>
                  <a:lnTo>
                    <a:pt x="384" y="1265"/>
                  </a:lnTo>
                  <a:lnTo>
                    <a:pt x="226" y="1326"/>
                  </a:lnTo>
                  <a:lnTo>
                    <a:pt x="207" y="1333"/>
                  </a:lnTo>
                  <a:lnTo>
                    <a:pt x="204" y="1334"/>
                  </a:lnTo>
                  <a:lnTo>
                    <a:pt x="204" y="1243"/>
                  </a:lnTo>
                  <a:lnTo>
                    <a:pt x="113" y="1243"/>
                  </a:lnTo>
                  <a:lnTo>
                    <a:pt x="158" y="1152"/>
                  </a:lnTo>
                  <a:lnTo>
                    <a:pt x="0" y="1130"/>
                  </a:lnTo>
                  <a:lnTo>
                    <a:pt x="67" y="1084"/>
                  </a:lnTo>
                  <a:lnTo>
                    <a:pt x="128" y="1005"/>
                  </a:lnTo>
                  <a:lnTo>
                    <a:pt x="136" y="995"/>
                  </a:lnTo>
                  <a:lnTo>
                    <a:pt x="137" y="994"/>
                  </a:lnTo>
                  <a:lnTo>
                    <a:pt x="137" y="993"/>
                  </a:lnTo>
                  <a:lnTo>
                    <a:pt x="215" y="1014"/>
                  </a:lnTo>
                  <a:lnTo>
                    <a:pt x="225" y="1017"/>
                  </a:lnTo>
                  <a:lnTo>
                    <a:pt x="226" y="1017"/>
                  </a:lnTo>
                  <a:lnTo>
                    <a:pt x="226" y="926"/>
                  </a:lnTo>
                  <a:lnTo>
                    <a:pt x="204" y="791"/>
                  </a:lnTo>
                  <a:lnTo>
                    <a:pt x="249" y="722"/>
                  </a:lnTo>
                  <a:lnTo>
                    <a:pt x="158" y="655"/>
                  </a:lnTo>
                  <a:lnTo>
                    <a:pt x="249" y="521"/>
                  </a:lnTo>
                  <a:lnTo>
                    <a:pt x="182" y="406"/>
                  </a:lnTo>
                  <a:lnTo>
                    <a:pt x="295" y="317"/>
                  </a:lnTo>
                  <a:lnTo>
                    <a:pt x="373" y="394"/>
                  </a:lnTo>
                  <a:lnTo>
                    <a:pt x="383" y="404"/>
                  </a:lnTo>
                  <a:lnTo>
                    <a:pt x="384" y="405"/>
                  </a:lnTo>
                  <a:lnTo>
                    <a:pt x="384" y="406"/>
                  </a:lnTo>
                  <a:lnTo>
                    <a:pt x="475" y="406"/>
                  </a:lnTo>
                  <a:lnTo>
                    <a:pt x="475" y="317"/>
                  </a:lnTo>
                  <a:lnTo>
                    <a:pt x="555" y="276"/>
                  </a:lnTo>
                  <a:lnTo>
                    <a:pt x="565" y="271"/>
                  </a:lnTo>
                  <a:lnTo>
                    <a:pt x="566" y="271"/>
                  </a:lnTo>
                  <a:lnTo>
                    <a:pt x="408" y="225"/>
                  </a:lnTo>
                  <a:lnTo>
                    <a:pt x="507" y="185"/>
                  </a:lnTo>
                  <a:lnTo>
                    <a:pt x="519" y="180"/>
                  </a:lnTo>
                  <a:lnTo>
                    <a:pt x="521" y="180"/>
                  </a:lnTo>
                  <a:lnTo>
                    <a:pt x="543" y="21"/>
                  </a:lnTo>
                  <a:lnTo>
                    <a:pt x="641" y="2"/>
                  </a:lnTo>
                  <a:lnTo>
                    <a:pt x="653" y="0"/>
                  </a:lnTo>
                  <a:lnTo>
                    <a:pt x="655" y="0"/>
                  </a:lnTo>
                  <a:lnTo>
                    <a:pt x="701" y="67"/>
                  </a:lnTo>
                  <a:lnTo>
                    <a:pt x="760" y="127"/>
                  </a:lnTo>
                  <a:lnTo>
                    <a:pt x="767" y="134"/>
                  </a:lnTo>
                  <a:lnTo>
                    <a:pt x="768" y="135"/>
                  </a:lnTo>
                  <a:lnTo>
                    <a:pt x="768" y="136"/>
                  </a:lnTo>
                  <a:lnTo>
                    <a:pt x="630" y="254"/>
                  </a:lnTo>
                  <a:lnTo>
                    <a:pt x="612" y="268"/>
                  </a:lnTo>
                  <a:lnTo>
                    <a:pt x="610" y="270"/>
                  </a:lnTo>
                  <a:lnTo>
                    <a:pt x="610" y="271"/>
                  </a:lnTo>
                  <a:lnTo>
                    <a:pt x="670" y="369"/>
                  </a:lnTo>
                  <a:lnTo>
                    <a:pt x="678" y="382"/>
                  </a:lnTo>
                  <a:lnTo>
                    <a:pt x="679" y="383"/>
                  </a:lnTo>
                  <a:lnTo>
                    <a:pt x="679" y="384"/>
                  </a:lnTo>
                  <a:lnTo>
                    <a:pt x="778" y="343"/>
                  </a:lnTo>
                  <a:lnTo>
                    <a:pt x="790" y="338"/>
                  </a:lnTo>
                  <a:lnTo>
                    <a:pt x="792" y="338"/>
                  </a:lnTo>
                  <a:lnTo>
                    <a:pt x="910" y="457"/>
                  </a:lnTo>
                  <a:lnTo>
                    <a:pt x="925" y="472"/>
                  </a:lnTo>
                  <a:lnTo>
                    <a:pt x="927" y="474"/>
                  </a:lnTo>
                  <a:lnTo>
                    <a:pt x="927" y="475"/>
                  </a:lnTo>
                  <a:lnTo>
                    <a:pt x="1085" y="406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0" name="Freeform 8" descr="90%"/>
            <p:cNvSpPr>
              <a:spLocks noChangeArrowheads="1"/>
            </p:cNvSpPr>
            <p:nvPr/>
          </p:nvSpPr>
          <p:spPr bwMode="auto">
            <a:xfrm>
              <a:off x="5970588" y="4991990"/>
              <a:ext cx="204787" cy="415925"/>
            </a:xfrm>
            <a:custGeom>
              <a:avLst/>
              <a:gdLst>
                <a:gd name="T0" fmla="*/ 2147483647 w 680"/>
                <a:gd name="T1" fmla="*/ 0 h 1447"/>
                <a:gd name="T2" fmla="*/ 2147483647 w 680"/>
                <a:gd name="T3" fmla="*/ 0 h 1447"/>
                <a:gd name="T4" fmla="*/ 2147483647 w 680"/>
                <a:gd name="T5" fmla="*/ 2147483647 h 1447"/>
                <a:gd name="T6" fmla="*/ 2147483647 w 680"/>
                <a:gd name="T7" fmla="*/ 2147483647 h 1447"/>
                <a:gd name="T8" fmla="*/ 2147483647 w 680"/>
                <a:gd name="T9" fmla="*/ 2147483647 h 1447"/>
                <a:gd name="T10" fmla="*/ 2147483647 w 680"/>
                <a:gd name="T11" fmla="*/ 2147483647 h 1447"/>
                <a:gd name="T12" fmla="*/ 2147483647 w 680"/>
                <a:gd name="T13" fmla="*/ 2147483647 h 1447"/>
                <a:gd name="T14" fmla="*/ 2147483647 w 680"/>
                <a:gd name="T15" fmla="*/ 2147483647 h 1447"/>
                <a:gd name="T16" fmla="*/ 2147483647 w 680"/>
                <a:gd name="T17" fmla="*/ 2147483647 h 1447"/>
                <a:gd name="T18" fmla="*/ 2147483647 w 680"/>
                <a:gd name="T19" fmla="*/ 2147483647 h 1447"/>
                <a:gd name="T20" fmla="*/ 2147483647 w 680"/>
                <a:gd name="T21" fmla="*/ 2147483647 h 1447"/>
                <a:gd name="T22" fmla="*/ 2147483647 w 680"/>
                <a:gd name="T23" fmla="*/ 2147483647 h 1447"/>
                <a:gd name="T24" fmla="*/ 2147483647 w 680"/>
                <a:gd name="T25" fmla="*/ 2147483647 h 1447"/>
                <a:gd name="T26" fmla="*/ 2147483647 w 680"/>
                <a:gd name="T27" fmla="*/ 2147483647 h 1447"/>
                <a:gd name="T28" fmla="*/ 2147483647 w 680"/>
                <a:gd name="T29" fmla="*/ 2147483647 h 1447"/>
                <a:gd name="T30" fmla="*/ 2147483647 w 680"/>
                <a:gd name="T31" fmla="*/ 2147483647 h 1447"/>
                <a:gd name="T32" fmla="*/ 2147483647 w 680"/>
                <a:gd name="T33" fmla="*/ 2147483647 h 1447"/>
                <a:gd name="T34" fmla="*/ 2147483647 w 680"/>
                <a:gd name="T35" fmla="*/ 2147483647 h 1447"/>
                <a:gd name="T36" fmla="*/ 2147483647 w 680"/>
                <a:gd name="T37" fmla="*/ 2147483647 h 1447"/>
                <a:gd name="T38" fmla="*/ 2147483647 w 680"/>
                <a:gd name="T39" fmla="*/ 2147483647 h 1447"/>
                <a:gd name="T40" fmla="*/ 2147483647 w 680"/>
                <a:gd name="T41" fmla="*/ 2147483647 h 1447"/>
                <a:gd name="T42" fmla="*/ 2147483647 w 680"/>
                <a:gd name="T43" fmla="*/ 2147483647 h 1447"/>
                <a:gd name="T44" fmla="*/ 2147483647 w 680"/>
                <a:gd name="T45" fmla="*/ 2147483647 h 1447"/>
                <a:gd name="T46" fmla="*/ 0 w 680"/>
                <a:gd name="T47" fmla="*/ 2147483647 h 1447"/>
                <a:gd name="T48" fmla="*/ 2147483647 w 680"/>
                <a:gd name="T49" fmla="*/ 2147483647 h 1447"/>
                <a:gd name="T50" fmla="*/ 2147483647 w 680"/>
                <a:gd name="T51" fmla="*/ 2147483647 h 1447"/>
                <a:gd name="T52" fmla="*/ 2147483647 w 680"/>
                <a:gd name="T53" fmla="*/ 0 h 14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80"/>
                <a:gd name="T82" fmla="*/ 0 h 1447"/>
                <a:gd name="T83" fmla="*/ 680 w 680"/>
                <a:gd name="T84" fmla="*/ 1447 h 14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80" h="1447">
                  <a:moveTo>
                    <a:pt x="204" y="0"/>
                  </a:moveTo>
                  <a:lnTo>
                    <a:pt x="271" y="0"/>
                  </a:lnTo>
                  <a:lnTo>
                    <a:pt x="271" y="89"/>
                  </a:lnTo>
                  <a:lnTo>
                    <a:pt x="612" y="112"/>
                  </a:lnTo>
                  <a:lnTo>
                    <a:pt x="679" y="247"/>
                  </a:lnTo>
                  <a:lnTo>
                    <a:pt x="612" y="338"/>
                  </a:lnTo>
                  <a:lnTo>
                    <a:pt x="566" y="338"/>
                  </a:lnTo>
                  <a:lnTo>
                    <a:pt x="521" y="497"/>
                  </a:lnTo>
                  <a:lnTo>
                    <a:pt x="475" y="542"/>
                  </a:lnTo>
                  <a:lnTo>
                    <a:pt x="542" y="610"/>
                  </a:lnTo>
                  <a:lnTo>
                    <a:pt x="475" y="723"/>
                  </a:lnTo>
                  <a:lnTo>
                    <a:pt x="408" y="790"/>
                  </a:lnTo>
                  <a:lnTo>
                    <a:pt x="430" y="1016"/>
                  </a:lnTo>
                  <a:lnTo>
                    <a:pt x="408" y="1107"/>
                  </a:lnTo>
                  <a:lnTo>
                    <a:pt x="362" y="1131"/>
                  </a:lnTo>
                  <a:lnTo>
                    <a:pt x="362" y="1244"/>
                  </a:lnTo>
                  <a:lnTo>
                    <a:pt x="341" y="1333"/>
                  </a:lnTo>
                  <a:lnTo>
                    <a:pt x="362" y="1446"/>
                  </a:lnTo>
                  <a:lnTo>
                    <a:pt x="113" y="1424"/>
                  </a:lnTo>
                  <a:lnTo>
                    <a:pt x="69" y="1357"/>
                  </a:lnTo>
                  <a:lnTo>
                    <a:pt x="91" y="1266"/>
                  </a:lnTo>
                  <a:lnTo>
                    <a:pt x="136" y="1061"/>
                  </a:lnTo>
                  <a:lnTo>
                    <a:pt x="24" y="1061"/>
                  </a:lnTo>
                  <a:lnTo>
                    <a:pt x="0" y="881"/>
                  </a:lnTo>
                  <a:lnTo>
                    <a:pt x="204" y="384"/>
                  </a:lnTo>
                  <a:lnTo>
                    <a:pt x="158" y="45"/>
                  </a:lnTo>
                  <a:lnTo>
                    <a:pt x="204" y="0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3366"/>
              </a:bgClr>
            </a:patt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1" name="Freeform 9"/>
            <p:cNvSpPr>
              <a:spLocks noChangeArrowheads="1"/>
            </p:cNvSpPr>
            <p:nvPr/>
          </p:nvSpPr>
          <p:spPr bwMode="auto">
            <a:xfrm>
              <a:off x="5983288" y="4872928"/>
              <a:ext cx="795337" cy="601662"/>
            </a:xfrm>
            <a:custGeom>
              <a:avLst/>
              <a:gdLst>
                <a:gd name="T0" fmla="*/ 2147483647 w 2648"/>
                <a:gd name="T1" fmla="*/ 2147483647 h 2084"/>
                <a:gd name="T2" fmla="*/ 2147483647 w 2648"/>
                <a:gd name="T3" fmla="*/ 2147483647 h 2084"/>
                <a:gd name="T4" fmla="*/ 2147483647 w 2648"/>
                <a:gd name="T5" fmla="*/ 2147483647 h 2084"/>
                <a:gd name="T6" fmla="*/ 2147483647 w 2648"/>
                <a:gd name="T7" fmla="*/ 2147483647 h 2084"/>
                <a:gd name="T8" fmla="*/ 2147483647 w 2648"/>
                <a:gd name="T9" fmla="*/ 2147483647 h 2084"/>
                <a:gd name="T10" fmla="*/ 2147483647 w 2648"/>
                <a:gd name="T11" fmla="*/ 2147483647 h 2084"/>
                <a:gd name="T12" fmla="*/ 2147483647 w 2648"/>
                <a:gd name="T13" fmla="*/ 2147483647 h 2084"/>
                <a:gd name="T14" fmla="*/ 2147483647 w 2648"/>
                <a:gd name="T15" fmla="*/ 2147483647 h 2084"/>
                <a:gd name="T16" fmla="*/ 2147483647 w 2648"/>
                <a:gd name="T17" fmla="*/ 2147483647 h 2084"/>
                <a:gd name="T18" fmla="*/ 2147483647 w 2648"/>
                <a:gd name="T19" fmla="*/ 2147483647 h 2084"/>
                <a:gd name="T20" fmla="*/ 2147483647 w 2648"/>
                <a:gd name="T21" fmla="*/ 2147483647 h 2084"/>
                <a:gd name="T22" fmla="*/ 2147483647 w 2648"/>
                <a:gd name="T23" fmla="*/ 2147483647 h 2084"/>
                <a:gd name="T24" fmla="*/ 2147483647 w 2648"/>
                <a:gd name="T25" fmla="*/ 2147483647 h 2084"/>
                <a:gd name="T26" fmla="*/ 2147483647 w 2648"/>
                <a:gd name="T27" fmla="*/ 2147483647 h 2084"/>
                <a:gd name="T28" fmla="*/ 2147483647 w 2648"/>
                <a:gd name="T29" fmla="*/ 2147483647 h 2084"/>
                <a:gd name="T30" fmla="*/ 2147483647 w 2648"/>
                <a:gd name="T31" fmla="*/ 2147483647 h 2084"/>
                <a:gd name="T32" fmla="*/ 2147483647 w 2648"/>
                <a:gd name="T33" fmla="*/ 2147483647 h 2084"/>
                <a:gd name="T34" fmla="*/ 2147483647 w 2648"/>
                <a:gd name="T35" fmla="*/ 2147483647 h 2084"/>
                <a:gd name="T36" fmla="*/ 2147483647 w 2648"/>
                <a:gd name="T37" fmla="*/ 2147483647 h 2084"/>
                <a:gd name="T38" fmla="*/ 2147483647 w 2648"/>
                <a:gd name="T39" fmla="*/ 2147483647 h 2084"/>
                <a:gd name="T40" fmla="*/ 2147483647 w 2648"/>
                <a:gd name="T41" fmla="*/ 2147483647 h 2084"/>
                <a:gd name="T42" fmla="*/ 2147483647 w 2648"/>
                <a:gd name="T43" fmla="*/ 2147483647 h 2084"/>
                <a:gd name="T44" fmla="*/ 2147483647 w 2648"/>
                <a:gd name="T45" fmla="*/ 2147483647 h 2084"/>
                <a:gd name="T46" fmla="*/ 2147483647 w 2648"/>
                <a:gd name="T47" fmla="*/ 2147483647 h 2084"/>
                <a:gd name="T48" fmla="*/ 2147483647 w 2648"/>
                <a:gd name="T49" fmla="*/ 2147483647 h 2084"/>
                <a:gd name="T50" fmla="*/ 2147483647 w 2648"/>
                <a:gd name="T51" fmla="*/ 2147483647 h 2084"/>
                <a:gd name="T52" fmla="*/ 2147483647 w 2648"/>
                <a:gd name="T53" fmla="*/ 2147483647 h 2084"/>
                <a:gd name="T54" fmla="*/ 2147483647 w 2648"/>
                <a:gd name="T55" fmla="*/ 2147483647 h 2084"/>
                <a:gd name="T56" fmla="*/ 2147483647 w 2648"/>
                <a:gd name="T57" fmla="*/ 2147483647 h 2084"/>
                <a:gd name="T58" fmla="*/ 2147483647 w 2648"/>
                <a:gd name="T59" fmla="*/ 2147483647 h 2084"/>
                <a:gd name="T60" fmla="*/ 2147483647 w 2648"/>
                <a:gd name="T61" fmla="*/ 0 h 2084"/>
                <a:gd name="T62" fmla="*/ 2147483647 w 2648"/>
                <a:gd name="T63" fmla="*/ 2147483647 h 2084"/>
                <a:gd name="T64" fmla="*/ 2147483647 w 2648"/>
                <a:gd name="T65" fmla="*/ 2147483647 h 2084"/>
                <a:gd name="T66" fmla="*/ 0 w 2648"/>
                <a:gd name="T67" fmla="*/ 2147483647 h 2084"/>
                <a:gd name="T68" fmla="*/ 2147483647 w 2648"/>
                <a:gd name="T69" fmla="*/ 2147483647 h 2084"/>
                <a:gd name="T70" fmla="*/ 2147483647 w 2648"/>
                <a:gd name="T71" fmla="*/ 2147483647 h 2084"/>
                <a:gd name="T72" fmla="*/ 2147483647 w 2648"/>
                <a:gd name="T73" fmla="*/ 2147483647 h 2084"/>
                <a:gd name="T74" fmla="*/ 2147483647 w 2648"/>
                <a:gd name="T75" fmla="*/ 2147483647 h 2084"/>
                <a:gd name="T76" fmla="*/ 2147483647 w 2648"/>
                <a:gd name="T77" fmla="*/ 2147483647 h 2084"/>
                <a:gd name="T78" fmla="*/ 2147483647 w 2648"/>
                <a:gd name="T79" fmla="*/ 2147483647 h 2084"/>
                <a:gd name="T80" fmla="*/ 2147483647 w 2648"/>
                <a:gd name="T81" fmla="*/ 2147483647 h 2084"/>
                <a:gd name="T82" fmla="*/ 2147483647 w 2648"/>
                <a:gd name="T83" fmla="*/ 2147483647 h 2084"/>
                <a:gd name="T84" fmla="*/ 2147483647 w 2648"/>
                <a:gd name="T85" fmla="*/ 2147483647 h 2084"/>
                <a:gd name="T86" fmla="*/ 2147483647 w 2648"/>
                <a:gd name="T87" fmla="*/ 2147483647 h 2084"/>
                <a:gd name="T88" fmla="*/ 2147483647 w 2648"/>
                <a:gd name="T89" fmla="*/ 2147483647 h 2084"/>
                <a:gd name="T90" fmla="*/ 2147483647 w 2648"/>
                <a:gd name="T91" fmla="*/ 2147483647 h 2084"/>
                <a:gd name="T92" fmla="*/ 2147483647 w 2648"/>
                <a:gd name="T93" fmla="*/ 2147483647 h 2084"/>
                <a:gd name="T94" fmla="*/ 2147483647 w 2648"/>
                <a:gd name="T95" fmla="*/ 2147483647 h 2084"/>
                <a:gd name="T96" fmla="*/ 2147483647 w 2648"/>
                <a:gd name="T97" fmla="*/ 2147483647 h 2084"/>
                <a:gd name="T98" fmla="*/ 2147483647 w 2648"/>
                <a:gd name="T99" fmla="*/ 2147483647 h 2084"/>
                <a:gd name="T100" fmla="*/ 2147483647 w 2648"/>
                <a:gd name="T101" fmla="*/ 2147483647 h 2084"/>
                <a:gd name="T102" fmla="*/ 2147483647 w 2648"/>
                <a:gd name="T103" fmla="*/ 2147483647 h 2084"/>
                <a:gd name="T104" fmla="*/ 2147483647 w 2648"/>
                <a:gd name="T105" fmla="*/ 2147483647 h 2084"/>
                <a:gd name="T106" fmla="*/ 2147483647 w 2648"/>
                <a:gd name="T107" fmla="*/ 2147483647 h 2084"/>
                <a:gd name="T108" fmla="*/ 2147483647 w 2648"/>
                <a:gd name="T109" fmla="*/ 2147483647 h 2084"/>
                <a:gd name="T110" fmla="*/ 2147483647 w 2648"/>
                <a:gd name="T111" fmla="*/ 2147483647 h 2084"/>
                <a:gd name="T112" fmla="*/ 2147483647 w 2648"/>
                <a:gd name="T113" fmla="*/ 2147483647 h 208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48"/>
                <a:gd name="T172" fmla="*/ 0 h 2084"/>
                <a:gd name="T173" fmla="*/ 2648 w 2648"/>
                <a:gd name="T174" fmla="*/ 2084 h 208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48" h="2084">
                  <a:moveTo>
                    <a:pt x="656" y="2083"/>
                  </a:moveTo>
                  <a:lnTo>
                    <a:pt x="702" y="2013"/>
                  </a:lnTo>
                  <a:lnTo>
                    <a:pt x="838" y="2037"/>
                  </a:lnTo>
                  <a:lnTo>
                    <a:pt x="973" y="1968"/>
                  </a:lnTo>
                  <a:lnTo>
                    <a:pt x="1177" y="1946"/>
                  </a:lnTo>
                  <a:lnTo>
                    <a:pt x="1470" y="1992"/>
                  </a:lnTo>
                  <a:lnTo>
                    <a:pt x="1583" y="1855"/>
                  </a:lnTo>
                  <a:lnTo>
                    <a:pt x="1766" y="1833"/>
                  </a:lnTo>
                  <a:lnTo>
                    <a:pt x="1833" y="1607"/>
                  </a:lnTo>
                  <a:lnTo>
                    <a:pt x="1900" y="1470"/>
                  </a:lnTo>
                  <a:lnTo>
                    <a:pt x="1833" y="1268"/>
                  </a:lnTo>
                  <a:lnTo>
                    <a:pt x="2013" y="1019"/>
                  </a:lnTo>
                  <a:lnTo>
                    <a:pt x="2150" y="973"/>
                  </a:lnTo>
                  <a:lnTo>
                    <a:pt x="2150" y="882"/>
                  </a:lnTo>
                  <a:lnTo>
                    <a:pt x="2580" y="726"/>
                  </a:lnTo>
                  <a:lnTo>
                    <a:pt x="2647" y="498"/>
                  </a:lnTo>
                  <a:lnTo>
                    <a:pt x="2510" y="521"/>
                  </a:lnTo>
                  <a:lnTo>
                    <a:pt x="2352" y="454"/>
                  </a:lnTo>
                  <a:lnTo>
                    <a:pt x="2285" y="521"/>
                  </a:lnTo>
                  <a:lnTo>
                    <a:pt x="2239" y="454"/>
                  </a:lnTo>
                  <a:lnTo>
                    <a:pt x="2080" y="363"/>
                  </a:lnTo>
                  <a:lnTo>
                    <a:pt x="2013" y="409"/>
                  </a:lnTo>
                  <a:lnTo>
                    <a:pt x="1583" y="159"/>
                  </a:lnTo>
                  <a:lnTo>
                    <a:pt x="1312" y="204"/>
                  </a:lnTo>
                  <a:lnTo>
                    <a:pt x="1223" y="113"/>
                  </a:lnTo>
                  <a:lnTo>
                    <a:pt x="1064" y="159"/>
                  </a:lnTo>
                  <a:lnTo>
                    <a:pt x="951" y="91"/>
                  </a:lnTo>
                  <a:lnTo>
                    <a:pt x="793" y="159"/>
                  </a:lnTo>
                  <a:lnTo>
                    <a:pt x="747" y="68"/>
                  </a:lnTo>
                  <a:lnTo>
                    <a:pt x="634" y="91"/>
                  </a:lnTo>
                  <a:lnTo>
                    <a:pt x="476" y="0"/>
                  </a:lnTo>
                  <a:lnTo>
                    <a:pt x="250" y="24"/>
                  </a:lnTo>
                  <a:lnTo>
                    <a:pt x="159" y="91"/>
                  </a:lnTo>
                  <a:lnTo>
                    <a:pt x="0" y="91"/>
                  </a:lnTo>
                  <a:lnTo>
                    <a:pt x="24" y="183"/>
                  </a:lnTo>
                  <a:lnTo>
                    <a:pt x="113" y="250"/>
                  </a:lnTo>
                  <a:lnTo>
                    <a:pt x="159" y="409"/>
                  </a:lnTo>
                  <a:lnTo>
                    <a:pt x="226" y="409"/>
                  </a:lnTo>
                  <a:lnTo>
                    <a:pt x="226" y="498"/>
                  </a:lnTo>
                  <a:lnTo>
                    <a:pt x="567" y="521"/>
                  </a:lnTo>
                  <a:lnTo>
                    <a:pt x="634" y="656"/>
                  </a:lnTo>
                  <a:lnTo>
                    <a:pt x="567" y="747"/>
                  </a:lnTo>
                  <a:lnTo>
                    <a:pt x="521" y="747"/>
                  </a:lnTo>
                  <a:lnTo>
                    <a:pt x="476" y="906"/>
                  </a:lnTo>
                  <a:lnTo>
                    <a:pt x="430" y="951"/>
                  </a:lnTo>
                  <a:lnTo>
                    <a:pt x="497" y="1019"/>
                  </a:lnTo>
                  <a:lnTo>
                    <a:pt x="430" y="1132"/>
                  </a:lnTo>
                  <a:lnTo>
                    <a:pt x="363" y="1199"/>
                  </a:lnTo>
                  <a:lnTo>
                    <a:pt x="385" y="1425"/>
                  </a:lnTo>
                  <a:lnTo>
                    <a:pt x="363" y="1516"/>
                  </a:lnTo>
                  <a:lnTo>
                    <a:pt x="317" y="1540"/>
                  </a:lnTo>
                  <a:lnTo>
                    <a:pt x="317" y="1653"/>
                  </a:lnTo>
                  <a:lnTo>
                    <a:pt x="296" y="1742"/>
                  </a:lnTo>
                  <a:lnTo>
                    <a:pt x="317" y="1855"/>
                  </a:lnTo>
                  <a:lnTo>
                    <a:pt x="497" y="1855"/>
                  </a:lnTo>
                  <a:lnTo>
                    <a:pt x="567" y="2083"/>
                  </a:lnTo>
                  <a:lnTo>
                    <a:pt x="656" y="2083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2" name="Freeform 10"/>
            <p:cNvSpPr>
              <a:spLocks noChangeArrowheads="1"/>
            </p:cNvSpPr>
            <p:nvPr/>
          </p:nvSpPr>
          <p:spPr bwMode="auto">
            <a:xfrm>
              <a:off x="6296025" y="4314128"/>
              <a:ext cx="836613" cy="708025"/>
            </a:xfrm>
            <a:custGeom>
              <a:avLst/>
              <a:gdLst>
                <a:gd name="T0" fmla="*/ 2147483647 w 2785"/>
                <a:gd name="T1" fmla="*/ 2147483647 h 2467"/>
                <a:gd name="T2" fmla="*/ 2147483647 w 2785"/>
                <a:gd name="T3" fmla="*/ 2147483647 h 2467"/>
                <a:gd name="T4" fmla="*/ 2147483647 w 2785"/>
                <a:gd name="T5" fmla="*/ 2147483647 h 2467"/>
                <a:gd name="T6" fmla="*/ 2147483647 w 2785"/>
                <a:gd name="T7" fmla="*/ 2147483647 h 2467"/>
                <a:gd name="T8" fmla="*/ 2147483647 w 2785"/>
                <a:gd name="T9" fmla="*/ 2147483647 h 2467"/>
                <a:gd name="T10" fmla="*/ 2147483647 w 2785"/>
                <a:gd name="T11" fmla="*/ 2147483647 h 2467"/>
                <a:gd name="T12" fmla="*/ 2147483647 w 2785"/>
                <a:gd name="T13" fmla="*/ 2147483647 h 2467"/>
                <a:gd name="T14" fmla="*/ 2147483647 w 2785"/>
                <a:gd name="T15" fmla="*/ 2147483647 h 2467"/>
                <a:gd name="T16" fmla="*/ 2147483647 w 2785"/>
                <a:gd name="T17" fmla="*/ 2147483647 h 2467"/>
                <a:gd name="T18" fmla="*/ 2147483647 w 2785"/>
                <a:gd name="T19" fmla="*/ 2147483647 h 2467"/>
                <a:gd name="T20" fmla="*/ 2147483647 w 2785"/>
                <a:gd name="T21" fmla="*/ 2147483647 h 2467"/>
                <a:gd name="T22" fmla="*/ 2147483647 w 2785"/>
                <a:gd name="T23" fmla="*/ 2147483647 h 2467"/>
                <a:gd name="T24" fmla="*/ 2147483647 w 2785"/>
                <a:gd name="T25" fmla="*/ 2147483647 h 2467"/>
                <a:gd name="T26" fmla="*/ 2147483647 w 2785"/>
                <a:gd name="T27" fmla="*/ 2147483647 h 2467"/>
                <a:gd name="T28" fmla="*/ 2147483647 w 2785"/>
                <a:gd name="T29" fmla="*/ 2147483647 h 2467"/>
                <a:gd name="T30" fmla="*/ 2147483647 w 2785"/>
                <a:gd name="T31" fmla="*/ 2147483647 h 2467"/>
                <a:gd name="T32" fmla="*/ 2147483647 w 2785"/>
                <a:gd name="T33" fmla="*/ 2147483647 h 2467"/>
                <a:gd name="T34" fmla="*/ 2147483647 w 2785"/>
                <a:gd name="T35" fmla="*/ 2147483647 h 2467"/>
                <a:gd name="T36" fmla="*/ 2147483647 w 2785"/>
                <a:gd name="T37" fmla="*/ 2147483647 h 2467"/>
                <a:gd name="T38" fmla="*/ 2147483647 w 2785"/>
                <a:gd name="T39" fmla="*/ 2147483647 h 2467"/>
                <a:gd name="T40" fmla="*/ 2147483647 w 2785"/>
                <a:gd name="T41" fmla="*/ 2147483647 h 2467"/>
                <a:gd name="T42" fmla="*/ 2147483647 w 2785"/>
                <a:gd name="T43" fmla="*/ 2147483647 h 2467"/>
                <a:gd name="T44" fmla="*/ 2147483647 w 2785"/>
                <a:gd name="T45" fmla="*/ 2147483647 h 2467"/>
                <a:gd name="T46" fmla="*/ 2147483647 w 2785"/>
                <a:gd name="T47" fmla="*/ 2147483647 h 2467"/>
                <a:gd name="T48" fmla="*/ 2147483647 w 2785"/>
                <a:gd name="T49" fmla="*/ 0 h 2467"/>
                <a:gd name="T50" fmla="*/ 2147483647 w 2785"/>
                <a:gd name="T51" fmla="*/ 2147483647 h 2467"/>
                <a:gd name="T52" fmla="*/ 2147483647 w 2785"/>
                <a:gd name="T53" fmla="*/ 2147483647 h 2467"/>
                <a:gd name="T54" fmla="*/ 2147483647 w 2785"/>
                <a:gd name="T55" fmla="*/ 2147483647 h 2467"/>
                <a:gd name="T56" fmla="*/ 2147483647 w 2785"/>
                <a:gd name="T57" fmla="*/ 2147483647 h 2467"/>
                <a:gd name="T58" fmla="*/ 2147483647 w 2785"/>
                <a:gd name="T59" fmla="*/ 2147483647 h 2467"/>
                <a:gd name="T60" fmla="*/ 2147483647 w 2785"/>
                <a:gd name="T61" fmla="*/ 2147483647 h 2467"/>
                <a:gd name="T62" fmla="*/ 2147483647 w 2785"/>
                <a:gd name="T63" fmla="*/ 2147483647 h 2467"/>
                <a:gd name="T64" fmla="*/ 2147483647 w 2785"/>
                <a:gd name="T65" fmla="*/ 2147483647 h 2467"/>
                <a:gd name="T66" fmla="*/ 0 w 2785"/>
                <a:gd name="T67" fmla="*/ 2147483647 h 2467"/>
                <a:gd name="T68" fmla="*/ 2147483647 w 2785"/>
                <a:gd name="T69" fmla="*/ 2147483647 h 2467"/>
                <a:gd name="T70" fmla="*/ 2147483647 w 2785"/>
                <a:gd name="T71" fmla="*/ 2147483647 h 2467"/>
                <a:gd name="T72" fmla="*/ 2147483647 w 2785"/>
                <a:gd name="T73" fmla="*/ 2147483647 h 2467"/>
                <a:gd name="T74" fmla="*/ 2147483647 w 2785"/>
                <a:gd name="T75" fmla="*/ 2147483647 h 2467"/>
                <a:gd name="T76" fmla="*/ 2147483647 w 2785"/>
                <a:gd name="T77" fmla="*/ 2147483647 h 2467"/>
                <a:gd name="T78" fmla="*/ 2147483647 w 2785"/>
                <a:gd name="T79" fmla="*/ 2147483647 h 2467"/>
                <a:gd name="T80" fmla="*/ 2147483647 w 2785"/>
                <a:gd name="T81" fmla="*/ 2147483647 h 24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785"/>
                <a:gd name="T124" fmla="*/ 0 h 2467"/>
                <a:gd name="T125" fmla="*/ 2785 w 2785"/>
                <a:gd name="T126" fmla="*/ 2467 h 24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785" h="2467">
                  <a:moveTo>
                    <a:pt x="543" y="2104"/>
                  </a:moveTo>
                  <a:lnTo>
                    <a:pt x="973" y="2354"/>
                  </a:lnTo>
                  <a:lnTo>
                    <a:pt x="1040" y="2308"/>
                  </a:lnTo>
                  <a:lnTo>
                    <a:pt x="1199" y="2399"/>
                  </a:lnTo>
                  <a:lnTo>
                    <a:pt x="1268" y="2330"/>
                  </a:lnTo>
                  <a:lnTo>
                    <a:pt x="1312" y="2399"/>
                  </a:lnTo>
                  <a:lnTo>
                    <a:pt x="1470" y="2466"/>
                  </a:lnTo>
                  <a:lnTo>
                    <a:pt x="1607" y="2443"/>
                  </a:lnTo>
                  <a:lnTo>
                    <a:pt x="1607" y="2330"/>
                  </a:lnTo>
                  <a:lnTo>
                    <a:pt x="1742" y="2262"/>
                  </a:lnTo>
                  <a:lnTo>
                    <a:pt x="1766" y="2171"/>
                  </a:lnTo>
                  <a:lnTo>
                    <a:pt x="2083" y="2284"/>
                  </a:lnTo>
                  <a:lnTo>
                    <a:pt x="2241" y="2399"/>
                  </a:lnTo>
                  <a:lnTo>
                    <a:pt x="2376" y="2308"/>
                  </a:lnTo>
                  <a:lnTo>
                    <a:pt x="2467" y="2149"/>
                  </a:lnTo>
                  <a:lnTo>
                    <a:pt x="2580" y="2195"/>
                  </a:lnTo>
                  <a:lnTo>
                    <a:pt x="2556" y="2104"/>
                  </a:lnTo>
                  <a:lnTo>
                    <a:pt x="2398" y="2104"/>
                  </a:lnTo>
                  <a:lnTo>
                    <a:pt x="2398" y="1969"/>
                  </a:lnTo>
                  <a:lnTo>
                    <a:pt x="2467" y="1924"/>
                  </a:lnTo>
                  <a:lnTo>
                    <a:pt x="2443" y="1832"/>
                  </a:lnTo>
                  <a:lnTo>
                    <a:pt x="2354" y="1765"/>
                  </a:lnTo>
                  <a:lnTo>
                    <a:pt x="2467" y="1585"/>
                  </a:lnTo>
                  <a:lnTo>
                    <a:pt x="2398" y="1515"/>
                  </a:lnTo>
                  <a:lnTo>
                    <a:pt x="2534" y="1470"/>
                  </a:lnTo>
                  <a:lnTo>
                    <a:pt x="2489" y="1357"/>
                  </a:lnTo>
                  <a:lnTo>
                    <a:pt x="2398" y="1357"/>
                  </a:lnTo>
                  <a:lnTo>
                    <a:pt x="2309" y="1448"/>
                  </a:lnTo>
                  <a:lnTo>
                    <a:pt x="2196" y="1448"/>
                  </a:lnTo>
                  <a:lnTo>
                    <a:pt x="2241" y="1335"/>
                  </a:lnTo>
                  <a:lnTo>
                    <a:pt x="2330" y="1177"/>
                  </a:lnTo>
                  <a:lnTo>
                    <a:pt x="2467" y="1109"/>
                  </a:lnTo>
                  <a:lnTo>
                    <a:pt x="2647" y="1042"/>
                  </a:lnTo>
                  <a:lnTo>
                    <a:pt x="2647" y="883"/>
                  </a:lnTo>
                  <a:lnTo>
                    <a:pt x="2784" y="655"/>
                  </a:lnTo>
                  <a:lnTo>
                    <a:pt x="2556" y="634"/>
                  </a:lnTo>
                  <a:lnTo>
                    <a:pt x="2422" y="566"/>
                  </a:lnTo>
                  <a:lnTo>
                    <a:pt x="2285" y="566"/>
                  </a:lnTo>
                  <a:lnTo>
                    <a:pt x="2217" y="542"/>
                  </a:lnTo>
                  <a:lnTo>
                    <a:pt x="2126" y="521"/>
                  </a:lnTo>
                  <a:lnTo>
                    <a:pt x="2083" y="453"/>
                  </a:lnTo>
                  <a:lnTo>
                    <a:pt x="2059" y="362"/>
                  </a:lnTo>
                  <a:lnTo>
                    <a:pt x="1992" y="384"/>
                  </a:lnTo>
                  <a:lnTo>
                    <a:pt x="1924" y="362"/>
                  </a:lnTo>
                  <a:lnTo>
                    <a:pt x="1924" y="249"/>
                  </a:lnTo>
                  <a:lnTo>
                    <a:pt x="1833" y="295"/>
                  </a:lnTo>
                  <a:lnTo>
                    <a:pt x="1766" y="249"/>
                  </a:lnTo>
                  <a:lnTo>
                    <a:pt x="1766" y="182"/>
                  </a:lnTo>
                  <a:lnTo>
                    <a:pt x="1698" y="112"/>
                  </a:lnTo>
                  <a:lnTo>
                    <a:pt x="1653" y="0"/>
                  </a:lnTo>
                  <a:lnTo>
                    <a:pt x="1583" y="0"/>
                  </a:lnTo>
                  <a:lnTo>
                    <a:pt x="1470" y="91"/>
                  </a:lnTo>
                  <a:lnTo>
                    <a:pt x="1427" y="204"/>
                  </a:lnTo>
                  <a:lnTo>
                    <a:pt x="1223" y="271"/>
                  </a:lnTo>
                  <a:lnTo>
                    <a:pt x="1019" y="453"/>
                  </a:lnTo>
                  <a:lnTo>
                    <a:pt x="747" y="453"/>
                  </a:lnTo>
                  <a:lnTo>
                    <a:pt x="769" y="340"/>
                  </a:lnTo>
                  <a:lnTo>
                    <a:pt x="634" y="340"/>
                  </a:lnTo>
                  <a:lnTo>
                    <a:pt x="613" y="430"/>
                  </a:lnTo>
                  <a:lnTo>
                    <a:pt x="567" y="453"/>
                  </a:lnTo>
                  <a:lnTo>
                    <a:pt x="680" y="612"/>
                  </a:lnTo>
                  <a:lnTo>
                    <a:pt x="543" y="588"/>
                  </a:lnTo>
                  <a:lnTo>
                    <a:pt x="498" y="655"/>
                  </a:lnTo>
                  <a:lnTo>
                    <a:pt x="409" y="542"/>
                  </a:lnTo>
                  <a:lnTo>
                    <a:pt x="272" y="634"/>
                  </a:lnTo>
                  <a:lnTo>
                    <a:pt x="24" y="612"/>
                  </a:lnTo>
                  <a:lnTo>
                    <a:pt x="24" y="679"/>
                  </a:lnTo>
                  <a:lnTo>
                    <a:pt x="0" y="768"/>
                  </a:lnTo>
                  <a:lnTo>
                    <a:pt x="113" y="838"/>
                  </a:lnTo>
                  <a:lnTo>
                    <a:pt x="204" y="814"/>
                  </a:lnTo>
                  <a:lnTo>
                    <a:pt x="317" y="951"/>
                  </a:lnTo>
                  <a:lnTo>
                    <a:pt x="430" y="972"/>
                  </a:lnTo>
                  <a:lnTo>
                    <a:pt x="543" y="1085"/>
                  </a:lnTo>
                  <a:lnTo>
                    <a:pt x="522" y="1155"/>
                  </a:lnTo>
                  <a:lnTo>
                    <a:pt x="567" y="1313"/>
                  </a:lnTo>
                  <a:lnTo>
                    <a:pt x="726" y="1357"/>
                  </a:lnTo>
                  <a:lnTo>
                    <a:pt x="747" y="1448"/>
                  </a:lnTo>
                  <a:lnTo>
                    <a:pt x="726" y="1515"/>
                  </a:lnTo>
                  <a:lnTo>
                    <a:pt x="769" y="1719"/>
                  </a:lnTo>
                  <a:lnTo>
                    <a:pt x="726" y="1652"/>
                  </a:lnTo>
                  <a:lnTo>
                    <a:pt x="680" y="1811"/>
                  </a:lnTo>
                  <a:lnTo>
                    <a:pt x="680" y="1924"/>
                  </a:lnTo>
                  <a:lnTo>
                    <a:pt x="543" y="2104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3" name="Freeform 11"/>
            <p:cNvSpPr>
              <a:spLocks noChangeArrowheads="1"/>
            </p:cNvSpPr>
            <p:nvPr/>
          </p:nvSpPr>
          <p:spPr bwMode="auto">
            <a:xfrm>
              <a:off x="7327900" y="5388865"/>
              <a:ext cx="184150" cy="117475"/>
            </a:xfrm>
            <a:custGeom>
              <a:avLst/>
              <a:gdLst>
                <a:gd name="T0" fmla="*/ 2147483647 w 610"/>
                <a:gd name="T1" fmla="*/ 2147483647 h 410"/>
                <a:gd name="T2" fmla="*/ 2147483647 w 610"/>
                <a:gd name="T3" fmla="*/ 2147483647 h 410"/>
                <a:gd name="T4" fmla="*/ 2147483647 w 610"/>
                <a:gd name="T5" fmla="*/ 2147483647 h 410"/>
                <a:gd name="T6" fmla="*/ 0 w 610"/>
                <a:gd name="T7" fmla="*/ 2147483647 h 410"/>
                <a:gd name="T8" fmla="*/ 2147483647 w 610"/>
                <a:gd name="T9" fmla="*/ 0 h 410"/>
                <a:gd name="T10" fmla="*/ 2147483647 w 610"/>
                <a:gd name="T11" fmla="*/ 2147483647 h 410"/>
                <a:gd name="T12" fmla="*/ 2147483647 w 610"/>
                <a:gd name="T13" fmla="*/ 2147483647 h 410"/>
                <a:gd name="T14" fmla="*/ 2147483647 w 610"/>
                <a:gd name="T15" fmla="*/ 2147483647 h 410"/>
                <a:gd name="T16" fmla="*/ 2147483647 w 610"/>
                <a:gd name="T17" fmla="*/ 2147483647 h 410"/>
                <a:gd name="T18" fmla="*/ 2147483647 w 610"/>
                <a:gd name="T19" fmla="*/ 2147483647 h 410"/>
                <a:gd name="T20" fmla="*/ 2147483647 w 610"/>
                <a:gd name="T21" fmla="*/ 2147483647 h 4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0"/>
                <a:gd name="T34" fmla="*/ 0 h 410"/>
                <a:gd name="T35" fmla="*/ 610 w 610"/>
                <a:gd name="T36" fmla="*/ 410 h 4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0" h="410">
                  <a:moveTo>
                    <a:pt x="518" y="409"/>
                  </a:moveTo>
                  <a:lnTo>
                    <a:pt x="359" y="272"/>
                  </a:lnTo>
                  <a:lnTo>
                    <a:pt x="225" y="272"/>
                  </a:lnTo>
                  <a:lnTo>
                    <a:pt x="0" y="92"/>
                  </a:lnTo>
                  <a:lnTo>
                    <a:pt x="22" y="0"/>
                  </a:lnTo>
                  <a:lnTo>
                    <a:pt x="292" y="46"/>
                  </a:lnTo>
                  <a:lnTo>
                    <a:pt x="585" y="46"/>
                  </a:lnTo>
                  <a:lnTo>
                    <a:pt x="609" y="159"/>
                  </a:lnTo>
                  <a:lnTo>
                    <a:pt x="564" y="205"/>
                  </a:lnTo>
                  <a:lnTo>
                    <a:pt x="609" y="272"/>
                  </a:lnTo>
                  <a:lnTo>
                    <a:pt x="518" y="409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4" name="Freeform 12"/>
            <p:cNvSpPr>
              <a:spLocks noChangeArrowheads="1"/>
            </p:cNvSpPr>
            <p:nvPr/>
          </p:nvSpPr>
          <p:spPr bwMode="auto">
            <a:xfrm>
              <a:off x="7002463" y="4690365"/>
              <a:ext cx="719137" cy="725488"/>
            </a:xfrm>
            <a:custGeom>
              <a:avLst/>
              <a:gdLst>
                <a:gd name="T0" fmla="*/ 2147483647 w 2398"/>
                <a:gd name="T1" fmla="*/ 2147483647 h 2512"/>
                <a:gd name="T2" fmla="*/ 2147483647 w 2398"/>
                <a:gd name="T3" fmla="*/ 2147483647 h 2512"/>
                <a:gd name="T4" fmla="*/ 2147483647 w 2398"/>
                <a:gd name="T5" fmla="*/ 2147483647 h 2512"/>
                <a:gd name="T6" fmla="*/ 2147483647 w 2398"/>
                <a:gd name="T7" fmla="*/ 2147483647 h 2512"/>
                <a:gd name="T8" fmla="*/ 2147483647 w 2398"/>
                <a:gd name="T9" fmla="*/ 2147483647 h 2512"/>
                <a:gd name="T10" fmla="*/ 2147483647 w 2398"/>
                <a:gd name="T11" fmla="*/ 2147483647 h 2512"/>
                <a:gd name="T12" fmla="*/ 2147483647 w 2398"/>
                <a:gd name="T13" fmla="*/ 2147483647 h 2512"/>
                <a:gd name="T14" fmla="*/ 2147483647 w 2398"/>
                <a:gd name="T15" fmla="*/ 2147483647 h 2512"/>
                <a:gd name="T16" fmla="*/ 2147483647 w 2398"/>
                <a:gd name="T17" fmla="*/ 2147483647 h 2512"/>
                <a:gd name="T18" fmla="*/ 2147483647 w 2398"/>
                <a:gd name="T19" fmla="*/ 2147483647 h 2512"/>
                <a:gd name="T20" fmla="*/ 2147483647 w 2398"/>
                <a:gd name="T21" fmla="*/ 2147483647 h 2512"/>
                <a:gd name="T22" fmla="*/ 2147483647 w 2398"/>
                <a:gd name="T23" fmla="*/ 2147483647 h 2512"/>
                <a:gd name="T24" fmla="*/ 2147483647 w 2398"/>
                <a:gd name="T25" fmla="*/ 2147483647 h 2512"/>
                <a:gd name="T26" fmla="*/ 2147483647 w 2398"/>
                <a:gd name="T27" fmla="*/ 2147483647 h 2512"/>
                <a:gd name="T28" fmla="*/ 2147483647 w 2398"/>
                <a:gd name="T29" fmla="*/ 2147483647 h 2512"/>
                <a:gd name="T30" fmla="*/ 2147483647 w 2398"/>
                <a:gd name="T31" fmla="*/ 2147483647 h 2512"/>
                <a:gd name="T32" fmla="*/ 2147483647 w 2398"/>
                <a:gd name="T33" fmla="*/ 2147483647 h 2512"/>
                <a:gd name="T34" fmla="*/ 2147483647 w 2398"/>
                <a:gd name="T35" fmla="*/ 2147483647 h 2512"/>
                <a:gd name="T36" fmla="*/ 2147483647 w 2398"/>
                <a:gd name="T37" fmla="*/ 2147483647 h 2512"/>
                <a:gd name="T38" fmla="*/ 2147483647 w 2398"/>
                <a:gd name="T39" fmla="*/ 2147483647 h 2512"/>
                <a:gd name="T40" fmla="*/ 2147483647 w 2398"/>
                <a:gd name="T41" fmla="*/ 2147483647 h 2512"/>
                <a:gd name="T42" fmla="*/ 2147483647 w 2398"/>
                <a:gd name="T43" fmla="*/ 2147483647 h 2512"/>
                <a:gd name="T44" fmla="*/ 2147483647 w 2398"/>
                <a:gd name="T45" fmla="*/ 2147483647 h 2512"/>
                <a:gd name="T46" fmla="*/ 2147483647 w 2398"/>
                <a:gd name="T47" fmla="*/ 2147483647 h 2512"/>
                <a:gd name="T48" fmla="*/ 2147483647 w 2398"/>
                <a:gd name="T49" fmla="*/ 2147483647 h 2512"/>
                <a:gd name="T50" fmla="*/ 2147483647 w 2398"/>
                <a:gd name="T51" fmla="*/ 2147483647 h 2512"/>
                <a:gd name="T52" fmla="*/ 0 w 2398"/>
                <a:gd name="T53" fmla="*/ 2147483647 h 2512"/>
                <a:gd name="T54" fmla="*/ 2147483647 w 2398"/>
                <a:gd name="T55" fmla="*/ 2147483647 h 2512"/>
                <a:gd name="T56" fmla="*/ 2147483647 w 2398"/>
                <a:gd name="T57" fmla="*/ 2147483647 h 2512"/>
                <a:gd name="T58" fmla="*/ 2147483647 w 2398"/>
                <a:gd name="T59" fmla="*/ 2147483647 h 2512"/>
                <a:gd name="T60" fmla="*/ 2147483647 w 2398"/>
                <a:gd name="T61" fmla="*/ 2147483647 h 2512"/>
                <a:gd name="T62" fmla="*/ 2147483647 w 2398"/>
                <a:gd name="T63" fmla="*/ 2147483647 h 2512"/>
                <a:gd name="T64" fmla="*/ 2147483647 w 2398"/>
                <a:gd name="T65" fmla="*/ 2147483647 h 25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98"/>
                <a:gd name="T100" fmla="*/ 0 h 2512"/>
                <a:gd name="T101" fmla="*/ 2398 w 2398"/>
                <a:gd name="T102" fmla="*/ 2512 h 25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98" h="2512">
                  <a:moveTo>
                    <a:pt x="815" y="0"/>
                  </a:moveTo>
                  <a:lnTo>
                    <a:pt x="927" y="68"/>
                  </a:lnTo>
                  <a:lnTo>
                    <a:pt x="1129" y="22"/>
                  </a:lnTo>
                  <a:lnTo>
                    <a:pt x="1220" y="68"/>
                  </a:lnTo>
                  <a:lnTo>
                    <a:pt x="1287" y="157"/>
                  </a:lnTo>
                  <a:lnTo>
                    <a:pt x="1537" y="202"/>
                  </a:lnTo>
                  <a:lnTo>
                    <a:pt x="1491" y="293"/>
                  </a:lnTo>
                  <a:lnTo>
                    <a:pt x="1582" y="385"/>
                  </a:lnTo>
                  <a:lnTo>
                    <a:pt x="1558" y="474"/>
                  </a:lnTo>
                  <a:lnTo>
                    <a:pt x="1515" y="519"/>
                  </a:lnTo>
                  <a:lnTo>
                    <a:pt x="1537" y="565"/>
                  </a:lnTo>
                  <a:lnTo>
                    <a:pt x="1469" y="498"/>
                  </a:lnTo>
                  <a:lnTo>
                    <a:pt x="1445" y="406"/>
                  </a:lnTo>
                  <a:lnTo>
                    <a:pt x="1311" y="428"/>
                  </a:lnTo>
                  <a:lnTo>
                    <a:pt x="1198" y="519"/>
                  </a:lnTo>
                  <a:lnTo>
                    <a:pt x="1265" y="632"/>
                  </a:lnTo>
                  <a:lnTo>
                    <a:pt x="1220" y="769"/>
                  </a:lnTo>
                  <a:lnTo>
                    <a:pt x="1469" y="995"/>
                  </a:lnTo>
                  <a:lnTo>
                    <a:pt x="1537" y="1242"/>
                  </a:lnTo>
                  <a:lnTo>
                    <a:pt x="1717" y="1447"/>
                  </a:lnTo>
                  <a:lnTo>
                    <a:pt x="1943" y="1470"/>
                  </a:lnTo>
                  <a:lnTo>
                    <a:pt x="1875" y="1583"/>
                  </a:lnTo>
                  <a:lnTo>
                    <a:pt x="1988" y="1696"/>
                  </a:lnTo>
                  <a:lnTo>
                    <a:pt x="2171" y="1718"/>
                  </a:lnTo>
                  <a:lnTo>
                    <a:pt x="2397" y="1968"/>
                  </a:lnTo>
                  <a:lnTo>
                    <a:pt x="2284" y="2102"/>
                  </a:lnTo>
                  <a:lnTo>
                    <a:pt x="2171" y="1900"/>
                  </a:lnTo>
                  <a:lnTo>
                    <a:pt x="2101" y="1831"/>
                  </a:lnTo>
                  <a:lnTo>
                    <a:pt x="1988" y="1968"/>
                  </a:lnTo>
                  <a:lnTo>
                    <a:pt x="2079" y="2148"/>
                  </a:lnTo>
                  <a:lnTo>
                    <a:pt x="2058" y="2285"/>
                  </a:lnTo>
                  <a:lnTo>
                    <a:pt x="1967" y="2307"/>
                  </a:lnTo>
                  <a:lnTo>
                    <a:pt x="1943" y="2443"/>
                  </a:lnTo>
                  <a:lnTo>
                    <a:pt x="1830" y="2511"/>
                  </a:lnTo>
                  <a:lnTo>
                    <a:pt x="1741" y="2443"/>
                  </a:lnTo>
                  <a:lnTo>
                    <a:pt x="1875" y="2215"/>
                  </a:lnTo>
                  <a:lnTo>
                    <a:pt x="1762" y="1968"/>
                  </a:lnTo>
                  <a:lnTo>
                    <a:pt x="1671" y="1944"/>
                  </a:lnTo>
                  <a:lnTo>
                    <a:pt x="1604" y="1855"/>
                  </a:lnTo>
                  <a:lnTo>
                    <a:pt x="1445" y="1672"/>
                  </a:lnTo>
                  <a:lnTo>
                    <a:pt x="1243" y="1651"/>
                  </a:lnTo>
                  <a:lnTo>
                    <a:pt x="904" y="1312"/>
                  </a:lnTo>
                  <a:lnTo>
                    <a:pt x="791" y="1130"/>
                  </a:lnTo>
                  <a:lnTo>
                    <a:pt x="815" y="1086"/>
                  </a:lnTo>
                  <a:lnTo>
                    <a:pt x="745" y="949"/>
                  </a:lnTo>
                  <a:lnTo>
                    <a:pt x="723" y="791"/>
                  </a:lnTo>
                  <a:lnTo>
                    <a:pt x="452" y="700"/>
                  </a:lnTo>
                  <a:lnTo>
                    <a:pt x="226" y="882"/>
                  </a:lnTo>
                  <a:lnTo>
                    <a:pt x="202" y="791"/>
                  </a:lnTo>
                  <a:lnTo>
                    <a:pt x="44" y="791"/>
                  </a:lnTo>
                  <a:lnTo>
                    <a:pt x="44" y="656"/>
                  </a:lnTo>
                  <a:lnTo>
                    <a:pt x="113" y="611"/>
                  </a:lnTo>
                  <a:lnTo>
                    <a:pt x="89" y="519"/>
                  </a:lnTo>
                  <a:lnTo>
                    <a:pt x="0" y="452"/>
                  </a:lnTo>
                  <a:lnTo>
                    <a:pt x="113" y="272"/>
                  </a:lnTo>
                  <a:lnTo>
                    <a:pt x="44" y="202"/>
                  </a:lnTo>
                  <a:lnTo>
                    <a:pt x="159" y="157"/>
                  </a:lnTo>
                  <a:lnTo>
                    <a:pt x="315" y="181"/>
                  </a:lnTo>
                  <a:lnTo>
                    <a:pt x="361" y="113"/>
                  </a:lnTo>
                  <a:lnTo>
                    <a:pt x="406" y="226"/>
                  </a:lnTo>
                  <a:lnTo>
                    <a:pt x="497" y="226"/>
                  </a:lnTo>
                  <a:lnTo>
                    <a:pt x="519" y="135"/>
                  </a:lnTo>
                  <a:lnTo>
                    <a:pt x="656" y="202"/>
                  </a:lnTo>
                  <a:lnTo>
                    <a:pt x="723" y="157"/>
                  </a:lnTo>
                  <a:lnTo>
                    <a:pt x="678" y="113"/>
                  </a:lnTo>
                  <a:lnTo>
                    <a:pt x="723" y="44"/>
                  </a:lnTo>
                  <a:lnTo>
                    <a:pt x="815" y="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5" name="Freeform 13"/>
            <p:cNvSpPr>
              <a:spLocks noChangeArrowheads="1"/>
            </p:cNvSpPr>
            <p:nvPr/>
          </p:nvSpPr>
          <p:spPr bwMode="auto">
            <a:xfrm>
              <a:off x="7002463" y="3961703"/>
              <a:ext cx="563562" cy="696912"/>
            </a:xfrm>
            <a:custGeom>
              <a:avLst/>
              <a:gdLst>
                <a:gd name="T0" fmla="*/ 2147483647 w 1876"/>
                <a:gd name="T1" fmla="*/ 2147483647 h 2419"/>
                <a:gd name="T2" fmla="*/ 2147483647 w 1876"/>
                <a:gd name="T3" fmla="*/ 2147483647 h 2419"/>
                <a:gd name="T4" fmla="*/ 2147483647 w 1876"/>
                <a:gd name="T5" fmla="*/ 2147483647 h 2419"/>
                <a:gd name="T6" fmla="*/ 0 w 1876"/>
                <a:gd name="T7" fmla="*/ 2147483647 h 2419"/>
                <a:gd name="T8" fmla="*/ 0 w 1876"/>
                <a:gd name="T9" fmla="*/ 2147483647 h 2419"/>
                <a:gd name="T10" fmla="*/ 2147483647 w 1876"/>
                <a:gd name="T11" fmla="*/ 2147483647 h 2419"/>
                <a:gd name="T12" fmla="*/ 2147483647 w 1876"/>
                <a:gd name="T13" fmla="*/ 2147483647 h 2419"/>
                <a:gd name="T14" fmla="*/ 2147483647 w 1876"/>
                <a:gd name="T15" fmla="*/ 2147483647 h 2419"/>
                <a:gd name="T16" fmla="*/ 2147483647 w 1876"/>
                <a:gd name="T17" fmla="*/ 2147483647 h 2419"/>
                <a:gd name="T18" fmla="*/ 2147483647 w 1876"/>
                <a:gd name="T19" fmla="*/ 2147483647 h 2419"/>
                <a:gd name="T20" fmla="*/ 2147483647 w 1876"/>
                <a:gd name="T21" fmla="*/ 2147483647 h 2419"/>
                <a:gd name="T22" fmla="*/ 2147483647 w 1876"/>
                <a:gd name="T23" fmla="*/ 2147483647 h 2419"/>
                <a:gd name="T24" fmla="*/ 2147483647 w 1876"/>
                <a:gd name="T25" fmla="*/ 0 h 2419"/>
                <a:gd name="T26" fmla="*/ 2147483647 w 1876"/>
                <a:gd name="T27" fmla="*/ 0 h 2419"/>
                <a:gd name="T28" fmla="*/ 2147483647 w 1876"/>
                <a:gd name="T29" fmla="*/ 2147483647 h 2419"/>
                <a:gd name="T30" fmla="*/ 2147483647 w 1876"/>
                <a:gd name="T31" fmla="*/ 2147483647 h 2419"/>
                <a:gd name="T32" fmla="*/ 2147483647 w 1876"/>
                <a:gd name="T33" fmla="*/ 2147483647 h 2419"/>
                <a:gd name="T34" fmla="*/ 2147483647 w 1876"/>
                <a:gd name="T35" fmla="*/ 2147483647 h 2419"/>
                <a:gd name="T36" fmla="*/ 2147483647 w 1876"/>
                <a:gd name="T37" fmla="*/ 2147483647 h 2419"/>
                <a:gd name="T38" fmla="*/ 2147483647 w 1876"/>
                <a:gd name="T39" fmla="*/ 2147483647 h 2419"/>
                <a:gd name="T40" fmla="*/ 2147483647 w 1876"/>
                <a:gd name="T41" fmla="*/ 2147483647 h 2419"/>
                <a:gd name="T42" fmla="*/ 2147483647 w 1876"/>
                <a:gd name="T43" fmla="*/ 2147483647 h 2419"/>
                <a:gd name="T44" fmla="*/ 2147483647 w 1876"/>
                <a:gd name="T45" fmla="*/ 2147483647 h 2419"/>
                <a:gd name="T46" fmla="*/ 2147483647 w 1876"/>
                <a:gd name="T47" fmla="*/ 2147483647 h 2419"/>
                <a:gd name="T48" fmla="*/ 2147483647 w 1876"/>
                <a:gd name="T49" fmla="*/ 2147483647 h 2419"/>
                <a:gd name="T50" fmla="*/ 2147483647 w 1876"/>
                <a:gd name="T51" fmla="*/ 2147483647 h 2419"/>
                <a:gd name="T52" fmla="*/ 2147483647 w 1876"/>
                <a:gd name="T53" fmla="*/ 2147483647 h 2419"/>
                <a:gd name="T54" fmla="*/ 2147483647 w 1876"/>
                <a:gd name="T55" fmla="*/ 2147483647 h 2419"/>
                <a:gd name="T56" fmla="*/ 2147483647 w 1876"/>
                <a:gd name="T57" fmla="*/ 2147483647 h 2419"/>
                <a:gd name="T58" fmla="*/ 2147483647 w 1876"/>
                <a:gd name="T59" fmla="*/ 2147483647 h 2419"/>
                <a:gd name="T60" fmla="*/ 2147483647 w 1876"/>
                <a:gd name="T61" fmla="*/ 2147483647 h 2419"/>
                <a:gd name="T62" fmla="*/ 2147483647 w 1876"/>
                <a:gd name="T63" fmla="*/ 2147483647 h 24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76"/>
                <a:gd name="T97" fmla="*/ 0 h 2419"/>
                <a:gd name="T98" fmla="*/ 1876 w 1876"/>
                <a:gd name="T99" fmla="*/ 2419 h 24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76" h="2419">
                  <a:moveTo>
                    <a:pt x="293" y="2262"/>
                  </a:moveTo>
                  <a:lnTo>
                    <a:pt x="293" y="2103"/>
                  </a:lnTo>
                  <a:lnTo>
                    <a:pt x="430" y="1875"/>
                  </a:lnTo>
                  <a:lnTo>
                    <a:pt x="202" y="1854"/>
                  </a:lnTo>
                  <a:lnTo>
                    <a:pt x="68" y="1786"/>
                  </a:lnTo>
                  <a:lnTo>
                    <a:pt x="68" y="1673"/>
                  </a:lnTo>
                  <a:lnTo>
                    <a:pt x="68" y="1560"/>
                  </a:lnTo>
                  <a:lnTo>
                    <a:pt x="0" y="1491"/>
                  </a:lnTo>
                  <a:lnTo>
                    <a:pt x="22" y="1378"/>
                  </a:lnTo>
                  <a:lnTo>
                    <a:pt x="0" y="1265"/>
                  </a:lnTo>
                  <a:lnTo>
                    <a:pt x="44" y="1198"/>
                  </a:lnTo>
                  <a:lnTo>
                    <a:pt x="68" y="1085"/>
                  </a:lnTo>
                  <a:lnTo>
                    <a:pt x="180" y="1061"/>
                  </a:lnTo>
                  <a:lnTo>
                    <a:pt x="226" y="926"/>
                  </a:lnTo>
                  <a:lnTo>
                    <a:pt x="159" y="881"/>
                  </a:lnTo>
                  <a:lnTo>
                    <a:pt x="202" y="790"/>
                  </a:lnTo>
                  <a:lnTo>
                    <a:pt x="248" y="722"/>
                  </a:lnTo>
                  <a:lnTo>
                    <a:pt x="293" y="588"/>
                  </a:lnTo>
                  <a:lnTo>
                    <a:pt x="361" y="429"/>
                  </a:lnTo>
                  <a:lnTo>
                    <a:pt x="678" y="405"/>
                  </a:lnTo>
                  <a:lnTo>
                    <a:pt x="858" y="451"/>
                  </a:lnTo>
                  <a:lnTo>
                    <a:pt x="656" y="316"/>
                  </a:lnTo>
                  <a:lnTo>
                    <a:pt x="702" y="203"/>
                  </a:lnTo>
                  <a:lnTo>
                    <a:pt x="656" y="91"/>
                  </a:lnTo>
                  <a:lnTo>
                    <a:pt x="632" y="0"/>
                  </a:lnTo>
                  <a:lnTo>
                    <a:pt x="702" y="0"/>
                  </a:lnTo>
                  <a:lnTo>
                    <a:pt x="791" y="22"/>
                  </a:lnTo>
                  <a:lnTo>
                    <a:pt x="882" y="0"/>
                  </a:lnTo>
                  <a:lnTo>
                    <a:pt x="949" y="203"/>
                  </a:lnTo>
                  <a:lnTo>
                    <a:pt x="1152" y="225"/>
                  </a:lnTo>
                  <a:lnTo>
                    <a:pt x="1108" y="338"/>
                  </a:lnTo>
                  <a:lnTo>
                    <a:pt x="1469" y="225"/>
                  </a:lnTo>
                  <a:lnTo>
                    <a:pt x="1671" y="338"/>
                  </a:lnTo>
                  <a:lnTo>
                    <a:pt x="1650" y="496"/>
                  </a:lnTo>
                  <a:lnTo>
                    <a:pt x="1875" y="542"/>
                  </a:lnTo>
                  <a:lnTo>
                    <a:pt x="1854" y="701"/>
                  </a:lnTo>
                  <a:lnTo>
                    <a:pt x="1784" y="813"/>
                  </a:lnTo>
                  <a:lnTo>
                    <a:pt x="1854" y="948"/>
                  </a:lnTo>
                  <a:lnTo>
                    <a:pt x="1808" y="1039"/>
                  </a:lnTo>
                  <a:lnTo>
                    <a:pt x="1854" y="1198"/>
                  </a:lnTo>
                  <a:lnTo>
                    <a:pt x="1854" y="1332"/>
                  </a:lnTo>
                  <a:lnTo>
                    <a:pt x="1830" y="1515"/>
                  </a:lnTo>
                  <a:lnTo>
                    <a:pt x="1671" y="1582"/>
                  </a:lnTo>
                  <a:lnTo>
                    <a:pt x="1424" y="1695"/>
                  </a:lnTo>
                  <a:lnTo>
                    <a:pt x="1469" y="1786"/>
                  </a:lnTo>
                  <a:lnTo>
                    <a:pt x="1491" y="1899"/>
                  </a:lnTo>
                  <a:lnTo>
                    <a:pt x="1582" y="2012"/>
                  </a:lnTo>
                  <a:lnTo>
                    <a:pt x="1558" y="2058"/>
                  </a:lnTo>
                  <a:lnTo>
                    <a:pt x="1491" y="2058"/>
                  </a:lnTo>
                  <a:lnTo>
                    <a:pt x="1333" y="2238"/>
                  </a:lnTo>
                  <a:lnTo>
                    <a:pt x="1356" y="2329"/>
                  </a:lnTo>
                  <a:lnTo>
                    <a:pt x="1400" y="2351"/>
                  </a:lnTo>
                  <a:lnTo>
                    <a:pt x="1378" y="2418"/>
                  </a:lnTo>
                  <a:lnTo>
                    <a:pt x="1287" y="2418"/>
                  </a:lnTo>
                  <a:lnTo>
                    <a:pt x="1174" y="2305"/>
                  </a:lnTo>
                  <a:lnTo>
                    <a:pt x="1108" y="2351"/>
                  </a:lnTo>
                  <a:lnTo>
                    <a:pt x="973" y="2375"/>
                  </a:lnTo>
                  <a:lnTo>
                    <a:pt x="904" y="2329"/>
                  </a:lnTo>
                  <a:lnTo>
                    <a:pt x="836" y="2418"/>
                  </a:lnTo>
                  <a:lnTo>
                    <a:pt x="815" y="2375"/>
                  </a:lnTo>
                  <a:lnTo>
                    <a:pt x="702" y="2375"/>
                  </a:lnTo>
                  <a:lnTo>
                    <a:pt x="656" y="2284"/>
                  </a:lnTo>
                  <a:lnTo>
                    <a:pt x="474" y="2305"/>
                  </a:lnTo>
                  <a:lnTo>
                    <a:pt x="293" y="2262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6" name="Freeform 14"/>
            <p:cNvSpPr>
              <a:spLocks noChangeArrowheads="1"/>
            </p:cNvSpPr>
            <p:nvPr/>
          </p:nvSpPr>
          <p:spPr bwMode="auto">
            <a:xfrm>
              <a:off x="6832600" y="4099815"/>
              <a:ext cx="257175" cy="260350"/>
            </a:xfrm>
            <a:custGeom>
              <a:avLst/>
              <a:gdLst>
                <a:gd name="T0" fmla="*/ 2147483647 w 861"/>
                <a:gd name="T1" fmla="*/ 2147483647 h 904"/>
                <a:gd name="T2" fmla="*/ 2147483647 w 861"/>
                <a:gd name="T3" fmla="*/ 2147483647 h 904"/>
                <a:gd name="T4" fmla="*/ 2147483647 w 861"/>
                <a:gd name="T5" fmla="*/ 2147483647 h 904"/>
                <a:gd name="T6" fmla="*/ 2147483647 w 861"/>
                <a:gd name="T7" fmla="*/ 2147483647 h 904"/>
                <a:gd name="T8" fmla="*/ 2147483647 w 861"/>
                <a:gd name="T9" fmla="*/ 2147483647 h 904"/>
                <a:gd name="T10" fmla="*/ 2147483647 w 861"/>
                <a:gd name="T11" fmla="*/ 2147483647 h 904"/>
                <a:gd name="T12" fmla="*/ 2147483647 w 861"/>
                <a:gd name="T13" fmla="*/ 2147483647 h 904"/>
                <a:gd name="T14" fmla="*/ 2147483647 w 861"/>
                <a:gd name="T15" fmla="*/ 2147483647 h 904"/>
                <a:gd name="T16" fmla="*/ 2147483647 w 861"/>
                <a:gd name="T17" fmla="*/ 2147483647 h 904"/>
                <a:gd name="T18" fmla="*/ 2147483647 w 861"/>
                <a:gd name="T19" fmla="*/ 2147483647 h 904"/>
                <a:gd name="T20" fmla="*/ 2147483647 w 861"/>
                <a:gd name="T21" fmla="*/ 2147483647 h 904"/>
                <a:gd name="T22" fmla="*/ 2147483647 w 861"/>
                <a:gd name="T23" fmla="*/ 2147483647 h 904"/>
                <a:gd name="T24" fmla="*/ 2147483647 w 861"/>
                <a:gd name="T25" fmla="*/ 2147483647 h 904"/>
                <a:gd name="T26" fmla="*/ 2147483647 w 861"/>
                <a:gd name="T27" fmla="*/ 2147483647 h 904"/>
                <a:gd name="T28" fmla="*/ 2147483647 w 861"/>
                <a:gd name="T29" fmla="*/ 2147483647 h 904"/>
                <a:gd name="T30" fmla="*/ 2147483647 w 861"/>
                <a:gd name="T31" fmla="*/ 2147483647 h 904"/>
                <a:gd name="T32" fmla="*/ 2147483647 w 861"/>
                <a:gd name="T33" fmla="*/ 2147483647 h 904"/>
                <a:gd name="T34" fmla="*/ 2147483647 w 861"/>
                <a:gd name="T35" fmla="*/ 2147483647 h 904"/>
                <a:gd name="T36" fmla="*/ 2147483647 w 861"/>
                <a:gd name="T37" fmla="*/ 2147483647 h 904"/>
                <a:gd name="T38" fmla="*/ 2147483647 w 861"/>
                <a:gd name="T39" fmla="*/ 2147483647 h 904"/>
                <a:gd name="T40" fmla="*/ 2147483647 w 861"/>
                <a:gd name="T41" fmla="*/ 2147483647 h 904"/>
                <a:gd name="T42" fmla="*/ 2147483647 w 861"/>
                <a:gd name="T43" fmla="*/ 2147483647 h 904"/>
                <a:gd name="T44" fmla="*/ 2147483647 w 861"/>
                <a:gd name="T45" fmla="*/ 0 h 904"/>
                <a:gd name="T46" fmla="*/ 2147483647 w 861"/>
                <a:gd name="T47" fmla="*/ 2147483647 h 904"/>
                <a:gd name="T48" fmla="*/ 2147483647 w 861"/>
                <a:gd name="T49" fmla="*/ 2147483647 h 904"/>
                <a:gd name="T50" fmla="*/ 2147483647 w 861"/>
                <a:gd name="T51" fmla="*/ 2147483647 h 904"/>
                <a:gd name="T52" fmla="*/ 2147483647 w 861"/>
                <a:gd name="T53" fmla="*/ 2147483647 h 904"/>
                <a:gd name="T54" fmla="*/ 2147483647 w 861"/>
                <a:gd name="T55" fmla="*/ 2147483647 h 904"/>
                <a:gd name="T56" fmla="*/ 2147483647 w 861"/>
                <a:gd name="T57" fmla="*/ 2147483647 h 904"/>
                <a:gd name="T58" fmla="*/ 2147483647 w 861"/>
                <a:gd name="T59" fmla="*/ 2147483647 h 904"/>
                <a:gd name="T60" fmla="*/ 2147483647 w 861"/>
                <a:gd name="T61" fmla="*/ 2147483647 h 904"/>
                <a:gd name="T62" fmla="*/ 2147483647 w 861"/>
                <a:gd name="T63" fmla="*/ 2147483647 h 904"/>
                <a:gd name="T64" fmla="*/ 2147483647 w 861"/>
                <a:gd name="T65" fmla="*/ 2147483647 h 904"/>
                <a:gd name="T66" fmla="*/ 2147483647 w 861"/>
                <a:gd name="T67" fmla="*/ 2147483647 h 904"/>
                <a:gd name="T68" fmla="*/ 2147483647 w 861"/>
                <a:gd name="T69" fmla="*/ 2147483647 h 904"/>
                <a:gd name="T70" fmla="*/ 2147483647 w 861"/>
                <a:gd name="T71" fmla="*/ 2147483647 h 904"/>
                <a:gd name="T72" fmla="*/ 2147483647 w 861"/>
                <a:gd name="T73" fmla="*/ 2147483647 h 904"/>
                <a:gd name="T74" fmla="*/ 2147483647 w 861"/>
                <a:gd name="T75" fmla="*/ 2147483647 h 904"/>
                <a:gd name="T76" fmla="*/ 2147483647 w 861"/>
                <a:gd name="T77" fmla="*/ 2147483647 h 904"/>
                <a:gd name="T78" fmla="*/ 2147483647 w 861"/>
                <a:gd name="T79" fmla="*/ 2147483647 h 904"/>
                <a:gd name="T80" fmla="*/ 2147483647 w 861"/>
                <a:gd name="T81" fmla="*/ 2147483647 h 904"/>
                <a:gd name="T82" fmla="*/ 2147483647 w 861"/>
                <a:gd name="T83" fmla="*/ 2147483647 h 9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1"/>
                <a:gd name="T127" fmla="*/ 0 h 904"/>
                <a:gd name="T128" fmla="*/ 861 w 861"/>
                <a:gd name="T129" fmla="*/ 904 h 9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1" h="904">
                  <a:moveTo>
                    <a:pt x="318" y="656"/>
                  </a:moveTo>
                  <a:lnTo>
                    <a:pt x="318" y="656"/>
                  </a:lnTo>
                  <a:lnTo>
                    <a:pt x="159" y="745"/>
                  </a:lnTo>
                  <a:lnTo>
                    <a:pt x="0" y="677"/>
                  </a:lnTo>
                  <a:lnTo>
                    <a:pt x="113" y="768"/>
                  </a:lnTo>
                  <a:lnTo>
                    <a:pt x="318" y="723"/>
                  </a:lnTo>
                  <a:lnTo>
                    <a:pt x="475" y="782"/>
                  </a:lnTo>
                  <a:lnTo>
                    <a:pt x="495" y="789"/>
                  </a:lnTo>
                  <a:lnTo>
                    <a:pt x="497" y="790"/>
                  </a:lnTo>
                  <a:lnTo>
                    <a:pt x="498" y="790"/>
                  </a:lnTo>
                  <a:lnTo>
                    <a:pt x="519" y="889"/>
                  </a:lnTo>
                  <a:lnTo>
                    <a:pt x="521" y="902"/>
                  </a:lnTo>
                  <a:lnTo>
                    <a:pt x="522" y="903"/>
                  </a:lnTo>
                  <a:lnTo>
                    <a:pt x="589" y="903"/>
                  </a:lnTo>
                  <a:lnTo>
                    <a:pt x="569" y="805"/>
                  </a:lnTo>
                  <a:lnTo>
                    <a:pt x="567" y="792"/>
                  </a:lnTo>
                  <a:lnTo>
                    <a:pt x="567" y="791"/>
                  </a:lnTo>
                  <a:lnTo>
                    <a:pt x="567" y="790"/>
                  </a:lnTo>
                  <a:lnTo>
                    <a:pt x="605" y="732"/>
                  </a:lnTo>
                  <a:lnTo>
                    <a:pt x="610" y="724"/>
                  </a:lnTo>
                  <a:lnTo>
                    <a:pt x="611" y="724"/>
                  </a:lnTo>
                  <a:lnTo>
                    <a:pt x="611" y="723"/>
                  </a:lnTo>
                  <a:lnTo>
                    <a:pt x="632" y="625"/>
                  </a:lnTo>
                  <a:lnTo>
                    <a:pt x="634" y="612"/>
                  </a:lnTo>
                  <a:lnTo>
                    <a:pt x="635" y="611"/>
                  </a:lnTo>
                  <a:lnTo>
                    <a:pt x="635" y="610"/>
                  </a:lnTo>
                  <a:lnTo>
                    <a:pt x="733" y="589"/>
                  </a:lnTo>
                  <a:lnTo>
                    <a:pt x="745" y="587"/>
                  </a:lnTo>
                  <a:lnTo>
                    <a:pt x="746" y="586"/>
                  </a:lnTo>
                  <a:lnTo>
                    <a:pt x="747" y="586"/>
                  </a:lnTo>
                  <a:lnTo>
                    <a:pt x="793" y="451"/>
                  </a:lnTo>
                  <a:lnTo>
                    <a:pt x="726" y="406"/>
                  </a:lnTo>
                  <a:lnTo>
                    <a:pt x="769" y="315"/>
                  </a:lnTo>
                  <a:lnTo>
                    <a:pt x="815" y="247"/>
                  </a:lnTo>
                  <a:lnTo>
                    <a:pt x="860" y="113"/>
                  </a:lnTo>
                  <a:lnTo>
                    <a:pt x="815" y="0"/>
                  </a:lnTo>
                  <a:lnTo>
                    <a:pt x="656" y="21"/>
                  </a:lnTo>
                  <a:lnTo>
                    <a:pt x="498" y="134"/>
                  </a:lnTo>
                  <a:lnTo>
                    <a:pt x="399" y="194"/>
                  </a:lnTo>
                  <a:lnTo>
                    <a:pt x="386" y="201"/>
                  </a:lnTo>
                  <a:lnTo>
                    <a:pt x="385" y="202"/>
                  </a:lnTo>
                  <a:lnTo>
                    <a:pt x="363" y="338"/>
                  </a:lnTo>
                  <a:lnTo>
                    <a:pt x="522" y="497"/>
                  </a:lnTo>
                  <a:lnTo>
                    <a:pt x="385" y="564"/>
                  </a:lnTo>
                  <a:lnTo>
                    <a:pt x="385" y="543"/>
                  </a:lnTo>
                  <a:lnTo>
                    <a:pt x="424" y="482"/>
                  </a:lnTo>
                  <a:lnTo>
                    <a:pt x="429" y="475"/>
                  </a:lnTo>
                  <a:lnTo>
                    <a:pt x="430" y="474"/>
                  </a:lnTo>
                  <a:lnTo>
                    <a:pt x="430" y="473"/>
                  </a:lnTo>
                  <a:lnTo>
                    <a:pt x="332" y="375"/>
                  </a:lnTo>
                  <a:lnTo>
                    <a:pt x="319" y="362"/>
                  </a:lnTo>
                  <a:lnTo>
                    <a:pt x="318" y="361"/>
                  </a:lnTo>
                  <a:lnTo>
                    <a:pt x="318" y="360"/>
                  </a:lnTo>
                  <a:lnTo>
                    <a:pt x="183" y="497"/>
                  </a:lnTo>
                  <a:lnTo>
                    <a:pt x="319" y="556"/>
                  </a:lnTo>
                  <a:lnTo>
                    <a:pt x="336" y="563"/>
                  </a:lnTo>
                  <a:lnTo>
                    <a:pt x="338" y="564"/>
                  </a:lnTo>
                  <a:lnTo>
                    <a:pt x="339" y="564"/>
                  </a:lnTo>
                  <a:lnTo>
                    <a:pt x="339" y="586"/>
                  </a:lnTo>
                  <a:lnTo>
                    <a:pt x="226" y="564"/>
                  </a:lnTo>
                  <a:lnTo>
                    <a:pt x="306" y="624"/>
                  </a:lnTo>
                  <a:lnTo>
                    <a:pt x="316" y="631"/>
                  </a:lnTo>
                  <a:lnTo>
                    <a:pt x="317" y="632"/>
                  </a:lnTo>
                  <a:lnTo>
                    <a:pt x="318" y="632"/>
                  </a:lnTo>
                  <a:lnTo>
                    <a:pt x="318" y="65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7" name="Freeform 15"/>
            <p:cNvSpPr>
              <a:spLocks noChangeArrowheads="1"/>
            </p:cNvSpPr>
            <p:nvPr/>
          </p:nvSpPr>
          <p:spPr bwMode="auto">
            <a:xfrm>
              <a:off x="6792913" y="4293490"/>
              <a:ext cx="217487" cy="176213"/>
            </a:xfrm>
            <a:custGeom>
              <a:avLst/>
              <a:gdLst>
                <a:gd name="T0" fmla="*/ 2147483647 w 724"/>
                <a:gd name="T1" fmla="*/ 2147483647 h 611"/>
                <a:gd name="T2" fmla="*/ 2147483647 w 724"/>
                <a:gd name="T3" fmla="*/ 2147483647 h 611"/>
                <a:gd name="T4" fmla="*/ 2147483647 w 724"/>
                <a:gd name="T5" fmla="*/ 2147483647 h 611"/>
                <a:gd name="T6" fmla="*/ 2147483647 w 724"/>
                <a:gd name="T7" fmla="*/ 2147483647 h 611"/>
                <a:gd name="T8" fmla="*/ 2147483647 w 724"/>
                <a:gd name="T9" fmla="*/ 2147483647 h 611"/>
                <a:gd name="T10" fmla="*/ 2147483647 w 724"/>
                <a:gd name="T11" fmla="*/ 0 h 611"/>
                <a:gd name="T12" fmla="*/ 0 w 724"/>
                <a:gd name="T13" fmla="*/ 2147483647 h 611"/>
                <a:gd name="T14" fmla="*/ 2147483647 w 724"/>
                <a:gd name="T15" fmla="*/ 2147483647 h 611"/>
                <a:gd name="T16" fmla="*/ 2147483647 w 724"/>
                <a:gd name="T17" fmla="*/ 2147483647 h 611"/>
                <a:gd name="T18" fmla="*/ 2147483647 w 724"/>
                <a:gd name="T19" fmla="*/ 2147483647 h 611"/>
                <a:gd name="T20" fmla="*/ 2147483647 w 724"/>
                <a:gd name="T21" fmla="*/ 2147483647 h 611"/>
                <a:gd name="T22" fmla="*/ 2147483647 w 724"/>
                <a:gd name="T23" fmla="*/ 2147483647 h 611"/>
                <a:gd name="T24" fmla="*/ 2147483647 w 724"/>
                <a:gd name="T25" fmla="*/ 2147483647 h 611"/>
                <a:gd name="T26" fmla="*/ 2147483647 w 724"/>
                <a:gd name="T27" fmla="*/ 2147483647 h 611"/>
                <a:gd name="T28" fmla="*/ 2147483647 w 724"/>
                <a:gd name="T29" fmla="*/ 2147483647 h 611"/>
                <a:gd name="T30" fmla="*/ 2147483647 w 724"/>
                <a:gd name="T31" fmla="*/ 2147483647 h 611"/>
                <a:gd name="T32" fmla="*/ 2147483647 w 724"/>
                <a:gd name="T33" fmla="*/ 2147483647 h 611"/>
                <a:gd name="T34" fmla="*/ 2147483647 w 724"/>
                <a:gd name="T35" fmla="*/ 2147483647 h 611"/>
                <a:gd name="T36" fmla="*/ 2147483647 w 724"/>
                <a:gd name="T37" fmla="*/ 2147483647 h 611"/>
                <a:gd name="T38" fmla="*/ 2147483647 w 724"/>
                <a:gd name="T39" fmla="*/ 2147483647 h 611"/>
                <a:gd name="T40" fmla="*/ 2147483647 w 724"/>
                <a:gd name="T41" fmla="*/ 2147483647 h 6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24"/>
                <a:gd name="T64" fmla="*/ 0 h 611"/>
                <a:gd name="T65" fmla="*/ 724 w 724"/>
                <a:gd name="T66" fmla="*/ 611 h 6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24" h="611">
                  <a:moveTo>
                    <a:pt x="723" y="226"/>
                  </a:moveTo>
                  <a:lnTo>
                    <a:pt x="656" y="226"/>
                  </a:lnTo>
                  <a:lnTo>
                    <a:pt x="632" y="113"/>
                  </a:lnTo>
                  <a:lnTo>
                    <a:pt x="452" y="46"/>
                  </a:lnTo>
                  <a:lnTo>
                    <a:pt x="247" y="91"/>
                  </a:lnTo>
                  <a:lnTo>
                    <a:pt x="134" y="0"/>
                  </a:lnTo>
                  <a:lnTo>
                    <a:pt x="0" y="68"/>
                  </a:lnTo>
                  <a:lnTo>
                    <a:pt x="45" y="180"/>
                  </a:lnTo>
                  <a:lnTo>
                    <a:pt x="113" y="250"/>
                  </a:lnTo>
                  <a:lnTo>
                    <a:pt x="113" y="317"/>
                  </a:lnTo>
                  <a:lnTo>
                    <a:pt x="180" y="363"/>
                  </a:lnTo>
                  <a:lnTo>
                    <a:pt x="271" y="317"/>
                  </a:lnTo>
                  <a:lnTo>
                    <a:pt x="271" y="430"/>
                  </a:lnTo>
                  <a:lnTo>
                    <a:pt x="339" y="452"/>
                  </a:lnTo>
                  <a:lnTo>
                    <a:pt x="406" y="430"/>
                  </a:lnTo>
                  <a:lnTo>
                    <a:pt x="430" y="521"/>
                  </a:lnTo>
                  <a:lnTo>
                    <a:pt x="473" y="589"/>
                  </a:lnTo>
                  <a:lnTo>
                    <a:pt x="564" y="610"/>
                  </a:lnTo>
                  <a:lnTo>
                    <a:pt x="564" y="521"/>
                  </a:lnTo>
                  <a:lnTo>
                    <a:pt x="701" y="339"/>
                  </a:lnTo>
                  <a:lnTo>
                    <a:pt x="723" y="226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8" name="Freeform 16"/>
            <p:cNvSpPr>
              <a:spLocks noChangeArrowheads="1"/>
            </p:cNvSpPr>
            <p:nvPr/>
          </p:nvSpPr>
          <p:spPr bwMode="auto">
            <a:xfrm>
              <a:off x="6954838" y="4612578"/>
              <a:ext cx="265112" cy="142875"/>
            </a:xfrm>
            <a:custGeom>
              <a:avLst/>
              <a:gdLst>
                <a:gd name="T0" fmla="*/ 2147483647 w 882"/>
                <a:gd name="T1" fmla="*/ 0 h 498"/>
                <a:gd name="T2" fmla="*/ 2147483647 w 882"/>
                <a:gd name="T3" fmla="*/ 2147483647 h 498"/>
                <a:gd name="T4" fmla="*/ 2147483647 w 882"/>
                <a:gd name="T5" fmla="*/ 2147483647 h 498"/>
                <a:gd name="T6" fmla="*/ 2147483647 w 882"/>
                <a:gd name="T7" fmla="*/ 2147483647 h 498"/>
                <a:gd name="T8" fmla="*/ 0 w 882"/>
                <a:gd name="T9" fmla="*/ 2147483647 h 498"/>
                <a:gd name="T10" fmla="*/ 2147483647 w 882"/>
                <a:gd name="T11" fmla="*/ 2147483647 h 498"/>
                <a:gd name="T12" fmla="*/ 2147483647 w 882"/>
                <a:gd name="T13" fmla="*/ 2147483647 h 498"/>
                <a:gd name="T14" fmla="*/ 2147483647 w 882"/>
                <a:gd name="T15" fmla="*/ 2147483647 h 498"/>
                <a:gd name="T16" fmla="*/ 2147483647 w 882"/>
                <a:gd name="T17" fmla="*/ 2147483647 h 498"/>
                <a:gd name="T18" fmla="*/ 2147483647 w 882"/>
                <a:gd name="T19" fmla="*/ 2147483647 h 498"/>
                <a:gd name="T20" fmla="*/ 2147483647 w 882"/>
                <a:gd name="T21" fmla="*/ 2147483647 h 498"/>
                <a:gd name="T22" fmla="*/ 2147483647 w 882"/>
                <a:gd name="T23" fmla="*/ 2147483647 h 498"/>
                <a:gd name="T24" fmla="*/ 2147483647 w 882"/>
                <a:gd name="T25" fmla="*/ 2147483647 h 498"/>
                <a:gd name="T26" fmla="*/ 2147483647 w 882"/>
                <a:gd name="T27" fmla="*/ 2147483647 h 498"/>
                <a:gd name="T28" fmla="*/ 2147483647 w 882"/>
                <a:gd name="T29" fmla="*/ 2147483647 h 498"/>
                <a:gd name="T30" fmla="*/ 2147483647 w 882"/>
                <a:gd name="T31" fmla="*/ 2147483647 h 498"/>
                <a:gd name="T32" fmla="*/ 2147483647 w 882"/>
                <a:gd name="T33" fmla="*/ 2147483647 h 498"/>
                <a:gd name="T34" fmla="*/ 2147483647 w 882"/>
                <a:gd name="T35" fmla="*/ 2147483647 h 498"/>
                <a:gd name="T36" fmla="*/ 2147483647 w 882"/>
                <a:gd name="T37" fmla="*/ 2147483647 h 498"/>
                <a:gd name="T38" fmla="*/ 2147483647 w 882"/>
                <a:gd name="T39" fmla="*/ 2147483647 h 498"/>
                <a:gd name="T40" fmla="*/ 2147483647 w 882"/>
                <a:gd name="T41" fmla="*/ 2147483647 h 498"/>
                <a:gd name="T42" fmla="*/ 2147483647 w 882"/>
                <a:gd name="T43" fmla="*/ 2147483647 h 498"/>
                <a:gd name="T44" fmla="*/ 2147483647 w 882"/>
                <a:gd name="T45" fmla="*/ 0 h 4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2"/>
                <a:gd name="T70" fmla="*/ 0 h 498"/>
                <a:gd name="T71" fmla="*/ 882 w 882"/>
                <a:gd name="T72" fmla="*/ 498 h 4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2" h="498">
                  <a:moveTo>
                    <a:pt x="451" y="0"/>
                  </a:moveTo>
                  <a:lnTo>
                    <a:pt x="271" y="67"/>
                  </a:lnTo>
                  <a:lnTo>
                    <a:pt x="134" y="135"/>
                  </a:lnTo>
                  <a:lnTo>
                    <a:pt x="45" y="293"/>
                  </a:lnTo>
                  <a:lnTo>
                    <a:pt x="0" y="406"/>
                  </a:lnTo>
                  <a:lnTo>
                    <a:pt x="113" y="406"/>
                  </a:lnTo>
                  <a:lnTo>
                    <a:pt x="202" y="315"/>
                  </a:lnTo>
                  <a:lnTo>
                    <a:pt x="293" y="315"/>
                  </a:lnTo>
                  <a:lnTo>
                    <a:pt x="338" y="428"/>
                  </a:lnTo>
                  <a:lnTo>
                    <a:pt x="473" y="452"/>
                  </a:lnTo>
                  <a:lnTo>
                    <a:pt x="519" y="384"/>
                  </a:lnTo>
                  <a:lnTo>
                    <a:pt x="564" y="497"/>
                  </a:lnTo>
                  <a:lnTo>
                    <a:pt x="655" y="497"/>
                  </a:lnTo>
                  <a:lnTo>
                    <a:pt x="677" y="406"/>
                  </a:lnTo>
                  <a:lnTo>
                    <a:pt x="814" y="473"/>
                  </a:lnTo>
                  <a:lnTo>
                    <a:pt x="881" y="428"/>
                  </a:lnTo>
                  <a:lnTo>
                    <a:pt x="836" y="384"/>
                  </a:lnTo>
                  <a:lnTo>
                    <a:pt x="881" y="315"/>
                  </a:lnTo>
                  <a:lnTo>
                    <a:pt x="768" y="226"/>
                  </a:lnTo>
                  <a:lnTo>
                    <a:pt x="860" y="113"/>
                  </a:lnTo>
                  <a:lnTo>
                    <a:pt x="814" y="22"/>
                  </a:lnTo>
                  <a:lnTo>
                    <a:pt x="632" y="43"/>
                  </a:lnTo>
                  <a:lnTo>
                    <a:pt x="451" y="0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49" name="Freeform 17"/>
            <p:cNvSpPr>
              <a:spLocks noChangeArrowheads="1"/>
            </p:cNvSpPr>
            <p:nvPr/>
          </p:nvSpPr>
          <p:spPr bwMode="auto">
            <a:xfrm>
              <a:off x="7185025" y="4539553"/>
              <a:ext cx="495300" cy="230187"/>
            </a:xfrm>
            <a:custGeom>
              <a:avLst/>
              <a:gdLst>
                <a:gd name="T0" fmla="*/ 2147483647 w 1651"/>
                <a:gd name="T1" fmla="*/ 2147483647 h 794"/>
                <a:gd name="T2" fmla="*/ 2147483647 w 1651"/>
                <a:gd name="T3" fmla="*/ 2147483647 h 794"/>
                <a:gd name="T4" fmla="*/ 2147483647 w 1651"/>
                <a:gd name="T5" fmla="*/ 2147483647 h 794"/>
                <a:gd name="T6" fmla="*/ 2147483647 w 1651"/>
                <a:gd name="T7" fmla="*/ 2147483647 h 794"/>
                <a:gd name="T8" fmla="*/ 2147483647 w 1651"/>
                <a:gd name="T9" fmla="*/ 2147483647 h 794"/>
                <a:gd name="T10" fmla="*/ 2147483647 w 1651"/>
                <a:gd name="T11" fmla="*/ 2147483647 h 794"/>
                <a:gd name="T12" fmla="*/ 2147483647 w 1651"/>
                <a:gd name="T13" fmla="*/ 2147483647 h 794"/>
                <a:gd name="T14" fmla="*/ 0 w 1651"/>
                <a:gd name="T15" fmla="*/ 2147483647 h 794"/>
                <a:gd name="T16" fmla="*/ 2147483647 w 1651"/>
                <a:gd name="T17" fmla="*/ 2147483647 h 794"/>
                <a:gd name="T18" fmla="*/ 2147483647 w 1651"/>
                <a:gd name="T19" fmla="*/ 2147483647 h 794"/>
                <a:gd name="T20" fmla="*/ 2147483647 w 1651"/>
                <a:gd name="T21" fmla="*/ 2147483647 h 794"/>
                <a:gd name="T22" fmla="*/ 2147483647 w 1651"/>
                <a:gd name="T23" fmla="*/ 2147483647 h 794"/>
                <a:gd name="T24" fmla="*/ 2147483647 w 1651"/>
                <a:gd name="T25" fmla="*/ 2147483647 h 794"/>
                <a:gd name="T26" fmla="*/ 2147483647 w 1651"/>
                <a:gd name="T27" fmla="*/ 2147483647 h 794"/>
                <a:gd name="T28" fmla="*/ 2147483647 w 1651"/>
                <a:gd name="T29" fmla="*/ 2147483647 h 794"/>
                <a:gd name="T30" fmla="*/ 2147483647 w 1651"/>
                <a:gd name="T31" fmla="*/ 2147483647 h 794"/>
                <a:gd name="T32" fmla="*/ 2147483647 w 1651"/>
                <a:gd name="T33" fmla="*/ 2147483647 h 794"/>
                <a:gd name="T34" fmla="*/ 2147483647 w 1651"/>
                <a:gd name="T35" fmla="*/ 2147483647 h 794"/>
                <a:gd name="T36" fmla="*/ 2147483647 w 1651"/>
                <a:gd name="T37" fmla="*/ 2147483647 h 794"/>
                <a:gd name="T38" fmla="*/ 2147483647 w 1651"/>
                <a:gd name="T39" fmla="*/ 2147483647 h 794"/>
                <a:gd name="T40" fmla="*/ 2147483647 w 1651"/>
                <a:gd name="T41" fmla="*/ 2147483647 h 794"/>
                <a:gd name="T42" fmla="*/ 2147483647 w 1651"/>
                <a:gd name="T43" fmla="*/ 2147483647 h 794"/>
                <a:gd name="T44" fmla="*/ 2147483647 w 1651"/>
                <a:gd name="T45" fmla="*/ 0 h 794"/>
                <a:gd name="T46" fmla="*/ 2147483647 w 1651"/>
                <a:gd name="T47" fmla="*/ 2147483647 h 794"/>
                <a:gd name="T48" fmla="*/ 2147483647 w 1651"/>
                <a:gd name="T49" fmla="*/ 0 h 794"/>
                <a:gd name="T50" fmla="*/ 2147483647 w 1651"/>
                <a:gd name="T51" fmla="*/ 0 h 794"/>
                <a:gd name="T52" fmla="*/ 2147483647 w 1651"/>
                <a:gd name="T53" fmla="*/ 2147483647 h 794"/>
                <a:gd name="T54" fmla="*/ 2147483647 w 1651"/>
                <a:gd name="T55" fmla="*/ 2147483647 h 794"/>
                <a:gd name="T56" fmla="*/ 2147483647 w 1651"/>
                <a:gd name="T57" fmla="*/ 2147483647 h 794"/>
                <a:gd name="T58" fmla="*/ 2147483647 w 1651"/>
                <a:gd name="T59" fmla="*/ 2147483647 h 794"/>
                <a:gd name="T60" fmla="*/ 2147483647 w 1651"/>
                <a:gd name="T61" fmla="*/ 2147483647 h 794"/>
                <a:gd name="T62" fmla="*/ 2147483647 w 1651"/>
                <a:gd name="T63" fmla="*/ 2147483647 h 794"/>
                <a:gd name="T64" fmla="*/ 2147483647 w 1651"/>
                <a:gd name="T65" fmla="*/ 2147483647 h 794"/>
                <a:gd name="T66" fmla="*/ 2147483647 w 1651"/>
                <a:gd name="T67" fmla="*/ 2147483647 h 794"/>
                <a:gd name="T68" fmla="*/ 2147483647 w 1651"/>
                <a:gd name="T69" fmla="*/ 2147483647 h 794"/>
                <a:gd name="T70" fmla="*/ 2147483647 w 1651"/>
                <a:gd name="T71" fmla="*/ 2147483647 h 794"/>
                <a:gd name="T72" fmla="*/ 2147483647 w 1651"/>
                <a:gd name="T73" fmla="*/ 2147483647 h 794"/>
                <a:gd name="T74" fmla="*/ 2147483647 w 1651"/>
                <a:gd name="T75" fmla="*/ 2147483647 h 7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51"/>
                <a:gd name="T115" fmla="*/ 0 h 794"/>
                <a:gd name="T116" fmla="*/ 1651 w 1651"/>
                <a:gd name="T117" fmla="*/ 794 h 7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51" h="794">
                  <a:moveTo>
                    <a:pt x="927" y="723"/>
                  </a:moveTo>
                  <a:lnTo>
                    <a:pt x="677" y="678"/>
                  </a:lnTo>
                  <a:lnTo>
                    <a:pt x="610" y="589"/>
                  </a:lnTo>
                  <a:lnTo>
                    <a:pt x="519" y="543"/>
                  </a:lnTo>
                  <a:lnTo>
                    <a:pt x="317" y="589"/>
                  </a:lnTo>
                  <a:lnTo>
                    <a:pt x="205" y="521"/>
                  </a:lnTo>
                  <a:lnTo>
                    <a:pt x="113" y="565"/>
                  </a:lnTo>
                  <a:lnTo>
                    <a:pt x="0" y="476"/>
                  </a:lnTo>
                  <a:lnTo>
                    <a:pt x="92" y="363"/>
                  </a:lnTo>
                  <a:lnTo>
                    <a:pt x="205" y="363"/>
                  </a:lnTo>
                  <a:lnTo>
                    <a:pt x="226" y="406"/>
                  </a:lnTo>
                  <a:lnTo>
                    <a:pt x="294" y="317"/>
                  </a:lnTo>
                  <a:lnTo>
                    <a:pt x="363" y="363"/>
                  </a:lnTo>
                  <a:lnTo>
                    <a:pt x="498" y="339"/>
                  </a:lnTo>
                  <a:lnTo>
                    <a:pt x="564" y="293"/>
                  </a:lnTo>
                  <a:lnTo>
                    <a:pt x="677" y="406"/>
                  </a:lnTo>
                  <a:lnTo>
                    <a:pt x="768" y="406"/>
                  </a:lnTo>
                  <a:lnTo>
                    <a:pt x="790" y="339"/>
                  </a:lnTo>
                  <a:lnTo>
                    <a:pt x="746" y="317"/>
                  </a:lnTo>
                  <a:lnTo>
                    <a:pt x="723" y="226"/>
                  </a:lnTo>
                  <a:lnTo>
                    <a:pt x="881" y="46"/>
                  </a:lnTo>
                  <a:lnTo>
                    <a:pt x="948" y="46"/>
                  </a:lnTo>
                  <a:lnTo>
                    <a:pt x="972" y="0"/>
                  </a:lnTo>
                  <a:lnTo>
                    <a:pt x="1107" y="67"/>
                  </a:lnTo>
                  <a:lnTo>
                    <a:pt x="1265" y="0"/>
                  </a:lnTo>
                  <a:lnTo>
                    <a:pt x="1402" y="0"/>
                  </a:lnTo>
                  <a:lnTo>
                    <a:pt x="1469" y="67"/>
                  </a:lnTo>
                  <a:lnTo>
                    <a:pt x="1604" y="91"/>
                  </a:lnTo>
                  <a:lnTo>
                    <a:pt x="1650" y="293"/>
                  </a:lnTo>
                  <a:lnTo>
                    <a:pt x="1604" y="385"/>
                  </a:lnTo>
                  <a:lnTo>
                    <a:pt x="1491" y="497"/>
                  </a:lnTo>
                  <a:lnTo>
                    <a:pt x="1402" y="678"/>
                  </a:lnTo>
                  <a:lnTo>
                    <a:pt x="1402" y="793"/>
                  </a:lnTo>
                  <a:lnTo>
                    <a:pt x="1265" y="723"/>
                  </a:lnTo>
                  <a:lnTo>
                    <a:pt x="1152" y="747"/>
                  </a:lnTo>
                  <a:lnTo>
                    <a:pt x="1107" y="702"/>
                  </a:lnTo>
                  <a:lnTo>
                    <a:pt x="1018" y="793"/>
                  </a:lnTo>
                  <a:lnTo>
                    <a:pt x="927" y="723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0" name="Freeform 18"/>
            <p:cNvSpPr>
              <a:spLocks noChangeArrowheads="1"/>
            </p:cNvSpPr>
            <p:nvPr/>
          </p:nvSpPr>
          <p:spPr bwMode="auto">
            <a:xfrm>
              <a:off x="7450138" y="4744340"/>
              <a:ext cx="155575" cy="123825"/>
            </a:xfrm>
            <a:custGeom>
              <a:avLst/>
              <a:gdLst>
                <a:gd name="T0" fmla="*/ 2147483647 w 522"/>
                <a:gd name="T1" fmla="*/ 2147483647 h 431"/>
                <a:gd name="T2" fmla="*/ 2147483647 w 522"/>
                <a:gd name="T3" fmla="*/ 2147483647 h 431"/>
                <a:gd name="T4" fmla="*/ 2147483647 w 522"/>
                <a:gd name="T5" fmla="*/ 2147483647 h 431"/>
                <a:gd name="T6" fmla="*/ 2147483647 w 522"/>
                <a:gd name="T7" fmla="*/ 2147483647 h 431"/>
                <a:gd name="T8" fmla="*/ 2147483647 w 522"/>
                <a:gd name="T9" fmla="*/ 2147483647 h 431"/>
                <a:gd name="T10" fmla="*/ 2147483647 w 522"/>
                <a:gd name="T11" fmla="*/ 2147483647 h 431"/>
                <a:gd name="T12" fmla="*/ 2147483647 w 522"/>
                <a:gd name="T13" fmla="*/ 2147483647 h 431"/>
                <a:gd name="T14" fmla="*/ 2147483647 w 522"/>
                <a:gd name="T15" fmla="*/ 2147483647 h 431"/>
                <a:gd name="T16" fmla="*/ 2147483647 w 522"/>
                <a:gd name="T17" fmla="*/ 0 h 431"/>
                <a:gd name="T18" fmla="*/ 2147483647 w 522"/>
                <a:gd name="T19" fmla="*/ 2147483647 h 431"/>
                <a:gd name="T20" fmla="*/ 2147483647 w 522"/>
                <a:gd name="T21" fmla="*/ 2147483647 h 431"/>
                <a:gd name="T22" fmla="*/ 0 w 522"/>
                <a:gd name="T23" fmla="*/ 2147483647 h 431"/>
                <a:gd name="T24" fmla="*/ 2147483647 w 522"/>
                <a:gd name="T25" fmla="*/ 2147483647 h 431"/>
                <a:gd name="T26" fmla="*/ 2147483647 w 522"/>
                <a:gd name="T27" fmla="*/ 2147483647 h 431"/>
                <a:gd name="T28" fmla="*/ 2147483647 w 522"/>
                <a:gd name="T29" fmla="*/ 2147483647 h 431"/>
                <a:gd name="T30" fmla="*/ 2147483647 w 522"/>
                <a:gd name="T31" fmla="*/ 2147483647 h 4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2"/>
                <a:gd name="T49" fmla="*/ 0 h 431"/>
                <a:gd name="T50" fmla="*/ 522 w 522"/>
                <a:gd name="T51" fmla="*/ 431 h 4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2" h="431">
                  <a:moveTo>
                    <a:pt x="46" y="384"/>
                  </a:moveTo>
                  <a:lnTo>
                    <a:pt x="46" y="430"/>
                  </a:lnTo>
                  <a:lnTo>
                    <a:pt x="271" y="317"/>
                  </a:lnTo>
                  <a:lnTo>
                    <a:pt x="293" y="158"/>
                  </a:lnTo>
                  <a:lnTo>
                    <a:pt x="430" y="158"/>
                  </a:lnTo>
                  <a:lnTo>
                    <a:pt x="521" y="91"/>
                  </a:lnTo>
                  <a:lnTo>
                    <a:pt x="384" y="21"/>
                  </a:lnTo>
                  <a:lnTo>
                    <a:pt x="271" y="45"/>
                  </a:lnTo>
                  <a:lnTo>
                    <a:pt x="226" y="0"/>
                  </a:lnTo>
                  <a:lnTo>
                    <a:pt x="137" y="91"/>
                  </a:lnTo>
                  <a:lnTo>
                    <a:pt x="46" y="21"/>
                  </a:lnTo>
                  <a:lnTo>
                    <a:pt x="0" y="112"/>
                  </a:lnTo>
                  <a:lnTo>
                    <a:pt x="91" y="204"/>
                  </a:lnTo>
                  <a:lnTo>
                    <a:pt x="67" y="293"/>
                  </a:lnTo>
                  <a:lnTo>
                    <a:pt x="24" y="338"/>
                  </a:lnTo>
                  <a:lnTo>
                    <a:pt x="46" y="384"/>
                  </a:lnTo>
                </a:path>
              </a:pathLst>
            </a:custGeom>
            <a:solidFill>
              <a:srgbClr val="FFCC99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1" name="Freeform 19"/>
            <p:cNvSpPr>
              <a:spLocks noChangeArrowheads="1"/>
            </p:cNvSpPr>
            <p:nvPr/>
          </p:nvSpPr>
          <p:spPr bwMode="auto">
            <a:xfrm>
              <a:off x="7823200" y="5166615"/>
              <a:ext cx="420688" cy="398463"/>
            </a:xfrm>
            <a:custGeom>
              <a:avLst/>
              <a:gdLst>
                <a:gd name="T0" fmla="*/ 2147483647 w 1404"/>
                <a:gd name="T1" fmla="*/ 2147483647 h 1380"/>
                <a:gd name="T2" fmla="*/ 2147483647 w 1404"/>
                <a:gd name="T3" fmla="*/ 2147483647 h 1380"/>
                <a:gd name="T4" fmla="*/ 2147483647 w 1404"/>
                <a:gd name="T5" fmla="*/ 2147483647 h 1380"/>
                <a:gd name="T6" fmla="*/ 2147483647 w 1404"/>
                <a:gd name="T7" fmla="*/ 2147483647 h 1380"/>
                <a:gd name="T8" fmla="*/ 2147483647 w 1404"/>
                <a:gd name="T9" fmla="*/ 0 h 1380"/>
                <a:gd name="T10" fmla="*/ 2147483647 w 1404"/>
                <a:gd name="T11" fmla="*/ 2147483647 h 1380"/>
                <a:gd name="T12" fmla="*/ 2147483647 w 1404"/>
                <a:gd name="T13" fmla="*/ 2147483647 h 1380"/>
                <a:gd name="T14" fmla="*/ 2147483647 w 1404"/>
                <a:gd name="T15" fmla="*/ 2147483647 h 1380"/>
                <a:gd name="T16" fmla="*/ 2147483647 w 1404"/>
                <a:gd name="T17" fmla="*/ 2147483647 h 1380"/>
                <a:gd name="T18" fmla="*/ 2147483647 w 1404"/>
                <a:gd name="T19" fmla="*/ 2147483647 h 1380"/>
                <a:gd name="T20" fmla="*/ 2147483647 w 1404"/>
                <a:gd name="T21" fmla="*/ 2147483647 h 1380"/>
                <a:gd name="T22" fmla="*/ 2147483647 w 1404"/>
                <a:gd name="T23" fmla="*/ 2147483647 h 1380"/>
                <a:gd name="T24" fmla="*/ 2147483647 w 1404"/>
                <a:gd name="T25" fmla="*/ 2147483647 h 1380"/>
                <a:gd name="T26" fmla="*/ 2147483647 w 1404"/>
                <a:gd name="T27" fmla="*/ 2147483647 h 1380"/>
                <a:gd name="T28" fmla="*/ 2147483647 w 1404"/>
                <a:gd name="T29" fmla="*/ 2147483647 h 1380"/>
                <a:gd name="T30" fmla="*/ 2147483647 w 1404"/>
                <a:gd name="T31" fmla="*/ 2147483647 h 1380"/>
                <a:gd name="T32" fmla="*/ 2147483647 w 1404"/>
                <a:gd name="T33" fmla="*/ 2147483647 h 1380"/>
                <a:gd name="T34" fmla="*/ 2147483647 w 1404"/>
                <a:gd name="T35" fmla="*/ 2147483647 h 1380"/>
                <a:gd name="T36" fmla="*/ 2147483647 w 1404"/>
                <a:gd name="T37" fmla="*/ 2147483647 h 1380"/>
                <a:gd name="T38" fmla="*/ 2147483647 w 1404"/>
                <a:gd name="T39" fmla="*/ 2147483647 h 1380"/>
                <a:gd name="T40" fmla="*/ 2147483647 w 1404"/>
                <a:gd name="T41" fmla="*/ 2147483647 h 1380"/>
                <a:gd name="T42" fmla="*/ 2147483647 w 1404"/>
                <a:gd name="T43" fmla="*/ 2147483647 h 1380"/>
                <a:gd name="T44" fmla="*/ 2147483647 w 1404"/>
                <a:gd name="T45" fmla="*/ 2147483647 h 1380"/>
                <a:gd name="T46" fmla="*/ 2147483647 w 1404"/>
                <a:gd name="T47" fmla="*/ 2147483647 h 1380"/>
                <a:gd name="T48" fmla="*/ 2147483647 w 1404"/>
                <a:gd name="T49" fmla="*/ 2147483647 h 1380"/>
                <a:gd name="T50" fmla="*/ 2147483647 w 1404"/>
                <a:gd name="T51" fmla="*/ 2147483647 h 1380"/>
                <a:gd name="T52" fmla="*/ 2147483647 w 1404"/>
                <a:gd name="T53" fmla="*/ 2147483647 h 1380"/>
                <a:gd name="T54" fmla="*/ 2147483647 w 1404"/>
                <a:gd name="T55" fmla="*/ 2147483647 h 1380"/>
                <a:gd name="T56" fmla="*/ 2147483647 w 1404"/>
                <a:gd name="T57" fmla="*/ 2147483647 h 1380"/>
                <a:gd name="T58" fmla="*/ 2147483647 w 1404"/>
                <a:gd name="T59" fmla="*/ 2147483647 h 1380"/>
                <a:gd name="T60" fmla="*/ 2147483647 w 1404"/>
                <a:gd name="T61" fmla="*/ 2147483647 h 1380"/>
                <a:gd name="T62" fmla="*/ 2147483647 w 1404"/>
                <a:gd name="T63" fmla="*/ 2147483647 h 1380"/>
                <a:gd name="T64" fmla="*/ 2147483647 w 1404"/>
                <a:gd name="T65" fmla="*/ 2147483647 h 1380"/>
                <a:gd name="T66" fmla="*/ 2147483647 w 1404"/>
                <a:gd name="T67" fmla="*/ 2147483647 h 1380"/>
                <a:gd name="T68" fmla="*/ 2147483647 w 1404"/>
                <a:gd name="T69" fmla="*/ 2147483647 h 1380"/>
                <a:gd name="T70" fmla="*/ 2147483647 w 1404"/>
                <a:gd name="T71" fmla="*/ 2147483647 h 1380"/>
                <a:gd name="T72" fmla="*/ 2147483647 w 1404"/>
                <a:gd name="T73" fmla="*/ 2147483647 h 1380"/>
                <a:gd name="T74" fmla="*/ 2147483647 w 1404"/>
                <a:gd name="T75" fmla="*/ 2147483647 h 1380"/>
                <a:gd name="T76" fmla="*/ 2147483647 w 1404"/>
                <a:gd name="T77" fmla="*/ 2147483647 h 1380"/>
                <a:gd name="T78" fmla="*/ 2147483647 w 1404"/>
                <a:gd name="T79" fmla="*/ 2147483647 h 1380"/>
                <a:gd name="T80" fmla="*/ 2147483647 w 1404"/>
                <a:gd name="T81" fmla="*/ 2147483647 h 1380"/>
                <a:gd name="T82" fmla="*/ 2147483647 w 1404"/>
                <a:gd name="T83" fmla="*/ 2147483647 h 1380"/>
                <a:gd name="T84" fmla="*/ 2147483647 w 1404"/>
                <a:gd name="T85" fmla="*/ 2147483647 h 1380"/>
                <a:gd name="T86" fmla="*/ 2147483647 w 1404"/>
                <a:gd name="T87" fmla="*/ 2147483647 h 1380"/>
                <a:gd name="T88" fmla="*/ 2147483647 w 1404"/>
                <a:gd name="T89" fmla="*/ 2147483647 h 1380"/>
                <a:gd name="T90" fmla="*/ 2147483647 w 1404"/>
                <a:gd name="T91" fmla="*/ 2147483647 h 1380"/>
                <a:gd name="T92" fmla="*/ 2147483647 w 1404"/>
                <a:gd name="T93" fmla="*/ 2147483647 h 1380"/>
                <a:gd name="T94" fmla="*/ 2147483647 w 1404"/>
                <a:gd name="T95" fmla="*/ 2147483647 h 1380"/>
                <a:gd name="T96" fmla="*/ 2147483647 w 1404"/>
                <a:gd name="T97" fmla="*/ 2147483647 h 1380"/>
                <a:gd name="T98" fmla="*/ 0 w 1404"/>
                <a:gd name="T99" fmla="*/ 2147483647 h 1380"/>
                <a:gd name="T100" fmla="*/ 2147483647 w 1404"/>
                <a:gd name="T101" fmla="*/ 2147483647 h 1380"/>
                <a:gd name="T102" fmla="*/ 2147483647 w 1404"/>
                <a:gd name="T103" fmla="*/ 2147483647 h 1380"/>
                <a:gd name="T104" fmla="*/ 2147483647 w 1404"/>
                <a:gd name="T105" fmla="*/ 2147483647 h 1380"/>
                <a:gd name="T106" fmla="*/ 2147483647 w 1404"/>
                <a:gd name="T107" fmla="*/ 2147483647 h 1380"/>
                <a:gd name="T108" fmla="*/ 2147483647 w 1404"/>
                <a:gd name="T109" fmla="*/ 2147483647 h 1380"/>
                <a:gd name="T110" fmla="*/ 2147483647 w 1404"/>
                <a:gd name="T111" fmla="*/ 2147483647 h 1380"/>
                <a:gd name="T112" fmla="*/ 2147483647 w 1404"/>
                <a:gd name="T113" fmla="*/ 2147483647 h 1380"/>
                <a:gd name="T114" fmla="*/ 2147483647 w 1404"/>
                <a:gd name="T115" fmla="*/ 2147483647 h 1380"/>
                <a:gd name="T116" fmla="*/ 2147483647 w 1404"/>
                <a:gd name="T117" fmla="*/ 2147483647 h 13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04"/>
                <a:gd name="T178" fmla="*/ 0 h 1380"/>
                <a:gd name="T179" fmla="*/ 1404 w 1404"/>
                <a:gd name="T180" fmla="*/ 1380 h 13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04" h="1380">
                  <a:moveTo>
                    <a:pt x="723" y="21"/>
                  </a:moveTo>
                  <a:lnTo>
                    <a:pt x="860" y="134"/>
                  </a:lnTo>
                  <a:lnTo>
                    <a:pt x="951" y="67"/>
                  </a:lnTo>
                  <a:lnTo>
                    <a:pt x="1336" y="67"/>
                  </a:lnTo>
                  <a:lnTo>
                    <a:pt x="1357" y="0"/>
                  </a:lnTo>
                  <a:lnTo>
                    <a:pt x="1403" y="45"/>
                  </a:lnTo>
                  <a:lnTo>
                    <a:pt x="1379" y="226"/>
                  </a:lnTo>
                  <a:lnTo>
                    <a:pt x="1266" y="271"/>
                  </a:lnTo>
                  <a:lnTo>
                    <a:pt x="1223" y="362"/>
                  </a:lnTo>
                  <a:lnTo>
                    <a:pt x="1108" y="271"/>
                  </a:lnTo>
                  <a:lnTo>
                    <a:pt x="973" y="249"/>
                  </a:lnTo>
                  <a:lnTo>
                    <a:pt x="860" y="384"/>
                  </a:lnTo>
                  <a:lnTo>
                    <a:pt x="815" y="451"/>
                  </a:lnTo>
                  <a:lnTo>
                    <a:pt x="747" y="362"/>
                  </a:lnTo>
                  <a:lnTo>
                    <a:pt x="680" y="384"/>
                  </a:lnTo>
                  <a:lnTo>
                    <a:pt x="610" y="271"/>
                  </a:lnTo>
                  <a:lnTo>
                    <a:pt x="589" y="430"/>
                  </a:lnTo>
                  <a:lnTo>
                    <a:pt x="836" y="768"/>
                  </a:lnTo>
                  <a:lnTo>
                    <a:pt x="927" y="949"/>
                  </a:lnTo>
                  <a:lnTo>
                    <a:pt x="860" y="994"/>
                  </a:lnTo>
                  <a:lnTo>
                    <a:pt x="747" y="768"/>
                  </a:lnTo>
                  <a:lnTo>
                    <a:pt x="521" y="677"/>
                  </a:lnTo>
                  <a:lnTo>
                    <a:pt x="521" y="768"/>
                  </a:lnTo>
                  <a:lnTo>
                    <a:pt x="610" y="768"/>
                  </a:lnTo>
                  <a:lnTo>
                    <a:pt x="793" y="881"/>
                  </a:lnTo>
                  <a:lnTo>
                    <a:pt x="769" y="973"/>
                  </a:lnTo>
                  <a:lnTo>
                    <a:pt x="860" y="1040"/>
                  </a:lnTo>
                  <a:lnTo>
                    <a:pt x="951" y="1040"/>
                  </a:lnTo>
                  <a:lnTo>
                    <a:pt x="1040" y="1131"/>
                  </a:lnTo>
                  <a:lnTo>
                    <a:pt x="951" y="1177"/>
                  </a:lnTo>
                  <a:lnTo>
                    <a:pt x="882" y="1153"/>
                  </a:lnTo>
                  <a:lnTo>
                    <a:pt x="815" y="1198"/>
                  </a:lnTo>
                  <a:lnTo>
                    <a:pt x="793" y="1107"/>
                  </a:lnTo>
                  <a:lnTo>
                    <a:pt x="656" y="927"/>
                  </a:lnTo>
                  <a:lnTo>
                    <a:pt x="589" y="973"/>
                  </a:lnTo>
                  <a:lnTo>
                    <a:pt x="723" y="1177"/>
                  </a:lnTo>
                  <a:lnTo>
                    <a:pt x="543" y="1153"/>
                  </a:lnTo>
                  <a:lnTo>
                    <a:pt x="565" y="1379"/>
                  </a:lnTo>
                  <a:lnTo>
                    <a:pt x="476" y="1290"/>
                  </a:lnTo>
                  <a:lnTo>
                    <a:pt x="409" y="1379"/>
                  </a:lnTo>
                  <a:lnTo>
                    <a:pt x="409" y="1177"/>
                  </a:lnTo>
                  <a:lnTo>
                    <a:pt x="293" y="1266"/>
                  </a:lnTo>
                  <a:lnTo>
                    <a:pt x="226" y="1244"/>
                  </a:lnTo>
                  <a:lnTo>
                    <a:pt x="250" y="1064"/>
                  </a:lnTo>
                  <a:lnTo>
                    <a:pt x="226" y="905"/>
                  </a:lnTo>
                  <a:lnTo>
                    <a:pt x="452" y="905"/>
                  </a:lnTo>
                  <a:lnTo>
                    <a:pt x="430" y="814"/>
                  </a:lnTo>
                  <a:lnTo>
                    <a:pt x="180" y="860"/>
                  </a:lnTo>
                  <a:lnTo>
                    <a:pt x="22" y="521"/>
                  </a:lnTo>
                  <a:lnTo>
                    <a:pt x="0" y="451"/>
                  </a:lnTo>
                  <a:lnTo>
                    <a:pt x="91" y="451"/>
                  </a:lnTo>
                  <a:lnTo>
                    <a:pt x="91" y="384"/>
                  </a:lnTo>
                  <a:lnTo>
                    <a:pt x="180" y="406"/>
                  </a:lnTo>
                  <a:lnTo>
                    <a:pt x="250" y="338"/>
                  </a:lnTo>
                  <a:lnTo>
                    <a:pt x="250" y="249"/>
                  </a:lnTo>
                  <a:lnTo>
                    <a:pt x="339" y="180"/>
                  </a:lnTo>
                  <a:lnTo>
                    <a:pt x="452" y="204"/>
                  </a:lnTo>
                  <a:lnTo>
                    <a:pt x="634" y="134"/>
                  </a:lnTo>
                  <a:lnTo>
                    <a:pt x="723" y="21"/>
                  </a:lnTo>
                </a:path>
              </a:pathLst>
            </a:custGeom>
            <a:solidFill>
              <a:srgbClr val="FF66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2" name="Freeform 20"/>
            <p:cNvSpPr>
              <a:spLocks noChangeArrowheads="1"/>
            </p:cNvSpPr>
            <p:nvPr/>
          </p:nvSpPr>
          <p:spPr bwMode="auto">
            <a:xfrm>
              <a:off x="7429500" y="4398265"/>
              <a:ext cx="341313" cy="169863"/>
            </a:xfrm>
            <a:custGeom>
              <a:avLst/>
              <a:gdLst>
                <a:gd name="T0" fmla="*/ 2147483647 w 1132"/>
                <a:gd name="T1" fmla="*/ 2147483647 h 589"/>
                <a:gd name="T2" fmla="*/ 2147483647 w 1132"/>
                <a:gd name="T3" fmla="*/ 2147483647 h 589"/>
                <a:gd name="T4" fmla="*/ 2147483647 w 1132"/>
                <a:gd name="T5" fmla="*/ 2147483647 h 589"/>
                <a:gd name="T6" fmla="*/ 2147483647 w 1132"/>
                <a:gd name="T7" fmla="*/ 2147483647 h 589"/>
                <a:gd name="T8" fmla="*/ 2147483647 w 1132"/>
                <a:gd name="T9" fmla="*/ 2147483647 h 589"/>
                <a:gd name="T10" fmla="*/ 2147483647 w 1132"/>
                <a:gd name="T11" fmla="*/ 2147483647 h 589"/>
                <a:gd name="T12" fmla="*/ 2147483647 w 1132"/>
                <a:gd name="T13" fmla="*/ 2147483647 h 589"/>
                <a:gd name="T14" fmla="*/ 2147483647 w 1132"/>
                <a:gd name="T15" fmla="*/ 2147483647 h 589"/>
                <a:gd name="T16" fmla="*/ 2147483647 w 1132"/>
                <a:gd name="T17" fmla="*/ 2147483647 h 589"/>
                <a:gd name="T18" fmla="*/ 2147483647 w 1132"/>
                <a:gd name="T19" fmla="*/ 2147483647 h 589"/>
                <a:gd name="T20" fmla="*/ 2147483647 w 1132"/>
                <a:gd name="T21" fmla="*/ 2147483647 h 589"/>
                <a:gd name="T22" fmla="*/ 2147483647 w 1132"/>
                <a:gd name="T23" fmla="*/ 2147483647 h 589"/>
                <a:gd name="T24" fmla="*/ 0 w 1132"/>
                <a:gd name="T25" fmla="*/ 2147483647 h 589"/>
                <a:gd name="T26" fmla="*/ 2147483647 w 1132"/>
                <a:gd name="T27" fmla="*/ 2147483647 h 589"/>
                <a:gd name="T28" fmla="*/ 2147483647 w 1132"/>
                <a:gd name="T29" fmla="*/ 0 h 589"/>
                <a:gd name="T30" fmla="*/ 2147483647 w 1132"/>
                <a:gd name="T31" fmla="*/ 0 h 589"/>
                <a:gd name="T32" fmla="*/ 2147483647 w 1132"/>
                <a:gd name="T33" fmla="*/ 2147483647 h 589"/>
                <a:gd name="T34" fmla="*/ 2147483647 w 1132"/>
                <a:gd name="T35" fmla="*/ 2147483647 h 589"/>
                <a:gd name="T36" fmla="*/ 2147483647 w 1132"/>
                <a:gd name="T37" fmla="*/ 2147483647 h 589"/>
                <a:gd name="T38" fmla="*/ 2147483647 w 1132"/>
                <a:gd name="T39" fmla="*/ 2147483647 h 589"/>
                <a:gd name="T40" fmla="*/ 2147483647 w 1132"/>
                <a:gd name="T41" fmla="*/ 2147483647 h 589"/>
                <a:gd name="T42" fmla="*/ 2147483647 w 1132"/>
                <a:gd name="T43" fmla="*/ 2147483647 h 589"/>
                <a:gd name="T44" fmla="*/ 2147483647 w 1132"/>
                <a:gd name="T45" fmla="*/ 2147483647 h 589"/>
                <a:gd name="T46" fmla="*/ 2147483647 w 1132"/>
                <a:gd name="T47" fmla="*/ 2147483647 h 589"/>
                <a:gd name="T48" fmla="*/ 2147483647 w 1132"/>
                <a:gd name="T49" fmla="*/ 2147483647 h 5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2"/>
                <a:gd name="T76" fmla="*/ 0 h 589"/>
                <a:gd name="T77" fmla="*/ 1132 w 1132"/>
                <a:gd name="T78" fmla="*/ 589 h 5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2" h="589">
                  <a:moveTo>
                    <a:pt x="1131" y="384"/>
                  </a:moveTo>
                  <a:lnTo>
                    <a:pt x="1107" y="430"/>
                  </a:lnTo>
                  <a:lnTo>
                    <a:pt x="973" y="406"/>
                  </a:lnTo>
                  <a:lnTo>
                    <a:pt x="903" y="497"/>
                  </a:lnTo>
                  <a:lnTo>
                    <a:pt x="790" y="588"/>
                  </a:lnTo>
                  <a:lnTo>
                    <a:pt x="655" y="564"/>
                  </a:lnTo>
                  <a:lnTo>
                    <a:pt x="588" y="497"/>
                  </a:lnTo>
                  <a:lnTo>
                    <a:pt x="451" y="497"/>
                  </a:lnTo>
                  <a:lnTo>
                    <a:pt x="293" y="564"/>
                  </a:lnTo>
                  <a:lnTo>
                    <a:pt x="158" y="497"/>
                  </a:lnTo>
                  <a:lnTo>
                    <a:pt x="67" y="384"/>
                  </a:lnTo>
                  <a:lnTo>
                    <a:pt x="45" y="271"/>
                  </a:lnTo>
                  <a:lnTo>
                    <a:pt x="0" y="180"/>
                  </a:lnTo>
                  <a:lnTo>
                    <a:pt x="247" y="67"/>
                  </a:lnTo>
                  <a:lnTo>
                    <a:pt x="406" y="0"/>
                  </a:lnTo>
                  <a:lnTo>
                    <a:pt x="519" y="0"/>
                  </a:lnTo>
                  <a:lnTo>
                    <a:pt x="564" y="67"/>
                  </a:lnTo>
                  <a:lnTo>
                    <a:pt x="723" y="113"/>
                  </a:lnTo>
                  <a:lnTo>
                    <a:pt x="701" y="158"/>
                  </a:lnTo>
                  <a:lnTo>
                    <a:pt x="768" y="204"/>
                  </a:lnTo>
                  <a:lnTo>
                    <a:pt x="814" y="226"/>
                  </a:lnTo>
                  <a:lnTo>
                    <a:pt x="836" y="135"/>
                  </a:lnTo>
                  <a:lnTo>
                    <a:pt x="973" y="180"/>
                  </a:lnTo>
                  <a:lnTo>
                    <a:pt x="994" y="293"/>
                  </a:lnTo>
                  <a:lnTo>
                    <a:pt x="1131" y="384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3" name="Freeform 21"/>
            <p:cNvSpPr>
              <a:spLocks noChangeArrowheads="1"/>
            </p:cNvSpPr>
            <p:nvPr/>
          </p:nvSpPr>
          <p:spPr bwMode="auto">
            <a:xfrm>
              <a:off x="8658225" y="5831778"/>
              <a:ext cx="95250" cy="234950"/>
            </a:xfrm>
            <a:custGeom>
              <a:avLst/>
              <a:gdLst>
                <a:gd name="T0" fmla="*/ 2147483647 w 318"/>
                <a:gd name="T1" fmla="*/ 2147483647 h 815"/>
                <a:gd name="T2" fmla="*/ 2147483647 w 318"/>
                <a:gd name="T3" fmla="*/ 2147483647 h 815"/>
                <a:gd name="T4" fmla="*/ 2147483647 w 318"/>
                <a:gd name="T5" fmla="*/ 2147483647 h 815"/>
                <a:gd name="T6" fmla="*/ 2147483647 w 318"/>
                <a:gd name="T7" fmla="*/ 2147483647 h 815"/>
                <a:gd name="T8" fmla="*/ 2147483647 w 318"/>
                <a:gd name="T9" fmla="*/ 2147483647 h 815"/>
                <a:gd name="T10" fmla="*/ 2147483647 w 318"/>
                <a:gd name="T11" fmla="*/ 2147483647 h 815"/>
                <a:gd name="T12" fmla="*/ 2147483647 w 318"/>
                <a:gd name="T13" fmla="*/ 0 h 815"/>
                <a:gd name="T14" fmla="*/ 2147483647 w 318"/>
                <a:gd name="T15" fmla="*/ 2147483647 h 815"/>
                <a:gd name="T16" fmla="*/ 2147483647 w 318"/>
                <a:gd name="T17" fmla="*/ 2147483647 h 815"/>
                <a:gd name="T18" fmla="*/ 0 w 318"/>
                <a:gd name="T19" fmla="*/ 2147483647 h 815"/>
                <a:gd name="T20" fmla="*/ 0 w 318"/>
                <a:gd name="T21" fmla="*/ 2147483647 h 815"/>
                <a:gd name="T22" fmla="*/ 2147483647 w 318"/>
                <a:gd name="T23" fmla="*/ 2147483647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8"/>
                <a:gd name="T37" fmla="*/ 0 h 815"/>
                <a:gd name="T38" fmla="*/ 318 w 318"/>
                <a:gd name="T39" fmla="*/ 815 h 8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8" h="815">
                  <a:moveTo>
                    <a:pt x="91" y="814"/>
                  </a:moveTo>
                  <a:lnTo>
                    <a:pt x="204" y="588"/>
                  </a:lnTo>
                  <a:lnTo>
                    <a:pt x="182" y="499"/>
                  </a:lnTo>
                  <a:lnTo>
                    <a:pt x="204" y="295"/>
                  </a:lnTo>
                  <a:lnTo>
                    <a:pt x="295" y="271"/>
                  </a:lnTo>
                  <a:lnTo>
                    <a:pt x="317" y="45"/>
                  </a:lnTo>
                  <a:lnTo>
                    <a:pt x="271" y="0"/>
                  </a:lnTo>
                  <a:lnTo>
                    <a:pt x="113" y="137"/>
                  </a:lnTo>
                  <a:lnTo>
                    <a:pt x="46" y="408"/>
                  </a:lnTo>
                  <a:lnTo>
                    <a:pt x="0" y="567"/>
                  </a:lnTo>
                  <a:lnTo>
                    <a:pt x="0" y="588"/>
                  </a:lnTo>
                  <a:lnTo>
                    <a:pt x="91" y="814"/>
                  </a:lnTo>
                </a:path>
              </a:pathLst>
            </a:custGeom>
            <a:solidFill>
              <a:srgbClr val="FF9933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4" name="Freeform 22"/>
            <p:cNvSpPr>
              <a:spLocks noChangeArrowheads="1"/>
            </p:cNvSpPr>
            <p:nvPr/>
          </p:nvSpPr>
          <p:spPr bwMode="auto">
            <a:xfrm>
              <a:off x="7537450" y="3988690"/>
              <a:ext cx="592138" cy="566738"/>
            </a:xfrm>
            <a:custGeom>
              <a:avLst/>
              <a:gdLst>
                <a:gd name="T0" fmla="*/ 2147483647 w 1971"/>
                <a:gd name="T1" fmla="*/ 2147483647 h 1968"/>
                <a:gd name="T2" fmla="*/ 2147483647 w 1971"/>
                <a:gd name="T3" fmla="*/ 2147483647 h 1968"/>
                <a:gd name="T4" fmla="*/ 2147483647 w 1971"/>
                <a:gd name="T5" fmla="*/ 2147483647 h 1968"/>
                <a:gd name="T6" fmla="*/ 2147483647 w 1971"/>
                <a:gd name="T7" fmla="*/ 2147483647 h 1968"/>
                <a:gd name="T8" fmla="*/ 2147483647 w 1971"/>
                <a:gd name="T9" fmla="*/ 2147483647 h 1968"/>
                <a:gd name="T10" fmla="*/ 2147483647 w 1971"/>
                <a:gd name="T11" fmla="*/ 2147483647 h 1968"/>
                <a:gd name="T12" fmla="*/ 2147483647 w 1971"/>
                <a:gd name="T13" fmla="*/ 2147483647 h 1968"/>
                <a:gd name="T14" fmla="*/ 2147483647 w 1971"/>
                <a:gd name="T15" fmla="*/ 2147483647 h 1968"/>
                <a:gd name="T16" fmla="*/ 2147483647 w 1971"/>
                <a:gd name="T17" fmla="*/ 2147483647 h 1968"/>
                <a:gd name="T18" fmla="*/ 2147483647 w 1971"/>
                <a:gd name="T19" fmla="*/ 2147483647 h 1968"/>
                <a:gd name="T20" fmla="*/ 2147483647 w 1971"/>
                <a:gd name="T21" fmla="*/ 2147483647 h 1968"/>
                <a:gd name="T22" fmla="*/ 2147483647 w 1971"/>
                <a:gd name="T23" fmla="*/ 2147483647 h 1968"/>
                <a:gd name="T24" fmla="*/ 2147483647 w 1971"/>
                <a:gd name="T25" fmla="*/ 2147483647 h 1968"/>
                <a:gd name="T26" fmla="*/ 2147483647 w 1971"/>
                <a:gd name="T27" fmla="*/ 2147483647 h 1968"/>
                <a:gd name="T28" fmla="*/ 2147483647 w 1971"/>
                <a:gd name="T29" fmla="*/ 2147483647 h 1968"/>
                <a:gd name="T30" fmla="*/ 2147483647 w 1971"/>
                <a:gd name="T31" fmla="*/ 2147483647 h 1968"/>
                <a:gd name="T32" fmla="*/ 2147483647 w 1971"/>
                <a:gd name="T33" fmla="*/ 2147483647 h 1968"/>
                <a:gd name="T34" fmla="*/ 2147483647 w 1971"/>
                <a:gd name="T35" fmla="*/ 2147483647 h 1968"/>
                <a:gd name="T36" fmla="*/ 2147483647 w 1971"/>
                <a:gd name="T37" fmla="*/ 2147483647 h 1968"/>
                <a:gd name="T38" fmla="*/ 2147483647 w 1971"/>
                <a:gd name="T39" fmla="*/ 2147483647 h 1968"/>
                <a:gd name="T40" fmla="*/ 2147483647 w 1971"/>
                <a:gd name="T41" fmla="*/ 2147483647 h 1968"/>
                <a:gd name="T42" fmla="*/ 2147483647 w 1971"/>
                <a:gd name="T43" fmla="*/ 2147483647 h 1968"/>
                <a:gd name="T44" fmla="*/ 2147483647 w 1971"/>
                <a:gd name="T45" fmla="*/ 2147483647 h 1968"/>
                <a:gd name="T46" fmla="*/ 2147483647 w 1971"/>
                <a:gd name="T47" fmla="*/ 2147483647 h 1968"/>
                <a:gd name="T48" fmla="*/ 2147483647 w 1971"/>
                <a:gd name="T49" fmla="*/ 2147483647 h 1968"/>
                <a:gd name="T50" fmla="*/ 2147483647 w 1971"/>
                <a:gd name="T51" fmla="*/ 2147483647 h 1968"/>
                <a:gd name="T52" fmla="*/ 2147483647 w 1971"/>
                <a:gd name="T53" fmla="*/ 2147483647 h 1968"/>
                <a:gd name="T54" fmla="*/ 0 w 1971"/>
                <a:gd name="T55" fmla="*/ 2147483647 h 1968"/>
                <a:gd name="T56" fmla="*/ 2147483647 w 1971"/>
                <a:gd name="T57" fmla="*/ 2147483647 h 1968"/>
                <a:gd name="T58" fmla="*/ 2147483647 w 1971"/>
                <a:gd name="T59" fmla="*/ 2147483647 h 1968"/>
                <a:gd name="T60" fmla="*/ 2147483647 w 1971"/>
                <a:gd name="T61" fmla="*/ 2147483647 h 1968"/>
                <a:gd name="T62" fmla="*/ 2147483647 w 1971"/>
                <a:gd name="T63" fmla="*/ 2147483647 h 1968"/>
                <a:gd name="T64" fmla="*/ 2147483647 w 1971"/>
                <a:gd name="T65" fmla="*/ 2147483647 h 1968"/>
                <a:gd name="T66" fmla="*/ 2147483647 w 1971"/>
                <a:gd name="T67" fmla="*/ 0 h 1968"/>
                <a:gd name="T68" fmla="*/ 2147483647 w 1971"/>
                <a:gd name="T69" fmla="*/ 2147483647 h 1968"/>
                <a:gd name="T70" fmla="*/ 2147483647 w 1971"/>
                <a:gd name="T71" fmla="*/ 2147483647 h 1968"/>
                <a:gd name="T72" fmla="*/ 2147483647 w 1971"/>
                <a:gd name="T73" fmla="*/ 2147483647 h 1968"/>
                <a:gd name="T74" fmla="*/ 2147483647 w 1971"/>
                <a:gd name="T75" fmla="*/ 2147483647 h 1968"/>
                <a:gd name="T76" fmla="*/ 2147483647 w 1971"/>
                <a:gd name="T77" fmla="*/ 2147483647 h 1968"/>
                <a:gd name="T78" fmla="*/ 2147483647 w 1971"/>
                <a:gd name="T79" fmla="*/ 2147483647 h 1968"/>
                <a:gd name="T80" fmla="*/ 2147483647 w 1971"/>
                <a:gd name="T81" fmla="*/ 2147483647 h 1968"/>
                <a:gd name="T82" fmla="*/ 2147483647 w 1971"/>
                <a:gd name="T83" fmla="*/ 2147483647 h 1968"/>
                <a:gd name="T84" fmla="*/ 2147483647 w 1971"/>
                <a:gd name="T85" fmla="*/ 2147483647 h 1968"/>
                <a:gd name="T86" fmla="*/ 2147483647 w 1971"/>
                <a:gd name="T87" fmla="*/ 2147483647 h 1968"/>
                <a:gd name="T88" fmla="*/ 2147483647 w 1971"/>
                <a:gd name="T89" fmla="*/ 2147483647 h 19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1"/>
                <a:gd name="T136" fmla="*/ 0 h 1968"/>
                <a:gd name="T137" fmla="*/ 1971 w 1971"/>
                <a:gd name="T138" fmla="*/ 1968 h 19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1" h="1968">
                  <a:moveTo>
                    <a:pt x="1924" y="1265"/>
                  </a:moveTo>
                  <a:lnTo>
                    <a:pt x="1924" y="1357"/>
                  </a:lnTo>
                  <a:lnTo>
                    <a:pt x="1970" y="1424"/>
                  </a:lnTo>
                  <a:lnTo>
                    <a:pt x="1631" y="1763"/>
                  </a:lnTo>
                  <a:lnTo>
                    <a:pt x="1585" y="1967"/>
                  </a:lnTo>
                  <a:lnTo>
                    <a:pt x="1381" y="1876"/>
                  </a:lnTo>
                  <a:lnTo>
                    <a:pt x="1314" y="1897"/>
                  </a:lnTo>
                  <a:lnTo>
                    <a:pt x="1223" y="1830"/>
                  </a:lnTo>
                  <a:lnTo>
                    <a:pt x="997" y="1876"/>
                  </a:lnTo>
                  <a:lnTo>
                    <a:pt x="906" y="1784"/>
                  </a:lnTo>
                  <a:lnTo>
                    <a:pt x="793" y="1784"/>
                  </a:lnTo>
                  <a:lnTo>
                    <a:pt x="771" y="1808"/>
                  </a:lnTo>
                  <a:lnTo>
                    <a:pt x="771" y="1784"/>
                  </a:lnTo>
                  <a:lnTo>
                    <a:pt x="634" y="1717"/>
                  </a:lnTo>
                  <a:lnTo>
                    <a:pt x="613" y="1604"/>
                  </a:lnTo>
                  <a:lnTo>
                    <a:pt x="476" y="1559"/>
                  </a:lnTo>
                  <a:lnTo>
                    <a:pt x="454" y="1650"/>
                  </a:lnTo>
                  <a:lnTo>
                    <a:pt x="408" y="1628"/>
                  </a:lnTo>
                  <a:lnTo>
                    <a:pt x="341" y="1582"/>
                  </a:lnTo>
                  <a:lnTo>
                    <a:pt x="363" y="1537"/>
                  </a:lnTo>
                  <a:lnTo>
                    <a:pt x="204" y="1491"/>
                  </a:lnTo>
                  <a:lnTo>
                    <a:pt x="159" y="1424"/>
                  </a:lnTo>
                  <a:lnTo>
                    <a:pt x="46" y="1424"/>
                  </a:lnTo>
                  <a:lnTo>
                    <a:pt x="70" y="1241"/>
                  </a:lnTo>
                  <a:lnTo>
                    <a:pt x="70" y="1107"/>
                  </a:lnTo>
                  <a:lnTo>
                    <a:pt x="24" y="948"/>
                  </a:lnTo>
                  <a:lnTo>
                    <a:pt x="70" y="857"/>
                  </a:lnTo>
                  <a:lnTo>
                    <a:pt x="0" y="722"/>
                  </a:lnTo>
                  <a:lnTo>
                    <a:pt x="70" y="610"/>
                  </a:lnTo>
                  <a:lnTo>
                    <a:pt x="91" y="451"/>
                  </a:lnTo>
                  <a:lnTo>
                    <a:pt x="159" y="247"/>
                  </a:lnTo>
                  <a:lnTo>
                    <a:pt x="500" y="156"/>
                  </a:lnTo>
                  <a:lnTo>
                    <a:pt x="543" y="88"/>
                  </a:lnTo>
                  <a:lnTo>
                    <a:pt x="884" y="0"/>
                  </a:lnTo>
                  <a:lnTo>
                    <a:pt x="951" y="201"/>
                  </a:lnTo>
                  <a:lnTo>
                    <a:pt x="1177" y="271"/>
                  </a:lnTo>
                  <a:lnTo>
                    <a:pt x="1201" y="271"/>
                  </a:lnTo>
                  <a:lnTo>
                    <a:pt x="1494" y="293"/>
                  </a:lnTo>
                  <a:lnTo>
                    <a:pt x="1766" y="293"/>
                  </a:lnTo>
                  <a:lnTo>
                    <a:pt x="1878" y="451"/>
                  </a:lnTo>
                  <a:lnTo>
                    <a:pt x="1924" y="677"/>
                  </a:lnTo>
                  <a:lnTo>
                    <a:pt x="1924" y="927"/>
                  </a:lnTo>
                  <a:lnTo>
                    <a:pt x="1857" y="994"/>
                  </a:lnTo>
                  <a:lnTo>
                    <a:pt x="1924" y="1107"/>
                  </a:lnTo>
                  <a:lnTo>
                    <a:pt x="1924" y="1265"/>
                  </a:lnTo>
                </a:path>
              </a:pathLst>
            </a:custGeom>
            <a:solidFill>
              <a:srgbClr val="FF9900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5" name="Freeform 23"/>
            <p:cNvSpPr>
              <a:spLocks noChangeArrowheads="1"/>
            </p:cNvSpPr>
            <p:nvPr/>
          </p:nvSpPr>
          <p:spPr bwMode="auto">
            <a:xfrm>
              <a:off x="6656388" y="4984053"/>
              <a:ext cx="34925" cy="38100"/>
            </a:xfrm>
            <a:custGeom>
              <a:avLst/>
              <a:gdLst>
                <a:gd name="T0" fmla="*/ 0 w 114"/>
                <a:gd name="T1" fmla="*/ 2147483647 h 137"/>
                <a:gd name="T2" fmla="*/ 2147483647 w 114"/>
                <a:gd name="T3" fmla="*/ 0 h 137"/>
                <a:gd name="T4" fmla="*/ 2147483647 w 114"/>
                <a:gd name="T5" fmla="*/ 2147483647 h 137"/>
                <a:gd name="T6" fmla="*/ 2147483647 w 114"/>
                <a:gd name="T7" fmla="*/ 2147483647 h 137"/>
                <a:gd name="T8" fmla="*/ 0 w 114"/>
                <a:gd name="T9" fmla="*/ 214748364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37"/>
                <a:gd name="T17" fmla="*/ 114 w 114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37">
                  <a:moveTo>
                    <a:pt x="0" y="69"/>
                  </a:moveTo>
                  <a:lnTo>
                    <a:pt x="69" y="0"/>
                  </a:lnTo>
                  <a:lnTo>
                    <a:pt x="113" y="69"/>
                  </a:lnTo>
                  <a:lnTo>
                    <a:pt x="46" y="136"/>
                  </a:lnTo>
                  <a:lnTo>
                    <a:pt x="0" y="69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6" name="Freeform 24"/>
            <p:cNvSpPr>
              <a:spLocks noChangeArrowheads="1"/>
            </p:cNvSpPr>
            <p:nvPr/>
          </p:nvSpPr>
          <p:spPr bwMode="auto">
            <a:xfrm>
              <a:off x="7889875" y="3975990"/>
              <a:ext cx="177800" cy="96838"/>
            </a:xfrm>
            <a:custGeom>
              <a:avLst/>
              <a:gdLst>
                <a:gd name="T0" fmla="*/ 2147483647 w 590"/>
                <a:gd name="T1" fmla="*/ 2147483647 h 339"/>
                <a:gd name="T2" fmla="*/ 2147483647 w 590"/>
                <a:gd name="T3" fmla="*/ 2147483647 h 339"/>
                <a:gd name="T4" fmla="*/ 2147483647 w 590"/>
                <a:gd name="T5" fmla="*/ 2147483647 h 339"/>
                <a:gd name="T6" fmla="*/ 2147483647 w 590"/>
                <a:gd name="T7" fmla="*/ 2147483647 h 339"/>
                <a:gd name="T8" fmla="*/ 2147483647 w 590"/>
                <a:gd name="T9" fmla="*/ 0 h 339"/>
                <a:gd name="T10" fmla="*/ 0 w 590"/>
                <a:gd name="T11" fmla="*/ 2147483647 h 339"/>
                <a:gd name="T12" fmla="*/ 2147483647 w 590"/>
                <a:gd name="T13" fmla="*/ 2147483647 h 3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0"/>
                <a:gd name="T22" fmla="*/ 0 h 339"/>
                <a:gd name="T23" fmla="*/ 590 w 590"/>
                <a:gd name="T24" fmla="*/ 339 h 3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0" h="339">
                  <a:moveTo>
                    <a:pt x="24" y="316"/>
                  </a:moveTo>
                  <a:lnTo>
                    <a:pt x="589" y="338"/>
                  </a:lnTo>
                  <a:lnTo>
                    <a:pt x="567" y="157"/>
                  </a:lnTo>
                  <a:lnTo>
                    <a:pt x="272" y="21"/>
                  </a:lnTo>
                  <a:lnTo>
                    <a:pt x="226" y="0"/>
                  </a:lnTo>
                  <a:lnTo>
                    <a:pt x="0" y="316"/>
                  </a:lnTo>
                  <a:lnTo>
                    <a:pt x="24" y="31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7" name="Freeform 25"/>
            <p:cNvSpPr>
              <a:spLocks noChangeArrowheads="1"/>
            </p:cNvSpPr>
            <p:nvPr/>
          </p:nvSpPr>
          <p:spPr bwMode="auto">
            <a:xfrm>
              <a:off x="7667625" y="4499865"/>
              <a:ext cx="346075" cy="157163"/>
            </a:xfrm>
            <a:custGeom>
              <a:avLst/>
              <a:gdLst>
                <a:gd name="T0" fmla="*/ 2147483647 w 1156"/>
                <a:gd name="T1" fmla="*/ 2147483647 h 544"/>
                <a:gd name="T2" fmla="*/ 2147483647 w 1156"/>
                <a:gd name="T3" fmla="*/ 2147483647 h 544"/>
                <a:gd name="T4" fmla="*/ 2147483647 w 1156"/>
                <a:gd name="T5" fmla="*/ 2147483647 h 544"/>
                <a:gd name="T6" fmla="*/ 2147483647 w 1156"/>
                <a:gd name="T7" fmla="*/ 2147483647 h 544"/>
                <a:gd name="T8" fmla="*/ 2147483647 w 1156"/>
                <a:gd name="T9" fmla="*/ 2147483647 h 544"/>
                <a:gd name="T10" fmla="*/ 2147483647 w 1156"/>
                <a:gd name="T11" fmla="*/ 0 h 544"/>
                <a:gd name="T12" fmla="*/ 2147483647 w 1156"/>
                <a:gd name="T13" fmla="*/ 0 h 544"/>
                <a:gd name="T14" fmla="*/ 2147483647 w 1156"/>
                <a:gd name="T15" fmla="*/ 2147483647 h 544"/>
                <a:gd name="T16" fmla="*/ 2147483647 w 1156"/>
                <a:gd name="T17" fmla="*/ 2147483647 h 544"/>
                <a:gd name="T18" fmla="*/ 2147483647 w 1156"/>
                <a:gd name="T19" fmla="*/ 2147483647 h 544"/>
                <a:gd name="T20" fmla="*/ 0 w 1156"/>
                <a:gd name="T21" fmla="*/ 2147483647 h 544"/>
                <a:gd name="T22" fmla="*/ 2147483647 w 1156"/>
                <a:gd name="T23" fmla="*/ 2147483647 h 544"/>
                <a:gd name="T24" fmla="*/ 2147483647 w 1156"/>
                <a:gd name="T25" fmla="*/ 2147483647 h 544"/>
                <a:gd name="T26" fmla="*/ 2147483647 w 1156"/>
                <a:gd name="T27" fmla="*/ 2147483647 h 544"/>
                <a:gd name="T28" fmla="*/ 2147483647 w 1156"/>
                <a:gd name="T29" fmla="*/ 2147483647 h 544"/>
                <a:gd name="T30" fmla="*/ 2147483647 w 1156"/>
                <a:gd name="T31" fmla="*/ 2147483647 h 544"/>
                <a:gd name="T32" fmla="*/ 2147483647 w 1156"/>
                <a:gd name="T33" fmla="*/ 2147483647 h 544"/>
                <a:gd name="T34" fmla="*/ 2147483647 w 1156"/>
                <a:gd name="T35" fmla="*/ 2147483647 h 544"/>
                <a:gd name="T36" fmla="*/ 2147483647 w 1156"/>
                <a:gd name="T37" fmla="*/ 2147483647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56"/>
                <a:gd name="T58" fmla="*/ 0 h 544"/>
                <a:gd name="T59" fmla="*/ 1156 w 1156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56" h="544">
                  <a:moveTo>
                    <a:pt x="1155" y="183"/>
                  </a:moveTo>
                  <a:lnTo>
                    <a:pt x="951" y="92"/>
                  </a:lnTo>
                  <a:lnTo>
                    <a:pt x="884" y="113"/>
                  </a:lnTo>
                  <a:lnTo>
                    <a:pt x="793" y="46"/>
                  </a:lnTo>
                  <a:lnTo>
                    <a:pt x="567" y="92"/>
                  </a:lnTo>
                  <a:lnTo>
                    <a:pt x="476" y="0"/>
                  </a:lnTo>
                  <a:lnTo>
                    <a:pt x="363" y="0"/>
                  </a:lnTo>
                  <a:lnTo>
                    <a:pt x="317" y="70"/>
                  </a:lnTo>
                  <a:lnTo>
                    <a:pt x="183" y="46"/>
                  </a:lnTo>
                  <a:lnTo>
                    <a:pt x="113" y="137"/>
                  </a:lnTo>
                  <a:lnTo>
                    <a:pt x="0" y="228"/>
                  </a:lnTo>
                  <a:lnTo>
                    <a:pt x="46" y="430"/>
                  </a:lnTo>
                  <a:lnTo>
                    <a:pt x="363" y="476"/>
                  </a:lnTo>
                  <a:lnTo>
                    <a:pt x="430" y="543"/>
                  </a:lnTo>
                  <a:lnTo>
                    <a:pt x="634" y="409"/>
                  </a:lnTo>
                  <a:lnTo>
                    <a:pt x="906" y="387"/>
                  </a:lnTo>
                  <a:lnTo>
                    <a:pt x="1019" y="317"/>
                  </a:lnTo>
                  <a:lnTo>
                    <a:pt x="1110" y="317"/>
                  </a:lnTo>
                  <a:lnTo>
                    <a:pt x="1155" y="183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8" name="Freeform 26"/>
            <p:cNvSpPr>
              <a:spLocks noChangeArrowheads="1"/>
            </p:cNvSpPr>
            <p:nvPr/>
          </p:nvSpPr>
          <p:spPr bwMode="auto">
            <a:xfrm>
              <a:off x="7570788" y="4847528"/>
              <a:ext cx="239712" cy="184150"/>
            </a:xfrm>
            <a:custGeom>
              <a:avLst/>
              <a:gdLst>
                <a:gd name="T0" fmla="*/ 2147483647 w 792"/>
                <a:gd name="T1" fmla="*/ 2147483647 h 633"/>
                <a:gd name="T2" fmla="*/ 2147483647 w 792"/>
                <a:gd name="T3" fmla="*/ 2147483647 h 633"/>
                <a:gd name="T4" fmla="*/ 2147483647 w 792"/>
                <a:gd name="T5" fmla="*/ 2147483647 h 633"/>
                <a:gd name="T6" fmla="*/ 2147483647 w 792"/>
                <a:gd name="T7" fmla="*/ 2147483647 h 633"/>
                <a:gd name="T8" fmla="*/ 2147483647 w 792"/>
                <a:gd name="T9" fmla="*/ 2147483647 h 633"/>
                <a:gd name="T10" fmla="*/ 2147483647 w 792"/>
                <a:gd name="T11" fmla="*/ 2147483647 h 633"/>
                <a:gd name="T12" fmla="*/ 2147483647 w 792"/>
                <a:gd name="T13" fmla="*/ 2147483647 h 633"/>
                <a:gd name="T14" fmla="*/ 2147483647 w 792"/>
                <a:gd name="T15" fmla="*/ 2147483647 h 633"/>
                <a:gd name="T16" fmla="*/ 2147483647 w 792"/>
                <a:gd name="T17" fmla="*/ 2147483647 h 633"/>
                <a:gd name="T18" fmla="*/ 2147483647 w 792"/>
                <a:gd name="T19" fmla="*/ 2147483647 h 633"/>
                <a:gd name="T20" fmla="*/ 2147483647 w 792"/>
                <a:gd name="T21" fmla="*/ 0 h 633"/>
                <a:gd name="T22" fmla="*/ 2147483647 w 792"/>
                <a:gd name="T23" fmla="*/ 2147483647 h 633"/>
                <a:gd name="T24" fmla="*/ 0 w 792"/>
                <a:gd name="T25" fmla="*/ 2147483647 h 633"/>
                <a:gd name="T26" fmla="*/ 2147483647 w 792"/>
                <a:gd name="T27" fmla="*/ 2147483647 h 633"/>
                <a:gd name="T28" fmla="*/ 2147483647 w 792"/>
                <a:gd name="T29" fmla="*/ 2147483647 h 633"/>
                <a:gd name="T30" fmla="*/ 2147483647 w 792"/>
                <a:gd name="T31" fmla="*/ 2147483647 h 6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2"/>
                <a:gd name="T49" fmla="*/ 0 h 633"/>
                <a:gd name="T50" fmla="*/ 792 w 792"/>
                <a:gd name="T51" fmla="*/ 633 h 6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2" h="633">
                  <a:moveTo>
                    <a:pt x="428" y="632"/>
                  </a:moveTo>
                  <a:lnTo>
                    <a:pt x="519" y="610"/>
                  </a:lnTo>
                  <a:lnTo>
                    <a:pt x="723" y="452"/>
                  </a:lnTo>
                  <a:lnTo>
                    <a:pt x="632" y="361"/>
                  </a:lnTo>
                  <a:lnTo>
                    <a:pt x="723" y="248"/>
                  </a:lnTo>
                  <a:lnTo>
                    <a:pt x="791" y="248"/>
                  </a:lnTo>
                  <a:lnTo>
                    <a:pt x="723" y="135"/>
                  </a:lnTo>
                  <a:lnTo>
                    <a:pt x="610" y="157"/>
                  </a:lnTo>
                  <a:lnTo>
                    <a:pt x="452" y="44"/>
                  </a:lnTo>
                  <a:lnTo>
                    <a:pt x="159" y="44"/>
                  </a:lnTo>
                  <a:lnTo>
                    <a:pt x="89" y="0"/>
                  </a:lnTo>
                  <a:lnTo>
                    <a:pt x="22" y="22"/>
                  </a:lnTo>
                  <a:lnTo>
                    <a:pt x="0" y="135"/>
                  </a:lnTo>
                  <a:lnTo>
                    <a:pt x="159" y="406"/>
                  </a:lnTo>
                  <a:lnTo>
                    <a:pt x="226" y="406"/>
                  </a:lnTo>
                  <a:lnTo>
                    <a:pt x="428" y="632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59" name="Freeform 27"/>
            <p:cNvSpPr>
              <a:spLocks noChangeArrowheads="1"/>
            </p:cNvSpPr>
            <p:nvPr/>
          </p:nvSpPr>
          <p:spPr bwMode="auto">
            <a:xfrm>
              <a:off x="7986713" y="4971353"/>
              <a:ext cx="392112" cy="234950"/>
            </a:xfrm>
            <a:custGeom>
              <a:avLst/>
              <a:gdLst>
                <a:gd name="T0" fmla="*/ 2147483647 w 1313"/>
                <a:gd name="T1" fmla="*/ 2147483647 h 815"/>
                <a:gd name="T2" fmla="*/ 2147483647 w 1313"/>
                <a:gd name="T3" fmla="*/ 2147483647 h 815"/>
                <a:gd name="T4" fmla="*/ 2147483647 w 1313"/>
                <a:gd name="T5" fmla="*/ 2147483647 h 815"/>
                <a:gd name="T6" fmla="*/ 2147483647 w 1313"/>
                <a:gd name="T7" fmla="*/ 2147483647 h 815"/>
                <a:gd name="T8" fmla="*/ 2147483647 w 1313"/>
                <a:gd name="T9" fmla="*/ 2147483647 h 815"/>
                <a:gd name="T10" fmla="*/ 2147483647 w 1313"/>
                <a:gd name="T11" fmla="*/ 2147483647 h 815"/>
                <a:gd name="T12" fmla="*/ 2147483647 w 1313"/>
                <a:gd name="T13" fmla="*/ 2147483647 h 815"/>
                <a:gd name="T14" fmla="*/ 2147483647 w 1313"/>
                <a:gd name="T15" fmla="*/ 2147483647 h 815"/>
                <a:gd name="T16" fmla="*/ 2147483647 w 1313"/>
                <a:gd name="T17" fmla="*/ 2147483647 h 815"/>
                <a:gd name="T18" fmla="*/ 0 w 1313"/>
                <a:gd name="T19" fmla="*/ 2147483647 h 815"/>
                <a:gd name="T20" fmla="*/ 2147483647 w 1313"/>
                <a:gd name="T21" fmla="*/ 2147483647 h 815"/>
                <a:gd name="T22" fmla="*/ 0 w 1313"/>
                <a:gd name="T23" fmla="*/ 2147483647 h 815"/>
                <a:gd name="T24" fmla="*/ 2147483647 w 1313"/>
                <a:gd name="T25" fmla="*/ 2147483647 h 815"/>
                <a:gd name="T26" fmla="*/ 2147483647 w 1313"/>
                <a:gd name="T27" fmla="*/ 0 h 815"/>
                <a:gd name="T28" fmla="*/ 2147483647 w 1313"/>
                <a:gd name="T29" fmla="*/ 2147483647 h 815"/>
                <a:gd name="T30" fmla="*/ 2147483647 w 1313"/>
                <a:gd name="T31" fmla="*/ 2147483647 h 815"/>
                <a:gd name="T32" fmla="*/ 2147483647 w 1313"/>
                <a:gd name="T33" fmla="*/ 2147483647 h 815"/>
                <a:gd name="T34" fmla="*/ 2147483647 w 1313"/>
                <a:gd name="T35" fmla="*/ 2147483647 h 815"/>
                <a:gd name="T36" fmla="*/ 2147483647 w 1313"/>
                <a:gd name="T37" fmla="*/ 2147483647 h 815"/>
                <a:gd name="T38" fmla="*/ 2147483647 w 1313"/>
                <a:gd name="T39" fmla="*/ 2147483647 h 815"/>
                <a:gd name="T40" fmla="*/ 2147483647 w 1313"/>
                <a:gd name="T41" fmla="*/ 2147483647 h 815"/>
                <a:gd name="T42" fmla="*/ 2147483647 w 1313"/>
                <a:gd name="T43" fmla="*/ 2147483647 h 815"/>
                <a:gd name="T44" fmla="*/ 2147483647 w 1313"/>
                <a:gd name="T45" fmla="*/ 2147483647 h 815"/>
                <a:gd name="T46" fmla="*/ 2147483647 w 1313"/>
                <a:gd name="T47" fmla="*/ 2147483647 h 815"/>
                <a:gd name="T48" fmla="*/ 2147483647 w 1313"/>
                <a:gd name="T49" fmla="*/ 2147483647 h 815"/>
                <a:gd name="T50" fmla="*/ 2147483647 w 1313"/>
                <a:gd name="T51" fmla="*/ 2147483647 h 8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13"/>
                <a:gd name="T79" fmla="*/ 0 h 815"/>
                <a:gd name="T80" fmla="*/ 1313 w 1313"/>
                <a:gd name="T81" fmla="*/ 815 h 8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13" h="815">
                  <a:moveTo>
                    <a:pt x="1153" y="656"/>
                  </a:moveTo>
                  <a:lnTo>
                    <a:pt x="949" y="634"/>
                  </a:lnTo>
                  <a:lnTo>
                    <a:pt x="860" y="725"/>
                  </a:lnTo>
                  <a:lnTo>
                    <a:pt x="814" y="680"/>
                  </a:lnTo>
                  <a:lnTo>
                    <a:pt x="793" y="747"/>
                  </a:lnTo>
                  <a:lnTo>
                    <a:pt x="408" y="747"/>
                  </a:lnTo>
                  <a:lnTo>
                    <a:pt x="317" y="814"/>
                  </a:lnTo>
                  <a:lnTo>
                    <a:pt x="180" y="701"/>
                  </a:lnTo>
                  <a:lnTo>
                    <a:pt x="22" y="476"/>
                  </a:lnTo>
                  <a:lnTo>
                    <a:pt x="0" y="341"/>
                  </a:lnTo>
                  <a:lnTo>
                    <a:pt x="67" y="271"/>
                  </a:lnTo>
                  <a:lnTo>
                    <a:pt x="0" y="250"/>
                  </a:lnTo>
                  <a:lnTo>
                    <a:pt x="22" y="137"/>
                  </a:lnTo>
                  <a:lnTo>
                    <a:pt x="180" y="0"/>
                  </a:lnTo>
                  <a:lnTo>
                    <a:pt x="226" y="91"/>
                  </a:lnTo>
                  <a:lnTo>
                    <a:pt x="384" y="70"/>
                  </a:lnTo>
                  <a:lnTo>
                    <a:pt x="589" y="137"/>
                  </a:lnTo>
                  <a:lnTo>
                    <a:pt x="1040" y="46"/>
                  </a:lnTo>
                  <a:lnTo>
                    <a:pt x="1312" y="159"/>
                  </a:lnTo>
                  <a:lnTo>
                    <a:pt x="1312" y="228"/>
                  </a:lnTo>
                  <a:lnTo>
                    <a:pt x="1153" y="271"/>
                  </a:lnTo>
                  <a:lnTo>
                    <a:pt x="1108" y="363"/>
                  </a:lnTo>
                  <a:lnTo>
                    <a:pt x="1040" y="476"/>
                  </a:lnTo>
                  <a:lnTo>
                    <a:pt x="1108" y="499"/>
                  </a:lnTo>
                  <a:lnTo>
                    <a:pt x="1177" y="656"/>
                  </a:lnTo>
                  <a:lnTo>
                    <a:pt x="1153" y="6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0" name="Freeform 28"/>
            <p:cNvSpPr>
              <a:spLocks noChangeArrowheads="1"/>
            </p:cNvSpPr>
            <p:nvPr/>
          </p:nvSpPr>
          <p:spPr bwMode="auto">
            <a:xfrm>
              <a:off x="8040688" y="2117028"/>
              <a:ext cx="665162" cy="1362075"/>
            </a:xfrm>
            <a:custGeom>
              <a:avLst/>
              <a:gdLst>
                <a:gd name="T0" fmla="*/ 2147483647 w 2218"/>
                <a:gd name="T1" fmla="*/ 2147483647 h 4729"/>
                <a:gd name="T2" fmla="*/ 2147483647 w 2218"/>
                <a:gd name="T3" fmla="*/ 2147483647 h 4729"/>
                <a:gd name="T4" fmla="*/ 2147483647 w 2218"/>
                <a:gd name="T5" fmla="*/ 2147483647 h 4729"/>
                <a:gd name="T6" fmla="*/ 2147483647 w 2218"/>
                <a:gd name="T7" fmla="*/ 2147483647 h 4729"/>
                <a:gd name="T8" fmla="*/ 2147483647 w 2218"/>
                <a:gd name="T9" fmla="*/ 2147483647 h 4729"/>
                <a:gd name="T10" fmla="*/ 2147483647 w 2218"/>
                <a:gd name="T11" fmla="*/ 2147483647 h 4729"/>
                <a:gd name="T12" fmla="*/ 2147483647 w 2218"/>
                <a:gd name="T13" fmla="*/ 2147483647 h 4729"/>
                <a:gd name="T14" fmla="*/ 0 w 2218"/>
                <a:gd name="T15" fmla="*/ 2147483647 h 4729"/>
                <a:gd name="T16" fmla="*/ 0 w 2218"/>
                <a:gd name="T17" fmla="*/ 2147483647 h 4729"/>
                <a:gd name="T18" fmla="*/ 2147483647 w 2218"/>
                <a:gd name="T19" fmla="*/ 2147483647 h 4729"/>
                <a:gd name="T20" fmla="*/ 2147483647 w 2218"/>
                <a:gd name="T21" fmla="*/ 2147483647 h 4729"/>
                <a:gd name="T22" fmla="*/ 2147483647 w 2218"/>
                <a:gd name="T23" fmla="*/ 2147483647 h 4729"/>
                <a:gd name="T24" fmla="*/ 2147483647 w 2218"/>
                <a:gd name="T25" fmla="*/ 2147483647 h 4729"/>
                <a:gd name="T26" fmla="*/ 2147483647 w 2218"/>
                <a:gd name="T27" fmla="*/ 2147483647 h 4729"/>
                <a:gd name="T28" fmla="*/ 2147483647 w 2218"/>
                <a:gd name="T29" fmla="*/ 2147483647 h 4729"/>
                <a:gd name="T30" fmla="*/ 2147483647 w 2218"/>
                <a:gd name="T31" fmla="*/ 2147483647 h 4729"/>
                <a:gd name="T32" fmla="*/ 2147483647 w 2218"/>
                <a:gd name="T33" fmla="*/ 2147483647 h 4729"/>
                <a:gd name="T34" fmla="*/ 2147483647 w 2218"/>
                <a:gd name="T35" fmla="*/ 2147483647 h 4729"/>
                <a:gd name="T36" fmla="*/ 2147483647 w 2218"/>
                <a:gd name="T37" fmla="*/ 2147483647 h 4729"/>
                <a:gd name="T38" fmla="*/ 2147483647 w 2218"/>
                <a:gd name="T39" fmla="*/ 2147483647 h 4729"/>
                <a:gd name="T40" fmla="*/ 2147483647 w 2218"/>
                <a:gd name="T41" fmla="*/ 2147483647 h 4729"/>
                <a:gd name="T42" fmla="*/ 2147483647 w 2218"/>
                <a:gd name="T43" fmla="*/ 2147483647 h 4729"/>
                <a:gd name="T44" fmla="*/ 2147483647 w 2218"/>
                <a:gd name="T45" fmla="*/ 2147483647 h 4729"/>
                <a:gd name="T46" fmla="*/ 2147483647 w 2218"/>
                <a:gd name="T47" fmla="*/ 2147483647 h 4729"/>
                <a:gd name="T48" fmla="*/ 2147483647 w 2218"/>
                <a:gd name="T49" fmla="*/ 2147483647 h 4729"/>
                <a:gd name="T50" fmla="*/ 2147483647 w 2218"/>
                <a:gd name="T51" fmla="*/ 2147483647 h 4729"/>
                <a:gd name="T52" fmla="*/ 2147483647 w 2218"/>
                <a:gd name="T53" fmla="*/ 2147483647 h 4729"/>
                <a:gd name="T54" fmla="*/ 2147483647 w 2218"/>
                <a:gd name="T55" fmla="*/ 2147483647 h 4729"/>
                <a:gd name="T56" fmla="*/ 2147483647 w 2218"/>
                <a:gd name="T57" fmla="*/ 2147483647 h 4729"/>
                <a:gd name="T58" fmla="*/ 2147483647 w 2218"/>
                <a:gd name="T59" fmla="*/ 2147483647 h 4729"/>
                <a:gd name="T60" fmla="*/ 2147483647 w 2218"/>
                <a:gd name="T61" fmla="*/ 2147483647 h 4729"/>
                <a:gd name="T62" fmla="*/ 2147483647 w 2218"/>
                <a:gd name="T63" fmla="*/ 2147483647 h 4729"/>
                <a:gd name="T64" fmla="*/ 2147483647 w 2218"/>
                <a:gd name="T65" fmla="*/ 2147483647 h 4729"/>
                <a:gd name="T66" fmla="*/ 2147483647 w 2218"/>
                <a:gd name="T67" fmla="*/ 2147483647 h 4729"/>
                <a:gd name="T68" fmla="*/ 2147483647 w 2218"/>
                <a:gd name="T69" fmla="*/ 2147483647 h 4729"/>
                <a:gd name="T70" fmla="*/ 2147483647 w 2218"/>
                <a:gd name="T71" fmla="*/ 2147483647 h 4729"/>
                <a:gd name="T72" fmla="*/ 2147483647 w 2218"/>
                <a:gd name="T73" fmla="*/ 2147483647 h 4729"/>
                <a:gd name="T74" fmla="*/ 2147483647 w 2218"/>
                <a:gd name="T75" fmla="*/ 2147483647 h 4729"/>
                <a:gd name="T76" fmla="*/ 2147483647 w 2218"/>
                <a:gd name="T77" fmla="*/ 2147483647 h 4729"/>
                <a:gd name="T78" fmla="*/ 2147483647 w 2218"/>
                <a:gd name="T79" fmla="*/ 2147483647 h 4729"/>
                <a:gd name="T80" fmla="*/ 2147483647 w 2218"/>
                <a:gd name="T81" fmla="*/ 2147483647 h 4729"/>
                <a:gd name="T82" fmla="*/ 2147483647 w 2218"/>
                <a:gd name="T83" fmla="*/ 2147483647 h 4729"/>
                <a:gd name="T84" fmla="*/ 2147483647 w 2218"/>
                <a:gd name="T85" fmla="*/ 2147483647 h 4729"/>
                <a:gd name="T86" fmla="*/ 2147483647 w 2218"/>
                <a:gd name="T87" fmla="*/ 2147483647 h 4729"/>
                <a:gd name="T88" fmla="*/ 2147483647 w 2218"/>
                <a:gd name="T89" fmla="*/ 2147483647 h 4729"/>
                <a:gd name="T90" fmla="*/ 2147483647 w 2218"/>
                <a:gd name="T91" fmla="*/ 0 h 4729"/>
                <a:gd name="T92" fmla="*/ 2147483647 w 2218"/>
                <a:gd name="T93" fmla="*/ 2147483647 h 4729"/>
                <a:gd name="T94" fmla="*/ 2147483647 w 2218"/>
                <a:gd name="T95" fmla="*/ 2147483647 h 4729"/>
                <a:gd name="T96" fmla="*/ 2147483647 w 2218"/>
                <a:gd name="T97" fmla="*/ 2147483647 h 4729"/>
                <a:gd name="T98" fmla="*/ 2147483647 w 2218"/>
                <a:gd name="T99" fmla="*/ 2147483647 h 4729"/>
                <a:gd name="T100" fmla="*/ 2147483647 w 2218"/>
                <a:gd name="T101" fmla="*/ 2147483647 h 4729"/>
                <a:gd name="T102" fmla="*/ 2147483647 w 2218"/>
                <a:gd name="T103" fmla="*/ 2147483647 h 4729"/>
                <a:gd name="T104" fmla="*/ 2147483647 w 2218"/>
                <a:gd name="T105" fmla="*/ 2147483647 h 4729"/>
                <a:gd name="T106" fmla="*/ 2147483647 w 2218"/>
                <a:gd name="T107" fmla="*/ 2147483647 h 4729"/>
                <a:gd name="T108" fmla="*/ 2147483647 w 2218"/>
                <a:gd name="T109" fmla="*/ 2147483647 h 4729"/>
                <a:gd name="T110" fmla="*/ 2147483647 w 2218"/>
                <a:gd name="T111" fmla="*/ 2147483647 h 4729"/>
                <a:gd name="T112" fmla="*/ 2147483647 w 2218"/>
                <a:gd name="T113" fmla="*/ 2147483647 h 4729"/>
                <a:gd name="T114" fmla="*/ 2147483647 w 2218"/>
                <a:gd name="T115" fmla="*/ 2147483647 h 4729"/>
                <a:gd name="T116" fmla="*/ 2147483647 w 2218"/>
                <a:gd name="T117" fmla="*/ 2147483647 h 4729"/>
                <a:gd name="T118" fmla="*/ 2147483647 w 2218"/>
                <a:gd name="T119" fmla="*/ 2147483647 h 4729"/>
                <a:gd name="T120" fmla="*/ 2147483647 w 2218"/>
                <a:gd name="T121" fmla="*/ 2147483647 h 4729"/>
                <a:gd name="T122" fmla="*/ 2147483647 w 2218"/>
                <a:gd name="T123" fmla="*/ 2147483647 h 4729"/>
                <a:gd name="T124" fmla="*/ 2147483647 w 2218"/>
                <a:gd name="T125" fmla="*/ 2147483647 h 472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18"/>
                <a:gd name="T190" fmla="*/ 0 h 4729"/>
                <a:gd name="T191" fmla="*/ 2218 w 2218"/>
                <a:gd name="T192" fmla="*/ 4729 h 472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18" h="4729">
                  <a:moveTo>
                    <a:pt x="1562" y="4456"/>
                  </a:moveTo>
                  <a:lnTo>
                    <a:pt x="1403" y="4548"/>
                  </a:lnTo>
                  <a:lnTo>
                    <a:pt x="1110" y="4593"/>
                  </a:lnTo>
                  <a:lnTo>
                    <a:pt x="793" y="4637"/>
                  </a:lnTo>
                  <a:lnTo>
                    <a:pt x="726" y="4728"/>
                  </a:lnTo>
                  <a:lnTo>
                    <a:pt x="430" y="4706"/>
                  </a:lnTo>
                  <a:lnTo>
                    <a:pt x="272" y="4569"/>
                  </a:lnTo>
                  <a:lnTo>
                    <a:pt x="0" y="4456"/>
                  </a:lnTo>
                  <a:lnTo>
                    <a:pt x="0" y="4276"/>
                  </a:lnTo>
                  <a:lnTo>
                    <a:pt x="70" y="4072"/>
                  </a:lnTo>
                  <a:lnTo>
                    <a:pt x="24" y="3892"/>
                  </a:lnTo>
                  <a:lnTo>
                    <a:pt x="113" y="3779"/>
                  </a:lnTo>
                  <a:lnTo>
                    <a:pt x="46" y="3709"/>
                  </a:lnTo>
                  <a:lnTo>
                    <a:pt x="46" y="3484"/>
                  </a:lnTo>
                  <a:lnTo>
                    <a:pt x="183" y="3279"/>
                  </a:lnTo>
                  <a:lnTo>
                    <a:pt x="250" y="3349"/>
                  </a:lnTo>
                  <a:lnTo>
                    <a:pt x="341" y="3303"/>
                  </a:lnTo>
                  <a:lnTo>
                    <a:pt x="317" y="3190"/>
                  </a:lnTo>
                  <a:lnTo>
                    <a:pt x="567" y="3032"/>
                  </a:lnTo>
                  <a:lnTo>
                    <a:pt x="793" y="2624"/>
                  </a:lnTo>
                  <a:lnTo>
                    <a:pt x="973" y="2535"/>
                  </a:lnTo>
                  <a:lnTo>
                    <a:pt x="997" y="2285"/>
                  </a:lnTo>
                  <a:lnTo>
                    <a:pt x="815" y="2172"/>
                  </a:lnTo>
                  <a:lnTo>
                    <a:pt x="793" y="2081"/>
                  </a:lnTo>
                  <a:lnTo>
                    <a:pt x="680" y="1788"/>
                  </a:lnTo>
                  <a:lnTo>
                    <a:pt x="793" y="1607"/>
                  </a:lnTo>
                  <a:lnTo>
                    <a:pt x="680" y="1379"/>
                  </a:lnTo>
                  <a:lnTo>
                    <a:pt x="726" y="1290"/>
                  </a:lnTo>
                  <a:lnTo>
                    <a:pt x="656" y="1245"/>
                  </a:lnTo>
                  <a:lnTo>
                    <a:pt x="680" y="1019"/>
                  </a:lnTo>
                  <a:lnTo>
                    <a:pt x="634" y="860"/>
                  </a:lnTo>
                  <a:lnTo>
                    <a:pt x="409" y="702"/>
                  </a:lnTo>
                  <a:lnTo>
                    <a:pt x="228" y="522"/>
                  </a:lnTo>
                  <a:lnTo>
                    <a:pt x="272" y="339"/>
                  </a:lnTo>
                  <a:lnTo>
                    <a:pt x="363" y="317"/>
                  </a:lnTo>
                  <a:lnTo>
                    <a:pt x="522" y="635"/>
                  </a:lnTo>
                  <a:lnTo>
                    <a:pt x="680" y="747"/>
                  </a:lnTo>
                  <a:lnTo>
                    <a:pt x="769" y="678"/>
                  </a:lnTo>
                  <a:lnTo>
                    <a:pt x="906" y="860"/>
                  </a:lnTo>
                  <a:lnTo>
                    <a:pt x="1019" y="747"/>
                  </a:lnTo>
                  <a:lnTo>
                    <a:pt x="1043" y="656"/>
                  </a:lnTo>
                  <a:lnTo>
                    <a:pt x="1223" y="589"/>
                  </a:lnTo>
                  <a:lnTo>
                    <a:pt x="1199" y="406"/>
                  </a:lnTo>
                  <a:lnTo>
                    <a:pt x="1312" y="159"/>
                  </a:lnTo>
                  <a:lnTo>
                    <a:pt x="1449" y="159"/>
                  </a:lnTo>
                  <a:lnTo>
                    <a:pt x="1607" y="0"/>
                  </a:lnTo>
                  <a:lnTo>
                    <a:pt x="1879" y="272"/>
                  </a:lnTo>
                  <a:lnTo>
                    <a:pt x="1787" y="589"/>
                  </a:lnTo>
                  <a:lnTo>
                    <a:pt x="1857" y="635"/>
                  </a:lnTo>
                  <a:lnTo>
                    <a:pt x="1833" y="1041"/>
                  </a:lnTo>
                  <a:lnTo>
                    <a:pt x="2083" y="1358"/>
                  </a:lnTo>
                  <a:lnTo>
                    <a:pt x="1857" y="1788"/>
                  </a:lnTo>
                  <a:lnTo>
                    <a:pt x="1992" y="2330"/>
                  </a:lnTo>
                  <a:lnTo>
                    <a:pt x="1900" y="2376"/>
                  </a:lnTo>
                  <a:lnTo>
                    <a:pt x="1900" y="2693"/>
                  </a:lnTo>
                  <a:lnTo>
                    <a:pt x="1992" y="2715"/>
                  </a:lnTo>
                  <a:lnTo>
                    <a:pt x="1992" y="2965"/>
                  </a:lnTo>
                  <a:lnTo>
                    <a:pt x="2083" y="3077"/>
                  </a:lnTo>
                  <a:lnTo>
                    <a:pt x="2059" y="3167"/>
                  </a:lnTo>
                  <a:lnTo>
                    <a:pt x="1946" y="3236"/>
                  </a:lnTo>
                  <a:lnTo>
                    <a:pt x="2128" y="3392"/>
                  </a:lnTo>
                  <a:lnTo>
                    <a:pt x="2217" y="3596"/>
                  </a:lnTo>
                  <a:lnTo>
                    <a:pt x="1562" y="44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1" name="Freeform 29"/>
            <p:cNvSpPr>
              <a:spLocks noChangeArrowheads="1"/>
            </p:cNvSpPr>
            <p:nvPr/>
          </p:nvSpPr>
          <p:spPr bwMode="auto">
            <a:xfrm>
              <a:off x="7002463" y="1907478"/>
              <a:ext cx="1758950" cy="1741487"/>
            </a:xfrm>
            <a:custGeom>
              <a:avLst/>
              <a:gdLst>
                <a:gd name="T0" fmla="*/ 2147483647 w 5859"/>
                <a:gd name="T1" fmla="*/ 2147483647 h 6040"/>
                <a:gd name="T2" fmla="*/ 2147483647 w 5859"/>
                <a:gd name="T3" fmla="*/ 2147483647 h 6040"/>
                <a:gd name="T4" fmla="*/ 2147483647 w 5859"/>
                <a:gd name="T5" fmla="*/ 2147483647 h 6040"/>
                <a:gd name="T6" fmla="*/ 2147483647 w 5859"/>
                <a:gd name="T7" fmla="*/ 2147483647 h 6040"/>
                <a:gd name="T8" fmla="*/ 2147483647 w 5859"/>
                <a:gd name="T9" fmla="*/ 2147483647 h 6040"/>
                <a:gd name="T10" fmla="*/ 2147483647 w 5859"/>
                <a:gd name="T11" fmla="*/ 2147483647 h 6040"/>
                <a:gd name="T12" fmla="*/ 2147483647 w 5859"/>
                <a:gd name="T13" fmla="*/ 2147483647 h 6040"/>
                <a:gd name="T14" fmla="*/ 2147483647 w 5859"/>
                <a:gd name="T15" fmla="*/ 2147483647 h 6040"/>
                <a:gd name="T16" fmla="*/ 2147483647 w 5859"/>
                <a:gd name="T17" fmla="*/ 2147483647 h 6040"/>
                <a:gd name="T18" fmla="*/ 2147483647 w 5859"/>
                <a:gd name="T19" fmla="*/ 2147483647 h 6040"/>
                <a:gd name="T20" fmla="*/ 2147483647 w 5859"/>
                <a:gd name="T21" fmla="*/ 2147483647 h 6040"/>
                <a:gd name="T22" fmla="*/ 2147483647 w 5859"/>
                <a:gd name="T23" fmla="*/ 2147483647 h 6040"/>
                <a:gd name="T24" fmla="*/ 2147483647 w 5859"/>
                <a:gd name="T25" fmla="*/ 2147483647 h 6040"/>
                <a:gd name="T26" fmla="*/ 2147483647 w 5859"/>
                <a:gd name="T27" fmla="*/ 2147483647 h 6040"/>
                <a:gd name="T28" fmla="*/ 2147483647 w 5859"/>
                <a:gd name="T29" fmla="*/ 2147483647 h 6040"/>
                <a:gd name="T30" fmla="*/ 2147483647 w 5859"/>
                <a:gd name="T31" fmla="*/ 2147483647 h 6040"/>
                <a:gd name="T32" fmla="*/ 2147483647 w 5859"/>
                <a:gd name="T33" fmla="*/ 2147483647 h 6040"/>
                <a:gd name="T34" fmla="*/ 2147483647 w 5859"/>
                <a:gd name="T35" fmla="*/ 2147483647 h 6040"/>
                <a:gd name="T36" fmla="*/ 2147483647 w 5859"/>
                <a:gd name="T37" fmla="*/ 2147483647 h 6040"/>
                <a:gd name="T38" fmla="*/ 2147483647 w 5859"/>
                <a:gd name="T39" fmla="*/ 2147483647 h 6040"/>
                <a:gd name="T40" fmla="*/ 2147483647 w 5859"/>
                <a:gd name="T41" fmla="*/ 2147483647 h 6040"/>
                <a:gd name="T42" fmla="*/ 2147483647 w 5859"/>
                <a:gd name="T43" fmla="*/ 2147483647 h 6040"/>
                <a:gd name="T44" fmla="*/ 2147483647 w 5859"/>
                <a:gd name="T45" fmla="*/ 2147483647 h 6040"/>
                <a:gd name="T46" fmla="*/ 2147483647 w 5859"/>
                <a:gd name="T47" fmla="*/ 2147483647 h 6040"/>
                <a:gd name="T48" fmla="*/ 2147483647 w 5859"/>
                <a:gd name="T49" fmla="*/ 2147483647 h 6040"/>
                <a:gd name="T50" fmla="*/ 2147483647 w 5859"/>
                <a:gd name="T51" fmla="*/ 2147483647 h 6040"/>
                <a:gd name="T52" fmla="*/ 2147483647 w 5859"/>
                <a:gd name="T53" fmla="*/ 2147483647 h 6040"/>
                <a:gd name="T54" fmla="*/ 2147483647 w 5859"/>
                <a:gd name="T55" fmla="*/ 2147483647 h 6040"/>
                <a:gd name="T56" fmla="*/ 2147483647 w 5859"/>
                <a:gd name="T57" fmla="*/ 2147483647 h 6040"/>
                <a:gd name="T58" fmla="*/ 2147483647 w 5859"/>
                <a:gd name="T59" fmla="*/ 2147483647 h 6040"/>
                <a:gd name="T60" fmla="*/ 2147483647 w 5859"/>
                <a:gd name="T61" fmla="*/ 2147483647 h 6040"/>
                <a:gd name="T62" fmla="*/ 2147483647 w 5859"/>
                <a:gd name="T63" fmla="*/ 2147483647 h 6040"/>
                <a:gd name="T64" fmla="*/ 2147483647 w 5859"/>
                <a:gd name="T65" fmla="*/ 2147483647 h 6040"/>
                <a:gd name="T66" fmla="*/ 2147483647 w 5859"/>
                <a:gd name="T67" fmla="*/ 2147483647 h 6040"/>
                <a:gd name="T68" fmla="*/ 2147483647 w 5859"/>
                <a:gd name="T69" fmla="*/ 2147483647 h 6040"/>
                <a:gd name="T70" fmla="*/ 2147483647 w 5859"/>
                <a:gd name="T71" fmla="*/ 2147483647 h 6040"/>
                <a:gd name="T72" fmla="*/ 2147483647 w 5859"/>
                <a:gd name="T73" fmla="*/ 2147483647 h 6040"/>
                <a:gd name="T74" fmla="*/ 2147483647 w 5859"/>
                <a:gd name="T75" fmla="*/ 2147483647 h 6040"/>
                <a:gd name="T76" fmla="*/ 2147483647 w 5859"/>
                <a:gd name="T77" fmla="*/ 2147483647 h 6040"/>
                <a:gd name="T78" fmla="*/ 2147483647 w 5859"/>
                <a:gd name="T79" fmla="*/ 2147483647 h 6040"/>
                <a:gd name="T80" fmla="*/ 2147483647 w 5859"/>
                <a:gd name="T81" fmla="*/ 2147483647 h 6040"/>
                <a:gd name="T82" fmla="*/ 2147483647 w 5859"/>
                <a:gd name="T83" fmla="*/ 2147483647 h 6040"/>
                <a:gd name="T84" fmla="*/ 2147483647 w 5859"/>
                <a:gd name="T85" fmla="*/ 2147483647 h 6040"/>
                <a:gd name="T86" fmla="*/ 2147483647 w 5859"/>
                <a:gd name="T87" fmla="*/ 2147483647 h 6040"/>
                <a:gd name="T88" fmla="*/ 2147483647 w 5859"/>
                <a:gd name="T89" fmla="*/ 2147483647 h 6040"/>
                <a:gd name="T90" fmla="*/ 2147483647 w 5859"/>
                <a:gd name="T91" fmla="*/ 2147483647 h 6040"/>
                <a:gd name="T92" fmla="*/ 2147483647 w 5859"/>
                <a:gd name="T93" fmla="*/ 2147483647 h 6040"/>
                <a:gd name="T94" fmla="*/ 2147483647 w 5859"/>
                <a:gd name="T95" fmla="*/ 2147483647 h 6040"/>
                <a:gd name="T96" fmla="*/ 2147483647 w 5859"/>
                <a:gd name="T97" fmla="*/ 2147483647 h 6040"/>
                <a:gd name="T98" fmla="*/ 2147483647 w 5859"/>
                <a:gd name="T99" fmla="*/ 2147483647 h 6040"/>
                <a:gd name="T100" fmla="*/ 2147483647 w 5859"/>
                <a:gd name="T101" fmla="*/ 2147483647 h 6040"/>
                <a:gd name="T102" fmla="*/ 2147483647 w 5859"/>
                <a:gd name="T103" fmla="*/ 2147483647 h 6040"/>
                <a:gd name="T104" fmla="*/ 2147483647 w 5859"/>
                <a:gd name="T105" fmla="*/ 2147483647 h 6040"/>
                <a:gd name="T106" fmla="*/ 2147483647 w 5859"/>
                <a:gd name="T107" fmla="*/ 2147483647 h 6040"/>
                <a:gd name="T108" fmla="*/ 2147483647 w 5859"/>
                <a:gd name="T109" fmla="*/ 2147483647 h 6040"/>
                <a:gd name="T110" fmla="*/ 0 w 5859"/>
                <a:gd name="T111" fmla="*/ 2147483647 h 6040"/>
                <a:gd name="T112" fmla="*/ 2147483647 w 5859"/>
                <a:gd name="T113" fmla="*/ 2147483647 h 6040"/>
                <a:gd name="T114" fmla="*/ 2147483647 w 5859"/>
                <a:gd name="T115" fmla="*/ 2147483647 h 6040"/>
                <a:gd name="T116" fmla="*/ 2147483647 w 5859"/>
                <a:gd name="T117" fmla="*/ 2147483647 h 6040"/>
                <a:gd name="T118" fmla="*/ 2147483647 w 5859"/>
                <a:gd name="T119" fmla="*/ 2147483647 h 6040"/>
                <a:gd name="T120" fmla="*/ 2147483647 w 5859"/>
                <a:gd name="T121" fmla="*/ 2147483647 h 6040"/>
                <a:gd name="T122" fmla="*/ 2147483647 w 5859"/>
                <a:gd name="T123" fmla="*/ 2147483647 h 60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859"/>
                <a:gd name="T187" fmla="*/ 0 h 6040"/>
                <a:gd name="T188" fmla="*/ 5859 w 5859"/>
                <a:gd name="T189" fmla="*/ 6040 h 60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859" h="6040">
                  <a:moveTo>
                    <a:pt x="1287" y="5701"/>
                  </a:moveTo>
                  <a:lnTo>
                    <a:pt x="1400" y="5701"/>
                  </a:lnTo>
                  <a:lnTo>
                    <a:pt x="1400" y="5518"/>
                  </a:lnTo>
                  <a:lnTo>
                    <a:pt x="1558" y="5179"/>
                  </a:lnTo>
                  <a:lnTo>
                    <a:pt x="1515" y="4908"/>
                  </a:lnTo>
                  <a:lnTo>
                    <a:pt x="1671" y="4886"/>
                  </a:lnTo>
                  <a:lnTo>
                    <a:pt x="1671" y="4749"/>
                  </a:lnTo>
                  <a:lnTo>
                    <a:pt x="1558" y="4728"/>
                  </a:lnTo>
                  <a:lnTo>
                    <a:pt x="1515" y="4298"/>
                  </a:lnTo>
                  <a:lnTo>
                    <a:pt x="1628" y="3688"/>
                  </a:lnTo>
                  <a:lnTo>
                    <a:pt x="1784" y="3596"/>
                  </a:lnTo>
                  <a:lnTo>
                    <a:pt x="1899" y="3664"/>
                  </a:lnTo>
                  <a:lnTo>
                    <a:pt x="1988" y="3529"/>
                  </a:lnTo>
                  <a:lnTo>
                    <a:pt x="1943" y="3438"/>
                  </a:lnTo>
                  <a:lnTo>
                    <a:pt x="2101" y="3075"/>
                  </a:lnTo>
                  <a:lnTo>
                    <a:pt x="2214" y="2645"/>
                  </a:lnTo>
                  <a:lnTo>
                    <a:pt x="2351" y="2645"/>
                  </a:lnTo>
                  <a:lnTo>
                    <a:pt x="2418" y="2285"/>
                  </a:lnTo>
                  <a:lnTo>
                    <a:pt x="2577" y="2148"/>
                  </a:lnTo>
                  <a:lnTo>
                    <a:pt x="2601" y="1944"/>
                  </a:lnTo>
                  <a:lnTo>
                    <a:pt x="2872" y="1718"/>
                  </a:lnTo>
                  <a:lnTo>
                    <a:pt x="3007" y="1787"/>
                  </a:lnTo>
                  <a:lnTo>
                    <a:pt x="3165" y="1447"/>
                  </a:lnTo>
                  <a:lnTo>
                    <a:pt x="3482" y="1492"/>
                  </a:lnTo>
                  <a:lnTo>
                    <a:pt x="3550" y="1175"/>
                  </a:lnTo>
                  <a:lnTo>
                    <a:pt x="3686" y="1245"/>
                  </a:lnTo>
                  <a:lnTo>
                    <a:pt x="3730" y="1062"/>
                  </a:lnTo>
                  <a:lnTo>
                    <a:pt x="3821" y="1040"/>
                  </a:lnTo>
                  <a:lnTo>
                    <a:pt x="3980" y="1358"/>
                  </a:lnTo>
                  <a:lnTo>
                    <a:pt x="4138" y="1470"/>
                  </a:lnTo>
                  <a:lnTo>
                    <a:pt x="4227" y="1401"/>
                  </a:lnTo>
                  <a:lnTo>
                    <a:pt x="4364" y="1583"/>
                  </a:lnTo>
                  <a:lnTo>
                    <a:pt x="4477" y="1470"/>
                  </a:lnTo>
                  <a:lnTo>
                    <a:pt x="4501" y="1379"/>
                  </a:lnTo>
                  <a:lnTo>
                    <a:pt x="4681" y="1312"/>
                  </a:lnTo>
                  <a:lnTo>
                    <a:pt x="4657" y="1129"/>
                  </a:lnTo>
                  <a:lnTo>
                    <a:pt x="4770" y="882"/>
                  </a:lnTo>
                  <a:lnTo>
                    <a:pt x="4907" y="882"/>
                  </a:lnTo>
                  <a:lnTo>
                    <a:pt x="5065" y="723"/>
                  </a:lnTo>
                  <a:lnTo>
                    <a:pt x="5337" y="995"/>
                  </a:lnTo>
                  <a:lnTo>
                    <a:pt x="5245" y="1312"/>
                  </a:lnTo>
                  <a:lnTo>
                    <a:pt x="5315" y="1358"/>
                  </a:lnTo>
                  <a:lnTo>
                    <a:pt x="5450" y="1040"/>
                  </a:lnTo>
                  <a:lnTo>
                    <a:pt x="5675" y="1017"/>
                  </a:lnTo>
                  <a:lnTo>
                    <a:pt x="5743" y="836"/>
                  </a:lnTo>
                  <a:lnTo>
                    <a:pt x="5563" y="904"/>
                  </a:lnTo>
                  <a:lnTo>
                    <a:pt x="5428" y="858"/>
                  </a:lnTo>
                  <a:lnTo>
                    <a:pt x="5541" y="745"/>
                  </a:lnTo>
                  <a:lnTo>
                    <a:pt x="5337" y="702"/>
                  </a:lnTo>
                  <a:lnTo>
                    <a:pt x="5200" y="587"/>
                  </a:lnTo>
                  <a:lnTo>
                    <a:pt x="5428" y="610"/>
                  </a:lnTo>
                  <a:lnTo>
                    <a:pt x="5541" y="498"/>
                  </a:lnTo>
                  <a:lnTo>
                    <a:pt x="5630" y="565"/>
                  </a:lnTo>
                  <a:lnTo>
                    <a:pt x="5858" y="498"/>
                  </a:lnTo>
                  <a:lnTo>
                    <a:pt x="5654" y="406"/>
                  </a:lnTo>
                  <a:lnTo>
                    <a:pt x="5654" y="293"/>
                  </a:lnTo>
                  <a:lnTo>
                    <a:pt x="5428" y="248"/>
                  </a:lnTo>
                  <a:lnTo>
                    <a:pt x="5382" y="135"/>
                  </a:lnTo>
                  <a:lnTo>
                    <a:pt x="5224" y="248"/>
                  </a:lnTo>
                  <a:lnTo>
                    <a:pt x="5178" y="430"/>
                  </a:lnTo>
                  <a:lnTo>
                    <a:pt x="5087" y="385"/>
                  </a:lnTo>
                  <a:lnTo>
                    <a:pt x="5200" y="89"/>
                  </a:lnTo>
                  <a:lnTo>
                    <a:pt x="5044" y="0"/>
                  </a:lnTo>
                  <a:lnTo>
                    <a:pt x="4928" y="361"/>
                  </a:lnTo>
                  <a:lnTo>
                    <a:pt x="4816" y="385"/>
                  </a:lnTo>
                  <a:lnTo>
                    <a:pt x="4861" y="293"/>
                  </a:lnTo>
                  <a:lnTo>
                    <a:pt x="4885" y="135"/>
                  </a:lnTo>
                  <a:lnTo>
                    <a:pt x="4839" y="68"/>
                  </a:lnTo>
                  <a:lnTo>
                    <a:pt x="4681" y="293"/>
                  </a:lnTo>
                  <a:lnTo>
                    <a:pt x="4568" y="565"/>
                  </a:lnTo>
                  <a:lnTo>
                    <a:pt x="4455" y="543"/>
                  </a:lnTo>
                  <a:lnTo>
                    <a:pt x="4635" y="89"/>
                  </a:lnTo>
                  <a:lnTo>
                    <a:pt x="4477" y="135"/>
                  </a:lnTo>
                  <a:lnTo>
                    <a:pt x="4386" y="22"/>
                  </a:lnTo>
                  <a:lnTo>
                    <a:pt x="4342" y="89"/>
                  </a:lnTo>
                  <a:lnTo>
                    <a:pt x="4386" y="202"/>
                  </a:lnTo>
                  <a:lnTo>
                    <a:pt x="4318" y="272"/>
                  </a:lnTo>
                  <a:lnTo>
                    <a:pt x="4184" y="452"/>
                  </a:lnTo>
                  <a:lnTo>
                    <a:pt x="4205" y="632"/>
                  </a:lnTo>
                  <a:lnTo>
                    <a:pt x="4138" y="656"/>
                  </a:lnTo>
                  <a:lnTo>
                    <a:pt x="4025" y="406"/>
                  </a:lnTo>
                  <a:lnTo>
                    <a:pt x="3821" y="385"/>
                  </a:lnTo>
                  <a:lnTo>
                    <a:pt x="3799" y="452"/>
                  </a:lnTo>
                  <a:lnTo>
                    <a:pt x="3888" y="519"/>
                  </a:lnTo>
                  <a:lnTo>
                    <a:pt x="3843" y="678"/>
                  </a:lnTo>
                  <a:lnTo>
                    <a:pt x="3775" y="610"/>
                  </a:lnTo>
                  <a:lnTo>
                    <a:pt x="3595" y="702"/>
                  </a:lnTo>
                  <a:lnTo>
                    <a:pt x="3458" y="678"/>
                  </a:lnTo>
                  <a:lnTo>
                    <a:pt x="3415" y="836"/>
                  </a:lnTo>
                  <a:lnTo>
                    <a:pt x="3345" y="745"/>
                  </a:lnTo>
                  <a:lnTo>
                    <a:pt x="3165" y="928"/>
                  </a:lnTo>
                  <a:lnTo>
                    <a:pt x="3256" y="702"/>
                  </a:lnTo>
                  <a:lnTo>
                    <a:pt x="3187" y="656"/>
                  </a:lnTo>
                  <a:lnTo>
                    <a:pt x="3028" y="815"/>
                  </a:lnTo>
                  <a:lnTo>
                    <a:pt x="2781" y="882"/>
                  </a:lnTo>
                  <a:lnTo>
                    <a:pt x="2757" y="995"/>
                  </a:lnTo>
                  <a:lnTo>
                    <a:pt x="2872" y="1017"/>
                  </a:lnTo>
                  <a:lnTo>
                    <a:pt x="3028" y="928"/>
                  </a:lnTo>
                  <a:lnTo>
                    <a:pt x="2961" y="1040"/>
                  </a:lnTo>
                  <a:lnTo>
                    <a:pt x="2939" y="1175"/>
                  </a:lnTo>
                  <a:lnTo>
                    <a:pt x="2714" y="1334"/>
                  </a:lnTo>
                  <a:lnTo>
                    <a:pt x="2915" y="1425"/>
                  </a:lnTo>
                  <a:lnTo>
                    <a:pt x="2601" y="1425"/>
                  </a:lnTo>
                  <a:lnTo>
                    <a:pt x="2601" y="1538"/>
                  </a:lnTo>
                  <a:lnTo>
                    <a:pt x="2757" y="1583"/>
                  </a:lnTo>
                  <a:lnTo>
                    <a:pt x="2601" y="1764"/>
                  </a:lnTo>
                  <a:lnTo>
                    <a:pt x="2509" y="1516"/>
                  </a:lnTo>
                  <a:lnTo>
                    <a:pt x="2418" y="1629"/>
                  </a:lnTo>
                  <a:lnTo>
                    <a:pt x="2464" y="1696"/>
                  </a:lnTo>
                  <a:lnTo>
                    <a:pt x="2373" y="1742"/>
                  </a:lnTo>
                  <a:lnTo>
                    <a:pt x="2373" y="1831"/>
                  </a:lnTo>
                  <a:lnTo>
                    <a:pt x="2464" y="1922"/>
                  </a:lnTo>
                  <a:lnTo>
                    <a:pt x="2351" y="1900"/>
                  </a:lnTo>
                  <a:lnTo>
                    <a:pt x="2260" y="2059"/>
                  </a:lnTo>
                  <a:lnTo>
                    <a:pt x="2442" y="2126"/>
                  </a:lnTo>
                  <a:lnTo>
                    <a:pt x="2214" y="2126"/>
                  </a:lnTo>
                  <a:lnTo>
                    <a:pt x="1967" y="2285"/>
                  </a:lnTo>
                  <a:lnTo>
                    <a:pt x="1921" y="2419"/>
                  </a:lnTo>
                  <a:lnTo>
                    <a:pt x="2012" y="2532"/>
                  </a:lnTo>
                  <a:lnTo>
                    <a:pt x="1875" y="2556"/>
                  </a:lnTo>
                  <a:lnTo>
                    <a:pt x="1875" y="2645"/>
                  </a:lnTo>
                  <a:lnTo>
                    <a:pt x="1784" y="2624"/>
                  </a:lnTo>
                  <a:lnTo>
                    <a:pt x="1762" y="2736"/>
                  </a:lnTo>
                  <a:lnTo>
                    <a:pt x="1695" y="2782"/>
                  </a:lnTo>
                  <a:lnTo>
                    <a:pt x="1671" y="2986"/>
                  </a:lnTo>
                  <a:lnTo>
                    <a:pt x="1717" y="3053"/>
                  </a:lnTo>
                  <a:lnTo>
                    <a:pt x="1628" y="3030"/>
                  </a:lnTo>
                  <a:lnTo>
                    <a:pt x="1537" y="3166"/>
                  </a:lnTo>
                  <a:lnTo>
                    <a:pt x="1671" y="3212"/>
                  </a:lnTo>
                  <a:lnTo>
                    <a:pt x="1582" y="3212"/>
                  </a:lnTo>
                  <a:lnTo>
                    <a:pt x="1445" y="3279"/>
                  </a:lnTo>
                  <a:lnTo>
                    <a:pt x="1515" y="3371"/>
                  </a:lnTo>
                  <a:lnTo>
                    <a:pt x="1424" y="3371"/>
                  </a:lnTo>
                  <a:lnTo>
                    <a:pt x="1287" y="3529"/>
                  </a:lnTo>
                  <a:lnTo>
                    <a:pt x="1108" y="3642"/>
                  </a:lnTo>
                  <a:lnTo>
                    <a:pt x="1265" y="3755"/>
                  </a:lnTo>
                  <a:lnTo>
                    <a:pt x="1198" y="3844"/>
                  </a:lnTo>
                  <a:lnTo>
                    <a:pt x="1108" y="3709"/>
                  </a:lnTo>
                  <a:lnTo>
                    <a:pt x="1016" y="3755"/>
                  </a:lnTo>
                  <a:lnTo>
                    <a:pt x="1016" y="3890"/>
                  </a:lnTo>
                  <a:lnTo>
                    <a:pt x="927" y="3777"/>
                  </a:lnTo>
                  <a:lnTo>
                    <a:pt x="791" y="3935"/>
                  </a:lnTo>
                  <a:lnTo>
                    <a:pt x="882" y="4026"/>
                  </a:lnTo>
                  <a:lnTo>
                    <a:pt x="769" y="4094"/>
                  </a:lnTo>
                  <a:lnTo>
                    <a:pt x="702" y="3935"/>
                  </a:lnTo>
                  <a:lnTo>
                    <a:pt x="519" y="4002"/>
                  </a:lnTo>
                  <a:lnTo>
                    <a:pt x="587" y="4139"/>
                  </a:lnTo>
                  <a:lnTo>
                    <a:pt x="406" y="4094"/>
                  </a:lnTo>
                  <a:lnTo>
                    <a:pt x="293" y="4207"/>
                  </a:lnTo>
                  <a:lnTo>
                    <a:pt x="452" y="4274"/>
                  </a:lnTo>
                  <a:lnTo>
                    <a:pt x="180" y="4298"/>
                  </a:lnTo>
                  <a:lnTo>
                    <a:pt x="113" y="4343"/>
                  </a:lnTo>
                  <a:lnTo>
                    <a:pt x="293" y="4432"/>
                  </a:lnTo>
                  <a:lnTo>
                    <a:pt x="68" y="4432"/>
                  </a:lnTo>
                  <a:lnTo>
                    <a:pt x="113" y="4704"/>
                  </a:lnTo>
                  <a:lnTo>
                    <a:pt x="587" y="4682"/>
                  </a:lnTo>
                  <a:lnTo>
                    <a:pt x="565" y="4817"/>
                  </a:lnTo>
                  <a:lnTo>
                    <a:pt x="497" y="4841"/>
                  </a:lnTo>
                  <a:lnTo>
                    <a:pt x="474" y="4728"/>
                  </a:lnTo>
                  <a:lnTo>
                    <a:pt x="68" y="4749"/>
                  </a:lnTo>
                  <a:lnTo>
                    <a:pt x="89" y="4862"/>
                  </a:lnTo>
                  <a:lnTo>
                    <a:pt x="135" y="4954"/>
                  </a:lnTo>
                  <a:lnTo>
                    <a:pt x="113" y="5067"/>
                  </a:lnTo>
                  <a:lnTo>
                    <a:pt x="159" y="5225"/>
                  </a:lnTo>
                  <a:lnTo>
                    <a:pt x="315" y="5088"/>
                  </a:lnTo>
                  <a:lnTo>
                    <a:pt x="226" y="5271"/>
                  </a:lnTo>
                  <a:lnTo>
                    <a:pt x="0" y="5451"/>
                  </a:lnTo>
                  <a:lnTo>
                    <a:pt x="89" y="5518"/>
                  </a:lnTo>
                  <a:lnTo>
                    <a:pt x="272" y="5405"/>
                  </a:lnTo>
                  <a:lnTo>
                    <a:pt x="180" y="5655"/>
                  </a:lnTo>
                  <a:lnTo>
                    <a:pt x="113" y="5588"/>
                  </a:lnTo>
                  <a:lnTo>
                    <a:pt x="89" y="5701"/>
                  </a:lnTo>
                  <a:lnTo>
                    <a:pt x="272" y="5859"/>
                  </a:lnTo>
                  <a:lnTo>
                    <a:pt x="272" y="5972"/>
                  </a:lnTo>
                  <a:lnTo>
                    <a:pt x="474" y="6039"/>
                  </a:lnTo>
                  <a:lnTo>
                    <a:pt x="543" y="5926"/>
                  </a:lnTo>
                  <a:lnTo>
                    <a:pt x="656" y="5994"/>
                  </a:lnTo>
                  <a:lnTo>
                    <a:pt x="815" y="5814"/>
                  </a:lnTo>
                  <a:lnTo>
                    <a:pt x="882" y="5814"/>
                  </a:lnTo>
                  <a:lnTo>
                    <a:pt x="927" y="5631"/>
                  </a:lnTo>
                  <a:lnTo>
                    <a:pt x="1174" y="5588"/>
                  </a:lnTo>
                  <a:lnTo>
                    <a:pt x="1108" y="5473"/>
                  </a:lnTo>
                  <a:lnTo>
                    <a:pt x="1243" y="5360"/>
                  </a:lnTo>
                  <a:lnTo>
                    <a:pt x="1243" y="5518"/>
                  </a:lnTo>
                  <a:lnTo>
                    <a:pt x="1333" y="5588"/>
                  </a:lnTo>
                  <a:lnTo>
                    <a:pt x="1287" y="5701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2" name="Freeform 30"/>
            <p:cNvSpPr>
              <a:spLocks noChangeArrowheads="1"/>
            </p:cNvSpPr>
            <p:nvPr/>
          </p:nvSpPr>
          <p:spPr bwMode="auto">
            <a:xfrm>
              <a:off x="6248400" y="3510853"/>
              <a:ext cx="501650" cy="866775"/>
            </a:xfrm>
            <a:custGeom>
              <a:avLst/>
              <a:gdLst>
                <a:gd name="T0" fmla="*/ 2147483647 w 1675"/>
                <a:gd name="T1" fmla="*/ 2147483647 h 3010"/>
                <a:gd name="T2" fmla="*/ 2147483647 w 1675"/>
                <a:gd name="T3" fmla="*/ 2147483647 h 3010"/>
                <a:gd name="T4" fmla="*/ 2147483647 w 1675"/>
                <a:gd name="T5" fmla="*/ 2147483647 h 3010"/>
                <a:gd name="T6" fmla="*/ 2147483647 w 1675"/>
                <a:gd name="T7" fmla="*/ 2147483647 h 3010"/>
                <a:gd name="T8" fmla="*/ 2147483647 w 1675"/>
                <a:gd name="T9" fmla="*/ 2147483647 h 3010"/>
                <a:gd name="T10" fmla="*/ 2147483647 w 1675"/>
                <a:gd name="T11" fmla="*/ 2147483647 h 3010"/>
                <a:gd name="T12" fmla="*/ 2147483647 w 1675"/>
                <a:gd name="T13" fmla="*/ 2147483647 h 3010"/>
                <a:gd name="T14" fmla="*/ 2147483647 w 1675"/>
                <a:gd name="T15" fmla="*/ 2147483647 h 3010"/>
                <a:gd name="T16" fmla="*/ 2147483647 w 1675"/>
                <a:gd name="T17" fmla="*/ 2147483647 h 3010"/>
                <a:gd name="T18" fmla="*/ 2147483647 w 1675"/>
                <a:gd name="T19" fmla="*/ 2147483647 h 3010"/>
                <a:gd name="T20" fmla="*/ 2147483647 w 1675"/>
                <a:gd name="T21" fmla="*/ 2147483647 h 3010"/>
                <a:gd name="T22" fmla="*/ 2147483647 w 1675"/>
                <a:gd name="T23" fmla="*/ 2147483647 h 3010"/>
                <a:gd name="T24" fmla="*/ 2147483647 w 1675"/>
                <a:gd name="T25" fmla="*/ 2147483647 h 3010"/>
                <a:gd name="T26" fmla="*/ 2147483647 w 1675"/>
                <a:gd name="T27" fmla="*/ 2147483647 h 3010"/>
                <a:gd name="T28" fmla="*/ 2147483647 w 1675"/>
                <a:gd name="T29" fmla="*/ 2147483647 h 3010"/>
                <a:gd name="T30" fmla="*/ 2147483647 w 1675"/>
                <a:gd name="T31" fmla="*/ 2147483647 h 3010"/>
                <a:gd name="T32" fmla="*/ 2147483647 w 1675"/>
                <a:gd name="T33" fmla="*/ 2147483647 h 3010"/>
                <a:gd name="T34" fmla="*/ 2147483647 w 1675"/>
                <a:gd name="T35" fmla="*/ 2147483647 h 3010"/>
                <a:gd name="T36" fmla="*/ 2147483647 w 1675"/>
                <a:gd name="T37" fmla="*/ 2147483647 h 3010"/>
                <a:gd name="T38" fmla="*/ 0 w 1675"/>
                <a:gd name="T39" fmla="*/ 2147483647 h 3010"/>
                <a:gd name="T40" fmla="*/ 2147483647 w 1675"/>
                <a:gd name="T41" fmla="*/ 2147483647 h 3010"/>
                <a:gd name="T42" fmla="*/ 2147483647 w 1675"/>
                <a:gd name="T43" fmla="*/ 2147483647 h 3010"/>
                <a:gd name="T44" fmla="*/ 2147483647 w 1675"/>
                <a:gd name="T45" fmla="*/ 2147483647 h 3010"/>
                <a:gd name="T46" fmla="*/ 2147483647 w 1675"/>
                <a:gd name="T47" fmla="*/ 2147483647 h 3010"/>
                <a:gd name="T48" fmla="*/ 2147483647 w 1675"/>
                <a:gd name="T49" fmla="*/ 2147483647 h 3010"/>
                <a:gd name="T50" fmla="*/ 2147483647 w 1675"/>
                <a:gd name="T51" fmla="*/ 2147483647 h 3010"/>
                <a:gd name="T52" fmla="*/ 2147483647 w 1675"/>
                <a:gd name="T53" fmla="*/ 2147483647 h 3010"/>
                <a:gd name="T54" fmla="*/ 2147483647 w 1675"/>
                <a:gd name="T55" fmla="*/ 2147483647 h 3010"/>
                <a:gd name="T56" fmla="*/ 2147483647 w 1675"/>
                <a:gd name="T57" fmla="*/ 2147483647 h 3010"/>
                <a:gd name="T58" fmla="*/ 2147483647 w 1675"/>
                <a:gd name="T59" fmla="*/ 2147483647 h 3010"/>
                <a:gd name="T60" fmla="*/ 2147483647 w 1675"/>
                <a:gd name="T61" fmla="*/ 2147483647 h 3010"/>
                <a:gd name="T62" fmla="*/ 2147483647 w 1675"/>
                <a:gd name="T63" fmla="*/ 2147483647 h 3010"/>
                <a:gd name="T64" fmla="*/ 2147483647 w 1675"/>
                <a:gd name="T65" fmla="*/ 2147483647 h 3010"/>
                <a:gd name="T66" fmla="*/ 2147483647 w 1675"/>
                <a:gd name="T67" fmla="*/ 2147483647 h 3010"/>
                <a:gd name="T68" fmla="*/ 2147483647 w 1675"/>
                <a:gd name="T69" fmla="*/ 2147483647 h 3010"/>
                <a:gd name="T70" fmla="*/ 2147483647 w 1675"/>
                <a:gd name="T71" fmla="*/ 2147483647 h 3010"/>
                <a:gd name="T72" fmla="*/ 2147483647 w 1675"/>
                <a:gd name="T73" fmla="*/ 2147483647 h 30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75"/>
                <a:gd name="T112" fmla="*/ 0 h 3010"/>
                <a:gd name="T113" fmla="*/ 1675 w 1675"/>
                <a:gd name="T114" fmla="*/ 3010 h 30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75" h="3010">
                  <a:moveTo>
                    <a:pt x="1561" y="2713"/>
                  </a:moveTo>
                  <a:lnTo>
                    <a:pt x="1516" y="2850"/>
                  </a:lnTo>
                  <a:lnTo>
                    <a:pt x="1426" y="2804"/>
                  </a:lnTo>
                  <a:lnTo>
                    <a:pt x="1314" y="2893"/>
                  </a:lnTo>
                  <a:lnTo>
                    <a:pt x="927" y="2826"/>
                  </a:lnTo>
                  <a:lnTo>
                    <a:pt x="884" y="2893"/>
                  </a:lnTo>
                  <a:lnTo>
                    <a:pt x="680" y="2826"/>
                  </a:lnTo>
                  <a:lnTo>
                    <a:pt x="567" y="2893"/>
                  </a:lnTo>
                  <a:lnTo>
                    <a:pt x="475" y="3009"/>
                  </a:lnTo>
                  <a:lnTo>
                    <a:pt x="362" y="2917"/>
                  </a:lnTo>
                  <a:lnTo>
                    <a:pt x="158" y="3009"/>
                  </a:lnTo>
                  <a:lnTo>
                    <a:pt x="45" y="2893"/>
                  </a:lnTo>
                  <a:lnTo>
                    <a:pt x="228" y="2850"/>
                  </a:lnTo>
                  <a:lnTo>
                    <a:pt x="362" y="2737"/>
                  </a:lnTo>
                  <a:lnTo>
                    <a:pt x="634" y="2668"/>
                  </a:lnTo>
                  <a:lnTo>
                    <a:pt x="384" y="2555"/>
                  </a:lnTo>
                  <a:lnTo>
                    <a:pt x="182" y="2533"/>
                  </a:lnTo>
                  <a:lnTo>
                    <a:pt x="137" y="2420"/>
                  </a:lnTo>
                  <a:lnTo>
                    <a:pt x="362" y="2329"/>
                  </a:lnTo>
                  <a:lnTo>
                    <a:pt x="408" y="2170"/>
                  </a:lnTo>
                  <a:lnTo>
                    <a:pt x="228" y="2149"/>
                  </a:lnTo>
                  <a:lnTo>
                    <a:pt x="430" y="2012"/>
                  </a:lnTo>
                  <a:lnTo>
                    <a:pt x="725" y="1990"/>
                  </a:lnTo>
                  <a:lnTo>
                    <a:pt x="656" y="1832"/>
                  </a:lnTo>
                  <a:lnTo>
                    <a:pt x="792" y="1674"/>
                  </a:lnTo>
                  <a:lnTo>
                    <a:pt x="588" y="1719"/>
                  </a:lnTo>
                  <a:lnTo>
                    <a:pt x="543" y="1628"/>
                  </a:lnTo>
                  <a:lnTo>
                    <a:pt x="588" y="1448"/>
                  </a:lnTo>
                  <a:lnTo>
                    <a:pt x="475" y="1494"/>
                  </a:lnTo>
                  <a:lnTo>
                    <a:pt x="384" y="1740"/>
                  </a:lnTo>
                  <a:lnTo>
                    <a:pt x="295" y="1719"/>
                  </a:lnTo>
                  <a:lnTo>
                    <a:pt x="341" y="1537"/>
                  </a:lnTo>
                  <a:lnTo>
                    <a:pt x="204" y="1583"/>
                  </a:lnTo>
                  <a:lnTo>
                    <a:pt x="271" y="1290"/>
                  </a:lnTo>
                  <a:lnTo>
                    <a:pt x="430" y="1153"/>
                  </a:lnTo>
                  <a:lnTo>
                    <a:pt x="341" y="951"/>
                  </a:lnTo>
                  <a:lnTo>
                    <a:pt x="250" y="994"/>
                  </a:lnTo>
                  <a:lnTo>
                    <a:pt x="182" y="1177"/>
                  </a:lnTo>
                  <a:lnTo>
                    <a:pt x="113" y="1018"/>
                  </a:lnTo>
                  <a:lnTo>
                    <a:pt x="0" y="1040"/>
                  </a:lnTo>
                  <a:lnTo>
                    <a:pt x="158" y="951"/>
                  </a:lnTo>
                  <a:lnTo>
                    <a:pt x="228" y="838"/>
                  </a:lnTo>
                  <a:lnTo>
                    <a:pt x="113" y="701"/>
                  </a:lnTo>
                  <a:lnTo>
                    <a:pt x="228" y="543"/>
                  </a:lnTo>
                  <a:lnTo>
                    <a:pt x="271" y="250"/>
                  </a:lnTo>
                  <a:lnTo>
                    <a:pt x="317" y="339"/>
                  </a:lnTo>
                  <a:lnTo>
                    <a:pt x="408" y="0"/>
                  </a:lnTo>
                  <a:lnTo>
                    <a:pt x="543" y="91"/>
                  </a:lnTo>
                  <a:lnTo>
                    <a:pt x="860" y="91"/>
                  </a:lnTo>
                  <a:lnTo>
                    <a:pt x="656" y="295"/>
                  </a:lnTo>
                  <a:lnTo>
                    <a:pt x="588" y="451"/>
                  </a:lnTo>
                  <a:lnTo>
                    <a:pt x="701" y="430"/>
                  </a:lnTo>
                  <a:lnTo>
                    <a:pt x="1155" y="475"/>
                  </a:lnTo>
                  <a:lnTo>
                    <a:pt x="973" y="610"/>
                  </a:lnTo>
                  <a:lnTo>
                    <a:pt x="838" y="881"/>
                  </a:lnTo>
                  <a:lnTo>
                    <a:pt x="747" y="905"/>
                  </a:lnTo>
                  <a:lnTo>
                    <a:pt x="814" y="973"/>
                  </a:lnTo>
                  <a:lnTo>
                    <a:pt x="701" y="1040"/>
                  </a:lnTo>
                  <a:lnTo>
                    <a:pt x="860" y="1040"/>
                  </a:lnTo>
                  <a:lnTo>
                    <a:pt x="997" y="1131"/>
                  </a:lnTo>
                  <a:lnTo>
                    <a:pt x="1064" y="1516"/>
                  </a:lnTo>
                  <a:lnTo>
                    <a:pt x="1222" y="1561"/>
                  </a:lnTo>
                  <a:lnTo>
                    <a:pt x="1177" y="1652"/>
                  </a:lnTo>
                  <a:lnTo>
                    <a:pt x="1335" y="1740"/>
                  </a:lnTo>
                  <a:lnTo>
                    <a:pt x="1314" y="1877"/>
                  </a:lnTo>
                  <a:lnTo>
                    <a:pt x="1381" y="1990"/>
                  </a:lnTo>
                  <a:lnTo>
                    <a:pt x="1403" y="2103"/>
                  </a:lnTo>
                  <a:lnTo>
                    <a:pt x="1357" y="2170"/>
                  </a:lnTo>
                  <a:lnTo>
                    <a:pt x="1448" y="2149"/>
                  </a:lnTo>
                  <a:lnTo>
                    <a:pt x="1674" y="2307"/>
                  </a:lnTo>
                  <a:lnTo>
                    <a:pt x="1674" y="2533"/>
                  </a:lnTo>
                  <a:lnTo>
                    <a:pt x="1539" y="2509"/>
                  </a:lnTo>
                  <a:lnTo>
                    <a:pt x="1470" y="2622"/>
                  </a:lnTo>
                  <a:lnTo>
                    <a:pt x="1381" y="2668"/>
                  </a:lnTo>
                  <a:lnTo>
                    <a:pt x="1561" y="2713"/>
                  </a:lnTo>
                </a:path>
              </a:pathLst>
            </a:custGeom>
            <a:solidFill>
              <a:schemeClr val="accent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3" name="Freeform 31"/>
            <p:cNvSpPr>
              <a:spLocks noChangeArrowheads="1"/>
            </p:cNvSpPr>
            <p:nvPr/>
          </p:nvSpPr>
          <p:spPr bwMode="auto">
            <a:xfrm>
              <a:off x="6119813" y="3777553"/>
              <a:ext cx="144462" cy="150812"/>
            </a:xfrm>
            <a:custGeom>
              <a:avLst/>
              <a:gdLst>
                <a:gd name="T0" fmla="*/ 2147483647 w 476"/>
                <a:gd name="T1" fmla="*/ 2147483647 h 522"/>
                <a:gd name="T2" fmla="*/ 2147483647 w 476"/>
                <a:gd name="T3" fmla="*/ 2147483647 h 522"/>
                <a:gd name="T4" fmla="*/ 2147483647 w 476"/>
                <a:gd name="T5" fmla="*/ 2147483647 h 522"/>
                <a:gd name="T6" fmla="*/ 2147483647 w 476"/>
                <a:gd name="T7" fmla="*/ 2147483647 h 522"/>
                <a:gd name="T8" fmla="*/ 2147483647 w 476"/>
                <a:gd name="T9" fmla="*/ 2147483647 h 522"/>
                <a:gd name="T10" fmla="*/ 2147483647 w 476"/>
                <a:gd name="T11" fmla="*/ 2147483647 h 522"/>
                <a:gd name="T12" fmla="*/ 2147483647 w 476"/>
                <a:gd name="T13" fmla="*/ 0 h 522"/>
                <a:gd name="T14" fmla="*/ 2147483647 w 476"/>
                <a:gd name="T15" fmla="*/ 2147483647 h 522"/>
                <a:gd name="T16" fmla="*/ 2147483647 w 476"/>
                <a:gd name="T17" fmla="*/ 2147483647 h 522"/>
                <a:gd name="T18" fmla="*/ 0 w 476"/>
                <a:gd name="T19" fmla="*/ 2147483647 h 522"/>
                <a:gd name="T20" fmla="*/ 2147483647 w 476"/>
                <a:gd name="T21" fmla="*/ 2147483647 h 522"/>
                <a:gd name="T22" fmla="*/ 2147483647 w 476"/>
                <a:gd name="T23" fmla="*/ 2147483647 h 522"/>
                <a:gd name="T24" fmla="*/ 2147483647 w 476"/>
                <a:gd name="T25" fmla="*/ 2147483647 h 522"/>
                <a:gd name="T26" fmla="*/ 2147483647 w 476"/>
                <a:gd name="T27" fmla="*/ 2147483647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76"/>
                <a:gd name="T43" fmla="*/ 0 h 522"/>
                <a:gd name="T44" fmla="*/ 476 w 476"/>
                <a:gd name="T45" fmla="*/ 522 h 5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76" h="522">
                  <a:moveTo>
                    <a:pt x="475" y="452"/>
                  </a:moveTo>
                  <a:lnTo>
                    <a:pt x="430" y="430"/>
                  </a:lnTo>
                  <a:lnTo>
                    <a:pt x="475" y="339"/>
                  </a:lnTo>
                  <a:lnTo>
                    <a:pt x="430" y="271"/>
                  </a:lnTo>
                  <a:lnTo>
                    <a:pt x="454" y="137"/>
                  </a:lnTo>
                  <a:lnTo>
                    <a:pt x="341" y="67"/>
                  </a:lnTo>
                  <a:lnTo>
                    <a:pt x="250" y="0"/>
                  </a:lnTo>
                  <a:lnTo>
                    <a:pt x="91" y="113"/>
                  </a:lnTo>
                  <a:lnTo>
                    <a:pt x="158" y="182"/>
                  </a:lnTo>
                  <a:lnTo>
                    <a:pt x="0" y="317"/>
                  </a:lnTo>
                  <a:lnTo>
                    <a:pt x="69" y="430"/>
                  </a:lnTo>
                  <a:lnTo>
                    <a:pt x="182" y="384"/>
                  </a:lnTo>
                  <a:lnTo>
                    <a:pt x="317" y="521"/>
                  </a:lnTo>
                  <a:lnTo>
                    <a:pt x="475" y="452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4" name="Freeform 32"/>
            <p:cNvSpPr>
              <a:spLocks noChangeArrowheads="1"/>
            </p:cNvSpPr>
            <p:nvPr/>
          </p:nvSpPr>
          <p:spPr bwMode="auto">
            <a:xfrm>
              <a:off x="6961188" y="4390328"/>
              <a:ext cx="63500" cy="84137"/>
            </a:xfrm>
            <a:custGeom>
              <a:avLst/>
              <a:gdLst>
                <a:gd name="T0" fmla="*/ 0 w 206"/>
                <a:gd name="T1" fmla="*/ 2147483647 h 296"/>
                <a:gd name="T2" fmla="*/ 0 w 206"/>
                <a:gd name="T3" fmla="*/ 2147483647 h 296"/>
                <a:gd name="T4" fmla="*/ 2147483647 w 206"/>
                <a:gd name="T5" fmla="*/ 0 h 296"/>
                <a:gd name="T6" fmla="*/ 2147483647 w 206"/>
                <a:gd name="T7" fmla="*/ 2147483647 h 296"/>
                <a:gd name="T8" fmla="*/ 2147483647 w 206"/>
                <a:gd name="T9" fmla="*/ 2147483647 h 296"/>
                <a:gd name="T10" fmla="*/ 2147483647 w 206"/>
                <a:gd name="T11" fmla="*/ 2147483647 h 296"/>
                <a:gd name="T12" fmla="*/ 2147483647 w 206"/>
                <a:gd name="T13" fmla="*/ 2147483647 h 296"/>
                <a:gd name="T14" fmla="*/ 0 w 206"/>
                <a:gd name="T15" fmla="*/ 2147483647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96"/>
                <a:gd name="T26" fmla="*/ 206 w 206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96">
                  <a:moveTo>
                    <a:pt x="0" y="271"/>
                  </a:moveTo>
                  <a:lnTo>
                    <a:pt x="0" y="182"/>
                  </a:lnTo>
                  <a:lnTo>
                    <a:pt x="137" y="0"/>
                  </a:lnTo>
                  <a:lnTo>
                    <a:pt x="205" y="69"/>
                  </a:lnTo>
                  <a:lnTo>
                    <a:pt x="205" y="182"/>
                  </a:lnTo>
                  <a:lnTo>
                    <a:pt x="205" y="295"/>
                  </a:lnTo>
                  <a:lnTo>
                    <a:pt x="68" y="295"/>
                  </a:lnTo>
                  <a:lnTo>
                    <a:pt x="0" y="271"/>
                  </a:lnTo>
                </a:path>
              </a:pathLst>
            </a:custGeom>
            <a:solidFill>
              <a:srgbClr val="FFCC99"/>
            </a:solid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5" name="Freeform 33"/>
            <p:cNvSpPr>
              <a:spLocks noChangeArrowheads="1"/>
            </p:cNvSpPr>
            <p:nvPr/>
          </p:nvSpPr>
          <p:spPr bwMode="auto">
            <a:xfrm>
              <a:off x="7456488" y="4744340"/>
              <a:ext cx="331787" cy="325438"/>
            </a:xfrm>
            <a:custGeom>
              <a:avLst/>
              <a:gdLst>
                <a:gd name="T0" fmla="*/ 2147483647 w 1108"/>
                <a:gd name="T1" fmla="*/ 2147483647 h 1132"/>
                <a:gd name="T2" fmla="*/ 2147483647 w 1108"/>
                <a:gd name="T3" fmla="*/ 0 h 1132"/>
                <a:gd name="T4" fmla="*/ 2147483647 w 1108"/>
                <a:gd name="T5" fmla="*/ 2147483647 h 1132"/>
                <a:gd name="T6" fmla="*/ 2147483647 w 1108"/>
                <a:gd name="T7" fmla="*/ 2147483647 h 1132"/>
                <a:gd name="T8" fmla="*/ 2147483647 w 1108"/>
                <a:gd name="T9" fmla="*/ 2147483647 h 1132"/>
                <a:gd name="T10" fmla="*/ 2147483647 w 1108"/>
                <a:gd name="T11" fmla="*/ 2147483647 h 1132"/>
                <a:gd name="T12" fmla="*/ 2147483647 w 1108"/>
                <a:gd name="T13" fmla="*/ 2147483647 h 1132"/>
                <a:gd name="T14" fmla="*/ 2147483647 w 1108"/>
                <a:gd name="T15" fmla="*/ 2147483647 h 1132"/>
                <a:gd name="T16" fmla="*/ 2147483647 w 1108"/>
                <a:gd name="T17" fmla="*/ 2147483647 h 1132"/>
                <a:gd name="T18" fmla="*/ 2147483647 w 1108"/>
                <a:gd name="T19" fmla="*/ 2147483647 h 1132"/>
                <a:gd name="T20" fmla="*/ 2147483647 w 1108"/>
                <a:gd name="T21" fmla="*/ 2147483647 h 1132"/>
                <a:gd name="T22" fmla="*/ 2147483647 w 1108"/>
                <a:gd name="T23" fmla="*/ 2147483647 h 1132"/>
                <a:gd name="T24" fmla="*/ 2147483647 w 1108"/>
                <a:gd name="T25" fmla="*/ 2147483647 h 1132"/>
                <a:gd name="T26" fmla="*/ 2147483647 w 1108"/>
                <a:gd name="T27" fmla="*/ 2147483647 h 1132"/>
                <a:gd name="T28" fmla="*/ 2147483647 w 1108"/>
                <a:gd name="T29" fmla="*/ 2147483647 h 1132"/>
                <a:gd name="T30" fmla="*/ 2147483647 w 1108"/>
                <a:gd name="T31" fmla="*/ 2147483647 h 1132"/>
                <a:gd name="T32" fmla="*/ 2147483647 w 1108"/>
                <a:gd name="T33" fmla="*/ 2147483647 h 1132"/>
                <a:gd name="T34" fmla="*/ 2147483647 w 1108"/>
                <a:gd name="T35" fmla="*/ 2147483647 h 1132"/>
                <a:gd name="T36" fmla="*/ 2147483647 w 1108"/>
                <a:gd name="T37" fmla="*/ 2147483647 h 1132"/>
                <a:gd name="T38" fmla="*/ 2147483647 w 1108"/>
                <a:gd name="T39" fmla="*/ 2147483647 h 1132"/>
                <a:gd name="T40" fmla="*/ 2147483647 w 1108"/>
                <a:gd name="T41" fmla="*/ 2147483647 h 1132"/>
                <a:gd name="T42" fmla="*/ 2147483647 w 1108"/>
                <a:gd name="T43" fmla="*/ 2147483647 h 1132"/>
                <a:gd name="T44" fmla="*/ 2147483647 w 1108"/>
                <a:gd name="T45" fmla="*/ 2147483647 h 1132"/>
                <a:gd name="T46" fmla="*/ 0 w 1108"/>
                <a:gd name="T47" fmla="*/ 2147483647 h 1132"/>
                <a:gd name="T48" fmla="*/ 2147483647 w 1108"/>
                <a:gd name="T49" fmla="*/ 2147483647 h 1132"/>
                <a:gd name="T50" fmla="*/ 2147483647 w 1108"/>
                <a:gd name="T51" fmla="*/ 2147483647 h 1132"/>
                <a:gd name="T52" fmla="*/ 2147483647 w 1108"/>
                <a:gd name="T53" fmla="*/ 2147483647 h 1132"/>
                <a:gd name="T54" fmla="*/ 2147483647 w 1108"/>
                <a:gd name="T55" fmla="*/ 2147483647 h 1132"/>
                <a:gd name="T56" fmla="*/ 2147483647 w 1108"/>
                <a:gd name="T57" fmla="*/ 2147483647 h 11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8"/>
                <a:gd name="T88" fmla="*/ 0 h 1132"/>
                <a:gd name="T89" fmla="*/ 1108 w 1108"/>
                <a:gd name="T90" fmla="*/ 1132 h 11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8" h="1132">
                  <a:moveTo>
                    <a:pt x="497" y="91"/>
                  </a:moveTo>
                  <a:lnTo>
                    <a:pt x="497" y="0"/>
                  </a:lnTo>
                  <a:lnTo>
                    <a:pt x="586" y="21"/>
                  </a:lnTo>
                  <a:lnTo>
                    <a:pt x="812" y="247"/>
                  </a:lnTo>
                  <a:lnTo>
                    <a:pt x="882" y="225"/>
                  </a:lnTo>
                  <a:lnTo>
                    <a:pt x="927" y="293"/>
                  </a:lnTo>
                  <a:lnTo>
                    <a:pt x="1107" y="225"/>
                  </a:lnTo>
                  <a:lnTo>
                    <a:pt x="1107" y="497"/>
                  </a:lnTo>
                  <a:lnTo>
                    <a:pt x="994" y="519"/>
                  </a:lnTo>
                  <a:lnTo>
                    <a:pt x="836" y="406"/>
                  </a:lnTo>
                  <a:lnTo>
                    <a:pt x="543" y="406"/>
                  </a:lnTo>
                  <a:lnTo>
                    <a:pt x="473" y="362"/>
                  </a:lnTo>
                  <a:lnTo>
                    <a:pt x="406" y="384"/>
                  </a:lnTo>
                  <a:lnTo>
                    <a:pt x="384" y="497"/>
                  </a:lnTo>
                  <a:lnTo>
                    <a:pt x="543" y="768"/>
                  </a:lnTo>
                  <a:lnTo>
                    <a:pt x="610" y="768"/>
                  </a:lnTo>
                  <a:lnTo>
                    <a:pt x="812" y="994"/>
                  </a:lnTo>
                  <a:lnTo>
                    <a:pt x="812" y="1131"/>
                  </a:lnTo>
                  <a:lnTo>
                    <a:pt x="769" y="1107"/>
                  </a:lnTo>
                  <a:lnTo>
                    <a:pt x="564" y="1018"/>
                  </a:lnTo>
                  <a:lnTo>
                    <a:pt x="564" y="905"/>
                  </a:lnTo>
                  <a:lnTo>
                    <a:pt x="473" y="949"/>
                  </a:lnTo>
                  <a:lnTo>
                    <a:pt x="156" y="564"/>
                  </a:lnTo>
                  <a:lnTo>
                    <a:pt x="0" y="519"/>
                  </a:lnTo>
                  <a:lnTo>
                    <a:pt x="22" y="430"/>
                  </a:lnTo>
                  <a:lnTo>
                    <a:pt x="247" y="317"/>
                  </a:lnTo>
                  <a:lnTo>
                    <a:pt x="269" y="158"/>
                  </a:lnTo>
                  <a:lnTo>
                    <a:pt x="406" y="158"/>
                  </a:lnTo>
                  <a:lnTo>
                    <a:pt x="497" y="91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6" name="Freeform 34" descr="90%"/>
            <p:cNvSpPr>
              <a:spLocks noChangeArrowheads="1"/>
            </p:cNvSpPr>
            <p:nvPr/>
          </p:nvSpPr>
          <p:spPr bwMode="auto">
            <a:xfrm>
              <a:off x="8067675" y="3518790"/>
              <a:ext cx="373063" cy="247650"/>
            </a:xfrm>
            <a:custGeom>
              <a:avLst/>
              <a:gdLst>
                <a:gd name="T0" fmla="*/ 2147483647 w 1245"/>
                <a:gd name="T1" fmla="*/ 2147483647 h 858"/>
                <a:gd name="T2" fmla="*/ 2147483647 w 1245"/>
                <a:gd name="T3" fmla="*/ 2147483647 h 858"/>
                <a:gd name="T4" fmla="*/ 2147483647 w 1245"/>
                <a:gd name="T5" fmla="*/ 2147483647 h 858"/>
                <a:gd name="T6" fmla="*/ 2147483647 w 1245"/>
                <a:gd name="T7" fmla="*/ 2147483647 h 858"/>
                <a:gd name="T8" fmla="*/ 2147483647 w 1245"/>
                <a:gd name="T9" fmla="*/ 2147483647 h 858"/>
                <a:gd name="T10" fmla="*/ 0 w 1245"/>
                <a:gd name="T11" fmla="*/ 2147483647 h 858"/>
                <a:gd name="T12" fmla="*/ 2147483647 w 1245"/>
                <a:gd name="T13" fmla="*/ 2147483647 h 858"/>
                <a:gd name="T14" fmla="*/ 2147483647 w 1245"/>
                <a:gd name="T15" fmla="*/ 0 h 858"/>
                <a:gd name="T16" fmla="*/ 2147483647 w 1245"/>
                <a:gd name="T17" fmla="*/ 2147483647 h 858"/>
                <a:gd name="T18" fmla="*/ 2147483647 w 1245"/>
                <a:gd name="T19" fmla="*/ 2147483647 h 858"/>
                <a:gd name="T20" fmla="*/ 2147483647 w 1245"/>
                <a:gd name="T21" fmla="*/ 2147483647 h 858"/>
                <a:gd name="T22" fmla="*/ 2147483647 w 1245"/>
                <a:gd name="T23" fmla="*/ 2147483647 h 858"/>
                <a:gd name="T24" fmla="*/ 2147483647 w 1245"/>
                <a:gd name="T25" fmla="*/ 2147483647 h 858"/>
                <a:gd name="T26" fmla="*/ 2147483647 w 1245"/>
                <a:gd name="T27" fmla="*/ 2147483647 h 858"/>
                <a:gd name="T28" fmla="*/ 2147483647 w 1245"/>
                <a:gd name="T29" fmla="*/ 2147483647 h 858"/>
                <a:gd name="T30" fmla="*/ 2147483647 w 1245"/>
                <a:gd name="T31" fmla="*/ 2147483647 h 858"/>
                <a:gd name="T32" fmla="*/ 2147483647 w 1245"/>
                <a:gd name="T33" fmla="*/ 2147483647 h 858"/>
                <a:gd name="T34" fmla="*/ 2147483647 w 1245"/>
                <a:gd name="T35" fmla="*/ 2147483647 h 858"/>
                <a:gd name="T36" fmla="*/ 2147483647 w 1245"/>
                <a:gd name="T37" fmla="*/ 2147483647 h 858"/>
                <a:gd name="T38" fmla="*/ 2147483647 w 1245"/>
                <a:gd name="T39" fmla="*/ 2147483647 h 858"/>
                <a:gd name="T40" fmla="*/ 2147483647 w 1245"/>
                <a:gd name="T41" fmla="*/ 2147483647 h 858"/>
                <a:gd name="T42" fmla="*/ 2147483647 w 1245"/>
                <a:gd name="T43" fmla="*/ 2147483647 h 858"/>
                <a:gd name="T44" fmla="*/ 2147483647 w 1245"/>
                <a:gd name="T45" fmla="*/ 2147483647 h 8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45"/>
                <a:gd name="T70" fmla="*/ 0 h 858"/>
                <a:gd name="T71" fmla="*/ 1245 w 1245"/>
                <a:gd name="T72" fmla="*/ 858 h 8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45" h="858">
                  <a:moveTo>
                    <a:pt x="451" y="632"/>
                  </a:moveTo>
                  <a:lnTo>
                    <a:pt x="475" y="519"/>
                  </a:lnTo>
                  <a:lnTo>
                    <a:pt x="293" y="473"/>
                  </a:lnTo>
                  <a:lnTo>
                    <a:pt x="317" y="247"/>
                  </a:lnTo>
                  <a:lnTo>
                    <a:pt x="112" y="338"/>
                  </a:lnTo>
                  <a:lnTo>
                    <a:pt x="0" y="202"/>
                  </a:lnTo>
                  <a:lnTo>
                    <a:pt x="451" y="89"/>
                  </a:lnTo>
                  <a:lnTo>
                    <a:pt x="655" y="0"/>
                  </a:lnTo>
                  <a:lnTo>
                    <a:pt x="1131" y="134"/>
                  </a:lnTo>
                  <a:lnTo>
                    <a:pt x="1220" y="113"/>
                  </a:lnTo>
                  <a:lnTo>
                    <a:pt x="1220" y="180"/>
                  </a:lnTo>
                  <a:lnTo>
                    <a:pt x="1198" y="293"/>
                  </a:lnTo>
                  <a:lnTo>
                    <a:pt x="1107" y="360"/>
                  </a:lnTo>
                  <a:lnTo>
                    <a:pt x="1244" y="610"/>
                  </a:lnTo>
                  <a:lnTo>
                    <a:pt x="1220" y="790"/>
                  </a:lnTo>
                  <a:lnTo>
                    <a:pt x="1176" y="857"/>
                  </a:lnTo>
                  <a:lnTo>
                    <a:pt x="1107" y="857"/>
                  </a:lnTo>
                  <a:lnTo>
                    <a:pt x="972" y="745"/>
                  </a:lnTo>
                  <a:lnTo>
                    <a:pt x="814" y="699"/>
                  </a:lnTo>
                  <a:lnTo>
                    <a:pt x="655" y="655"/>
                  </a:lnTo>
                  <a:lnTo>
                    <a:pt x="634" y="586"/>
                  </a:lnTo>
                  <a:lnTo>
                    <a:pt x="542" y="655"/>
                  </a:lnTo>
                  <a:lnTo>
                    <a:pt x="451" y="632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0000"/>
              </a:bgClr>
            </a:pattFill>
            <a:ln w="9398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7" name="Freeform 35"/>
            <p:cNvSpPr>
              <a:spLocks noChangeArrowheads="1"/>
            </p:cNvSpPr>
            <p:nvPr/>
          </p:nvSpPr>
          <p:spPr bwMode="auto">
            <a:xfrm>
              <a:off x="7978775" y="3687065"/>
              <a:ext cx="449263" cy="261938"/>
            </a:xfrm>
            <a:custGeom>
              <a:avLst/>
              <a:gdLst>
                <a:gd name="T0" fmla="*/ 0 w 1493"/>
                <a:gd name="T1" fmla="*/ 2147483647 h 907"/>
                <a:gd name="T2" fmla="*/ 2147483647 w 1493"/>
                <a:gd name="T3" fmla="*/ 2147483647 h 907"/>
                <a:gd name="T4" fmla="*/ 2147483647 w 1493"/>
                <a:gd name="T5" fmla="*/ 2147483647 h 907"/>
                <a:gd name="T6" fmla="*/ 2147483647 w 1493"/>
                <a:gd name="T7" fmla="*/ 2147483647 h 907"/>
                <a:gd name="T8" fmla="*/ 2147483647 w 1493"/>
                <a:gd name="T9" fmla="*/ 2147483647 h 907"/>
                <a:gd name="T10" fmla="*/ 2147483647 w 1493"/>
                <a:gd name="T11" fmla="*/ 2147483647 h 907"/>
                <a:gd name="T12" fmla="*/ 2147483647 w 1493"/>
                <a:gd name="T13" fmla="*/ 2147483647 h 907"/>
                <a:gd name="T14" fmla="*/ 2147483647 w 1493"/>
                <a:gd name="T15" fmla="*/ 2147483647 h 907"/>
                <a:gd name="T16" fmla="*/ 2147483647 w 1493"/>
                <a:gd name="T17" fmla="*/ 2147483647 h 907"/>
                <a:gd name="T18" fmla="*/ 2147483647 w 1493"/>
                <a:gd name="T19" fmla="*/ 2147483647 h 907"/>
                <a:gd name="T20" fmla="*/ 2147483647 w 1493"/>
                <a:gd name="T21" fmla="*/ 0 h 907"/>
                <a:gd name="T22" fmla="*/ 2147483647 w 1493"/>
                <a:gd name="T23" fmla="*/ 2147483647 h 907"/>
                <a:gd name="T24" fmla="*/ 2147483647 w 1493"/>
                <a:gd name="T25" fmla="*/ 2147483647 h 907"/>
                <a:gd name="T26" fmla="*/ 2147483647 w 1493"/>
                <a:gd name="T27" fmla="*/ 2147483647 h 907"/>
                <a:gd name="T28" fmla="*/ 2147483647 w 1493"/>
                <a:gd name="T29" fmla="*/ 2147483647 h 907"/>
                <a:gd name="T30" fmla="*/ 2147483647 w 1493"/>
                <a:gd name="T31" fmla="*/ 2147483647 h 907"/>
                <a:gd name="T32" fmla="*/ 2147483647 w 1493"/>
                <a:gd name="T33" fmla="*/ 2147483647 h 907"/>
                <a:gd name="T34" fmla="*/ 2147483647 w 1493"/>
                <a:gd name="T35" fmla="*/ 2147483647 h 907"/>
                <a:gd name="T36" fmla="*/ 2147483647 w 1493"/>
                <a:gd name="T37" fmla="*/ 2147483647 h 907"/>
                <a:gd name="T38" fmla="*/ 2147483647 w 1493"/>
                <a:gd name="T39" fmla="*/ 2147483647 h 907"/>
                <a:gd name="T40" fmla="*/ 2147483647 w 1493"/>
                <a:gd name="T41" fmla="*/ 2147483647 h 907"/>
                <a:gd name="T42" fmla="*/ 2147483647 w 1493"/>
                <a:gd name="T43" fmla="*/ 2147483647 h 907"/>
                <a:gd name="T44" fmla="*/ 2147483647 w 1493"/>
                <a:gd name="T45" fmla="*/ 2147483647 h 907"/>
                <a:gd name="T46" fmla="*/ 2147483647 w 1493"/>
                <a:gd name="T47" fmla="*/ 2147483647 h 907"/>
                <a:gd name="T48" fmla="*/ 2147483647 w 1493"/>
                <a:gd name="T49" fmla="*/ 2147483647 h 907"/>
                <a:gd name="T50" fmla="*/ 2147483647 w 1493"/>
                <a:gd name="T51" fmla="*/ 2147483647 h 907"/>
                <a:gd name="T52" fmla="*/ 2147483647 w 1493"/>
                <a:gd name="T53" fmla="*/ 2147483647 h 907"/>
                <a:gd name="T54" fmla="*/ 2147483647 w 1493"/>
                <a:gd name="T55" fmla="*/ 2147483647 h 907"/>
                <a:gd name="T56" fmla="*/ 2147483647 w 1493"/>
                <a:gd name="T57" fmla="*/ 2147483647 h 907"/>
                <a:gd name="T58" fmla="*/ 2147483647 w 1493"/>
                <a:gd name="T59" fmla="*/ 2147483647 h 907"/>
                <a:gd name="T60" fmla="*/ 2147483647 w 1493"/>
                <a:gd name="T61" fmla="*/ 2147483647 h 907"/>
                <a:gd name="T62" fmla="*/ 2147483647 w 1493"/>
                <a:gd name="T63" fmla="*/ 2147483647 h 907"/>
                <a:gd name="T64" fmla="*/ 2147483647 w 1493"/>
                <a:gd name="T65" fmla="*/ 2147483647 h 907"/>
                <a:gd name="T66" fmla="*/ 0 w 1493"/>
                <a:gd name="T67" fmla="*/ 2147483647 h 9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3"/>
                <a:gd name="T103" fmla="*/ 0 h 907"/>
                <a:gd name="T104" fmla="*/ 1493 w 1493"/>
                <a:gd name="T105" fmla="*/ 907 h 9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3" h="907">
                  <a:moveTo>
                    <a:pt x="0" y="656"/>
                  </a:moveTo>
                  <a:lnTo>
                    <a:pt x="22" y="430"/>
                  </a:lnTo>
                  <a:lnTo>
                    <a:pt x="113" y="408"/>
                  </a:lnTo>
                  <a:lnTo>
                    <a:pt x="135" y="182"/>
                  </a:lnTo>
                  <a:lnTo>
                    <a:pt x="385" y="113"/>
                  </a:lnTo>
                  <a:lnTo>
                    <a:pt x="543" y="384"/>
                  </a:lnTo>
                  <a:lnTo>
                    <a:pt x="724" y="363"/>
                  </a:lnTo>
                  <a:lnTo>
                    <a:pt x="724" y="91"/>
                  </a:lnTo>
                  <a:lnTo>
                    <a:pt x="745" y="46"/>
                  </a:lnTo>
                  <a:lnTo>
                    <a:pt x="836" y="69"/>
                  </a:lnTo>
                  <a:lnTo>
                    <a:pt x="928" y="0"/>
                  </a:lnTo>
                  <a:lnTo>
                    <a:pt x="949" y="69"/>
                  </a:lnTo>
                  <a:lnTo>
                    <a:pt x="1108" y="113"/>
                  </a:lnTo>
                  <a:lnTo>
                    <a:pt x="1266" y="159"/>
                  </a:lnTo>
                  <a:lnTo>
                    <a:pt x="1401" y="271"/>
                  </a:lnTo>
                  <a:lnTo>
                    <a:pt x="1470" y="271"/>
                  </a:lnTo>
                  <a:lnTo>
                    <a:pt x="1492" y="454"/>
                  </a:lnTo>
                  <a:lnTo>
                    <a:pt x="1425" y="567"/>
                  </a:lnTo>
                  <a:lnTo>
                    <a:pt x="1492" y="680"/>
                  </a:lnTo>
                  <a:lnTo>
                    <a:pt x="1470" y="814"/>
                  </a:lnTo>
                  <a:lnTo>
                    <a:pt x="1266" y="838"/>
                  </a:lnTo>
                  <a:lnTo>
                    <a:pt x="1175" y="906"/>
                  </a:lnTo>
                  <a:lnTo>
                    <a:pt x="1062" y="884"/>
                  </a:lnTo>
                  <a:lnTo>
                    <a:pt x="995" y="747"/>
                  </a:lnTo>
                  <a:lnTo>
                    <a:pt x="882" y="769"/>
                  </a:lnTo>
                  <a:lnTo>
                    <a:pt x="769" y="680"/>
                  </a:lnTo>
                  <a:lnTo>
                    <a:pt x="702" y="680"/>
                  </a:lnTo>
                  <a:lnTo>
                    <a:pt x="678" y="634"/>
                  </a:lnTo>
                  <a:lnTo>
                    <a:pt x="611" y="680"/>
                  </a:lnTo>
                  <a:lnTo>
                    <a:pt x="565" y="612"/>
                  </a:lnTo>
                  <a:lnTo>
                    <a:pt x="361" y="588"/>
                  </a:lnTo>
                  <a:lnTo>
                    <a:pt x="294" y="656"/>
                  </a:lnTo>
                  <a:lnTo>
                    <a:pt x="135" y="567"/>
                  </a:lnTo>
                  <a:lnTo>
                    <a:pt x="0" y="656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8" name="Freeform 36"/>
            <p:cNvSpPr>
              <a:spLocks noChangeArrowheads="1"/>
            </p:cNvSpPr>
            <p:nvPr/>
          </p:nvSpPr>
          <p:spPr bwMode="auto">
            <a:xfrm>
              <a:off x="7972425" y="3850578"/>
              <a:ext cx="360363" cy="222250"/>
            </a:xfrm>
            <a:custGeom>
              <a:avLst/>
              <a:gdLst>
                <a:gd name="T0" fmla="*/ 2147483647 w 1199"/>
                <a:gd name="T1" fmla="*/ 2147483647 h 769"/>
                <a:gd name="T2" fmla="*/ 2147483647 w 1199"/>
                <a:gd name="T3" fmla="*/ 2147483647 h 769"/>
                <a:gd name="T4" fmla="*/ 0 w 1199"/>
                <a:gd name="T5" fmla="*/ 2147483647 h 769"/>
                <a:gd name="T6" fmla="*/ 2147483647 w 1199"/>
                <a:gd name="T7" fmla="*/ 2147483647 h 769"/>
                <a:gd name="T8" fmla="*/ 2147483647 w 1199"/>
                <a:gd name="T9" fmla="*/ 2147483647 h 769"/>
                <a:gd name="T10" fmla="*/ 2147483647 w 1199"/>
                <a:gd name="T11" fmla="*/ 2147483647 h 769"/>
                <a:gd name="T12" fmla="*/ 2147483647 w 1199"/>
                <a:gd name="T13" fmla="*/ 0 h 769"/>
                <a:gd name="T14" fmla="*/ 2147483647 w 1199"/>
                <a:gd name="T15" fmla="*/ 2147483647 h 769"/>
                <a:gd name="T16" fmla="*/ 2147483647 w 1199"/>
                <a:gd name="T17" fmla="*/ 2147483647 h 769"/>
                <a:gd name="T18" fmla="*/ 2147483647 w 1199"/>
                <a:gd name="T19" fmla="*/ 2147483647 h 769"/>
                <a:gd name="T20" fmla="*/ 2147483647 w 1199"/>
                <a:gd name="T21" fmla="*/ 2147483647 h 769"/>
                <a:gd name="T22" fmla="*/ 2147483647 w 1199"/>
                <a:gd name="T23" fmla="*/ 2147483647 h 769"/>
                <a:gd name="T24" fmla="*/ 2147483647 w 1199"/>
                <a:gd name="T25" fmla="*/ 2147483647 h 769"/>
                <a:gd name="T26" fmla="*/ 2147483647 w 1199"/>
                <a:gd name="T27" fmla="*/ 2147483647 h 769"/>
                <a:gd name="T28" fmla="*/ 2147483647 w 1199"/>
                <a:gd name="T29" fmla="*/ 2147483647 h 769"/>
                <a:gd name="T30" fmla="*/ 2147483647 w 1199"/>
                <a:gd name="T31" fmla="*/ 2147483647 h 769"/>
                <a:gd name="T32" fmla="*/ 2147483647 w 1199"/>
                <a:gd name="T33" fmla="*/ 2147483647 h 769"/>
                <a:gd name="T34" fmla="*/ 2147483647 w 1199"/>
                <a:gd name="T35" fmla="*/ 2147483647 h 769"/>
                <a:gd name="T36" fmla="*/ 2147483647 w 1199"/>
                <a:gd name="T37" fmla="*/ 2147483647 h 769"/>
                <a:gd name="T38" fmla="*/ 2147483647 w 1199"/>
                <a:gd name="T39" fmla="*/ 2147483647 h 769"/>
                <a:gd name="T40" fmla="*/ 2147483647 w 1199"/>
                <a:gd name="T41" fmla="*/ 2147483647 h 769"/>
                <a:gd name="T42" fmla="*/ 2147483647 w 1199"/>
                <a:gd name="T43" fmla="*/ 2147483647 h 769"/>
                <a:gd name="T44" fmla="*/ 2147483647 w 1199"/>
                <a:gd name="T45" fmla="*/ 2147483647 h 769"/>
                <a:gd name="T46" fmla="*/ 2147483647 w 1199"/>
                <a:gd name="T47" fmla="*/ 2147483647 h 769"/>
                <a:gd name="T48" fmla="*/ 2147483647 w 1199"/>
                <a:gd name="T49" fmla="*/ 2147483647 h 769"/>
                <a:gd name="T50" fmla="*/ 2147483647 w 1199"/>
                <a:gd name="T51" fmla="*/ 2147483647 h 769"/>
                <a:gd name="T52" fmla="*/ 2147483647 w 1199"/>
                <a:gd name="T53" fmla="*/ 2147483647 h 769"/>
                <a:gd name="T54" fmla="*/ 2147483647 w 1199"/>
                <a:gd name="T55" fmla="*/ 2147483647 h 7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99"/>
                <a:gd name="T85" fmla="*/ 0 h 769"/>
                <a:gd name="T86" fmla="*/ 1199 w 1199"/>
                <a:gd name="T87" fmla="*/ 769 h 7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99" h="769">
                  <a:moveTo>
                    <a:pt x="317" y="768"/>
                  </a:moveTo>
                  <a:lnTo>
                    <a:pt x="295" y="587"/>
                  </a:lnTo>
                  <a:lnTo>
                    <a:pt x="0" y="451"/>
                  </a:lnTo>
                  <a:lnTo>
                    <a:pt x="112" y="384"/>
                  </a:lnTo>
                  <a:lnTo>
                    <a:pt x="23" y="202"/>
                  </a:lnTo>
                  <a:lnTo>
                    <a:pt x="23" y="89"/>
                  </a:lnTo>
                  <a:lnTo>
                    <a:pt x="158" y="0"/>
                  </a:lnTo>
                  <a:lnTo>
                    <a:pt x="317" y="89"/>
                  </a:lnTo>
                  <a:lnTo>
                    <a:pt x="384" y="21"/>
                  </a:lnTo>
                  <a:lnTo>
                    <a:pt x="588" y="45"/>
                  </a:lnTo>
                  <a:lnTo>
                    <a:pt x="634" y="113"/>
                  </a:lnTo>
                  <a:lnTo>
                    <a:pt x="701" y="67"/>
                  </a:lnTo>
                  <a:lnTo>
                    <a:pt x="725" y="113"/>
                  </a:lnTo>
                  <a:lnTo>
                    <a:pt x="792" y="113"/>
                  </a:lnTo>
                  <a:lnTo>
                    <a:pt x="905" y="202"/>
                  </a:lnTo>
                  <a:lnTo>
                    <a:pt x="1018" y="180"/>
                  </a:lnTo>
                  <a:lnTo>
                    <a:pt x="1085" y="317"/>
                  </a:lnTo>
                  <a:lnTo>
                    <a:pt x="1198" y="339"/>
                  </a:lnTo>
                  <a:lnTo>
                    <a:pt x="1109" y="406"/>
                  </a:lnTo>
                  <a:lnTo>
                    <a:pt x="1176" y="451"/>
                  </a:lnTo>
                  <a:lnTo>
                    <a:pt x="1176" y="563"/>
                  </a:lnTo>
                  <a:lnTo>
                    <a:pt x="1040" y="497"/>
                  </a:lnTo>
                  <a:lnTo>
                    <a:pt x="1018" y="587"/>
                  </a:lnTo>
                  <a:lnTo>
                    <a:pt x="1064" y="655"/>
                  </a:lnTo>
                  <a:lnTo>
                    <a:pt x="814" y="746"/>
                  </a:lnTo>
                  <a:lnTo>
                    <a:pt x="521" y="655"/>
                  </a:lnTo>
                  <a:lnTo>
                    <a:pt x="453" y="655"/>
                  </a:lnTo>
                  <a:lnTo>
                    <a:pt x="317" y="768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69" name="Freeform 37" descr="90%"/>
            <p:cNvSpPr>
              <a:spLocks noChangeArrowheads="1"/>
            </p:cNvSpPr>
            <p:nvPr/>
          </p:nvSpPr>
          <p:spPr bwMode="auto">
            <a:xfrm>
              <a:off x="7605713" y="4591940"/>
              <a:ext cx="414337" cy="234950"/>
            </a:xfrm>
            <a:custGeom>
              <a:avLst/>
              <a:gdLst>
                <a:gd name="T0" fmla="*/ 2147483647 w 1380"/>
                <a:gd name="T1" fmla="*/ 2147483647 h 816"/>
                <a:gd name="T2" fmla="*/ 2147483647 w 1380"/>
                <a:gd name="T3" fmla="*/ 2147483647 h 816"/>
                <a:gd name="T4" fmla="*/ 2147483647 w 1380"/>
                <a:gd name="T5" fmla="*/ 2147483647 h 816"/>
                <a:gd name="T6" fmla="*/ 2147483647 w 1380"/>
                <a:gd name="T7" fmla="*/ 2147483647 h 816"/>
                <a:gd name="T8" fmla="*/ 2147483647 w 1380"/>
                <a:gd name="T9" fmla="*/ 2147483647 h 816"/>
                <a:gd name="T10" fmla="*/ 2147483647 w 1380"/>
                <a:gd name="T11" fmla="*/ 0 h 816"/>
                <a:gd name="T12" fmla="*/ 2147483647 w 1380"/>
                <a:gd name="T13" fmla="*/ 0 h 816"/>
                <a:gd name="T14" fmla="*/ 2147483647 w 1380"/>
                <a:gd name="T15" fmla="*/ 2147483647 h 816"/>
                <a:gd name="T16" fmla="*/ 2147483647 w 1380"/>
                <a:gd name="T17" fmla="*/ 2147483647 h 816"/>
                <a:gd name="T18" fmla="*/ 2147483647 w 1380"/>
                <a:gd name="T19" fmla="*/ 2147483647 h 816"/>
                <a:gd name="T20" fmla="*/ 2147483647 w 1380"/>
                <a:gd name="T21" fmla="*/ 2147483647 h 816"/>
                <a:gd name="T22" fmla="*/ 2147483647 w 1380"/>
                <a:gd name="T23" fmla="*/ 2147483647 h 816"/>
                <a:gd name="T24" fmla="*/ 2147483647 w 1380"/>
                <a:gd name="T25" fmla="*/ 2147483647 h 816"/>
                <a:gd name="T26" fmla="*/ 2147483647 w 1380"/>
                <a:gd name="T27" fmla="*/ 2147483647 h 816"/>
                <a:gd name="T28" fmla="*/ 0 w 1380"/>
                <a:gd name="T29" fmla="*/ 2147483647 h 816"/>
                <a:gd name="T30" fmla="*/ 0 w 1380"/>
                <a:gd name="T31" fmla="*/ 2147483647 h 816"/>
                <a:gd name="T32" fmla="*/ 2147483647 w 1380"/>
                <a:gd name="T33" fmla="*/ 2147483647 h 816"/>
                <a:gd name="T34" fmla="*/ 2147483647 w 1380"/>
                <a:gd name="T35" fmla="*/ 2147483647 h 816"/>
                <a:gd name="T36" fmla="*/ 2147483647 w 1380"/>
                <a:gd name="T37" fmla="*/ 2147483647 h 816"/>
                <a:gd name="T38" fmla="*/ 2147483647 w 1380"/>
                <a:gd name="T39" fmla="*/ 2147483647 h 816"/>
                <a:gd name="T40" fmla="*/ 2147483647 w 1380"/>
                <a:gd name="T41" fmla="*/ 2147483647 h 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0"/>
                <a:gd name="T64" fmla="*/ 0 h 816"/>
                <a:gd name="T65" fmla="*/ 1380 w 1380"/>
                <a:gd name="T66" fmla="*/ 816 h 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0" h="816">
                  <a:moveTo>
                    <a:pt x="610" y="747"/>
                  </a:moveTo>
                  <a:lnTo>
                    <a:pt x="949" y="726"/>
                  </a:lnTo>
                  <a:lnTo>
                    <a:pt x="1153" y="430"/>
                  </a:lnTo>
                  <a:lnTo>
                    <a:pt x="1153" y="296"/>
                  </a:lnTo>
                  <a:lnTo>
                    <a:pt x="1379" y="183"/>
                  </a:lnTo>
                  <a:lnTo>
                    <a:pt x="1312" y="0"/>
                  </a:lnTo>
                  <a:lnTo>
                    <a:pt x="1221" y="0"/>
                  </a:lnTo>
                  <a:lnTo>
                    <a:pt x="1108" y="70"/>
                  </a:lnTo>
                  <a:lnTo>
                    <a:pt x="836" y="92"/>
                  </a:lnTo>
                  <a:lnTo>
                    <a:pt x="632" y="226"/>
                  </a:lnTo>
                  <a:lnTo>
                    <a:pt x="565" y="159"/>
                  </a:lnTo>
                  <a:lnTo>
                    <a:pt x="248" y="113"/>
                  </a:lnTo>
                  <a:lnTo>
                    <a:pt x="202" y="205"/>
                  </a:lnTo>
                  <a:lnTo>
                    <a:pt x="89" y="317"/>
                  </a:lnTo>
                  <a:lnTo>
                    <a:pt x="0" y="498"/>
                  </a:lnTo>
                  <a:lnTo>
                    <a:pt x="0" y="522"/>
                  </a:lnTo>
                  <a:lnTo>
                    <a:pt x="89" y="543"/>
                  </a:lnTo>
                  <a:lnTo>
                    <a:pt x="315" y="769"/>
                  </a:lnTo>
                  <a:lnTo>
                    <a:pt x="385" y="747"/>
                  </a:lnTo>
                  <a:lnTo>
                    <a:pt x="430" y="815"/>
                  </a:lnTo>
                  <a:lnTo>
                    <a:pt x="610" y="747"/>
                  </a:lnTo>
                </a:path>
              </a:pathLst>
            </a:custGeom>
            <a:pattFill prst="pct90">
              <a:fgClr>
                <a:srgbClr val="FFCC99"/>
              </a:fgClr>
              <a:bgClr>
                <a:srgbClr val="000000"/>
              </a:bgClr>
            </a:patt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70" name="Freeform 38"/>
            <p:cNvSpPr>
              <a:spLocks noChangeArrowheads="1"/>
            </p:cNvSpPr>
            <p:nvPr/>
          </p:nvSpPr>
          <p:spPr bwMode="auto">
            <a:xfrm>
              <a:off x="7889875" y="4645915"/>
              <a:ext cx="523875" cy="371475"/>
            </a:xfrm>
            <a:custGeom>
              <a:avLst/>
              <a:gdLst>
                <a:gd name="T0" fmla="*/ 2147483647 w 1743"/>
                <a:gd name="T1" fmla="*/ 2147483647 h 1289"/>
                <a:gd name="T2" fmla="*/ 2147483647 w 1743"/>
                <a:gd name="T3" fmla="*/ 2147483647 h 1289"/>
                <a:gd name="T4" fmla="*/ 2147483647 w 1743"/>
                <a:gd name="T5" fmla="*/ 2147483647 h 1289"/>
                <a:gd name="T6" fmla="*/ 2147483647 w 1743"/>
                <a:gd name="T7" fmla="*/ 2147483647 h 1289"/>
                <a:gd name="T8" fmla="*/ 2147483647 w 1743"/>
                <a:gd name="T9" fmla="*/ 2147483647 h 1289"/>
                <a:gd name="T10" fmla="*/ 2147483647 w 1743"/>
                <a:gd name="T11" fmla="*/ 2147483647 h 1289"/>
                <a:gd name="T12" fmla="*/ 2147483647 w 1743"/>
                <a:gd name="T13" fmla="*/ 2147483647 h 1289"/>
                <a:gd name="T14" fmla="*/ 2147483647 w 1743"/>
                <a:gd name="T15" fmla="*/ 2147483647 h 1289"/>
                <a:gd name="T16" fmla="*/ 2147483647 w 1743"/>
                <a:gd name="T17" fmla="*/ 2147483647 h 1289"/>
                <a:gd name="T18" fmla="*/ 0 w 1743"/>
                <a:gd name="T19" fmla="*/ 2147483647 h 1289"/>
                <a:gd name="T20" fmla="*/ 2147483647 w 1743"/>
                <a:gd name="T21" fmla="*/ 2147483647 h 1289"/>
                <a:gd name="T22" fmla="*/ 2147483647 w 1743"/>
                <a:gd name="T23" fmla="*/ 2147483647 h 1289"/>
                <a:gd name="T24" fmla="*/ 2147483647 w 1743"/>
                <a:gd name="T25" fmla="*/ 0 h 1289"/>
                <a:gd name="T26" fmla="*/ 2147483647 w 1743"/>
                <a:gd name="T27" fmla="*/ 2147483647 h 1289"/>
                <a:gd name="T28" fmla="*/ 2147483647 w 1743"/>
                <a:gd name="T29" fmla="*/ 2147483647 h 1289"/>
                <a:gd name="T30" fmla="*/ 2147483647 w 1743"/>
                <a:gd name="T31" fmla="*/ 2147483647 h 1289"/>
                <a:gd name="T32" fmla="*/ 2147483647 w 1743"/>
                <a:gd name="T33" fmla="*/ 2147483647 h 1289"/>
                <a:gd name="T34" fmla="*/ 2147483647 w 1743"/>
                <a:gd name="T35" fmla="*/ 2147483647 h 1289"/>
                <a:gd name="T36" fmla="*/ 2147483647 w 1743"/>
                <a:gd name="T37" fmla="*/ 2147483647 h 1289"/>
                <a:gd name="T38" fmla="*/ 2147483647 w 1743"/>
                <a:gd name="T39" fmla="*/ 2147483647 h 1289"/>
                <a:gd name="T40" fmla="*/ 2147483647 w 1743"/>
                <a:gd name="T41" fmla="*/ 2147483647 h 1289"/>
                <a:gd name="T42" fmla="*/ 2147483647 w 1743"/>
                <a:gd name="T43" fmla="*/ 2147483647 h 1289"/>
                <a:gd name="T44" fmla="*/ 2147483647 w 1743"/>
                <a:gd name="T45" fmla="*/ 2147483647 h 1289"/>
                <a:gd name="T46" fmla="*/ 2147483647 w 1743"/>
                <a:gd name="T47" fmla="*/ 2147483647 h 1289"/>
                <a:gd name="T48" fmla="*/ 2147483647 w 1743"/>
                <a:gd name="T49" fmla="*/ 2147483647 h 1289"/>
                <a:gd name="T50" fmla="*/ 2147483647 w 1743"/>
                <a:gd name="T51" fmla="*/ 2147483647 h 1289"/>
                <a:gd name="T52" fmla="*/ 2147483647 w 1743"/>
                <a:gd name="T53" fmla="*/ 2147483647 h 1289"/>
                <a:gd name="T54" fmla="*/ 2147483647 w 1743"/>
                <a:gd name="T55" fmla="*/ 2147483647 h 12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43"/>
                <a:gd name="T85" fmla="*/ 0 h 1289"/>
                <a:gd name="T86" fmla="*/ 1743 w 1743"/>
                <a:gd name="T87" fmla="*/ 1289 h 12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43" h="1289">
                  <a:moveTo>
                    <a:pt x="1357" y="1175"/>
                  </a:moveTo>
                  <a:lnTo>
                    <a:pt x="906" y="1266"/>
                  </a:lnTo>
                  <a:lnTo>
                    <a:pt x="701" y="1199"/>
                  </a:lnTo>
                  <a:lnTo>
                    <a:pt x="543" y="1220"/>
                  </a:lnTo>
                  <a:lnTo>
                    <a:pt x="497" y="1129"/>
                  </a:lnTo>
                  <a:lnTo>
                    <a:pt x="430" y="994"/>
                  </a:lnTo>
                  <a:lnTo>
                    <a:pt x="454" y="927"/>
                  </a:lnTo>
                  <a:lnTo>
                    <a:pt x="408" y="881"/>
                  </a:lnTo>
                  <a:lnTo>
                    <a:pt x="295" y="949"/>
                  </a:lnTo>
                  <a:lnTo>
                    <a:pt x="0" y="543"/>
                  </a:lnTo>
                  <a:lnTo>
                    <a:pt x="204" y="247"/>
                  </a:lnTo>
                  <a:lnTo>
                    <a:pt x="204" y="113"/>
                  </a:lnTo>
                  <a:lnTo>
                    <a:pt x="430" y="0"/>
                  </a:lnTo>
                  <a:lnTo>
                    <a:pt x="838" y="43"/>
                  </a:lnTo>
                  <a:lnTo>
                    <a:pt x="927" y="113"/>
                  </a:lnTo>
                  <a:lnTo>
                    <a:pt x="1312" y="43"/>
                  </a:lnTo>
                  <a:lnTo>
                    <a:pt x="1448" y="271"/>
                  </a:lnTo>
                  <a:lnTo>
                    <a:pt x="1448" y="360"/>
                  </a:lnTo>
                  <a:lnTo>
                    <a:pt x="1494" y="430"/>
                  </a:lnTo>
                  <a:lnTo>
                    <a:pt x="1494" y="543"/>
                  </a:lnTo>
                  <a:lnTo>
                    <a:pt x="1561" y="610"/>
                  </a:lnTo>
                  <a:lnTo>
                    <a:pt x="1516" y="836"/>
                  </a:lnTo>
                  <a:lnTo>
                    <a:pt x="1494" y="903"/>
                  </a:lnTo>
                  <a:lnTo>
                    <a:pt x="1583" y="927"/>
                  </a:lnTo>
                  <a:lnTo>
                    <a:pt x="1742" y="1016"/>
                  </a:lnTo>
                  <a:lnTo>
                    <a:pt x="1629" y="1153"/>
                  </a:lnTo>
                  <a:lnTo>
                    <a:pt x="1629" y="1288"/>
                  </a:lnTo>
                  <a:lnTo>
                    <a:pt x="1357" y="1175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71" name="Freeform 39"/>
            <p:cNvSpPr>
              <a:spLocks noChangeArrowheads="1"/>
            </p:cNvSpPr>
            <p:nvPr/>
          </p:nvSpPr>
          <p:spPr bwMode="auto">
            <a:xfrm>
              <a:off x="7761288" y="4801490"/>
              <a:ext cx="279400" cy="327025"/>
            </a:xfrm>
            <a:custGeom>
              <a:avLst/>
              <a:gdLst>
                <a:gd name="T0" fmla="*/ 2147483647 w 928"/>
                <a:gd name="T1" fmla="*/ 2147483647 h 1130"/>
                <a:gd name="T2" fmla="*/ 2147483647 w 928"/>
                <a:gd name="T3" fmla="*/ 2147483647 h 1130"/>
                <a:gd name="T4" fmla="*/ 2147483647 w 928"/>
                <a:gd name="T5" fmla="*/ 2147483647 h 1130"/>
                <a:gd name="T6" fmla="*/ 2147483647 w 928"/>
                <a:gd name="T7" fmla="*/ 2147483647 h 1130"/>
                <a:gd name="T8" fmla="*/ 0 w 928"/>
                <a:gd name="T9" fmla="*/ 2147483647 h 1130"/>
                <a:gd name="T10" fmla="*/ 2147483647 w 928"/>
                <a:gd name="T11" fmla="*/ 2147483647 h 1130"/>
                <a:gd name="T12" fmla="*/ 2147483647 w 928"/>
                <a:gd name="T13" fmla="*/ 2147483647 h 1130"/>
                <a:gd name="T14" fmla="*/ 2147483647 w 928"/>
                <a:gd name="T15" fmla="*/ 2147483647 h 1130"/>
                <a:gd name="T16" fmla="*/ 2147483647 w 928"/>
                <a:gd name="T17" fmla="*/ 2147483647 h 1130"/>
                <a:gd name="T18" fmla="*/ 2147483647 w 928"/>
                <a:gd name="T19" fmla="*/ 0 h 1130"/>
                <a:gd name="T20" fmla="*/ 2147483647 w 928"/>
                <a:gd name="T21" fmla="*/ 2147483647 h 1130"/>
                <a:gd name="T22" fmla="*/ 2147483647 w 928"/>
                <a:gd name="T23" fmla="*/ 2147483647 h 1130"/>
                <a:gd name="T24" fmla="*/ 2147483647 w 928"/>
                <a:gd name="T25" fmla="*/ 2147483647 h 1130"/>
                <a:gd name="T26" fmla="*/ 2147483647 w 928"/>
                <a:gd name="T27" fmla="*/ 2147483647 h 1130"/>
                <a:gd name="T28" fmla="*/ 2147483647 w 928"/>
                <a:gd name="T29" fmla="*/ 2147483647 h 1130"/>
                <a:gd name="T30" fmla="*/ 2147483647 w 928"/>
                <a:gd name="T31" fmla="*/ 2147483647 h 1130"/>
                <a:gd name="T32" fmla="*/ 2147483647 w 928"/>
                <a:gd name="T33" fmla="*/ 2147483647 h 1130"/>
                <a:gd name="T34" fmla="*/ 2147483647 w 928"/>
                <a:gd name="T35" fmla="*/ 2147483647 h 1130"/>
                <a:gd name="T36" fmla="*/ 2147483647 w 928"/>
                <a:gd name="T37" fmla="*/ 2147483647 h 1130"/>
                <a:gd name="T38" fmla="*/ 2147483647 w 928"/>
                <a:gd name="T39" fmla="*/ 2147483647 h 1130"/>
                <a:gd name="T40" fmla="*/ 2147483647 w 928"/>
                <a:gd name="T41" fmla="*/ 2147483647 h 11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8"/>
                <a:gd name="T64" fmla="*/ 0 h 1130"/>
                <a:gd name="T65" fmla="*/ 928 w 928"/>
                <a:gd name="T66" fmla="*/ 1130 h 11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8" h="1130">
                  <a:moveTo>
                    <a:pt x="408" y="1129"/>
                  </a:moveTo>
                  <a:lnTo>
                    <a:pt x="341" y="973"/>
                  </a:lnTo>
                  <a:lnTo>
                    <a:pt x="430" y="903"/>
                  </a:lnTo>
                  <a:lnTo>
                    <a:pt x="91" y="610"/>
                  </a:lnTo>
                  <a:lnTo>
                    <a:pt x="0" y="519"/>
                  </a:lnTo>
                  <a:lnTo>
                    <a:pt x="91" y="406"/>
                  </a:lnTo>
                  <a:lnTo>
                    <a:pt x="159" y="406"/>
                  </a:lnTo>
                  <a:lnTo>
                    <a:pt x="91" y="293"/>
                  </a:lnTo>
                  <a:lnTo>
                    <a:pt x="91" y="21"/>
                  </a:lnTo>
                  <a:lnTo>
                    <a:pt x="430" y="0"/>
                  </a:lnTo>
                  <a:lnTo>
                    <a:pt x="725" y="406"/>
                  </a:lnTo>
                  <a:lnTo>
                    <a:pt x="838" y="338"/>
                  </a:lnTo>
                  <a:lnTo>
                    <a:pt x="884" y="384"/>
                  </a:lnTo>
                  <a:lnTo>
                    <a:pt x="860" y="451"/>
                  </a:lnTo>
                  <a:lnTo>
                    <a:pt x="927" y="586"/>
                  </a:lnTo>
                  <a:lnTo>
                    <a:pt x="769" y="723"/>
                  </a:lnTo>
                  <a:lnTo>
                    <a:pt x="747" y="836"/>
                  </a:lnTo>
                  <a:lnTo>
                    <a:pt x="814" y="857"/>
                  </a:lnTo>
                  <a:lnTo>
                    <a:pt x="747" y="927"/>
                  </a:lnTo>
                  <a:lnTo>
                    <a:pt x="769" y="1062"/>
                  </a:lnTo>
                  <a:lnTo>
                    <a:pt x="408" y="1129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72" name="Freeform 40"/>
            <p:cNvSpPr>
              <a:spLocks noChangeArrowheads="1"/>
            </p:cNvSpPr>
            <p:nvPr/>
          </p:nvSpPr>
          <p:spPr bwMode="auto">
            <a:xfrm>
              <a:off x="7761288" y="5082478"/>
              <a:ext cx="138112" cy="215900"/>
            </a:xfrm>
            <a:custGeom>
              <a:avLst/>
              <a:gdLst>
                <a:gd name="T0" fmla="*/ 2147483647 w 455"/>
                <a:gd name="T1" fmla="*/ 2147483647 h 745"/>
                <a:gd name="T2" fmla="*/ 2147483647 w 455"/>
                <a:gd name="T3" fmla="*/ 2147483647 h 745"/>
                <a:gd name="T4" fmla="*/ 2147483647 w 455"/>
                <a:gd name="T5" fmla="*/ 2147483647 h 745"/>
                <a:gd name="T6" fmla="*/ 2147483647 w 455"/>
                <a:gd name="T7" fmla="*/ 2147483647 h 745"/>
                <a:gd name="T8" fmla="*/ 0 w 455"/>
                <a:gd name="T9" fmla="*/ 2147483647 h 745"/>
                <a:gd name="T10" fmla="*/ 2147483647 w 455"/>
                <a:gd name="T11" fmla="*/ 2147483647 h 745"/>
                <a:gd name="T12" fmla="*/ 2147483647 w 455"/>
                <a:gd name="T13" fmla="*/ 2147483647 h 745"/>
                <a:gd name="T14" fmla="*/ 2147483647 w 455"/>
                <a:gd name="T15" fmla="*/ 0 h 745"/>
                <a:gd name="T16" fmla="*/ 2147483647 w 455"/>
                <a:gd name="T17" fmla="*/ 2147483647 h 745"/>
                <a:gd name="T18" fmla="*/ 2147483647 w 455"/>
                <a:gd name="T19" fmla="*/ 2147483647 h 745"/>
                <a:gd name="T20" fmla="*/ 2147483647 w 455"/>
                <a:gd name="T21" fmla="*/ 2147483647 h 745"/>
                <a:gd name="T22" fmla="*/ 2147483647 w 455"/>
                <a:gd name="T23" fmla="*/ 2147483647 h 745"/>
                <a:gd name="T24" fmla="*/ 2147483647 w 455"/>
                <a:gd name="T25" fmla="*/ 2147483647 h 745"/>
                <a:gd name="T26" fmla="*/ 2147483647 w 455"/>
                <a:gd name="T27" fmla="*/ 2147483647 h 745"/>
                <a:gd name="T28" fmla="*/ 2147483647 w 455"/>
                <a:gd name="T29" fmla="*/ 2147483647 h 745"/>
                <a:gd name="T30" fmla="*/ 2147483647 w 455"/>
                <a:gd name="T31" fmla="*/ 2147483647 h 7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55"/>
                <a:gd name="T49" fmla="*/ 0 h 745"/>
                <a:gd name="T50" fmla="*/ 455 w 455"/>
                <a:gd name="T51" fmla="*/ 745 h 7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55" h="745">
                  <a:moveTo>
                    <a:pt x="204" y="744"/>
                  </a:moveTo>
                  <a:lnTo>
                    <a:pt x="204" y="699"/>
                  </a:lnTo>
                  <a:lnTo>
                    <a:pt x="46" y="564"/>
                  </a:lnTo>
                  <a:lnTo>
                    <a:pt x="137" y="314"/>
                  </a:lnTo>
                  <a:lnTo>
                    <a:pt x="0" y="112"/>
                  </a:lnTo>
                  <a:lnTo>
                    <a:pt x="159" y="134"/>
                  </a:lnTo>
                  <a:lnTo>
                    <a:pt x="226" y="21"/>
                  </a:lnTo>
                  <a:lnTo>
                    <a:pt x="341" y="0"/>
                  </a:lnTo>
                  <a:lnTo>
                    <a:pt x="408" y="156"/>
                  </a:lnTo>
                  <a:lnTo>
                    <a:pt x="363" y="427"/>
                  </a:lnTo>
                  <a:lnTo>
                    <a:pt x="454" y="542"/>
                  </a:lnTo>
                  <a:lnTo>
                    <a:pt x="454" y="631"/>
                  </a:lnTo>
                  <a:lnTo>
                    <a:pt x="384" y="699"/>
                  </a:lnTo>
                  <a:lnTo>
                    <a:pt x="295" y="677"/>
                  </a:lnTo>
                  <a:lnTo>
                    <a:pt x="295" y="744"/>
                  </a:lnTo>
                  <a:lnTo>
                    <a:pt x="204" y="744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73" name="Freeform 41"/>
            <p:cNvSpPr>
              <a:spLocks noChangeArrowheads="1"/>
            </p:cNvSpPr>
            <p:nvPr/>
          </p:nvSpPr>
          <p:spPr bwMode="auto">
            <a:xfrm>
              <a:off x="7870825" y="5107878"/>
              <a:ext cx="169863" cy="130175"/>
            </a:xfrm>
            <a:custGeom>
              <a:avLst/>
              <a:gdLst>
                <a:gd name="T0" fmla="*/ 2147483647 w 565"/>
                <a:gd name="T1" fmla="*/ 2147483647 h 454"/>
                <a:gd name="T2" fmla="*/ 0 w 565"/>
                <a:gd name="T3" fmla="*/ 2147483647 h 454"/>
                <a:gd name="T4" fmla="*/ 2147483647 w 565"/>
                <a:gd name="T5" fmla="*/ 2147483647 h 454"/>
                <a:gd name="T6" fmla="*/ 2147483647 w 565"/>
                <a:gd name="T7" fmla="*/ 2147483647 h 454"/>
                <a:gd name="T8" fmla="*/ 2147483647 w 565"/>
                <a:gd name="T9" fmla="*/ 2147483647 h 454"/>
                <a:gd name="T10" fmla="*/ 2147483647 w 565"/>
                <a:gd name="T11" fmla="*/ 2147483647 h 454"/>
                <a:gd name="T12" fmla="*/ 2147483647 w 565"/>
                <a:gd name="T13" fmla="*/ 2147483647 h 454"/>
                <a:gd name="T14" fmla="*/ 2147483647 w 565"/>
                <a:gd name="T15" fmla="*/ 0 h 454"/>
                <a:gd name="T16" fmla="*/ 2147483647 w 565"/>
                <a:gd name="T17" fmla="*/ 2147483647 h 4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5"/>
                <a:gd name="T28" fmla="*/ 0 h 454"/>
                <a:gd name="T29" fmla="*/ 565 w 565"/>
                <a:gd name="T30" fmla="*/ 454 h 4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5" h="454">
                  <a:moveTo>
                    <a:pt x="45" y="67"/>
                  </a:moveTo>
                  <a:lnTo>
                    <a:pt x="0" y="338"/>
                  </a:lnTo>
                  <a:lnTo>
                    <a:pt x="91" y="453"/>
                  </a:lnTo>
                  <a:lnTo>
                    <a:pt x="180" y="384"/>
                  </a:lnTo>
                  <a:lnTo>
                    <a:pt x="293" y="408"/>
                  </a:lnTo>
                  <a:lnTo>
                    <a:pt x="475" y="338"/>
                  </a:lnTo>
                  <a:lnTo>
                    <a:pt x="564" y="225"/>
                  </a:lnTo>
                  <a:lnTo>
                    <a:pt x="406" y="0"/>
                  </a:lnTo>
                  <a:lnTo>
                    <a:pt x="45" y="67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474" name="Freeform 42"/>
            <p:cNvSpPr>
              <a:spLocks noChangeArrowheads="1"/>
            </p:cNvSpPr>
            <p:nvPr/>
          </p:nvSpPr>
          <p:spPr bwMode="auto">
            <a:xfrm>
              <a:off x="7702550" y="4976115"/>
              <a:ext cx="188913" cy="138113"/>
            </a:xfrm>
            <a:custGeom>
              <a:avLst/>
              <a:gdLst>
                <a:gd name="T0" fmla="*/ 0 w 635"/>
                <a:gd name="T1" fmla="*/ 2147483647 h 476"/>
                <a:gd name="T2" fmla="*/ 2147483647 w 635"/>
                <a:gd name="T3" fmla="*/ 2147483647 h 476"/>
                <a:gd name="T4" fmla="*/ 2147483647 w 635"/>
                <a:gd name="T5" fmla="*/ 2147483647 h 476"/>
                <a:gd name="T6" fmla="*/ 2147483647 w 635"/>
                <a:gd name="T7" fmla="*/ 2147483647 h 476"/>
                <a:gd name="T8" fmla="*/ 2147483647 w 635"/>
                <a:gd name="T9" fmla="*/ 2147483647 h 476"/>
                <a:gd name="T10" fmla="*/ 2147483647 w 635"/>
                <a:gd name="T11" fmla="*/ 2147483647 h 476"/>
                <a:gd name="T12" fmla="*/ 2147483647 w 635"/>
                <a:gd name="T13" fmla="*/ 2147483647 h 476"/>
                <a:gd name="T14" fmla="*/ 2147483647 w 635"/>
                <a:gd name="T15" fmla="*/ 0 h 476"/>
                <a:gd name="T16" fmla="*/ 0 w 635"/>
                <a:gd name="T17" fmla="*/ 2147483647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5"/>
                <a:gd name="T28" fmla="*/ 0 h 476"/>
                <a:gd name="T29" fmla="*/ 635 w 635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5" h="476">
                  <a:moveTo>
                    <a:pt x="0" y="180"/>
                  </a:moveTo>
                  <a:lnTo>
                    <a:pt x="24" y="339"/>
                  </a:lnTo>
                  <a:lnTo>
                    <a:pt x="204" y="475"/>
                  </a:lnTo>
                  <a:lnTo>
                    <a:pt x="363" y="475"/>
                  </a:lnTo>
                  <a:lnTo>
                    <a:pt x="430" y="384"/>
                  </a:lnTo>
                  <a:lnTo>
                    <a:pt x="567" y="363"/>
                  </a:lnTo>
                  <a:lnTo>
                    <a:pt x="634" y="293"/>
                  </a:lnTo>
                  <a:lnTo>
                    <a:pt x="295" y="0"/>
                  </a:lnTo>
                  <a:lnTo>
                    <a:pt x="0" y="180"/>
                  </a:lnTo>
                </a:path>
              </a:pathLst>
            </a:custGeom>
            <a:solidFill>
              <a:schemeClr val="bg1"/>
            </a:solidFill>
            <a:ln w="9360">
              <a:solidFill>
                <a:srgbClr val="01010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958" y="1963447"/>
            <a:ext cx="8218487" cy="243381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rgbClr val="FF6600"/>
                </a:solidFill>
              </a:rPr>
              <a:t>Wave 1, 2004 </a:t>
            </a:r>
            <a:r>
              <a:rPr lang="en-US" sz="2400" dirty="0" smtClean="0">
                <a:solidFill>
                  <a:srgbClr val="FF66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6600"/>
                </a:solidFill>
              </a:rPr>
              <a:t>SE, DK, NL, DE, BE, FR, CH, AT, ES, IT, GR</a:t>
            </a:r>
          </a:p>
          <a:p>
            <a:pPr eaLnBrk="1" hangingPunct="1"/>
            <a:r>
              <a:rPr lang="en-US" sz="2400" dirty="0" smtClean="0">
                <a:solidFill>
                  <a:srgbClr val="FF9933"/>
                </a:solidFill>
              </a:rPr>
              <a:t>Wave 2, 2006 </a:t>
            </a:r>
            <a:r>
              <a:rPr lang="en-US" sz="2400" dirty="0" smtClean="0">
                <a:solidFill>
                  <a:srgbClr val="FF9933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9933"/>
                </a:solidFill>
              </a:rPr>
              <a:t>+ IE, CZ, PL, IL</a:t>
            </a:r>
          </a:p>
          <a:p>
            <a:pPr eaLnBrk="1" hangingPunct="1"/>
            <a:r>
              <a:rPr lang="en-US" sz="2400" dirty="0" smtClean="0">
                <a:solidFill>
                  <a:srgbClr val="FF9933"/>
                </a:solidFill>
              </a:rPr>
              <a:t>Wave 3, 2008, Retrospective life histories (</a:t>
            </a:r>
            <a:r>
              <a:rPr lang="en-US" sz="2400" dirty="0" err="1" smtClean="0">
                <a:solidFill>
                  <a:srgbClr val="FF9933"/>
                </a:solidFill>
              </a:rPr>
              <a:t>SHARE_Life</a:t>
            </a:r>
            <a:r>
              <a:rPr lang="en-US" sz="2400" dirty="0" smtClean="0">
                <a:solidFill>
                  <a:srgbClr val="FF9933"/>
                </a:solidFill>
              </a:rPr>
              <a:t>)</a:t>
            </a:r>
          </a:p>
          <a:p>
            <a:pPr eaLnBrk="1" hangingPunct="1"/>
            <a:r>
              <a:rPr lang="en-US" sz="2400" dirty="0" smtClean="0">
                <a:solidFill>
                  <a:srgbClr val="FF9966"/>
                </a:solidFill>
              </a:rPr>
              <a:t>Wave 4, 2010, + PT, LUX , SV, HU, EE</a:t>
            </a:r>
          </a:p>
          <a:p>
            <a:pPr eaLnBrk="1" hangingPunct="1">
              <a:buFont typeface="Webdings" pitchFamily="18" charset="2"/>
              <a:buNone/>
            </a:pPr>
            <a:r>
              <a:rPr lang="en-US" sz="2400" dirty="0" smtClean="0">
                <a:solidFill>
                  <a:srgbClr val="FF9966"/>
                </a:solidFill>
              </a:rPr>
              <a:t>	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Wave 5, 2013, </a:t>
            </a:r>
            <a:r>
              <a:rPr lang="en-US" sz="2400" dirty="0" smtClean="0">
                <a:solidFill>
                  <a:srgbClr val="7F7F7F"/>
                </a:solidFill>
              </a:rPr>
              <a:t>5 more waves up to 2024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5" name="Titel 1"/>
          <p:cNvSpPr txBox="1">
            <a:spLocks/>
          </p:cNvSpPr>
          <p:nvPr/>
        </p:nvSpPr>
        <p:spPr>
          <a:xfrm>
            <a:off x="457200" y="1163779"/>
            <a:ext cx="8437418" cy="799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Survey of Health, Ageing and Retirement in Europe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322126" y="4182945"/>
            <a:ext cx="8218487" cy="2214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CentERdata is involved in: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Questionnaire design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 support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Fieldwork management/monitoring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processing/archiving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  <p:bldP spid="4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7200" y="1152352"/>
            <a:ext cx="8229600" cy="842703"/>
          </a:xfrm>
        </p:spPr>
        <p:txBody>
          <a:bodyPr/>
          <a:lstStyle/>
          <a:p>
            <a:r>
              <a:rPr lang="de-DE" dirty="0" smtClean="0"/>
              <a:t>Data </a:t>
            </a:r>
            <a:r>
              <a:rPr lang="de-DE" dirty="0" err="1" smtClean="0"/>
              <a:t>availability</a:t>
            </a:r>
            <a:endParaRPr lang="en-US" dirty="0" smtClean="0"/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>
          <a:xfrm>
            <a:off x="504825" y="1981200"/>
            <a:ext cx="8218488" cy="43751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 survey data</a:t>
            </a:r>
          </a:p>
          <a:p>
            <a:pPr lvl="1"/>
            <a:r>
              <a:rPr lang="en-US" sz="2400" dirty="0" smtClean="0"/>
              <a:t>Wave 1</a:t>
            </a:r>
          </a:p>
          <a:p>
            <a:pPr lvl="1"/>
            <a:r>
              <a:rPr lang="en-US" sz="2400" dirty="0" smtClean="0"/>
              <a:t>Wave 2</a:t>
            </a:r>
          </a:p>
          <a:p>
            <a:pPr lvl="1"/>
            <a:r>
              <a:rPr lang="en-US" sz="2400" dirty="0" smtClean="0"/>
              <a:t>Wave 3 + context data </a:t>
            </a:r>
          </a:p>
          <a:p>
            <a:pPr lvl="1"/>
            <a:r>
              <a:rPr lang="en-US" sz="2400" dirty="0" smtClean="0"/>
              <a:t>Wave 4 + biomarker data</a:t>
            </a:r>
          </a:p>
          <a:p>
            <a:r>
              <a:rPr lang="en-US" sz="2400" dirty="0" smtClean="0"/>
              <a:t>Administrative Data of the </a:t>
            </a:r>
            <a:br>
              <a:rPr lang="en-US" sz="2400" dirty="0" smtClean="0"/>
            </a:br>
            <a:r>
              <a:rPr lang="en-US" sz="2400" dirty="0" smtClean="0"/>
              <a:t>German Pension Fund   </a:t>
            </a:r>
          </a:p>
          <a:p>
            <a:r>
              <a:rPr lang="en-US" sz="2400" dirty="0" smtClean="0"/>
              <a:t>Interviewer survey data </a:t>
            </a:r>
          </a:p>
          <a:p>
            <a:r>
              <a:rPr lang="en-US" sz="2400" dirty="0" err="1" smtClean="0"/>
              <a:t>easySHARE</a:t>
            </a:r>
            <a:r>
              <a:rPr lang="en-US" sz="2400" dirty="0" smtClean="0"/>
              <a:t>		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4797425" y="1985545"/>
            <a:ext cx="320675" cy="1685925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nl-NL"/>
          </a:p>
        </p:txBody>
      </p:sp>
      <p:sp>
        <p:nvSpPr>
          <p:cNvPr id="33798" name="Textfeld 5"/>
          <p:cNvSpPr txBox="1">
            <a:spLocks noChangeArrowheads="1"/>
          </p:cNvSpPr>
          <p:nvPr/>
        </p:nvSpPr>
        <p:spPr bwMode="auto">
          <a:xfrm>
            <a:off x="5213350" y="2361050"/>
            <a:ext cx="3408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/>
              <a:t>SHARE Research Data Center </a:t>
            </a:r>
            <a:endParaRPr lang="en-US" sz="2400" dirty="0"/>
          </a:p>
        </p:txBody>
      </p:sp>
      <p:sp>
        <p:nvSpPr>
          <p:cNvPr id="33799" name="Textfeld 6"/>
          <p:cNvSpPr txBox="1">
            <a:spLocks noChangeArrowheads="1"/>
          </p:cNvSpPr>
          <p:nvPr/>
        </p:nvSpPr>
        <p:spPr bwMode="auto">
          <a:xfrm>
            <a:off x="5213350" y="3481825"/>
            <a:ext cx="3408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/>
              <a:t>Research Data Center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German Pension Fund </a:t>
            </a:r>
            <a:endParaRPr lang="en-US" sz="2400" dirty="0"/>
          </a:p>
        </p:txBody>
      </p:sp>
      <p:sp>
        <p:nvSpPr>
          <p:cNvPr id="33800" name="Textfeld 7"/>
          <p:cNvSpPr txBox="1">
            <a:spLocks noChangeArrowheads="1"/>
          </p:cNvSpPr>
          <p:nvPr/>
        </p:nvSpPr>
        <p:spPr bwMode="auto">
          <a:xfrm>
            <a:off x="5213350" y="4599425"/>
            <a:ext cx="3408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2014 </a:t>
            </a:r>
            <a:endParaRPr lang="en-US" sz="2400"/>
          </a:p>
        </p:txBody>
      </p:sp>
      <p:sp>
        <p:nvSpPr>
          <p:cNvPr id="33801" name="Textfeld 8"/>
          <p:cNvSpPr txBox="1">
            <a:spLocks noChangeArrowheads="1"/>
          </p:cNvSpPr>
          <p:nvPr/>
        </p:nvSpPr>
        <p:spPr bwMode="auto">
          <a:xfrm>
            <a:off x="5213350" y="5426513"/>
            <a:ext cx="3408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/>
              <a:t>Coming soon  </a:t>
            </a:r>
            <a:endParaRPr lang="en-US" sz="240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Geschweifte Klammer rechts 4"/>
          <p:cNvSpPr/>
          <p:nvPr/>
        </p:nvSpPr>
        <p:spPr>
          <a:xfrm>
            <a:off x="4797425" y="4313180"/>
            <a:ext cx="320670" cy="1113333"/>
          </a:xfrm>
          <a:prstGeom prst="rightBrac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1810" y="1826373"/>
            <a:ext cx="4600575" cy="496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82587" y="2147455"/>
            <a:ext cx="3741737" cy="36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 3" pitchFamily="18" charset="2"/>
              <a:buChar char=""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www.share-project.org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 3" pitchFamily="18" charset="2"/>
              <a:buChar char=""/>
            </a:pPr>
            <a:r>
              <a:rPr lang="en-GB" dirty="0">
                <a:latin typeface="Calibri" pitchFamily="34" charset="0"/>
                <a:cs typeface="Calibri" pitchFamily="34" charset="0"/>
              </a:rPr>
              <a:t>Data can be accessed free of charge for scientific use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 3" pitchFamily="18" charset="2"/>
              <a:buChar char=""/>
            </a:pPr>
            <a:r>
              <a:rPr lang="en-GB" dirty="0">
                <a:latin typeface="Calibri" pitchFamily="34" charset="0"/>
                <a:cs typeface="Calibri" pitchFamily="34" charset="0"/>
              </a:rPr>
              <a:t>New Wave 4 data and “</a:t>
            </a:r>
            <a:r>
              <a:rPr lang="en-GB" dirty="0" err="1">
                <a:latin typeface="Calibri" pitchFamily="34" charset="0"/>
                <a:cs typeface="Calibri" pitchFamily="34" charset="0"/>
              </a:rPr>
              <a:t>easySHARE</a:t>
            </a:r>
            <a:r>
              <a:rPr lang="en-GB" dirty="0">
                <a:latin typeface="Calibri" pitchFamily="34" charset="0"/>
                <a:cs typeface="Calibri" pitchFamily="34" charset="0"/>
              </a:rPr>
              <a:t>” to be published soon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 3" pitchFamily="18" charset="2"/>
              <a:buChar char=""/>
            </a:pPr>
            <a:r>
              <a:rPr lang="en-GB" dirty="0">
                <a:latin typeface="Calibri" pitchFamily="34" charset="0"/>
                <a:cs typeface="Calibri" pitchFamily="34" charset="0"/>
              </a:rPr>
              <a:t>Detailed information on SHARE in general, the questionnaires, documentation, methodological research as well as all publications  using SHARE data</a:t>
            </a:r>
          </a:p>
          <a:p>
            <a:pPr marL="342900" indent="-342900">
              <a:spcBef>
                <a:spcPct val="20000"/>
              </a:spcBef>
              <a:buClr>
                <a:srgbClr val="FF6600"/>
              </a:buClr>
              <a:buFont typeface="Wingdings 3" pitchFamily="18" charset="2"/>
              <a:buChar char=""/>
            </a:pPr>
            <a:r>
              <a:rPr lang="en-GB" dirty="0">
                <a:latin typeface="Calibri" pitchFamily="34" charset="0"/>
                <a:cs typeface="Calibri" pitchFamily="34" charset="0"/>
              </a:rPr>
              <a:t>You can sign up for the biannual newsletter to stay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updated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20" name="Titel 1"/>
          <p:cNvSpPr txBox="1">
            <a:spLocks/>
          </p:cNvSpPr>
          <p:nvPr/>
        </p:nvSpPr>
        <p:spPr bwMode="auto">
          <a:xfrm>
            <a:off x="382587" y="1143718"/>
            <a:ext cx="8428903" cy="68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CH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Research Data Center</a:t>
            </a:r>
            <a:endParaRPr lang="de-DE" sz="4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5825161-3545-44DE-A112-A47339C1D80E}" type="datetime1">
              <a:rPr lang="en-US" smtClean="0"/>
              <a:pPr/>
              <a:t>5/28/2013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C2D5-C032-4386-86AA-69CEA42911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SHARE Webs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80" y="1143718"/>
            <a:ext cx="2724021" cy="5577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57200" y="1152352"/>
            <a:ext cx="8229600" cy="925830"/>
          </a:xfrm>
        </p:spPr>
        <p:txBody>
          <a:bodyPr/>
          <a:lstStyle/>
          <a:p>
            <a:r>
              <a:rPr lang="en-US" dirty="0" smtClean="0"/>
              <a:t>Data access</a:t>
            </a:r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42781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Free of charge</a:t>
            </a:r>
          </a:p>
          <a:p>
            <a:r>
              <a:rPr lang="en-US" sz="2800" dirty="0" smtClean="0"/>
              <a:t>Scientific research </a:t>
            </a:r>
          </a:p>
          <a:p>
            <a:r>
              <a:rPr lang="en-US" sz="2800" dirty="0" smtClean="0"/>
              <a:t>Scientific affiliation</a:t>
            </a:r>
          </a:p>
          <a:p>
            <a:r>
              <a:rPr lang="en-US" sz="2800" dirty="0" smtClean="0"/>
              <a:t>SHARE survey data</a:t>
            </a:r>
          </a:p>
          <a:p>
            <a:r>
              <a:rPr lang="de-DE" sz="2800" dirty="0" smtClean="0"/>
              <a:t>Registration on </a:t>
            </a:r>
            <a:r>
              <a:rPr lang="de-DE" sz="2800" dirty="0" smtClean="0">
                <a:hlinkClick r:id="rId2"/>
              </a:rPr>
              <a:t>www.share-project.org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Sign</a:t>
            </a:r>
            <a:r>
              <a:rPr lang="de-DE" sz="2800" dirty="0" smtClean="0"/>
              <a:t> a </a:t>
            </a:r>
            <a:r>
              <a:rPr lang="de-DE" sz="2800" dirty="0" err="1" smtClean="0"/>
              <a:t>statement</a:t>
            </a:r>
            <a:endParaRPr lang="de-DE" sz="2800" dirty="0" smtClean="0"/>
          </a:p>
          <a:p>
            <a:r>
              <a:rPr lang="de-DE" sz="2800" dirty="0" err="1" smtClean="0"/>
              <a:t>Disclaimer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acknowledgement</a:t>
            </a:r>
            <a:endParaRPr lang="en-US" sz="2800" dirty="0" smtClean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25161-3545-44DE-A112-A47339C1D80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fld id="{5AA2C2D5-C032-4386-86AA-69CEA42911C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ISH Presenta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DASISH Presentation master.potx</Template>
  <TotalTime>0</TotalTime>
  <Words>587</Words>
  <Application>Microsoft Office PowerPoint</Application>
  <PresentationFormat>Bildschirmpräsentation (4:3)</PresentationFormat>
  <Paragraphs>150</Paragraphs>
  <Slides>23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DASISH Presentation master</vt:lpstr>
      <vt:lpstr>                   DATA ACCESS</vt:lpstr>
      <vt:lpstr>CentERdata</vt:lpstr>
      <vt:lpstr>LISS panel</vt:lpstr>
      <vt:lpstr>     SHARE Motivation</vt:lpstr>
      <vt:lpstr>The Survey of Health, Ageing and Retirement in Europe</vt:lpstr>
      <vt:lpstr>PowerPoint-Präsentation</vt:lpstr>
      <vt:lpstr>Data availability</vt:lpstr>
      <vt:lpstr>PowerPoint-Präsentation</vt:lpstr>
      <vt:lpstr>Data access</vt:lpstr>
      <vt:lpstr>Getting access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SHARE Data Use</vt:lpstr>
      <vt:lpstr>SHARE data use per country</vt:lpstr>
      <vt:lpstr>Exploring improvement on user services</vt:lpstr>
      <vt:lpstr>Other next steps and issues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Data Access</dc:title>
  <dc:subject>Access Policies and Licensing for Archives and Repositories</dc:subject>
  <dc:creator>Eric Balster</dc:creator>
  <cp:keywords>#iassist2013; #dasish; #SHARE</cp:keywords>
  <cp:lastPrinted>2013-01-28T12:23:00Z</cp:lastPrinted>
  <dcterms:created xsi:type="dcterms:W3CDTF">2012-03-28T13:30:17Z</dcterms:created>
  <dcterms:modified xsi:type="dcterms:W3CDTF">2013-05-28T08:42:02Z</dcterms:modified>
</cp:coreProperties>
</file>