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0" r:id="rId1"/>
    <p:sldMasterId id="2147483912" r:id="rId2"/>
    <p:sldMasterId id="2147483654" r:id="rId3"/>
  </p:sldMasterIdLst>
  <p:notesMasterIdLst>
    <p:notesMasterId r:id="rId16"/>
  </p:notesMasterIdLst>
  <p:handoutMasterIdLst>
    <p:handoutMasterId r:id="rId17"/>
  </p:handoutMasterIdLst>
  <p:sldIdLst>
    <p:sldId id="259" r:id="rId4"/>
    <p:sldId id="269" r:id="rId5"/>
    <p:sldId id="271" r:id="rId6"/>
    <p:sldId id="262" r:id="rId7"/>
    <p:sldId id="261" r:id="rId8"/>
    <p:sldId id="273" r:id="rId9"/>
    <p:sldId id="272" r:id="rId10"/>
    <p:sldId id="265" r:id="rId11"/>
    <p:sldId id="266" r:id="rId12"/>
    <p:sldId id="264" r:id="rId13"/>
    <p:sldId id="268" r:id="rId14"/>
    <p:sldId id="270" r:id="rId15"/>
  </p:sldIdLst>
  <p:sldSz cx="9144000" cy="6858000" type="screen4x3"/>
  <p:notesSz cx="7099300" cy="102346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icrosoft YaHei"/>
        <a:cs typeface="Microsoft YaHei"/>
      </a:defRPr>
    </a:lvl1pPr>
    <a:lvl2pPr marL="742950" indent="-285750" algn="l" defTabSz="44926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icrosoft YaHei"/>
        <a:cs typeface="Microsoft YaHei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icrosoft YaHei"/>
        <a:cs typeface="Microsoft YaHei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icrosoft YaHei"/>
        <a:cs typeface="Microsoft YaHei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icrosoft YaHei"/>
        <a:cs typeface="Microsoft YaHei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/>
        <a:cs typeface="Microsoft YaHei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/>
        <a:cs typeface="Microsoft YaHei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/>
        <a:cs typeface="Microsoft YaHei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/>
        <a:cs typeface="Microsoft YaHe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134A78"/>
    <a:srgbClr val="FF8000"/>
    <a:srgbClr val="99CCFF"/>
    <a:srgbClr val="33FF68"/>
    <a:srgbClr val="66FF9A"/>
    <a:srgbClr val="00FF00"/>
    <a:srgbClr val="FF0000"/>
    <a:srgbClr val="68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664" autoAdjust="0"/>
  </p:normalViewPr>
  <p:slideViewPr>
    <p:cSldViewPr>
      <p:cViewPr varScale="1">
        <p:scale>
          <a:sx n="66" d="100"/>
          <a:sy n="66" d="100"/>
        </p:scale>
        <p:origin x="-642" y="-10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</p:sldLst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-2034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9.xml"/><Relationship Id="rId3" Type="http://schemas.openxmlformats.org/officeDocument/2006/relationships/slide" Target="slides/slide4.xml"/><Relationship Id="rId7" Type="http://schemas.openxmlformats.org/officeDocument/2006/relationships/slide" Target="slides/slide8.xml"/><Relationship Id="rId2" Type="http://schemas.openxmlformats.org/officeDocument/2006/relationships/slide" Target="slides/slide3.xml"/><Relationship Id="rId1" Type="http://schemas.openxmlformats.org/officeDocument/2006/relationships/slide" Target="slides/slide2.xml"/><Relationship Id="rId6" Type="http://schemas.openxmlformats.org/officeDocument/2006/relationships/slide" Target="slides/slide7.xml"/><Relationship Id="rId11" Type="http://schemas.openxmlformats.org/officeDocument/2006/relationships/slide" Target="slides/slide12.xml"/><Relationship Id="rId5" Type="http://schemas.openxmlformats.org/officeDocument/2006/relationships/slide" Target="slides/slide6.xml"/><Relationship Id="rId10" Type="http://schemas.openxmlformats.org/officeDocument/2006/relationships/slide" Target="slides/slide11.xml"/><Relationship Id="rId4" Type="http://schemas.openxmlformats.org/officeDocument/2006/relationships/slide" Target="slides/slide5.xml"/><Relationship Id="rId9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latin typeface="Arial" pitchFamily="34" charset="0"/>
                <a:ea typeface="Microsoft YaHei" pitchFamily="34" charset="-122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latin typeface="Arial" pitchFamily="34" charset="0"/>
                <a:ea typeface="Microsoft YaHei" pitchFamily="34" charset="-122"/>
                <a:cs typeface="+mn-cs"/>
              </a:defRPr>
            </a:lvl1pPr>
          </a:lstStyle>
          <a:p>
            <a:pPr>
              <a:defRPr/>
            </a:pPr>
            <a:fld id="{D4C64876-447A-4946-88FF-F7EB4D3A471B}" type="datetimeFigureOut">
              <a:rPr lang="de-DE"/>
              <a:pPr>
                <a:defRPr/>
              </a:pPr>
              <a:t>27.05.2013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latin typeface="Arial" pitchFamily="34" charset="0"/>
                <a:ea typeface="Microsoft YaHei" pitchFamily="34" charset="-122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latin typeface="Arial" pitchFamily="34" charset="0"/>
                <a:ea typeface="Microsoft YaHei" pitchFamily="34" charset="-122"/>
                <a:cs typeface="+mn-cs"/>
              </a:defRPr>
            </a:lvl1pPr>
          </a:lstStyle>
          <a:p>
            <a:pPr>
              <a:defRPr/>
            </a:pPr>
            <a:fld id="{D99BAAE1-A87A-42B7-B544-56926FC8DBA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charset="0"/>
                <a:ea typeface="Microsoft YaHei" charset="0"/>
                <a:cs typeface="Arial Unicode MS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charset="0"/>
                <a:ea typeface="Microsoft YaHei" charset="0"/>
                <a:cs typeface="Arial Unicode MS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charset="0"/>
                <a:ea typeface="Microsoft YaHei" charset="0"/>
                <a:cs typeface="Arial Unicode MS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+mn-cs"/>
              </a:defRPr>
            </a:lvl1pPr>
          </a:lstStyle>
          <a:p>
            <a:pPr>
              <a:defRPr/>
            </a:pPr>
            <a:fld id="{C38B236A-21BB-4473-89C6-E41B5D0931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MS PGothic" charset="0"/>
        <a:cs typeface="MS PGothic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MS PGothic" charset="0"/>
        <a:cs typeface="MS PGothic" charset="0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MS PGothic" charset="0"/>
        <a:cs typeface="MS PGothic" charset="0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MS PGothic" charset="0"/>
        <a:cs typeface="MS PGothic" charset="0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MS PGothic" charset="0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CACFCAA-1C40-4083-81BE-E41D323D4553}" type="slidenum">
              <a:rPr lang="de-DE" smtClean="0">
                <a:ea typeface="Microsoft YaHei"/>
                <a:cs typeface="Microsoft YaHei"/>
              </a:rPr>
              <a:pPr/>
              <a:t>1</a:t>
            </a:fld>
            <a:endParaRPr lang="de-DE" smtClean="0">
              <a:ea typeface="Microsoft YaHei"/>
              <a:cs typeface="Microsoft YaHei"/>
            </a:endParaRPr>
          </a:p>
        </p:txBody>
      </p:sp>
      <p:sp>
        <p:nvSpPr>
          <p:cNvPr id="31747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4098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AF507438-7753-43E0-B8FC-AC1667EBCBE1}"/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r>
              <a:rPr lang="de-DE" dirty="0" smtClean="0">
                <a:ea typeface="ＭＳ Ｐゴシック" charset="0"/>
                <a:cs typeface="+mn-cs"/>
              </a:rPr>
              <a:t>SUB logo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smtClean="0">
              <a:latin typeface="Times New Roman" pitchFamily="18" charset="0"/>
              <a:ea typeface="MS PGothic"/>
              <a:cs typeface="MS PGothic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smtClean="0">
              <a:latin typeface="Times New Roman" pitchFamily="18" charset="0"/>
              <a:ea typeface="MS PGothic"/>
              <a:cs typeface="MS PGothic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427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smtClean="0">
              <a:latin typeface="Times New Roman" pitchFamily="18" charset="0"/>
              <a:ea typeface="MS PGothic"/>
              <a:cs typeface="MS PGothic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smtClean="0">
              <a:latin typeface="Times New Roman" pitchFamily="18" charset="0"/>
              <a:ea typeface="MS PGothic"/>
              <a:cs typeface="MS PGothic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smtClean="0">
              <a:latin typeface="Times New Roman" pitchFamily="18" charset="0"/>
              <a:ea typeface="MS PGothic"/>
              <a:cs typeface="MS PGothic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de-DE" smtClean="0">
                <a:latin typeface="Times New Roman" pitchFamily="18" charset="0"/>
                <a:ea typeface="MS PGothic"/>
                <a:cs typeface="MS PGothic"/>
              </a:rPr>
              <a:t>material on </a:t>
            </a:r>
            <a:r>
              <a:rPr lang="de-DE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  <a:t>relevant, cross-community topics (data management, digital methodology)</a:t>
            </a:r>
          </a:p>
          <a:p>
            <a:endParaRPr lang="de-DE" smtClean="0">
              <a:latin typeface="Times New Roman" pitchFamily="18" charset="0"/>
              <a:ea typeface="MS PGothic"/>
              <a:cs typeface="MS PGothic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smtClean="0">
              <a:latin typeface="Times New Roman" pitchFamily="18" charset="0"/>
              <a:ea typeface="MS PGothic"/>
              <a:cs typeface="MS PGothic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smtClean="0">
              <a:latin typeface="Times New Roman" pitchFamily="18" charset="0"/>
              <a:ea typeface="MS PGothic"/>
              <a:cs typeface="MS PGothic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 typeface="Arial" charset="0"/>
              <a:buNone/>
            </a:pPr>
            <a:r>
              <a:rPr lang="en-US" b="1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  <a:t>Chapter 1: Sharing and licensing research data</a:t>
            </a:r>
            <a:r>
              <a:rPr lang="en-US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  <a:t/>
            </a:r>
            <a:br>
              <a:rPr lang="en-US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</a:br>
            <a:r>
              <a:rPr lang="en-US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  <a:t>Motivation &amp; introduction into the topic</a:t>
            </a:r>
          </a:p>
          <a:p>
            <a:pPr>
              <a:buFont typeface="Arial" charset="0"/>
              <a:buNone/>
            </a:pPr>
            <a:r>
              <a:rPr lang="en-US" b="1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  <a:t>Chapter 2: Overview of European IPR</a:t>
            </a:r>
            <a:r>
              <a:rPr lang="en-US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  <a:t/>
            </a:r>
            <a:br>
              <a:rPr lang="en-US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</a:br>
            <a:r>
              <a:rPr lang="en-US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  <a:t>Presentation of the concept of intellectual property rights and copyright, and national differences</a:t>
            </a:r>
          </a:p>
          <a:p>
            <a:pPr>
              <a:buFont typeface="Arial" charset="0"/>
              <a:buNone/>
            </a:pPr>
            <a:r>
              <a:rPr lang="en-US" b="1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  <a:t>Chapter 3: Comparing existing license schemes</a:t>
            </a:r>
            <a:r>
              <a:rPr lang="en-US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  <a:t/>
            </a:r>
            <a:br>
              <a:rPr lang="en-US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</a:br>
            <a:r>
              <a:rPr lang="en-US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  <a:t>Description and comparison of some example license schemes from social sciences and humanities</a:t>
            </a:r>
          </a:p>
          <a:p>
            <a:pPr>
              <a:buFont typeface="Arial" charset="0"/>
              <a:buNone/>
            </a:pPr>
            <a:r>
              <a:rPr lang="en-US" b="1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  <a:t>Chapter 4: Data submission and agreements</a:t>
            </a:r>
            <a:r>
              <a:rPr lang="en-US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  <a:t/>
            </a:r>
            <a:br>
              <a:rPr lang="en-US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</a:br>
            <a:r>
              <a:rPr lang="en-US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  <a:t>Discussion of effects of data sharing issues on creating, submitting and preserving data</a:t>
            </a:r>
          </a:p>
          <a:p>
            <a:pPr>
              <a:buFont typeface="Arial" charset="0"/>
              <a:buNone/>
            </a:pPr>
            <a:r>
              <a:rPr lang="en-US" b="1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  <a:t>Chapter 5: Secure data services</a:t>
            </a:r>
            <a:r>
              <a:rPr lang="en-US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  <a:t/>
            </a:r>
            <a:br>
              <a:rPr lang="en-US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</a:br>
            <a:r>
              <a:rPr lang="en-US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  <a:t>Description of implications of sensitive data, and of current technical and logical measures to address these problems</a:t>
            </a:r>
          </a:p>
          <a:p>
            <a:pPr>
              <a:buFont typeface="Arial" charset="0"/>
              <a:buNone/>
            </a:pPr>
            <a:r>
              <a:rPr lang="en-US" b="1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  <a:t>Chapter 6: Embargo policies</a:t>
            </a:r>
            <a:r>
              <a:rPr lang="en-US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  <a:t/>
            </a:r>
            <a:br>
              <a:rPr lang="en-US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</a:br>
            <a:r>
              <a:rPr lang="en-US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  <a:t>Excursus on embargos as separate aspect of restricting access</a:t>
            </a:r>
          </a:p>
          <a:p>
            <a:pPr>
              <a:buFont typeface="Arial" charset="0"/>
              <a:buNone/>
            </a:pPr>
            <a:r>
              <a:rPr lang="en-US" b="1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  <a:t>Chapter 7: Facilitating data re-use</a:t>
            </a:r>
            <a:r>
              <a:rPr lang="en-US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  <a:t/>
            </a:r>
            <a:br>
              <a:rPr lang="en-US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</a:br>
            <a:r>
              <a:rPr lang="en-US" smtClean="0">
                <a:solidFill>
                  <a:srgbClr val="003867"/>
                </a:solidFill>
                <a:latin typeface="Times New Roman" pitchFamily="18" charset="0"/>
                <a:ea typeface="MS PGothic"/>
                <a:cs typeface="MS PGothic"/>
              </a:rPr>
              <a:t>Discussion of aspects for archives/repositories to support researchers in making data accessible and re-usable</a:t>
            </a:r>
          </a:p>
          <a:p>
            <a:endParaRPr lang="de-DE" smtClean="0">
              <a:latin typeface="Times New Roman" pitchFamily="18" charset="0"/>
              <a:ea typeface="MS PGothic"/>
              <a:cs typeface="MS PGothic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smtClean="0">
              <a:latin typeface="Times New Roman" pitchFamily="18" charset="0"/>
              <a:ea typeface="MS PGothic"/>
              <a:cs typeface="MS PGothic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smtClean="0">
              <a:latin typeface="Times New Roman" pitchFamily="18" charset="0"/>
              <a:ea typeface="MS PGothic"/>
              <a:cs typeface="MS PGothic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IASSIST workshop</a:t>
            </a:r>
          </a:p>
          <a:p>
            <a:r>
              <a:rPr lang="de-DE"/>
              <a:t>Cologne, 28.05.2013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4351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39DF0-4378-429C-8580-E6E62B1364A6}" type="datetimeFigureOut">
              <a:rPr lang="sv-SE"/>
              <a:pPr>
                <a:defRPr/>
              </a:pPr>
              <a:t>2013-05-27</a:t>
            </a:fld>
            <a:endParaRPr lang="sv-SE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41FF6-5699-4C50-869F-CDACCAEB2D25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1219199"/>
            <a:ext cx="5486400" cy="350837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1EE6D-EAA5-4FDE-BE29-EC235366830C}" type="datetimeFigureOut">
              <a:rPr lang="sv-SE"/>
              <a:pPr>
                <a:defRPr/>
              </a:pPr>
              <a:t>2013-05-27</a:t>
            </a:fld>
            <a:endParaRPr lang="sv-SE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BD0CD-442C-489B-871D-AEF57CD86080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4" descr="Logo.tif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35000" y="71438"/>
            <a:ext cx="7110413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A7E3C-8C6E-4CC0-BA2A-6F9731707E33}" type="datetimeFigureOut">
              <a:rPr lang="sv-SE"/>
              <a:pPr>
                <a:defRPr/>
              </a:pPr>
              <a:t>2013-05-27</a:t>
            </a:fld>
            <a:endParaRPr lang="sv-SE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1ADC7-E7E0-46D1-B458-479CA879B16B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1219200"/>
            <a:ext cx="2057400" cy="4906963"/>
          </a:xfrm>
        </p:spPr>
        <p:txBody>
          <a:bodyPr vert="eaVert"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1219200"/>
            <a:ext cx="6019800" cy="4906963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68164-405D-4576-BB96-7A5937BAD565}" type="datetimeFigureOut">
              <a:rPr lang="sv-SE"/>
              <a:pPr>
                <a:defRPr/>
              </a:pPr>
              <a:t>2013-05-27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3165B-7351-4E07-9CAE-835B80F41932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DASISH EB meeting</a:t>
            </a:r>
          </a:p>
          <a:p>
            <a:r>
              <a:rPr lang="de-DE"/>
              <a:t>Copenhagen, 18.09.2012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DASISH EB meeting</a:t>
            </a:r>
          </a:p>
          <a:p>
            <a:r>
              <a:rPr lang="de-DE"/>
              <a:t>Copenhagen, 18.09.2012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DASISH EB meeting</a:t>
            </a:r>
          </a:p>
          <a:p>
            <a:r>
              <a:rPr lang="de-DE"/>
              <a:t>Copenhagen, 18.09.2012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DASISH EB meeting</a:t>
            </a:r>
          </a:p>
          <a:p>
            <a:r>
              <a:rPr lang="de-DE"/>
              <a:t>Copenhagen, 18.09.2012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DASISH EB meeting</a:t>
            </a:r>
          </a:p>
          <a:p>
            <a:r>
              <a:rPr lang="de-DE"/>
              <a:t>Copenhagen, 18.09.2012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DASISH EB meeting</a:t>
            </a:r>
          </a:p>
          <a:p>
            <a:r>
              <a:rPr lang="de-DE"/>
              <a:t>Copenhagen, 18.09.2012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IASSIST workshop</a:t>
            </a:r>
          </a:p>
          <a:p>
            <a:r>
              <a:rPr lang="de-DE"/>
              <a:t>Cologne, 28.05.2013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IASSIST workshop</a:t>
            </a:r>
          </a:p>
          <a:p>
            <a:r>
              <a:rPr lang="de-DE"/>
              <a:t>Cologne, 28.05.2013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DASISH EB meeting</a:t>
            </a:r>
          </a:p>
          <a:p>
            <a:r>
              <a:rPr lang="de-DE"/>
              <a:t>Copenhagen, 18.09.2012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DASISH EB meeting</a:t>
            </a:r>
          </a:p>
          <a:p>
            <a:r>
              <a:rPr lang="de-DE"/>
              <a:t>Copenhagen, 18.09.2012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DASISH EB meeting</a:t>
            </a:r>
          </a:p>
          <a:p>
            <a:r>
              <a:rPr lang="de-DE"/>
              <a:t>Copenhagen, 18.09.2012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DASISH EB meeting</a:t>
            </a:r>
          </a:p>
          <a:p>
            <a:r>
              <a:rPr lang="de-DE"/>
              <a:t>Copenhagen, 18.09.2012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C5E9A-96A5-47BF-BFEE-7D106B9D3749}" type="datetimeFigureOut">
              <a:rPr lang="sv-SE"/>
              <a:pPr>
                <a:defRPr/>
              </a:pPr>
              <a:t>2013-05-27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9218F-92F4-453F-B83C-A8D399AD73FE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7CA6C-FF47-49F2-B448-387DAC2B04D0}" type="datetimeFigureOut">
              <a:rPr lang="sv-SE"/>
              <a:pPr>
                <a:defRPr/>
              </a:pPr>
              <a:t>2013-05-27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A7C91-66F7-4501-B08A-9AF598B1787C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E5DF9-DD1A-4FAE-BC73-7D006AE61B9C}" type="datetimeFigureOut">
              <a:rPr lang="sv-SE"/>
              <a:pPr>
                <a:defRPr/>
              </a:pPr>
              <a:t>2013-05-27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EB6AC7-F7B7-4511-9799-5FDBDDE38E6D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2379785"/>
            <a:ext cx="4038600" cy="374637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2379785"/>
            <a:ext cx="4038600" cy="374637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F2EF9-259C-473E-B52D-D7CF840BE9D5}" type="datetimeFigureOut">
              <a:rPr lang="sv-SE"/>
              <a:pPr>
                <a:defRPr/>
              </a:pPr>
              <a:t>2013-05-27</a:t>
            </a:fld>
            <a:endParaRPr lang="sv-SE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4D2BF-FD16-46B9-B3DB-3DBF01B448B5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391507"/>
            <a:ext cx="4040188" cy="373465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391507"/>
            <a:ext cx="4041775" cy="373465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7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81F81-E313-4B18-9688-C3EF5CF8B177}" type="datetimeFigureOut">
              <a:rPr lang="sv-SE"/>
              <a:pPr>
                <a:defRPr/>
              </a:pPr>
              <a:t>2013-05-27</a:t>
            </a:fld>
            <a:endParaRPr lang="sv-SE"/>
          </a:p>
        </p:txBody>
      </p:sp>
      <p:sp>
        <p:nvSpPr>
          <p:cNvPr id="8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1DE74-CD9C-4BF2-BBDF-23F2CEBB8317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4" descr="Logo.tif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35000" y="71438"/>
            <a:ext cx="7110413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8" name="Pladsholder til tekst 7"/>
          <p:cNvSpPr>
            <a:spLocks noGrp="1"/>
          </p:cNvSpPr>
          <p:nvPr>
            <p:ph type="body" sz="quarter" idx="13"/>
          </p:nvPr>
        </p:nvSpPr>
        <p:spPr>
          <a:xfrm>
            <a:off x="457200" y="2063750"/>
            <a:ext cx="8229600" cy="2192338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tshållare för datum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BF8D5-30C0-47E6-9B7E-DFEDE518DA60}" type="datetimeFigureOut">
              <a:rPr lang="sv-SE"/>
              <a:pPr>
                <a:defRPr/>
              </a:pPr>
              <a:t>2013-05-27</a:t>
            </a:fld>
            <a:endParaRPr lang="sv-SE"/>
          </a:p>
        </p:txBody>
      </p:sp>
      <p:sp>
        <p:nvSpPr>
          <p:cNvPr id="6" name="Platshållare för sidfot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49B0F-0B18-45B2-BD9B-120B4301D637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4" descr="Logo.tif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35000" y="71438"/>
            <a:ext cx="7110413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12" name="Pladsholder til indhold 11"/>
          <p:cNvSpPr>
            <a:spLocks noGrp="1"/>
          </p:cNvSpPr>
          <p:nvPr>
            <p:ph sz="quarter" idx="13"/>
          </p:nvPr>
        </p:nvSpPr>
        <p:spPr>
          <a:xfrm>
            <a:off x="457200" y="2403230"/>
            <a:ext cx="8229600" cy="3681657"/>
          </a:xfrm>
        </p:spPr>
        <p:txBody>
          <a:bodyPr/>
          <a:lstStyle/>
          <a:p>
            <a:pPr lvl="0"/>
            <a:r>
              <a:rPr lang="da-DK" dirty="0" smtClean="0"/>
              <a:t>Klik for at redigere i master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5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C77E0-5539-4101-BA67-4B45A7A0A0E3}" type="datetimeFigureOut">
              <a:rPr lang="sv-SE"/>
              <a:pPr>
                <a:defRPr/>
              </a:pPr>
              <a:t>2013-05-27</a:t>
            </a:fld>
            <a:endParaRPr lang="sv-SE"/>
          </a:p>
        </p:txBody>
      </p:sp>
      <p:sp>
        <p:nvSpPr>
          <p:cNvPr id="6" name="Platshållare för sidfot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DEA1A-871A-4008-A4A2-FA5B3573135F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image" Target="../media/image7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3" name="Rectangle 11"/>
          <p:cNvSpPr>
            <a:spLocks noChangeArrowheads="1"/>
          </p:cNvSpPr>
          <p:nvPr userDrawn="1"/>
        </p:nvSpPr>
        <p:spPr bwMode="auto">
          <a:xfrm>
            <a:off x="0" y="0"/>
            <a:ext cx="9144000" cy="692150"/>
          </a:xfrm>
          <a:prstGeom prst="rect">
            <a:avLst/>
          </a:prstGeom>
          <a:gradFill rotWithShape="1">
            <a:gsLst>
              <a:gs pos="0">
                <a:srgbClr val="134A78">
                  <a:alpha val="10001"/>
                </a:srgbClr>
              </a:gs>
              <a:gs pos="50000">
                <a:srgbClr val="134A78">
                  <a:alpha val="3000"/>
                </a:srgbClr>
              </a:gs>
              <a:gs pos="100000">
                <a:srgbClr val="134A78">
                  <a:alpha val="10001"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de-DE">
              <a:ea typeface="Microsoft YaHei" charset="0"/>
              <a:cs typeface="Microsoft YaHei" charset="0"/>
            </a:endParaRPr>
          </a:p>
        </p:txBody>
      </p:sp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Click to edit Master title style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77724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</a:p>
        </p:txBody>
      </p:sp>
      <p:pic>
        <p:nvPicPr>
          <p:cNvPr id="1031" name="Bild 8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6350000"/>
            <a:ext cx="91440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4008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chemeClr val="bg1"/>
                </a:solidFill>
                <a:ea typeface="MS PGothic"/>
                <a:cs typeface="MS PGothic"/>
              </a:defRPr>
            </a:lvl1pPr>
          </a:lstStyle>
          <a:p>
            <a:r>
              <a:rPr lang="de-DE"/>
              <a:t>IASSIST workshop</a:t>
            </a:r>
          </a:p>
          <a:p>
            <a:r>
              <a:rPr lang="de-DE"/>
              <a:t>Cologne, 28.05.2013</a:t>
            </a:r>
          </a:p>
        </p:txBody>
      </p:sp>
      <p:pic>
        <p:nvPicPr>
          <p:cNvPr id="1033" name="Picture 24" descr="SUB-rechts-weiss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6096000" y="6477000"/>
            <a:ext cx="27495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25" descr="unilogo_gro_weiss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152400" y="6400800"/>
            <a:ext cx="21336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8" descr="DASISH_logo"/>
          <p:cNvPicPr>
            <a:picLocks noChangeAspect="1" noChangeArrowheads="1"/>
          </p:cNvPicPr>
          <p:nvPr userDrawn="1"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288" y="115888"/>
            <a:ext cx="1512887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9"/>
          <p:cNvPicPr>
            <a:picLocks noChangeAspect="1" noChangeArrowheads="1"/>
          </p:cNvPicPr>
          <p:nvPr userDrawn="1"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36" t="3455" r="3027" b="4518"/>
          <a:stretch>
            <a:fillRect/>
          </a:stretch>
        </p:blipFill>
        <p:spPr bwMode="auto">
          <a:xfrm>
            <a:off x="8116888" y="125413"/>
            <a:ext cx="6318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6" name="Text Box 14"/>
          <p:cNvSpPr txBox="1">
            <a:spLocks noChangeArrowheads="1"/>
          </p:cNvSpPr>
          <p:nvPr userDrawn="1"/>
        </p:nvSpPr>
        <p:spPr bwMode="auto">
          <a:xfrm>
            <a:off x="2484438" y="160338"/>
            <a:ext cx="4175125" cy="34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dirty="0">
                <a:solidFill>
                  <a:srgbClr val="134A78"/>
                </a:solidFill>
                <a:latin typeface="Arial Rounded MT Bold" charset="0"/>
                <a:ea typeface="Microsoft YaHei" charset="0"/>
                <a:cs typeface="Microsoft YaHei" charset="0"/>
              </a:rPr>
              <a:t>DASISH Online Training Module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6" r:id="rId2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3867"/>
          </a:solidFill>
          <a:latin typeface="Arial Rounded MT Bold" charset="0"/>
          <a:ea typeface="MS PGothic" charset="0"/>
          <a:cs typeface="MS PGothic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3867"/>
          </a:solidFill>
          <a:latin typeface="Arial Rounded MT Bold" charset="0"/>
          <a:ea typeface="MS PGothic" charset="0"/>
          <a:cs typeface="MS PGothic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3867"/>
          </a:solidFill>
          <a:latin typeface="Arial Rounded MT Bold" charset="0"/>
          <a:ea typeface="MS PGothic" charset="0"/>
          <a:cs typeface="MS PGothic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3867"/>
          </a:solidFill>
          <a:latin typeface="Arial Rounded MT Bold" charset="0"/>
          <a:ea typeface="MS PGothic" charset="0"/>
          <a:cs typeface="MS PGothic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3867"/>
          </a:solidFill>
          <a:latin typeface="Arial Rounded MT Bold" charset="0"/>
          <a:ea typeface="MS PGothic" charset="0"/>
          <a:cs typeface="MS PGothic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003867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003867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003867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003867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rgbClr val="404040"/>
          </a:solidFill>
          <a:latin typeface="+mn-lt"/>
          <a:ea typeface="MS PGothic" charset="0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rgbClr val="404040"/>
          </a:solidFill>
          <a:latin typeface="+mn-lt"/>
          <a:ea typeface="MS PGothic" charset="0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404040"/>
          </a:solidFill>
          <a:latin typeface="+mn-lt"/>
          <a:ea typeface="MS PGothic" charset="0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404040"/>
          </a:solidFill>
          <a:latin typeface="+mn-lt"/>
          <a:ea typeface="MS PGothic" charset="0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000">
          <a:solidFill>
            <a:srgbClr val="404040"/>
          </a:solidFill>
          <a:latin typeface="+mn-lt"/>
          <a:ea typeface="MS PGothic" charset="0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rgbClr val="404040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rgbClr val="404040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rgbClr val="404040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rgbClr val="40404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457200" y="11382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</a:t>
            </a:r>
          </a:p>
        </p:txBody>
      </p:sp>
      <p:sp>
        <p:nvSpPr>
          <p:cNvPr id="4099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457200" y="2427288"/>
            <a:ext cx="8229600" cy="369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Microsoft YaHei" pitchFamily="34" charset="-122"/>
                <a:cs typeface="+mn-cs"/>
              </a:defRPr>
            </a:lvl1pPr>
          </a:lstStyle>
          <a:p>
            <a:pPr>
              <a:defRPr/>
            </a:pPr>
            <a:fld id="{3A9108D5-4689-4304-B76E-D0FED1763B25}" type="datetimeFigureOut">
              <a:rPr lang="sv-SE"/>
              <a:pPr>
                <a:defRPr/>
              </a:pPr>
              <a:t>2013-05-27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Microsoft YaHei" pitchFamily="34" charset="-122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Microsoft YaHei" pitchFamily="34" charset="-122"/>
                <a:cs typeface="+mn-cs"/>
              </a:defRPr>
            </a:lvl1pPr>
          </a:lstStyle>
          <a:p>
            <a:pPr>
              <a:defRPr/>
            </a:pPr>
            <a:fld id="{A0B5086F-3525-4D41-9321-A3A7797A58AC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  <p:pic>
        <p:nvPicPr>
          <p:cNvPr id="4103" name="Bildobjekt 4" descr="Logo.tiff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635000" y="71438"/>
            <a:ext cx="7110413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2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7747000" y="6002338"/>
            <a:ext cx="9810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4" r:id="rId2"/>
    <p:sldLayoutId id="2147483933" r:id="rId3"/>
    <p:sldLayoutId id="2147483932" r:id="rId4"/>
    <p:sldLayoutId id="2147483931" r:id="rId5"/>
    <p:sldLayoutId id="2147483937" r:id="rId6"/>
    <p:sldLayoutId id="2147483938" r:id="rId7"/>
    <p:sldLayoutId id="2147483930" r:id="rId8"/>
    <p:sldLayoutId id="2147483929" r:id="rId9"/>
    <p:sldLayoutId id="2147483939" r:id="rId10"/>
    <p:sldLayoutId id="2147483928" r:id="rId1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Bild 8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6350000"/>
            <a:ext cx="91440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4008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chemeClr val="bg1"/>
                </a:solidFill>
                <a:ea typeface="MS PGothic"/>
                <a:cs typeface="MS PGothic"/>
              </a:defRPr>
            </a:lvl1pPr>
          </a:lstStyle>
          <a:p>
            <a:r>
              <a:rPr lang="de-DE"/>
              <a:t>IASSIST workshop</a:t>
            </a:r>
          </a:p>
          <a:p>
            <a:r>
              <a:rPr lang="de-DE"/>
              <a:t>Cologne, 28.05.2013</a:t>
            </a:r>
          </a:p>
        </p:txBody>
      </p:sp>
      <p:pic>
        <p:nvPicPr>
          <p:cNvPr id="16388" name="Picture 24" descr="SUB-rechts-weiss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6096000" y="6477000"/>
            <a:ext cx="27495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25" descr="unilogo_gro_weiss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152400" y="6400800"/>
            <a:ext cx="21336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11" descr="DASISH_logo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1370013" y="1196975"/>
            <a:ext cx="2447925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12"/>
          <p:cNvPicPr>
            <a:picLocks noChangeAspect="1" noChangeArrowheads="1"/>
          </p:cNvPicPr>
          <p:nvPr userDrawn="1"/>
        </p:nvPicPr>
        <p:blipFill>
          <a:blip r:embed="rId17"/>
          <a:srcRect l="3136" t="3455" r="3027" b="4518"/>
          <a:stretch>
            <a:fillRect/>
          </a:stretch>
        </p:blipFill>
        <p:spPr bwMode="auto">
          <a:xfrm>
            <a:off x="6659563" y="4365625"/>
            <a:ext cx="1101725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36" r:id="rId7"/>
    <p:sldLayoutId id="2147483946" r:id="rId8"/>
    <p:sldLayoutId id="2147483947" r:id="rId9"/>
    <p:sldLayoutId id="2147483948" r:id="rId10"/>
    <p:sldLayoutId id="2147483949" r:id="rId11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3867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3867"/>
          </a:solidFill>
          <a:latin typeface="Arial" charset="0"/>
          <a:ea typeface="MS PGothic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3867"/>
          </a:solidFill>
          <a:latin typeface="Arial" charset="0"/>
          <a:ea typeface="MS PGothic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3867"/>
          </a:solidFill>
          <a:latin typeface="Arial" charset="0"/>
          <a:ea typeface="MS PGothic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3867"/>
          </a:solidFill>
          <a:latin typeface="Arial" charset="0"/>
          <a:ea typeface="MS PGothic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003867"/>
          </a:solidFill>
          <a:latin typeface="Arial" charset="0"/>
          <a:ea typeface="MS PGothic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003867"/>
          </a:solidFill>
          <a:latin typeface="Arial" charset="0"/>
          <a:ea typeface="MS PGothic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003867"/>
          </a:solidFill>
          <a:latin typeface="Arial" charset="0"/>
          <a:ea typeface="MS PGothic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003867"/>
          </a:solidFill>
          <a:latin typeface="Arial" charset="0"/>
          <a:ea typeface="MS PGothic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0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rgbClr val="404040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rgbClr val="404040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rgbClr val="404040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rgbClr val="40404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engelhardt@sub.uni-goettingen.d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hyperlink" Target="mailto:timo.gnadt@sub.uni-goettingen.de" TargetMode="External"/><Relationship Id="rId5" Type="http://schemas.openxmlformats.org/officeDocument/2006/relationships/image" Target="../media/image8.emf"/><Relationship Id="rId4" Type="http://schemas.openxmlformats.org/officeDocument/2006/relationships/hyperlink" Target="mailto:gnadt@sub.uni-goettingen.de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training.dasish.eu/training/1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engelhardt@sub.uni-goettingen.de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emf"/><Relationship Id="rId4" Type="http://schemas.openxmlformats.org/officeDocument/2006/relationships/hyperlink" Target="mailto:gnadt@sub.uni-goettingen.d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gif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ChangeArrowheads="1"/>
          </p:cNvSpPr>
          <p:nvPr/>
        </p:nvSpPr>
        <p:spPr bwMode="auto">
          <a:xfrm>
            <a:off x="1866900" y="2827338"/>
            <a:ext cx="594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4400"/>
            <a:r>
              <a:rPr lang="de-DE" sz="2400">
                <a:solidFill>
                  <a:srgbClr val="003867"/>
                </a:solidFill>
                <a:latin typeface="Arial Rounded MT Bold" pitchFamily="34" charset="0"/>
                <a:ea typeface="MS PGothic"/>
                <a:cs typeface="MS PGothic"/>
              </a:rPr>
              <a:t>DASISH Online Training Module</a:t>
            </a: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900113" y="3500438"/>
            <a:ext cx="3598862" cy="53975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  <p:txBody>
          <a:bodyPr/>
          <a:lstStyle/>
          <a:p>
            <a:pPr defTabSz="914400">
              <a:spcBef>
                <a:spcPct val="20000"/>
              </a:spcBef>
              <a:defRPr/>
            </a:pPr>
            <a:r>
              <a:rPr lang="de-DE" sz="1400" dirty="0">
                <a:solidFill>
                  <a:srgbClr val="404040"/>
                </a:solidFill>
                <a:ea typeface="MS PGothic" pitchFamily="34" charset="-128"/>
                <a:cs typeface="+mn-cs"/>
              </a:rPr>
              <a:t>Claudia </a:t>
            </a:r>
            <a:r>
              <a:rPr lang="de-DE" sz="1400" dirty="0">
                <a:solidFill>
                  <a:srgbClr val="404040"/>
                </a:solidFill>
                <a:ea typeface="MS PGothic" pitchFamily="34" charset="-128"/>
                <a:cs typeface="+mn-cs"/>
              </a:rPr>
              <a:t>Engelhardt</a:t>
            </a:r>
          </a:p>
          <a:p>
            <a:pPr defTabSz="914400">
              <a:spcBef>
                <a:spcPct val="20000"/>
              </a:spcBef>
              <a:defRPr/>
            </a:pPr>
            <a:r>
              <a:rPr lang="de-DE" sz="1400" dirty="0">
                <a:solidFill>
                  <a:srgbClr val="404040"/>
                </a:solidFill>
                <a:ea typeface="MS PGothic" pitchFamily="34" charset="-128"/>
                <a:cs typeface="+mn-cs"/>
                <a:hlinkClick r:id="rId3"/>
              </a:rPr>
              <a:t>claudia.engelhardt</a:t>
            </a:r>
            <a:r>
              <a:rPr lang="de-DE" sz="1400" dirty="0">
                <a:solidFill>
                  <a:srgbClr val="404040"/>
                </a:solidFill>
                <a:ea typeface="MS PGothic" pitchFamily="34" charset="-128"/>
                <a:cs typeface="+mn-cs"/>
                <a:hlinkClick r:id="rId4"/>
              </a:rPr>
              <a:t>@sub.uni-goettingen.de</a:t>
            </a:r>
            <a:endParaRPr lang="de-DE" sz="1400" dirty="0">
              <a:solidFill>
                <a:srgbClr val="404040"/>
              </a:solidFill>
              <a:ea typeface="MS PGothic" pitchFamily="34" charset="-128"/>
              <a:cs typeface="+mn-cs"/>
            </a:endParaRPr>
          </a:p>
        </p:txBody>
      </p:sp>
      <p:sp>
        <p:nvSpPr>
          <p:cNvPr id="30723" name="Rectangle 2"/>
          <p:cNvSpPr>
            <a:spLocks noChangeArrowheads="1"/>
          </p:cNvSpPr>
          <p:nvPr/>
        </p:nvSpPr>
        <p:spPr bwMode="auto">
          <a:xfrm>
            <a:off x="1868488" y="2466975"/>
            <a:ext cx="594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4400"/>
            <a:r>
              <a:rPr lang="de-DE" sz="2000">
                <a:solidFill>
                  <a:srgbClr val="003867"/>
                </a:solidFill>
                <a:latin typeface="Arial Rounded MT Bold" pitchFamily="34" charset="0"/>
                <a:ea typeface="MS PGothic"/>
                <a:cs typeface="MS PGothic"/>
              </a:rPr>
              <a:t>Access Policies and Licensing</a:t>
            </a:r>
          </a:p>
        </p:txBody>
      </p:sp>
      <p:pic>
        <p:nvPicPr>
          <p:cNvPr id="30724" name="Bild 3" descr="ML:Users:ralfstockmann:Dropbox:Sync Ordner:WWW Relaunch:Logo:Final 2012:LOGOS:Logo blau links Zuschnitt.pd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188" y="5935663"/>
            <a:ext cx="3600450" cy="70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4643438" y="3500438"/>
            <a:ext cx="3600450" cy="53975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  <p:txBody>
          <a:bodyPr/>
          <a:lstStyle/>
          <a:p>
            <a:pPr defTabSz="914400">
              <a:spcBef>
                <a:spcPct val="20000"/>
              </a:spcBef>
              <a:defRPr/>
            </a:pPr>
            <a:r>
              <a:rPr lang="de-DE" sz="1400" dirty="0">
                <a:solidFill>
                  <a:srgbClr val="404040"/>
                </a:solidFill>
                <a:ea typeface="MS PGothic" pitchFamily="34" charset="-128"/>
                <a:cs typeface="+mn-cs"/>
              </a:rPr>
              <a:t>Timo </a:t>
            </a:r>
            <a:r>
              <a:rPr lang="de-DE" sz="1400" dirty="0">
                <a:solidFill>
                  <a:srgbClr val="404040"/>
                </a:solidFill>
                <a:ea typeface="MS PGothic" pitchFamily="34" charset="-128"/>
                <a:cs typeface="+mn-cs"/>
              </a:rPr>
              <a:t>Gnadt</a:t>
            </a:r>
          </a:p>
          <a:p>
            <a:pPr defTabSz="914400">
              <a:spcBef>
                <a:spcPct val="20000"/>
              </a:spcBef>
              <a:buFont typeface="Times New Roman" pitchFamily="18" charset="0"/>
              <a:buNone/>
              <a:defRPr/>
            </a:pPr>
            <a:r>
              <a:rPr lang="de-DE" sz="1400" dirty="0">
                <a:solidFill>
                  <a:srgbClr val="404040"/>
                </a:solidFill>
                <a:ea typeface="MS PGothic" pitchFamily="34" charset="-128"/>
                <a:cs typeface="+mn-cs"/>
                <a:hlinkClick r:id="rId6"/>
              </a:rPr>
              <a:t>timo.gnadt@sub.uni-goettingen.de</a:t>
            </a:r>
            <a:endParaRPr lang="de-DE" sz="1400" dirty="0">
              <a:solidFill>
                <a:srgbClr val="404040"/>
              </a:solidFill>
              <a:ea typeface="MS PGothic" pitchFamily="34" charset="-128"/>
              <a:cs typeface="+mn-cs"/>
            </a:endParaRPr>
          </a:p>
        </p:txBody>
      </p:sp>
      <p:sp>
        <p:nvSpPr>
          <p:cNvPr id="30726" name="Rectangle 3"/>
          <p:cNvSpPr>
            <a:spLocks noChangeArrowheads="1"/>
          </p:cNvSpPr>
          <p:nvPr/>
        </p:nvSpPr>
        <p:spPr bwMode="auto">
          <a:xfrm>
            <a:off x="3419475" y="4149725"/>
            <a:ext cx="19272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4400">
              <a:spcBef>
                <a:spcPct val="20000"/>
              </a:spcBef>
              <a:buFont typeface="Times New Roman" pitchFamily="18" charset="0"/>
              <a:buNone/>
            </a:pPr>
            <a:r>
              <a:rPr lang="de-DE" sz="1400">
                <a:solidFill>
                  <a:srgbClr val="404040"/>
                </a:solidFill>
                <a:ea typeface="MS PGothic"/>
                <a:cs typeface="MS PGothic"/>
              </a:rPr>
              <a:t>IASSIST workshop</a:t>
            </a:r>
          </a:p>
          <a:p>
            <a:pPr defTabSz="914400">
              <a:spcBef>
                <a:spcPct val="20000"/>
              </a:spcBef>
            </a:pPr>
            <a:r>
              <a:rPr lang="de-DE" sz="1400">
                <a:solidFill>
                  <a:srgbClr val="404040"/>
                </a:solidFill>
                <a:ea typeface="MS PGothic"/>
                <a:cs typeface="MS PGothic"/>
              </a:rPr>
              <a:t>Cologne, 28.05.2013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Fußzeilenplatzhalter 3"/>
          <p:cNvSpPr>
            <a:spLocks/>
          </p:cNvSpPr>
          <p:nvPr/>
        </p:nvSpPr>
        <p:spPr bwMode="auto">
          <a:xfrm>
            <a:off x="3200400" y="64008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914400"/>
            <a:r>
              <a:rPr lang="en-US" sz="800">
                <a:solidFill>
                  <a:schemeClr val="bg1"/>
                </a:solidFill>
                <a:ea typeface="MS PGothic"/>
                <a:cs typeface="MS PGothic"/>
              </a:rPr>
              <a:t>IASSIST workshop</a:t>
            </a:r>
          </a:p>
          <a:p>
            <a:pPr algn="ctr" defTabSz="914400"/>
            <a:r>
              <a:rPr lang="en-US" sz="800">
                <a:solidFill>
                  <a:schemeClr val="bg1"/>
                </a:solidFill>
                <a:ea typeface="MS PGothic"/>
                <a:cs typeface="MS PGothic"/>
              </a:rPr>
              <a:t>Cologne, 28.05.2013</a:t>
            </a:r>
          </a:p>
        </p:txBody>
      </p:sp>
      <p:sp>
        <p:nvSpPr>
          <p:cNvPr id="49154" name="Inhaltsplatzhalter 2"/>
          <p:cNvSpPr>
            <a:spLocks noGrp="1"/>
          </p:cNvSpPr>
          <p:nvPr>
            <p:ph sz="quarter" idx="13"/>
          </p:nvPr>
        </p:nvSpPr>
        <p:spPr>
          <a:xfrm>
            <a:off x="457200" y="2403475"/>
            <a:ext cx="8229600" cy="3681413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de-DE" smtClean="0">
                <a:hlinkClick r:id="rId3"/>
              </a:rPr>
              <a:t>Training Module Demo</a:t>
            </a:r>
            <a:endParaRPr lang="de-DE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38238"/>
            <a:ext cx="8229600" cy="490537"/>
          </a:xfrm>
          <a:effectLst>
            <a:outerShdw blurRad="25400" dist="25400" dir="7200000" algn="t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dirty="0" smtClean="0">
                <a:latin typeface="Arial Rounded MT Bold" pitchFamily="34" charset="0"/>
                <a:ea typeface="MS PGothic" pitchFamily="34" charset="-128"/>
              </a:rPr>
              <a:t>DASISH Online Training Module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30300"/>
            <a:ext cx="8229600" cy="498475"/>
          </a:xfrm>
        </p:spPr>
        <p:txBody>
          <a:bodyPr/>
          <a:lstStyle/>
          <a:p>
            <a:pPr eaLnBrk="1" hangingPunct="1"/>
            <a:r>
              <a:rPr lang="de-DE" sz="2800" smtClean="0">
                <a:latin typeface="Arial Rounded MT Bold" pitchFamily="34" charset="0"/>
                <a:ea typeface="MS PGothic"/>
                <a:cs typeface="MS PGothic"/>
              </a:rPr>
              <a:t>DASISH Online Training Module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57200" y="1773238"/>
            <a:ext cx="8229600" cy="4968875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/>
              <a:buNone/>
              <a:tabLst>
                <a:tab pos="1793875" algn="l"/>
              </a:tabLst>
              <a:defRPr/>
            </a:pPr>
            <a:r>
              <a:rPr lang="de-DE" sz="2400" dirty="0" smtClean="0">
                <a:solidFill>
                  <a:srgbClr val="003867"/>
                </a:solidFill>
              </a:rPr>
              <a:t>Modules </a:t>
            </a:r>
            <a:r>
              <a:rPr lang="de-DE" sz="2400" dirty="0" err="1" smtClean="0">
                <a:solidFill>
                  <a:srgbClr val="003867"/>
                </a:solidFill>
              </a:rPr>
              <a:t>currently</a:t>
            </a:r>
            <a:r>
              <a:rPr lang="de-DE" sz="2400" dirty="0" smtClean="0">
                <a:solidFill>
                  <a:srgbClr val="003867"/>
                </a:solidFill>
              </a:rPr>
              <a:t> </a:t>
            </a:r>
            <a:r>
              <a:rPr lang="de-DE" sz="2400" dirty="0" err="1" smtClean="0">
                <a:solidFill>
                  <a:srgbClr val="003867"/>
                </a:solidFill>
              </a:rPr>
              <a:t>under</a:t>
            </a:r>
            <a:r>
              <a:rPr lang="de-DE" sz="2400" dirty="0" smtClean="0">
                <a:solidFill>
                  <a:srgbClr val="003867"/>
                </a:solidFill>
              </a:rPr>
              <a:t> </a:t>
            </a:r>
            <a:r>
              <a:rPr lang="de-DE" sz="2400" dirty="0" err="1" smtClean="0">
                <a:solidFill>
                  <a:srgbClr val="003867"/>
                </a:solidFill>
              </a:rPr>
              <a:t>development</a:t>
            </a:r>
            <a:r>
              <a:rPr lang="de-DE" sz="2400" dirty="0" smtClean="0">
                <a:solidFill>
                  <a:srgbClr val="003867"/>
                </a:solidFill>
              </a:rPr>
              <a:t>: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tabLst>
                <a:tab pos="1793875" algn="l"/>
              </a:tabLst>
              <a:defRPr/>
            </a:pPr>
            <a:endParaRPr lang="de-DE" sz="2000" dirty="0" smtClean="0">
              <a:solidFill>
                <a:srgbClr val="003867"/>
              </a:solidFill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 pitchFamily="34" charset="0"/>
              <a:buChar char="•"/>
              <a:tabLst>
                <a:tab pos="1793875" algn="l"/>
              </a:tabLst>
              <a:defRPr/>
            </a:pPr>
            <a:r>
              <a:rPr lang="de-DE" sz="2000" dirty="0" smtClean="0">
                <a:solidFill>
                  <a:srgbClr val="003867"/>
                </a:solidFill>
              </a:rPr>
              <a:t>Authentication </a:t>
            </a:r>
            <a:r>
              <a:rPr lang="de-DE" sz="2000" dirty="0" err="1" smtClean="0">
                <a:solidFill>
                  <a:srgbClr val="003867"/>
                </a:solidFill>
              </a:rPr>
              <a:t>and</a:t>
            </a:r>
            <a:r>
              <a:rPr lang="de-DE" sz="2000" dirty="0" smtClean="0">
                <a:solidFill>
                  <a:srgbClr val="003867"/>
                </a:solidFill>
              </a:rPr>
              <a:t> </a:t>
            </a:r>
            <a:r>
              <a:rPr lang="de-DE" sz="2000" dirty="0" err="1" smtClean="0">
                <a:solidFill>
                  <a:srgbClr val="003867"/>
                </a:solidFill>
              </a:rPr>
              <a:t>Authorization</a:t>
            </a:r>
            <a:r>
              <a:rPr lang="de-DE" sz="2000" dirty="0" smtClean="0">
                <a:solidFill>
                  <a:srgbClr val="003867"/>
                </a:solidFill>
              </a:rPr>
              <a:t> </a:t>
            </a:r>
            <a:r>
              <a:rPr lang="de-DE" sz="2000" dirty="0" err="1" smtClean="0">
                <a:solidFill>
                  <a:srgbClr val="003867"/>
                </a:solidFill>
              </a:rPr>
              <a:t>Infrastructures</a:t>
            </a:r>
            <a:r>
              <a:rPr lang="de-DE" sz="2000" dirty="0" smtClean="0">
                <a:solidFill>
                  <a:srgbClr val="003867"/>
                </a:solidFill>
              </a:rPr>
              <a:t> (AAI)</a:t>
            </a:r>
          </a:p>
          <a:p>
            <a:pPr marL="685800" lvl="1" eaLnBrk="1" fontAlgn="auto" hangingPunct="1">
              <a:spcAft>
                <a:spcPts val="0"/>
              </a:spcAft>
              <a:buFont typeface="Arial" pitchFamily="34" charset="0"/>
              <a:buChar char="•"/>
              <a:tabLst>
                <a:tab pos="1793875" algn="l"/>
              </a:tabLst>
              <a:defRPr/>
            </a:pPr>
            <a:r>
              <a:rPr lang="de-DE" sz="1600" dirty="0" err="1" smtClean="0">
                <a:solidFill>
                  <a:srgbClr val="003867"/>
                </a:solidFill>
              </a:rPr>
              <a:t>Introduction</a:t>
            </a:r>
            <a:r>
              <a:rPr lang="de-DE" sz="1600" dirty="0" smtClean="0">
                <a:solidFill>
                  <a:srgbClr val="003867"/>
                </a:solidFill>
              </a:rPr>
              <a:t> </a:t>
            </a:r>
            <a:r>
              <a:rPr lang="de-DE" sz="1600" dirty="0" err="1" smtClean="0">
                <a:solidFill>
                  <a:srgbClr val="003867"/>
                </a:solidFill>
              </a:rPr>
              <a:t>of</a:t>
            </a:r>
            <a:r>
              <a:rPr lang="de-DE" sz="1600" dirty="0" smtClean="0">
                <a:solidFill>
                  <a:srgbClr val="003867"/>
                </a:solidFill>
              </a:rPr>
              <a:t> </a:t>
            </a:r>
            <a:r>
              <a:rPr lang="de-DE" sz="1600" dirty="0" err="1" smtClean="0">
                <a:solidFill>
                  <a:srgbClr val="003867"/>
                </a:solidFill>
              </a:rPr>
              <a:t>goals</a:t>
            </a:r>
            <a:r>
              <a:rPr lang="de-DE" sz="1600" dirty="0" smtClean="0">
                <a:solidFill>
                  <a:srgbClr val="003867"/>
                </a:solidFill>
              </a:rPr>
              <a:t>, </a:t>
            </a:r>
            <a:r>
              <a:rPr lang="de-DE" sz="1600" dirty="0" err="1" smtClean="0">
                <a:solidFill>
                  <a:srgbClr val="003867"/>
                </a:solidFill>
              </a:rPr>
              <a:t>terms</a:t>
            </a:r>
            <a:r>
              <a:rPr lang="de-DE" sz="1600" dirty="0" smtClean="0">
                <a:solidFill>
                  <a:srgbClr val="003867"/>
                </a:solidFill>
              </a:rPr>
              <a:t> </a:t>
            </a:r>
            <a:r>
              <a:rPr lang="de-DE" sz="1600" dirty="0" err="1" smtClean="0">
                <a:solidFill>
                  <a:srgbClr val="003867"/>
                </a:solidFill>
              </a:rPr>
              <a:t>and</a:t>
            </a:r>
            <a:r>
              <a:rPr lang="de-DE" sz="1600" dirty="0" smtClean="0">
                <a:solidFill>
                  <a:srgbClr val="003867"/>
                </a:solidFill>
              </a:rPr>
              <a:t> </a:t>
            </a:r>
            <a:r>
              <a:rPr lang="de-DE" sz="1600" dirty="0" err="1" smtClean="0">
                <a:solidFill>
                  <a:srgbClr val="003867"/>
                </a:solidFill>
              </a:rPr>
              <a:t>actors</a:t>
            </a:r>
            <a:endParaRPr lang="de-DE" sz="1600" dirty="0" smtClean="0">
              <a:solidFill>
                <a:srgbClr val="003867"/>
              </a:solidFill>
            </a:endParaRPr>
          </a:p>
          <a:p>
            <a:pPr marL="685800" lvl="1" eaLnBrk="1" fontAlgn="auto" hangingPunct="1">
              <a:spcAft>
                <a:spcPts val="0"/>
              </a:spcAft>
              <a:buFont typeface="Arial" pitchFamily="34" charset="0"/>
              <a:buChar char="•"/>
              <a:tabLst>
                <a:tab pos="1793875" algn="l"/>
              </a:tabLst>
              <a:defRPr/>
            </a:pPr>
            <a:r>
              <a:rPr lang="de-DE" sz="1600" dirty="0" smtClean="0">
                <a:solidFill>
                  <a:srgbClr val="003867"/>
                </a:solidFill>
              </a:rPr>
              <a:t>Explanation </a:t>
            </a:r>
            <a:r>
              <a:rPr lang="de-DE" sz="1600" dirty="0" err="1" smtClean="0">
                <a:solidFill>
                  <a:srgbClr val="003867"/>
                </a:solidFill>
              </a:rPr>
              <a:t>of</a:t>
            </a:r>
            <a:r>
              <a:rPr lang="de-DE" sz="1600" dirty="0" smtClean="0">
                <a:solidFill>
                  <a:srgbClr val="003867"/>
                </a:solidFill>
              </a:rPr>
              <a:t> </a:t>
            </a:r>
            <a:r>
              <a:rPr lang="de-DE" sz="1600" dirty="0" err="1" smtClean="0">
                <a:solidFill>
                  <a:srgbClr val="003867"/>
                </a:solidFill>
              </a:rPr>
              <a:t>Federated</a:t>
            </a:r>
            <a:r>
              <a:rPr lang="de-DE" sz="1600" dirty="0" smtClean="0">
                <a:solidFill>
                  <a:srgbClr val="003867"/>
                </a:solidFill>
              </a:rPr>
              <a:t> Identity Management: </a:t>
            </a:r>
            <a:r>
              <a:rPr lang="de-DE" sz="1600" dirty="0" err="1" smtClean="0">
                <a:solidFill>
                  <a:srgbClr val="003867"/>
                </a:solidFill>
              </a:rPr>
              <a:t>functions</a:t>
            </a:r>
            <a:r>
              <a:rPr lang="de-DE" sz="1600" dirty="0" smtClean="0">
                <a:solidFill>
                  <a:srgbClr val="003867"/>
                </a:solidFill>
              </a:rPr>
              <a:t> &amp; </a:t>
            </a:r>
            <a:r>
              <a:rPr lang="de-DE" sz="1600" dirty="0" err="1" smtClean="0">
                <a:solidFill>
                  <a:srgbClr val="003867"/>
                </a:solidFill>
              </a:rPr>
              <a:t>examples</a:t>
            </a:r>
            <a:endParaRPr lang="de-DE" sz="1600" dirty="0" smtClean="0">
              <a:solidFill>
                <a:srgbClr val="003867"/>
              </a:solidFill>
            </a:endParaRPr>
          </a:p>
          <a:p>
            <a:pPr marL="685800" lvl="1" eaLnBrk="1" fontAlgn="auto" hangingPunct="1">
              <a:spcAft>
                <a:spcPts val="0"/>
              </a:spcAft>
              <a:buFont typeface="Arial" pitchFamily="34" charset="0"/>
              <a:buChar char="•"/>
              <a:tabLst>
                <a:tab pos="1793875" algn="l"/>
              </a:tabLst>
              <a:defRPr/>
            </a:pPr>
            <a:r>
              <a:rPr lang="de-DE" sz="1600" dirty="0" smtClean="0">
                <a:solidFill>
                  <a:srgbClr val="003867"/>
                </a:solidFill>
              </a:rPr>
              <a:t>Technical </a:t>
            </a:r>
            <a:r>
              <a:rPr lang="de-DE" sz="1600" dirty="0" err="1" smtClean="0">
                <a:solidFill>
                  <a:srgbClr val="003867"/>
                </a:solidFill>
              </a:rPr>
              <a:t>challenges</a:t>
            </a:r>
            <a:r>
              <a:rPr lang="de-DE" sz="1600" dirty="0" smtClean="0">
                <a:solidFill>
                  <a:srgbClr val="003867"/>
                </a:solidFill>
              </a:rPr>
              <a:t> &amp; </a:t>
            </a:r>
            <a:r>
              <a:rPr lang="de-DE" sz="1600" dirty="0" err="1" smtClean="0">
                <a:solidFill>
                  <a:srgbClr val="003867"/>
                </a:solidFill>
              </a:rPr>
              <a:t>approaches</a:t>
            </a:r>
            <a:r>
              <a:rPr lang="de-DE" sz="1600" dirty="0" smtClean="0">
                <a:solidFill>
                  <a:srgbClr val="003867"/>
                </a:solidFill>
              </a:rPr>
              <a:t>: </a:t>
            </a:r>
            <a:r>
              <a:rPr lang="de-DE" sz="1600" dirty="0" err="1" smtClean="0">
                <a:solidFill>
                  <a:srgbClr val="003867"/>
                </a:solidFill>
              </a:rPr>
              <a:t>Shibboleth</a:t>
            </a:r>
            <a:r>
              <a:rPr lang="de-DE" sz="1600" dirty="0" smtClean="0">
                <a:solidFill>
                  <a:srgbClr val="003867"/>
                </a:solidFill>
              </a:rPr>
              <a:t>, </a:t>
            </a:r>
            <a:r>
              <a:rPr lang="de-DE" sz="1600" dirty="0" err="1" smtClean="0">
                <a:solidFill>
                  <a:srgbClr val="003867"/>
                </a:solidFill>
              </a:rPr>
              <a:t>OpenID</a:t>
            </a:r>
            <a:r>
              <a:rPr lang="de-DE" sz="1600" dirty="0" smtClean="0">
                <a:solidFill>
                  <a:srgbClr val="003867"/>
                </a:solidFill>
              </a:rPr>
              <a:t>, </a:t>
            </a:r>
            <a:r>
              <a:rPr lang="de-DE" sz="1600" dirty="0" err="1" smtClean="0">
                <a:solidFill>
                  <a:srgbClr val="003867"/>
                </a:solidFill>
              </a:rPr>
              <a:t>Authorisation</a:t>
            </a:r>
            <a:r>
              <a:rPr lang="de-DE" sz="1600" dirty="0" smtClean="0">
                <a:solidFill>
                  <a:srgbClr val="003867"/>
                </a:solidFill>
              </a:rPr>
              <a:t>, ...</a:t>
            </a:r>
          </a:p>
          <a:p>
            <a:pPr marL="685800" lvl="1" eaLnBrk="1" fontAlgn="auto" hangingPunct="1">
              <a:spcAft>
                <a:spcPts val="0"/>
              </a:spcAft>
              <a:buFont typeface="Arial" pitchFamily="34" charset="0"/>
              <a:buChar char="•"/>
              <a:tabLst>
                <a:tab pos="1793875" algn="l"/>
              </a:tabLst>
              <a:defRPr/>
            </a:pPr>
            <a:r>
              <a:rPr lang="de-DE" sz="1600" dirty="0" err="1" smtClean="0">
                <a:solidFill>
                  <a:srgbClr val="003867"/>
                </a:solidFill>
              </a:rPr>
              <a:t>Examples</a:t>
            </a:r>
            <a:r>
              <a:rPr lang="de-DE" sz="1600" dirty="0" smtClean="0">
                <a:solidFill>
                  <a:srgbClr val="003867"/>
                </a:solidFill>
              </a:rPr>
              <a:t> </a:t>
            </a:r>
            <a:r>
              <a:rPr lang="de-DE" sz="1600" dirty="0" err="1" smtClean="0">
                <a:solidFill>
                  <a:srgbClr val="003867"/>
                </a:solidFill>
              </a:rPr>
              <a:t>of</a:t>
            </a:r>
            <a:r>
              <a:rPr lang="de-DE" sz="1600" dirty="0" smtClean="0">
                <a:solidFill>
                  <a:srgbClr val="003867"/>
                </a:solidFill>
              </a:rPr>
              <a:t> </a:t>
            </a:r>
            <a:r>
              <a:rPr lang="de-DE" sz="1600" dirty="0" err="1" smtClean="0">
                <a:solidFill>
                  <a:srgbClr val="003867"/>
                </a:solidFill>
              </a:rPr>
              <a:t>currently</a:t>
            </a:r>
            <a:r>
              <a:rPr lang="de-DE" sz="1600" dirty="0" smtClean="0">
                <a:solidFill>
                  <a:srgbClr val="003867"/>
                </a:solidFill>
              </a:rPr>
              <a:t> </a:t>
            </a:r>
            <a:r>
              <a:rPr lang="de-DE" sz="1600" dirty="0" err="1" smtClean="0">
                <a:solidFill>
                  <a:srgbClr val="003867"/>
                </a:solidFill>
              </a:rPr>
              <a:t>implemented</a:t>
            </a:r>
            <a:r>
              <a:rPr lang="de-DE" sz="1600" dirty="0" smtClean="0">
                <a:solidFill>
                  <a:srgbClr val="003867"/>
                </a:solidFill>
              </a:rPr>
              <a:t> AAI </a:t>
            </a:r>
            <a:r>
              <a:rPr lang="de-DE" sz="1600" dirty="0" err="1" smtClean="0">
                <a:solidFill>
                  <a:srgbClr val="003867"/>
                </a:solidFill>
              </a:rPr>
              <a:t>systems</a:t>
            </a:r>
            <a:endParaRPr lang="de-DE" sz="1600" dirty="0" smtClean="0">
              <a:solidFill>
                <a:srgbClr val="003867"/>
              </a:solidFill>
            </a:endParaRPr>
          </a:p>
          <a:p>
            <a:pPr marL="685800" lvl="1" eaLnBrk="1" fontAlgn="auto" hangingPunct="1">
              <a:spcAft>
                <a:spcPts val="0"/>
              </a:spcAft>
              <a:buFont typeface="Arial" pitchFamily="34" charset="0"/>
              <a:buChar char="•"/>
              <a:tabLst>
                <a:tab pos="1793875" algn="l"/>
              </a:tabLst>
              <a:defRPr/>
            </a:pPr>
            <a:endParaRPr lang="de-DE" sz="1600" dirty="0" smtClean="0">
              <a:solidFill>
                <a:srgbClr val="003867"/>
              </a:solidFill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 pitchFamily="34" charset="0"/>
              <a:buChar char="•"/>
              <a:tabLst>
                <a:tab pos="1793875" algn="l"/>
              </a:tabLst>
              <a:defRPr/>
            </a:pPr>
            <a:r>
              <a:rPr lang="de-DE" sz="2000" dirty="0" smtClean="0">
                <a:solidFill>
                  <a:srgbClr val="003867"/>
                </a:solidFill>
              </a:rPr>
              <a:t>Persistent </a:t>
            </a:r>
            <a:r>
              <a:rPr lang="de-DE" sz="2000" dirty="0" err="1" smtClean="0">
                <a:solidFill>
                  <a:srgbClr val="003867"/>
                </a:solidFill>
              </a:rPr>
              <a:t>Identifiers</a:t>
            </a:r>
            <a:r>
              <a:rPr lang="de-DE" sz="2000" dirty="0">
                <a:solidFill>
                  <a:srgbClr val="003867"/>
                </a:solidFill>
              </a:rPr>
              <a:t> </a:t>
            </a:r>
            <a:r>
              <a:rPr lang="de-DE" sz="2000" dirty="0" smtClean="0">
                <a:solidFill>
                  <a:srgbClr val="003867"/>
                </a:solidFill>
              </a:rPr>
              <a:t>(PIDs)</a:t>
            </a:r>
          </a:p>
          <a:p>
            <a:pPr marL="685800" lvl="1" eaLnBrk="1" fontAlgn="auto" hangingPunct="1">
              <a:spcAft>
                <a:spcPts val="0"/>
              </a:spcAft>
              <a:buFont typeface="Arial" pitchFamily="34" charset="0"/>
              <a:buChar char="•"/>
              <a:tabLst>
                <a:tab pos="1793875" algn="l"/>
              </a:tabLst>
              <a:defRPr/>
            </a:pPr>
            <a:r>
              <a:rPr lang="de-DE" sz="1600" dirty="0" err="1">
                <a:solidFill>
                  <a:srgbClr val="003867"/>
                </a:solidFill>
              </a:rPr>
              <a:t>Introduction</a:t>
            </a:r>
            <a:r>
              <a:rPr lang="de-DE" sz="1600" dirty="0">
                <a:solidFill>
                  <a:srgbClr val="003867"/>
                </a:solidFill>
              </a:rPr>
              <a:t> </a:t>
            </a:r>
            <a:r>
              <a:rPr lang="de-DE" sz="1600" dirty="0" err="1">
                <a:solidFill>
                  <a:srgbClr val="003867"/>
                </a:solidFill>
              </a:rPr>
              <a:t>of</a:t>
            </a:r>
            <a:r>
              <a:rPr lang="de-DE" sz="1600" dirty="0">
                <a:solidFill>
                  <a:srgbClr val="003867"/>
                </a:solidFill>
              </a:rPr>
              <a:t> </a:t>
            </a:r>
            <a:r>
              <a:rPr lang="de-DE" sz="1600" dirty="0" err="1">
                <a:solidFill>
                  <a:srgbClr val="003867"/>
                </a:solidFill>
              </a:rPr>
              <a:t>goals</a:t>
            </a:r>
            <a:r>
              <a:rPr lang="de-DE" sz="1600" dirty="0">
                <a:solidFill>
                  <a:srgbClr val="003867"/>
                </a:solidFill>
              </a:rPr>
              <a:t>, </a:t>
            </a:r>
            <a:r>
              <a:rPr lang="de-DE" sz="1600" dirty="0" err="1" smtClean="0">
                <a:solidFill>
                  <a:srgbClr val="003867"/>
                </a:solidFill>
              </a:rPr>
              <a:t>actors</a:t>
            </a:r>
            <a:r>
              <a:rPr lang="de-DE" sz="1600" dirty="0" smtClean="0">
                <a:solidFill>
                  <a:srgbClr val="003867"/>
                </a:solidFill>
              </a:rPr>
              <a:t>, </a:t>
            </a:r>
            <a:r>
              <a:rPr lang="de-DE" sz="1600" dirty="0" err="1" smtClean="0">
                <a:solidFill>
                  <a:srgbClr val="003867"/>
                </a:solidFill>
              </a:rPr>
              <a:t>usage</a:t>
            </a:r>
            <a:endParaRPr lang="de-DE" sz="1600" dirty="0" smtClean="0">
              <a:solidFill>
                <a:srgbClr val="003867"/>
              </a:solidFill>
            </a:endParaRPr>
          </a:p>
          <a:p>
            <a:pPr marL="685800" lvl="1" eaLnBrk="1" fontAlgn="auto" hangingPunct="1">
              <a:spcAft>
                <a:spcPts val="0"/>
              </a:spcAft>
              <a:buFont typeface="Arial" pitchFamily="34" charset="0"/>
              <a:buChar char="•"/>
              <a:tabLst>
                <a:tab pos="1793875" algn="l"/>
              </a:tabLst>
              <a:defRPr/>
            </a:pPr>
            <a:r>
              <a:rPr lang="de-DE" sz="1600" dirty="0" smtClean="0">
                <a:solidFill>
                  <a:srgbClr val="003867"/>
                </a:solidFill>
              </a:rPr>
              <a:t>Description &amp; </a:t>
            </a:r>
            <a:r>
              <a:rPr lang="de-DE" sz="1600" dirty="0" err="1" smtClean="0">
                <a:solidFill>
                  <a:srgbClr val="003867"/>
                </a:solidFill>
              </a:rPr>
              <a:t>comparison</a:t>
            </a:r>
            <a:r>
              <a:rPr lang="de-DE" sz="1600" dirty="0" smtClean="0">
                <a:solidFill>
                  <a:srgbClr val="003867"/>
                </a:solidFill>
              </a:rPr>
              <a:t> </a:t>
            </a:r>
            <a:r>
              <a:rPr lang="de-DE" sz="1600" dirty="0" err="1" smtClean="0">
                <a:solidFill>
                  <a:srgbClr val="003867"/>
                </a:solidFill>
              </a:rPr>
              <a:t>of</a:t>
            </a:r>
            <a:r>
              <a:rPr lang="de-DE" sz="1600" dirty="0" smtClean="0">
                <a:solidFill>
                  <a:srgbClr val="003867"/>
                </a:solidFill>
              </a:rPr>
              <a:t> </a:t>
            </a:r>
            <a:r>
              <a:rPr lang="de-DE" sz="1600" dirty="0" err="1" smtClean="0">
                <a:solidFill>
                  <a:srgbClr val="003867"/>
                </a:solidFill>
              </a:rPr>
              <a:t>widely</a:t>
            </a:r>
            <a:r>
              <a:rPr lang="de-DE" sz="1600" dirty="0" smtClean="0">
                <a:solidFill>
                  <a:srgbClr val="003867"/>
                </a:solidFill>
              </a:rPr>
              <a:t> </a:t>
            </a:r>
            <a:r>
              <a:rPr lang="de-DE" sz="1600" dirty="0" err="1" smtClean="0">
                <a:solidFill>
                  <a:srgbClr val="003867"/>
                </a:solidFill>
              </a:rPr>
              <a:t>used</a:t>
            </a:r>
            <a:r>
              <a:rPr lang="de-DE" sz="1600" dirty="0" smtClean="0">
                <a:solidFill>
                  <a:srgbClr val="003867"/>
                </a:solidFill>
              </a:rPr>
              <a:t> </a:t>
            </a:r>
            <a:r>
              <a:rPr lang="de-DE" sz="1600" dirty="0" err="1" smtClean="0">
                <a:solidFill>
                  <a:srgbClr val="003867"/>
                </a:solidFill>
              </a:rPr>
              <a:t>services</a:t>
            </a:r>
            <a:endParaRPr lang="de-DE" sz="1600" dirty="0" smtClean="0">
              <a:solidFill>
                <a:srgbClr val="003867"/>
              </a:solidFill>
            </a:endParaRPr>
          </a:p>
          <a:p>
            <a:pPr marL="685800" lvl="1" eaLnBrk="1" fontAlgn="auto" hangingPunct="1">
              <a:spcAft>
                <a:spcPts val="0"/>
              </a:spcAft>
              <a:buFont typeface="Arial" pitchFamily="34" charset="0"/>
              <a:buChar char="•"/>
              <a:tabLst>
                <a:tab pos="1793875" algn="l"/>
              </a:tabLst>
              <a:defRPr/>
            </a:pPr>
            <a:r>
              <a:rPr lang="de-DE" sz="1600" dirty="0" err="1" smtClean="0">
                <a:solidFill>
                  <a:srgbClr val="003867"/>
                </a:solidFill>
              </a:rPr>
              <a:t>Example</a:t>
            </a:r>
            <a:r>
              <a:rPr lang="de-DE" sz="1600" dirty="0" smtClean="0">
                <a:solidFill>
                  <a:srgbClr val="003867"/>
                </a:solidFill>
              </a:rPr>
              <a:t> </a:t>
            </a:r>
            <a:r>
              <a:rPr lang="de-DE" sz="1600" dirty="0" err="1" smtClean="0">
                <a:solidFill>
                  <a:srgbClr val="003867"/>
                </a:solidFill>
              </a:rPr>
              <a:t>projects</a:t>
            </a:r>
            <a:r>
              <a:rPr lang="de-DE" sz="1600" dirty="0" smtClean="0">
                <a:solidFill>
                  <a:srgbClr val="003867"/>
                </a:solidFill>
              </a:rPr>
              <a:t> </a:t>
            </a:r>
            <a:r>
              <a:rPr lang="de-DE" sz="1600" dirty="0" err="1" smtClean="0">
                <a:solidFill>
                  <a:srgbClr val="003867"/>
                </a:solidFill>
              </a:rPr>
              <a:t>or</a:t>
            </a:r>
            <a:r>
              <a:rPr lang="de-DE" sz="1600" dirty="0" smtClean="0">
                <a:solidFill>
                  <a:srgbClr val="003867"/>
                </a:solidFill>
              </a:rPr>
              <a:t> </a:t>
            </a:r>
            <a:r>
              <a:rPr lang="de-DE" sz="1600" dirty="0" err="1" smtClean="0">
                <a:solidFill>
                  <a:srgbClr val="003867"/>
                </a:solidFill>
              </a:rPr>
              <a:t>institutions</a:t>
            </a:r>
            <a:r>
              <a:rPr lang="de-DE" sz="1600" dirty="0" smtClean="0">
                <a:solidFill>
                  <a:srgbClr val="003867"/>
                </a:solidFill>
              </a:rPr>
              <a:t> </a:t>
            </a:r>
            <a:r>
              <a:rPr lang="de-DE" sz="1600" dirty="0" err="1" smtClean="0">
                <a:solidFill>
                  <a:srgbClr val="003867"/>
                </a:solidFill>
              </a:rPr>
              <a:t>for</a:t>
            </a:r>
            <a:r>
              <a:rPr lang="de-DE" sz="1600" dirty="0" smtClean="0">
                <a:solidFill>
                  <a:srgbClr val="003867"/>
                </a:solidFill>
              </a:rPr>
              <a:t> PID </a:t>
            </a:r>
            <a:r>
              <a:rPr lang="de-DE" sz="1600" dirty="0" err="1" smtClean="0">
                <a:solidFill>
                  <a:srgbClr val="003867"/>
                </a:solidFill>
              </a:rPr>
              <a:t>services</a:t>
            </a:r>
            <a:r>
              <a:rPr lang="de-DE" sz="1600" dirty="0" smtClean="0">
                <a:solidFill>
                  <a:srgbClr val="003867"/>
                </a:solidFill>
              </a:rPr>
              <a:t> in </a:t>
            </a:r>
            <a:r>
              <a:rPr lang="de-DE" sz="1600" dirty="0" err="1" smtClean="0">
                <a:solidFill>
                  <a:srgbClr val="003867"/>
                </a:solidFill>
              </a:rPr>
              <a:t>use</a:t>
            </a:r>
            <a:endParaRPr lang="de-DE" sz="1600" dirty="0" smtClean="0">
              <a:solidFill>
                <a:srgbClr val="003867"/>
              </a:solidFill>
            </a:endParaRPr>
          </a:p>
          <a:p>
            <a:pPr marL="685800" lvl="1" eaLnBrk="1" fontAlgn="auto" hangingPunct="1">
              <a:spcAft>
                <a:spcPts val="0"/>
              </a:spcAft>
              <a:buFont typeface="Arial" pitchFamily="34" charset="0"/>
              <a:buChar char="•"/>
              <a:tabLst>
                <a:tab pos="1793875" algn="l"/>
              </a:tabLst>
              <a:defRPr/>
            </a:pPr>
            <a:r>
              <a:rPr lang="de-DE" sz="1600" dirty="0" err="1" smtClean="0">
                <a:solidFill>
                  <a:srgbClr val="003867"/>
                </a:solidFill>
              </a:rPr>
              <a:t>Process</a:t>
            </a:r>
            <a:r>
              <a:rPr lang="de-DE" sz="1600" dirty="0" smtClean="0">
                <a:solidFill>
                  <a:srgbClr val="003867"/>
                </a:solidFill>
              </a:rPr>
              <a:t> </a:t>
            </a:r>
            <a:r>
              <a:rPr lang="de-DE" sz="1600" dirty="0" err="1" smtClean="0">
                <a:solidFill>
                  <a:srgbClr val="003867"/>
                </a:solidFill>
              </a:rPr>
              <a:t>description</a:t>
            </a:r>
            <a:r>
              <a:rPr lang="de-DE" sz="1600" dirty="0" smtClean="0">
                <a:solidFill>
                  <a:srgbClr val="003867"/>
                </a:solidFill>
              </a:rPr>
              <a:t> </a:t>
            </a:r>
            <a:r>
              <a:rPr lang="de-DE" sz="1600" dirty="0" err="1" smtClean="0">
                <a:solidFill>
                  <a:srgbClr val="003867"/>
                </a:solidFill>
              </a:rPr>
              <a:t>of</a:t>
            </a:r>
            <a:r>
              <a:rPr lang="de-DE" sz="1600" dirty="0" smtClean="0">
                <a:solidFill>
                  <a:srgbClr val="003867"/>
                </a:solidFill>
              </a:rPr>
              <a:t> </a:t>
            </a:r>
            <a:r>
              <a:rPr lang="de-DE" sz="1600" dirty="0" err="1" smtClean="0">
                <a:solidFill>
                  <a:srgbClr val="003867"/>
                </a:solidFill>
              </a:rPr>
              <a:t>receiving</a:t>
            </a:r>
            <a:r>
              <a:rPr lang="de-DE" sz="1600" dirty="0" smtClean="0">
                <a:solidFill>
                  <a:srgbClr val="003867"/>
                </a:solidFill>
              </a:rPr>
              <a:t> a PID</a:t>
            </a:r>
          </a:p>
          <a:p>
            <a:pPr marL="685800" lvl="1" eaLnBrk="1" fontAlgn="auto" hangingPunct="1">
              <a:spcAft>
                <a:spcPts val="0"/>
              </a:spcAft>
              <a:buFont typeface="Arial" pitchFamily="34" charset="0"/>
              <a:buChar char="•"/>
              <a:tabLst>
                <a:tab pos="1793875" algn="l"/>
              </a:tabLst>
              <a:defRPr/>
            </a:pPr>
            <a:r>
              <a:rPr lang="de-DE" sz="1600" dirty="0" smtClean="0">
                <a:solidFill>
                  <a:srgbClr val="003867"/>
                </a:solidFill>
              </a:rPr>
              <a:t>Technical </a:t>
            </a:r>
            <a:r>
              <a:rPr lang="de-DE" sz="1600" dirty="0" err="1">
                <a:solidFill>
                  <a:srgbClr val="003867"/>
                </a:solidFill>
              </a:rPr>
              <a:t>c</a:t>
            </a:r>
            <a:r>
              <a:rPr lang="de-DE" sz="1600" dirty="0" err="1" smtClean="0">
                <a:solidFill>
                  <a:srgbClr val="003867"/>
                </a:solidFill>
              </a:rPr>
              <a:t>hallenges</a:t>
            </a:r>
            <a:r>
              <a:rPr lang="de-DE" sz="1600" dirty="0" smtClean="0">
                <a:solidFill>
                  <a:srgbClr val="003867"/>
                </a:solidFill>
              </a:rPr>
              <a:t> </a:t>
            </a:r>
            <a:r>
              <a:rPr lang="de-DE" sz="1600" dirty="0" err="1" smtClean="0">
                <a:solidFill>
                  <a:srgbClr val="003867"/>
                </a:solidFill>
              </a:rPr>
              <a:t>of</a:t>
            </a:r>
            <a:r>
              <a:rPr lang="de-DE" sz="1600" dirty="0" smtClean="0">
                <a:solidFill>
                  <a:srgbClr val="003867"/>
                </a:solidFill>
              </a:rPr>
              <a:t> </a:t>
            </a:r>
            <a:r>
              <a:rPr lang="de-DE" sz="1600" dirty="0" err="1" smtClean="0">
                <a:solidFill>
                  <a:srgbClr val="003867"/>
                </a:solidFill>
              </a:rPr>
              <a:t>persistence</a:t>
            </a:r>
            <a:endParaRPr lang="de-DE" sz="1600" dirty="0">
              <a:solidFill>
                <a:srgbClr val="003867"/>
              </a:solidFill>
            </a:endParaRPr>
          </a:p>
          <a:p>
            <a:pPr marL="685800" lvl="1" eaLnBrk="1" fontAlgn="auto" hangingPunct="1">
              <a:spcAft>
                <a:spcPts val="0"/>
              </a:spcAft>
              <a:buFont typeface="Arial" pitchFamily="34" charset="0"/>
              <a:buChar char="•"/>
              <a:tabLst>
                <a:tab pos="1793875" algn="l"/>
              </a:tabLst>
              <a:defRPr/>
            </a:pPr>
            <a:endParaRPr lang="de-DE" sz="1400" dirty="0" smtClean="0">
              <a:solidFill>
                <a:srgbClr val="003867"/>
              </a:solidFill>
            </a:endParaRPr>
          </a:p>
        </p:txBody>
      </p:sp>
      <p:sp>
        <p:nvSpPr>
          <p:cNvPr id="51203" name="Fußzeilenplatzhalter 3"/>
          <p:cNvSpPr>
            <a:spLocks/>
          </p:cNvSpPr>
          <p:nvPr/>
        </p:nvSpPr>
        <p:spPr bwMode="auto">
          <a:xfrm>
            <a:off x="3200400" y="64008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914400"/>
            <a:r>
              <a:rPr lang="en-US" sz="800">
                <a:solidFill>
                  <a:schemeClr val="bg1"/>
                </a:solidFill>
                <a:ea typeface="MS PGothic"/>
                <a:cs typeface="MS PGothic"/>
              </a:rPr>
              <a:t>IASSIST workshop</a:t>
            </a:r>
          </a:p>
          <a:p>
            <a:pPr algn="ctr" defTabSz="914400"/>
            <a:r>
              <a:rPr lang="en-US" sz="800">
                <a:solidFill>
                  <a:schemeClr val="bg1"/>
                </a:solidFill>
                <a:ea typeface="MS PGothic"/>
                <a:cs typeface="MS PGothic"/>
              </a:rPr>
              <a:t>Cologne, 28.05.2013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1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17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30300"/>
            <a:ext cx="8229600" cy="498475"/>
          </a:xfrm>
        </p:spPr>
        <p:txBody>
          <a:bodyPr/>
          <a:lstStyle/>
          <a:p>
            <a:pPr eaLnBrk="1" hangingPunct="1"/>
            <a:r>
              <a:rPr lang="de-DE" sz="2800" smtClean="0">
                <a:latin typeface="Arial Rounded MT Bold" pitchFamily="34" charset="0"/>
                <a:ea typeface="MS PGothic"/>
                <a:cs typeface="MS PGothic"/>
              </a:rPr>
              <a:t>DASISH Online Training Module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57200" y="1773238"/>
            <a:ext cx="8229600" cy="3455987"/>
          </a:xfrm>
        </p:spPr>
        <p:txBody>
          <a:bodyPr anchor="ctr" anchorCtr="1"/>
          <a:lstStyle/>
          <a:p>
            <a:pPr marL="0" indent="0" algn="ctr" eaLnBrk="1" hangingPunct="1">
              <a:buFont typeface="Arial" charset="0"/>
              <a:buNone/>
              <a:tabLst>
                <a:tab pos="1793875" algn="l"/>
              </a:tabLst>
            </a:pPr>
            <a:r>
              <a:rPr lang="de-DE" sz="2400" smtClean="0">
                <a:solidFill>
                  <a:srgbClr val="003867"/>
                </a:solidFill>
              </a:rPr>
              <a:t>Thank you for your attention!</a:t>
            </a:r>
          </a:p>
          <a:p>
            <a:pPr marL="0" indent="0" algn="ctr" eaLnBrk="1" hangingPunct="1">
              <a:buFont typeface="Arial" charset="0"/>
              <a:buNone/>
              <a:tabLst>
                <a:tab pos="1793875" algn="l"/>
              </a:tabLst>
            </a:pPr>
            <a:r>
              <a:rPr lang="de-DE" sz="2400" smtClean="0">
                <a:solidFill>
                  <a:srgbClr val="003867"/>
                </a:solidFill>
              </a:rPr>
              <a:t>Time for questions</a:t>
            </a:r>
            <a:endParaRPr lang="de-DE" sz="1400" smtClean="0">
              <a:solidFill>
                <a:srgbClr val="003867"/>
              </a:solidFill>
            </a:endParaRPr>
          </a:p>
          <a:p>
            <a:pPr marL="685800" lvl="1" algn="ctr" eaLnBrk="1" hangingPunct="1">
              <a:buFont typeface="Arial" charset="0"/>
              <a:buChar char="•"/>
              <a:tabLst>
                <a:tab pos="1793875" algn="l"/>
              </a:tabLst>
            </a:pPr>
            <a:endParaRPr lang="de-DE" sz="1400" smtClean="0">
              <a:solidFill>
                <a:srgbClr val="003867"/>
              </a:solidFill>
            </a:endParaRPr>
          </a:p>
        </p:txBody>
      </p:sp>
      <p:sp>
        <p:nvSpPr>
          <p:cNvPr id="53251" name="Fußzeilenplatzhalter 3"/>
          <p:cNvSpPr>
            <a:spLocks/>
          </p:cNvSpPr>
          <p:nvPr/>
        </p:nvSpPr>
        <p:spPr bwMode="auto">
          <a:xfrm>
            <a:off x="3200400" y="64008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914400"/>
            <a:r>
              <a:rPr lang="en-US" sz="800">
                <a:solidFill>
                  <a:schemeClr val="bg1"/>
                </a:solidFill>
                <a:ea typeface="MS PGothic"/>
                <a:cs typeface="MS PGothic"/>
              </a:rPr>
              <a:t>IASSIST workshop</a:t>
            </a:r>
          </a:p>
          <a:p>
            <a:pPr algn="ctr" defTabSz="914400"/>
            <a:r>
              <a:rPr lang="en-US" sz="800">
                <a:solidFill>
                  <a:schemeClr val="bg1"/>
                </a:solidFill>
                <a:ea typeface="MS PGothic"/>
                <a:cs typeface="MS PGothic"/>
              </a:rPr>
              <a:t>Cologne, 28.05.2013</a:t>
            </a:r>
          </a:p>
        </p:txBody>
      </p:sp>
      <p:sp>
        <p:nvSpPr>
          <p:cNvPr id="53252" name="Rechteck 1"/>
          <p:cNvSpPr>
            <a:spLocks noChangeArrowheads="1"/>
          </p:cNvSpPr>
          <p:nvPr/>
        </p:nvSpPr>
        <p:spPr bwMode="auto">
          <a:xfrm>
            <a:off x="684213" y="5157788"/>
            <a:ext cx="4572000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20000"/>
              </a:spcBef>
            </a:pPr>
            <a:r>
              <a:rPr lang="de-DE" sz="1600">
                <a:solidFill>
                  <a:srgbClr val="404040"/>
                </a:solidFill>
                <a:ea typeface="MS PGothic"/>
                <a:cs typeface="MS PGothic"/>
              </a:rPr>
              <a:t>Claudia Engelhardt</a:t>
            </a:r>
          </a:p>
          <a:p>
            <a:pPr defTabSz="914400">
              <a:spcBef>
                <a:spcPct val="20000"/>
              </a:spcBef>
            </a:pPr>
            <a:r>
              <a:rPr lang="de-DE" sz="1600">
                <a:solidFill>
                  <a:srgbClr val="404040"/>
                </a:solidFill>
                <a:ea typeface="MS PGothic"/>
                <a:cs typeface="MS PGothic"/>
                <a:hlinkClick r:id="rId3"/>
              </a:rPr>
              <a:t>claudia.engelhardt</a:t>
            </a:r>
            <a:r>
              <a:rPr lang="de-DE" sz="1600">
                <a:solidFill>
                  <a:srgbClr val="404040"/>
                </a:solidFill>
                <a:ea typeface="MS PGothic"/>
                <a:cs typeface="MS PGothic"/>
                <a:hlinkClick r:id="rId4"/>
              </a:rPr>
              <a:t>@sub.uni-goettingen.de</a:t>
            </a:r>
            <a:endParaRPr lang="de-DE" sz="1600">
              <a:solidFill>
                <a:srgbClr val="404040"/>
              </a:solidFill>
              <a:ea typeface="MS PGothic"/>
              <a:cs typeface="MS PGothic"/>
            </a:endParaRPr>
          </a:p>
        </p:txBody>
      </p:sp>
      <p:sp>
        <p:nvSpPr>
          <p:cNvPr id="53253" name="Rechteck 5"/>
          <p:cNvSpPr>
            <a:spLocks noChangeArrowheads="1"/>
          </p:cNvSpPr>
          <p:nvPr/>
        </p:nvSpPr>
        <p:spPr bwMode="auto">
          <a:xfrm>
            <a:off x="5076825" y="5157788"/>
            <a:ext cx="2951163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20000"/>
              </a:spcBef>
              <a:buFont typeface="Times New Roman" pitchFamily="18" charset="0"/>
              <a:buNone/>
            </a:pPr>
            <a:r>
              <a:rPr lang="de-DE" sz="1600">
                <a:solidFill>
                  <a:srgbClr val="404040"/>
                </a:solidFill>
                <a:ea typeface="MS PGothic"/>
                <a:cs typeface="MS PGothic"/>
              </a:rPr>
              <a:t>Timo Gnadt</a:t>
            </a:r>
          </a:p>
          <a:p>
            <a:pPr defTabSz="914400">
              <a:spcBef>
                <a:spcPct val="20000"/>
              </a:spcBef>
              <a:buFont typeface="Times New Roman" pitchFamily="18" charset="0"/>
              <a:buNone/>
            </a:pPr>
            <a:r>
              <a:rPr lang="de-DE" sz="1600">
                <a:solidFill>
                  <a:srgbClr val="404040"/>
                </a:solidFill>
                <a:ea typeface="MS PGothic"/>
                <a:cs typeface="MS PGothic"/>
                <a:hlinkClick r:id="rId4"/>
              </a:rPr>
              <a:t>gnadt@sub.uni-goettingen.de</a:t>
            </a:r>
            <a:endParaRPr lang="de-DE" sz="1600">
              <a:solidFill>
                <a:srgbClr val="404040"/>
              </a:solidFill>
              <a:ea typeface="MS PGothic"/>
              <a:cs typeface="MS PGothic"/>
            </a:endParaRPr>
          </a:p>
        </p:txBody>
      </p:sp>
      <p:pic>
        <p:nvPicPr>
          <p:cNvPr id="53254" name="Bild 3" descr="ML:Users:ralfstockmann:Dropbox:Sync Ordner:WWW Relaunch:Logo:Final 2012:LOGOS:Logo blau links Zuschnitt.pd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188" y="5935663"/>
            <a:ext cx="3600450" cy="70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30300"/>
            <a:ext cx="8229600" cy="498475"/>
          </a:xfrm>
          <a:effectLst>
            <a:outerShdw blurRad="25400" dist="25400" dir="7200000" algn="t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dirty="0" smtClean="0">
                <a:latin typeface="Arial Rounded MT Bold" pitchFamily="34" charset="0"/>
                <a:ea typeface="MS PGothic" pitchFamily="34" charset="-128"/>
              </a:rPr>
              <a:t>DASISH WP7 „Education </a:t>
            </a:r>
            <a:r>
              <a:rPr lang="de-DE" sz="2800" dirty="0" err="1" smtClean="0">
                <a:latin typeface="Arial Rounded MT Bold" pitchFamily="34" charset="0"/>
                <a:ea typeface="MS PGothic" pitchFamily="34" charset="-128"/>
              </a:rPr>
              <a:t>and</a:t>
            </a:r>
            <a:r>
              <a:rPr lang="de-DE" sz="2800" dirty="0" smtClean="0">
                <a:latin typeface="Arial Rounded MT Bold" pitchFamily="34" charset="0"/>
                <a:ea typeface="MS PGothic" pitchFamily="34" charset="-128"/>
              </a:rPr>
              <a:t> Training“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57200" y="1773238"/>
            <a:ext cx="8229600" cy="4968875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tabLst>
                <a:tab pos="1793875" algn="l"/>
              </a:tabLst>
              <a:defRPr/>
            </a:pPr>
            <a:r>
              <a:rPr lang="en-US" sz="2400" dirty="0" smtClean="0">
                <a:solidFill>
                  <a:srgbClr val="003867"/>
                </a:solidFill>
              </a:rPr>
              <a:t>Goals:</a:t>
            </a:r>
          </a:p>
          <a:p>
            <a:pPr eaLnBrk="1" fontAlgn="auto" hangingPunct="1">
              <a:spcAft>
                <a:spcPts val="0"/>
              </a:spcAft>
              <a:tabLst>
                <a:tab pos="1793875" algn="l"/>
              </a:tabLst>
              <a:defRPr/>
            </a:pPr>
            <a:r>
              <a:rPr lang="en-US" sz="2000" dirty="0" smtClean="0">
                <a:solidFill>
                  <a:srgbClr val="003867"/>
                </a:solidFill>
              </a:rPr>
              <a:t>Establish a joint </a:t>
            </a:r>
            <a:r>
              <a:rPr lang="en-US" sz="2000" dirty="0">
                <a:solidFill>
                  <a:srgbClr val="003867"/>
                </a:solidFill>
              </a:rPr>
              <a:t>domain for </a:t>
            </a:r>
            <a:r>
              <a:rPr lang="en-US" sz="2000" dirty="0" smtClean="0">
                <a:solidFill>
                  <a:srgbClr val="003867"/>
                </a:solidFill>
              </a:rPr>
              <a:t>Training </a:t>
            </a:r>
            <a:r>
              <a:rPr lang="en-US" sz="2000" dirty="0">
                <a:solidFill>
                  <a:srgbClr val="003867"/>
                </a:solidFill>
              </a:rPr>
              <a:t>and </a:t>
            </a:r>
            <a:r>
              <a:rPr lang="en-US" sz="2000" dirty="0" smtClean="0">
                <a:solidFill>
                  <a:srgbClr val="003867"/>
                </a:solidFill>
              </a:rPr>
              <a:t>Education for Social Sciences &amp; Humanities infrastructures</a:t>
            </a:r>
            <a:endParaRPr lang="en-US" sz="2000" dirty="0">
              <a:solidFill>
                <a:srgbClr val="003867"/>
              </a:solidFill>
            </a:endParaRPr>
          </a:p>
          <a:p>
            <a:pPr eaLnBrk="1" fontAlgn="auto" hangingPunct="1">
              <a:spcAft>
                <a:spcPts val="0"/>
              </a:spcAft>
              <a:tabLst>
                <a:tab pos="1793875" algn="l"/>
              </a:tabLst>
              <a:defRPr/>
            </a:pPr>
            <a:r>
              <a:rPr lang="en-US" sz="2000" dirty="0">
                <a:solidFill>
                  <a:srgbClr val="003867"/>
                </a:solidFill>
              </a:rPr>
              <a:t>Inspire new research approaches using infrastructures</a:t>
            </a:r>
          </a:p>
          <a:p>
            <a:pPr eaLnBrk="1" fontAlgn="auto" hangingPunct="1">
              <a:spcAft>
                <a:spcPts val="0"/>
              </a:spcAft>
              <a:tabLst>
                <a:tab pos="1793875" algn="l"/>
              </a:tabLst>
              <a:defRPr/>
            </a:pPr>
            <a:r>
              <a:rPr lang="en-US" sz="2000" dirty="0">
                <a:solidFill>
                  <a:srgbClr val="003867"/>
                </a:solidFill>
              </a:rPr>
              <a:t>Discuss the role of infrastructures in </a:t>
            </a:r>
            <a:r>
              <a:rPr lang="en-US" sz="2000" dirty="0" smtClean="0">
                <a:solidFill>
                  <a:srgbClr val="003867"/>
                </a:solidFill>
              </a:rPr>
              <a:t>research methodologies</a:t>
            </a:r>
            <a:endParaRPr lang="en-US" sz="2000" dirty="0">
              <a:solidFill>
                <a:srgbClr val="003867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/>
              <a:buNone/>
              <a:tabLst>
                <a:tab pos="1793875" algn="l"/>
              </a:tabLst>
              <a:defRPr/>
            </a:pPr>
            <a:endParaRPr lang="de-DE" sz="2400" dirty="0" smtClean="0">
              <a:solidFill>
                <a:srgbClr val="003867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/>
              <a:buNone/>
              <a:tabLst>
                <a:tab pos="1793875" algn="l"/>
              </a:tabLst>
              <a:defRPr/>
            </a:pPr>
            <a:r>
              <a:rPr lang="de-DE" sz="2400" dirty="0" smtClean="0">
                <a:solidFill>
                  <a:srgbClr val="003867"/>
                </a:solidFill>
              </a:rPr>
              <a:t>Tasks/</a:t>
            </a:r>
            <a:r>
              <a:rPr lang="de-DE" sz="2400" dirty="0" err="1" smtClean="0">
                <a:solidFill>
                  <a:srgbClr val="003867"/>
                </a:solidFill>
              </a:rPr>
              <a:t>Measures</a:t>
            </a:r>
            <a:r>
              <a:rPr lang="de-DE" sz="2400" dirty="0" smtClean="0">
                <a:solidFill>
                  <a:srgbClr val="003867"/>
                </a:solidFill>
              </a:rPr>
              <a:t>:</a:t>
            </a:r>
          </a:p>
          <a:p>
            <a:pPr eaLnBrk="1" fontAlgn="auto" hangingPunct="1">
              <a:spcAft>
                <a:spcPts val="0"/>
              </a:spcAft>
              <a:tabLst>
                <a:tab pos="1793875" algn="l"/>
              </a:tabLst>
              <a:defRPr/>
            </a:pPr>
            <a:r>
              <a:rPr lang="de-DE" sz="2000" dirty="0" smtClean="0">
                <a:solidFill>
                  <a:srgbClr val="003867"/>
                </a:solidFill>
              </a:rPr>
              <a:t>Series </a:t>
            </a:r>
            <a:r>
              <a:rPr lang="de-DE" sz="2000" dirty="0" err="1" smtClean="0">
                <a:solidFill>
                  <a:srgbClr val="003867"/>
                </a:solidFill>
              </a:rPr>
              <a:t>of</a:t>
            </a:r>
            <a:r>
              <a:rPr lang="de-DE" sz="2000" dirty="0" smtClean="0">
                <a:solidFill>
                  <a:srgbClr val="003867"/>
                </a:solidFill>
              </a:rPr>
              <a:t> online </a:t>
            </a:r>
            <a:r>
              <a:rPr lang="de-DE" sz="2000" dirty="0" err="1" smtClean="0">
                <a:solidFill>
                  <a:srgbClr val="003867"/>
                </a:solidFill>
              </a:rPr>
              <a:t>training</a:t>
            </a:r>
            <a:r>
              <a:rPr lang="de-DE" sz="2000" dirty="0" smtClean="0">
                <a:solidFill>
                  <a:srgbClr val="003867"/>
                </a:solidFill>
              </a:rPr>
              <a:t> </a:t>
            </a:r>
            <a:r>
              <a:rPr lang="de-DE" sz="2000" dirty="0" err="1" smtClean="0">
                <a:solidFill>
                  <a:srgbClr val="003867"/>
                </a:solidFill>
              </a:rPr>
              <a:t>modules</a:t>
            </a:r>
            <a:endParaRPr lang="de-DE" sz="2000" dirty="0">
              <a:solidFill>
                <a:srgbClr val="003867"/>
              </a:solidFill>
            </a:endParaRPr>
          </a:p>
          <a:p>
            <a:pPr eaLnBrk="1" fontAlgn="auto" hangingPunct="1">
              <a:spcAft>
                <a:spcPts val="0"/>
              </a:spcAft>
              <a:tabLst>
                <a:tab pos="1793875" algn="l"/>
              </a:tabLst>
              <a:defRPr/>
            </a:pPr>
            <a:r>
              <a:rPr lang="de-DE" sz="2000" dirty="0" smtClean="0">
                <a:solidFill>
                  <a:srgbClr val="003867"/>
                </a:solidFill>
              </a:rPr>
              <a:t>Series </a:t>
            </a:r>
            <a:r>
              <a:rPr lang="de-DE" sz="2000" dirty="0" err="1" smtClean="0">
                <a:solidFill>
                  <a:srgbClr val="003867"/>
                </a:solidFill>
              </a:rPr>
              <a:t>of</a:t>
            </a:r>
            <a:r>
              <a:rPr lang="de-DE" sz="2000" dirty="0" smtClean="0">
                <a:solidFill>
                  <a:srgbClr val="003867"/>
                </a:solidFill>
              </a:rPr>
              <a:t> </a:t>
            </a:r>
            <a:r>
              <a:rPr lang="de-DE" sz="2000" dirty="0" err="1" smtClean="0">
                <a:solidFill>
                  <a:srgbClr val="003867"/>
                </a:solidFill>
              </a:rPr>
              <a:t>training</a:t>
            </a:r>
            <a:r>
              <a:rPr lang="de-DE" sz="2000" dirty="0" smtClean="0">
                <a:solidFill>
                  <a:srgbClr val="003867"/>
                </a:solidFill>
              </a:rPr>
              <a:t> </a:t>
            </a:r>
            <a:r>
              <a:rPr lang="de-DE" sz="2000" dirty="0" err="1" smtClean="0">
                <a:solidFill>
                  <a:srgbClr val="003867"/>
                </a:solidFill>
              </a:rPr>
              <a:t>workshops</a:t>
            </a:r>
            <a:endParaRPr lang="de-DE" sz="2000" dirty="0">
              <a:solidFill>
                <a:srgbClr val="003867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/>
              <a:buNone/>
              <a:tabLst>
                <a:tab pos="1793875" algn="l"/>
              </a:tabLst>
              <a:defRPr/>
            </a:pPr>
            <a:endParaRPr lang="de-DE" sz="1800" dirty="0" smtClean="0">
              <a:solidFill>
                <a:srgbClr val="003867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tabLst>
                <a:tab pos="1793875" algn="l"/>
              </a:tabLst>
              <a:defRPr/>
            </a:pPr>
            <a:endParaRPr lang="de-DE" sz="1800" dirty="0" smtClean="0">
              <a:solidFill>
                <a:srgbClr val="003867"/>
              </a:solidFill>
            </a:endParaRPr>
          </a:p>
        </p:txBody>
      </p:sp>
      <p:sp>
        <p:nvSpPr>
          <p:cNvPr id="32771" name="Fußzeilenplatzhalter 3"/>
          <p:cNvSpPr>
            <a:spLocks/>
          </p:cNvSpPr>
          <p:nvPr/>
        </p:nvSpPr>
        <p:spPr bwMode="auto">
          <a:xfrm>
            <a:off x="3200400" y="64008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914400"/>
            <a:r>
              <a:rPr lang="en-US" sz="800">
                <a:solidFill>
                  <a:schemeClr val="bg1"/>
                </a:solidFill>
                <a:ea typeface="MS PGothic"/>
                <a:cs typeface="MS PGothic"/>
              </a:rPr>
              <a:t>IASSIST workshop</a:t>
            </a:r>
          </a:p>
          <a:p>
            <a:pPr algn="ctr" defTabSz="914400"/>
            <a:r>
              <a:rPr lang="en-US" sz="800">
                <a:solidFill>
                  <a:schemeClr val="bg1"/>
                </a:solidFill>
                <a:ea typeface="MS PGothic"/>
                <a:cs typeface="MS PGothic"/>
              </a:rPr>
              <a:t>Cologne, 28.05.2013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30300"/>
            <a:ext cx="8229600" cy="498475"/>
          </a:xfrm>
          <a:effectLst>
            <a:outerShdw blurRad="25400" dist="25400" dir="7200000" algn="t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dirty="0" smtClean="0">
                <a:latin typeface="Arial Rounded MT Bold" pitchFamily="34" charset="0"/>
                <a:ea typeface="MS PGothic" pitchFamily="34" charset="-128"/>
              </a:rPr>
              <a:t>DASISH Online Training Module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57200" y="1773238"/>
            <a:ext cx="8229600" cy="4968875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/>
              <a:buNone/>
              <a:tabLst>
                <a:tab pos="1793875" algn="l"/>
              </a:tabLst>
              <a:defRPr/>
            </a:pPr>
            <a:r>
              <a:rPr lang="de-DE" sz="2400" u="sng" dirty="0" smtClean="0">
                <a:solidFill>
                  <a:srgbClr val="003867"/>
                </a:solidFill>
              </a:rPr>
              <a:t>Topic:</a:t>
            </a:r>
            <a:r>
              <a:rPr lang="de-DE" sz="2400" dirty="0" smtClean="0">
                <a:solidFill>
                  <a:srgbClr val="003867"/>
                </a:solidFill>
              </a:rPr>
              <a:t> Access </a:t>
            </a:r>
            <a:r>
              <a:rPr lang="de-DE" sz="2400" dirty="0" err="1" smtClean="0">
                <a:solidFill>
                  <a:srgbClr val="003867"/>
                </a:solidFill>
              </a:rPr>
              <a:t>Policies</a:t>
            </a:r>
            <a:r>
              <a:rPr lang="de-DE" sz="2400" dirty="0" smtClean="0">
                <a:solidFill>
                  <a:srgbClr val="003867"/>
                </a:solidFill>
              </a:rPr>
              <a:t> </a:t>
            </a:r>
            <a:r>
              <a:rPr lang="de-DE" sz="2400" dirty="0" err="1" smtClean="0">
                <a:solidFill>
                  <a:srgbClr val="003867"/>
                </a:solidFill>
              </a:rPr>
              <a:t>and</a:t>
            </a:r>
            <a:r>
              <a:rPr lang="de-DE" sz="2400" dirty="0" smtClean="0">
                <a:solidFill>
                  <a:srgbClr val="003867"/>
                </a:solidFill>
              </a:rPr>
              <a:t> Licensing</a:t>
            </a:r>
          </a:p>
          <a:p>
            <a:pPr marL="0" indent="0" eaLnBrk="1" fontAlgn="auto" hangingPunct="1">
              <a:spcAft>
                <a:spcPts val="0"/>
              </a:spcAft>
              <a:buFont typeface="Arial"/>
              <a:buNone/>
              <a:tabLst>
                <a:tab pos="1793875" algn="l"/>
              </a:tabLst>
              <a:defRPr/>
            </a:pPr>
            <a:r>
              <a:rPr lang="de-DE" sz="2400" dirty="0" smtClean="0">
                <a:solidFill>
                  <a:srgbClr val="003867"/>
                </a:solidFill>
              </a:rPr>
              <a:t>First </a:t>
            </a:r>
            <a:r>
              <a:rPr lang="de-DE" sz="2400" dirty="0" err="1" smtClean="0">
                <a:solidFill>
                  <a:srgbClr val="003867"/>
                </a:solidFill>
              </a:rPr>
              <a:t>module</a:t>
            </a:r>
            <a:r>
              <a:rPr lang="de-DE" sz="2400" dirty="0" smtClean="0">
                <a:solidFill>
                  <a:srgbClr val="003867"/>
                </a:solidFill>
              </a:rPr>
              <a:t> </a:t>
            </a:r>
            <a:r>
              <a:rPr lang="de-DE" sz="2400" dirty="0" err="1" smtClean="0">
                <a:solidFill>
                  <a:srgbClr val="003867"/>
                </a:solidFill>
              </a:rPr>
              <a:t>of</a:t>
            </a:r>
            <a:r>
              <a:rPr lang="de-DE" sz="2400" dirty="0" smtClean="0">
                <a:solidFill>
                  <a:srgbClr val="003867"/>
                </a:solidFill>
              </a:rPr>
              <a:t> a </a:t>
            </a:r>
            <a:r>
              <a:rPr lang="de-DE" sz="2400" dirty="0" err="1" smtClean="0">
                <a:solidFill>
                  <a:srgbClr val="003867"/>
                </a:solidFill>
              </a:rPr>
              <a:t>series</a:t>
            </a:r>
            <a:r>
              <a:rPr lang="de-DE" sz="2400" dirty="0" smtClean="0">
                <a:solidFill>
                  <a:srgbClr val="003867"/>
                </a:solidFill>
              </a:rPr>
              <a:t> on </a:t>
            </a:r>
            <a:r>
              <a:rPr lang="de-DE" sz="2400" dirty="0" err="1" smtClean="0">
                <a:solidFill>
                  <a:srgbClr val="003867"/>
                </a:solidFill>
              </a:rPr>
              <a:t>data</a:t>
            </a:r>
            <a:r>
              <a:rPr lang="de-DE" sz="2400" dirty="0" smtClean="0">
                <a:solidFill>
                  <a:srgbClr val="003867"/>
                </a:solidFill>
              </a:rPr>
              <a:t> </a:t>
            </a:r>
            <a:r>
              <a:rPr lang="de-DE" sz="2400" dirty="0" err="1" smtClean="0">
                <a:solidFill>
                  <a:srgbClr val="003867"/>
                </a:solidFill>
              </a:rPr>
              <a:t>management</a:t>
            </a:r>
            <a:r>
              <a:rPr lang="de-DE" sz="2400" dirty="0" smtClean="0">
                <a:solidFill>
                  <a:srgbClr val="003867"/>
                </a:solidFill>
              </a:rPr>
              <a:t> </a:t>
            </a:r>
            <a:r>
              <a:rPr lang="de-DE" sz="2400" dirty="0" err="1" smtClean="0">
                <a:solidFill>
                  <a:srgbClr val="003867"/>
                </a:solidFill>
              </a:rPr>
              <a:t>related</a:t>
            </a:r>
            <a:r>
              <a:rPr lang="de-DE" sz="2400" dirty="0" smtClean="0">
                <a:solidFill>
                  <a:srgbClr val="003867"/>
                </a:solidFill>
              </a:rPr>
              <a:t> </a:t>
            </a:r>
            <a:r>
              <a:rPr lang="de-DE" sz="2400" dirty="0" err="1" smtClean="0">
                <a:solidFill>
                  <a:srgbClr val="003867"/>
                </a:solidFill>
              </a:rPr>
              <a:t>topics</a:t>
            </a:r>
            <a:r>
              <a:rPr lang="de-DE" sz="2400" dirty="0" smtClean="0">
                <a:solidFill>
                  <a:srgbClr val="003867"/>
                </a:solidFill>
              </a:rPr>
              <a:t>:</a:t>
            </a:r>
            <a:endParaRPr lang="de-DE" sz="1800" dirty="0" smtClean="0">
              <a:solidFill>
                <a:srgbClr val="003867"/>
              </a:solidFill>
            </a:endParaRPr>
          </a:p>
          <a:p>
            <a:pPr marL="631825" indent="-285750" eaLnBrk="1" fontAlgn="auto" hangingPunct="1">
              <a:spcAft>
                <a:spcPts val="0"/>
              </a:spcAft>
              <a:buFont typeface="Arial" pitchFamily="34" charset="0"/>
              <a:buChar char="•"/>
              <a:tabLst>
                <a:tab pos="1793875" algn="l"/>
              </a:tabLst>
              <a:defRPr/>
            </a:pPr>
            <a:r>
              <a:rPr lang="de-DE" sz="1800" dirty="0" smtClean="0">
                <a:solidFill>
                  <a:srgbClr val="003867"/>
                </a:solidFill>
              </a:rPr>
              <a:t>Access </a:t>
            </a:r>
            <a:r>
              <a:rPr lang="de-DE" sz="1800" dirty="0" err="1" smtClean="0">
                <a:solidFill>
                  <a:srgbClr val="003867"/>
                </a:solidFill>
              </a:rPr>
              <a:t>Policies</a:t>
            </a:r>
            <a:r>
              <a:rPr lang="de-DE" sz="1800" dirty="0" smtClean="0">
                <a:solidFill>
                  <a:srgbClr val="003867"/>
                </a:solidFill>
              </a:rPr>
              <a:t> </a:t>
            </a:r>
            <a:r>
              <a:rPr lang="de-DE" sz="1800" dirty="0" err="1" smtClean="0">
                <a:solidFill>
                  <a:srgbClr val="003867"/>
                </a:solidFill>
              </a:rPr>
              <a:t>and</a:t>
            </a:r>
            <a:r>
              <a:rPr lang="de-DE" sz="1800" dirty="0" smtClean="0">
                <a:solidFill>
                  <a:srgbClr val="003867"/>
                </a:solidFill>
              </a:rPr>
              <a:t> Licensing</a:t>
            </a:r>
          </a:p>
          <a:p>
            <a:pPr marL="631825" indent="-285750" eaLnBrk="1" fontAlgn="auto" hangingPunct="1">
              <a:spcAft>
                <a:spcPts val="0"/>
              </a:spcAft>
              <a:buFont typeface="Arial" pitchFamily="34" charset="0"/>
              <a:buChar char="•"/>
              <a:tabLst>
                <a:tab pos="1793875" algn="l"/>
              </a:tabLst>
              <a:defRPr/>
            </a:pPr>
            <a:r>
              <a:rPr lang="de-DE" sz="1800" dirty="0" smtClean="0">
                <a:solidFill>
                  <a:srgbClr val="003867"/>
                </a:solidFill>
              </a:rPr>
              <a:t>Authentication </a:t>
            </a:r>
            <a:r>
              <a:rPr lang="de-DE" sz="1800" dirty="0" err="1" smtClean="0">
                <a:solidFill>
                  <a:srgbClr val="003867"/>
                </a:solidFill>
              </a:rPr>
              <a:t>and</a:t>
            </a:r>
            <a:r>
              <a:rPr lang="de-DE" sz="1800" dirty="0" smtClean="0">
                <a:solidFill>
                  <a:srgbClr val="003867"/>
                </a:solidFill>
              </a:rPr>
              <a:t> </a:t>
            </a:r>
            <a:r>
              <a:rPr lang="de-DE" sz="1800" dirty="0" err="1" smtClean="0">
                <a:solidFill>
                  <a:srgbClr val="003867"/>
                </a:solidFill>
              </a:rPr>
              <a:t>Authorization</a:t>
            </a:r>
            <a:r>
              <a:rPr lang="de-DE" sz="1800" dirty="0" smtClean="0">
                <a:solidFill>
                  <a:srgbClr val="003867"/>
                </a:solidFill>
              </a:rPr>
              <a:t> </a:t>
            </a:r>
            <a:r>
              <a:rPr lang="de-DE" sz="1800" dirty="0" err="1" smtClean="0">
                <a:solidFill>
                  <a:srgbClr val="003867"/>
                </a:solidFill>
              </a:rPr>
              <a:t>Infrastructures</a:t>
            </a:r>
            <a:r>
              <a:rPr lang="de-DE" sz="1800" dirty="0" smtClean="0">
                <a:solidFill>
                  <a:srgbClr val="003867"/>
                </a:solidFill>
              </a:rPr>
              <a:t> (AAI)</a:t>
            </a:r>
          </a:p>
          <a:p>
            <a:pPr marL="631825" indent="-285750" eaLnBrk="1" fontAlgn="auto" hangingPunct="1">
              <a:spcAft>
                <a:spcPts val="0"/>
              </a:spcAft>
              <a:buFont typeface="Arial" pitchFamily="34" charset="0"/>
              <a:buChar char="•"/>
              <a:tabLst>
                <a:tab pos="1793875" algn="l"/>
              </a:tabLst>
              <a:defRPr/>
            </a:pPr>
            <a:r>
              <a:rPr lang="de-DE" sz="1800" dirty="0" smtClean="0">
                <a:solidFill>
                  <a:srgbClr val="003867"/>
                </a:solidFill>
              </a:rPr>
              <a:t>Persistent </a:t>
            </a:r>
            <a:r>
              <a:rPr lang="de-DE" sz="1800" dirty="0" err="1" smtClean="0">
                <a:solidFill>
                  <a:srgbClr val="003867"/>
                </a:solidFill>
              </a:rPr>
              <a:t>Identifiers</a:t>
            </a:r>
            <a:r>
              <a:rPr lang="de-DE" sz="1800" dirty="0">
                <a:solidFill>
                  <a:srgbClr val="003867"/>
                </a:solidFill>
              </a:rPr>
              <a:t> </a:t>
            </a:r>
            <a:r>
              <a:rPr lang="de-DE" sz="1800" dirty="0" smtClean="0">
                <a:solidFill>
                  <a:srgbClr val="003867"/>
                </a:solidFill>
              </a:rPr>
              <a:t>(PIDs)</a:t>
            </a:r>
          </a:p>
          <a:p>
            <a:pPr marL="631825" indent="-285750" eaLnBrk="1" fontAlgn="auto" hangingPunct="1">
              <a:spcAft>
                <a:spcPts val="0"/>
              </a:spcAft>
              <a:buFont typeface="Arial" pitchFamily="34" charset="0"/>
              <a:buChar char="•"/>
              <a:tabLst>
                <a:tab pos="1793875" algn="l"/>
              </a:tabLst>
              <a:defRPr/>
            </a:pPr>
            <a:r>
              <a:rPr lang="de-DE" sz="1800" dirty="0" err="1" smtClean="0">
                <a:solidFill>
                  <a:srgbClr val="003867"/>
                </a:solidFill>
              </a:rPr>
              <a:t>Metadata</a:t>
            </a:r>
            <a:endParaRPr lang="de-DE" sz="1800" dirty="0" smtClean="0">
              <a:solidFill>
                <a:srgbClr val="003867"/>
              </a:solidFill>
            </a:endParaRPr>
          </a:p>
          <a:p>
            <a:pPr marL="631825" indent="-285750" eaLnBrk="1" fontAlgn="auto" hangingPunct="1">
              <a:spcAft>
                <a:spcPts val="0"/>
              </a:spcAft>
              <a:buFont typeface="Arial" pitchFamily="34" charset="0"/>
              <a:buChar char="•"/>
              <a:tabLst>
                <a:tab pos="1793875" algn="l"/>
              </a:tabLst>
              <a:defRPr/>
            </a:pPr>
            <a:r>
              <a:rPr lang="de-DE" sz="1800" dirty="0" smtClean="0">
                <a:solidFill>
                  <a:srgbClr val="003867"/>
                </a:solidFill>
              </a:rPr>
              <a:t>...</a:t>
            </a:r>
            <a:endParaRPr lang="de-DE" sz="1800" dirty="0">
              <a:solidFill>
                <a:srgbClr val="003867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/>
              <a:buNone/>
              <a:tabLst>
                <a:tab pos="1793875" algn="l"/>
              </a:tabLst>
              <a:defRPr/>
            </a:pPr>
            <a:r>
              <a:rPr lang="de-DE" sz="2400" dirty="0" err="1" smtClean="0">
                <a:solidFill>
                  <a:srgbClr val="003867"/>
                </a:solidFill>
              </a:rPr>
              <a:t>Intended</a:t>
            </a:r>
            <a:r>
              <a:rPr lang="de-DE" sz="2400" dirty="0" smtClean="0">
                <a:solidFill>
                  <a:srgbClr val="003867"/>
                </a:solidFill>
              </a:rPr>
              <a:t> </a:t>
            </a:r>
            <a:r>
              <a:rPr lang="de-DE" sz="2400" dirty="0" err="1" smtClean="0">
                <a:solidFill>
                  <a:srgbClr val="003867"/>
                </a:solidFill>
              </a:rPr>
              <a:t>for</a:t>
            </a:r>
            <a:r>
              <a:rPr lang="de-DE" sz="2400" dirty="0" smtClean="0">
                <a:solidFill>
                  <a:srgbClr val="003867"/>
                </a:solidFill>
              </a:rPr>
              <a:t> </a:t>
            </a:r>
            <a:r>
              <a:rPr lang="de-DE" sz="2400" dirty="0" err="1" smtClean="0">
                <a:solidFill>
                  <a:srgbClr val="003867"/>
                </a:solidFill>
              </a:rPr>
              <a:t>adaptation</a:t>
            </a:r>
            <a:r>
              <a:rPr lang="de-DE" sz="2400" dirty="0" smtClean="0">
                <a:solidFill>
                  <a:srgbClr val="003867"/>
                </a:solidFill>
              </a:rPr>
              <a:t> </a:t>
            </a:r>
            <a:r>
              <a:rPr lang="de-DE" sz="2400" dirty="0" err="1" smtClean="0">
                <a:solidFill>
                  <a:srgbClr val="003867"/>
                </a:solidFill>
              </a:rPr>
              <a:t>by</a:t>
            </a:r>
            <a:r>
              <a:rPr lang="de-DE" sz="2400" dirty="0" smtClean="0">
                <a:solidFill>
                  <a:srgbClr val="003867"/>
                </a:solidFill>
              </a:rPr>
              <a:t> ESFRI </a:t>
            </a:r>
            <a:r>
              <a:rPr lang="de-DE" sz="2400" dirty="0" err="1" smtClean="0">
                <a:solidFill>
                  <a:srgbClr val="003867"/>
                </a:solidFill>
              </a:rPr>
              <a:t>projects</a:t>
            </a:r>
            <a:endParaRPr lang="de-DE" sz="2400" dirty="0" smtClean="0">
              <a:solidFill>
                <a:srgbClr val="003867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/>
              <a:buNone/>
              <a:tabLst>
                <a:tab pos="1793875" algn="l"/>
              </a:tabLst>
              <a:defRPr/>
            </a:pPr>
            <a:r>
              <a:rPr lang="de-DE" sz="2400" dirty="0" smtClean="0">
                <a:solidFill>
                  <a:srgbClr val="003867"/>
                </a:solidFill>
              </a:rPr>
              <a:t>in </a:t>
            </a:r>
            <a:r>
              <a:rPr lang="de-DE" sz="2400" dirty="0" err="1" smtClean="0">
                <a:solidFill>
                  <a:srgbClr val="003867"/>
                </a:solidFill>
              </a:rPr>
              <a:t>Social</a:t>
            </a:r>
            <a:r>
              <a:rPr lang="de-DE" sz="2400" dirty="0" smtClean="0">
                <a:solidFill>
                  <a:srgbClr val="003867"/>
                </a:solidFill>
              </a:rPr>
              <a:t> </a:t>
            </a:r>
            <a:r>
              <a:rPr lang="de-DE" sz="2400" dirty="0" err="1" smtClean="0">
                <a:solidFill>
                  <a:srgbClr val="003867"/>
                </a:solidFill>
              </a:rPr>
              <a:t>Sciences</a:t>
            </a:r>
            <a:r>
              <a:rPr lang="de-DE" sz="2400" dirty="0" smtClean="0">
                <a:solidFill>
                  <a:srgbClr val="003867"/>
                </a:solidFill>
              </a:rPr>
              <a:t> </a:t>
            </a:r>
            <a:r>
              <a:rPr lang="de-DE" sz="2400" dirty="0" err="1" smtClean="0">
                <a:solidFill>
                  <a:srgbClr val="003867"/>
                </a:solidFill>
              </a:rPr>
              <a:t>and</a:t>
            </a:r>
            <a:r>
              <a:rPr lang="de-DE" sz="2400" dirty="0" smtClean="0">
                <a:solidFill>
                  <a:srgbClr val="003867"/>
                </a:solidFill>
              </a:rPr>
              <a:t> </a:t>
            </a:r>
            <a:r>
              <a:rPr lang="de-DE" sz="2400" dirty="0" err="1" smtClean="0">
                <a:solidFill>
                  <a:srgbClr val="003867"/>
                </a:solidFill>
              </a:rPr>
              <a:t>Humanities</a:t>
            </a:r>
            <a:endParaRPr lang="de-DE" sz="1800" dirty="0" smtClean="0">
              <a:solidFill>
                <a:srgbClr val="003867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tabLst>
                <a:tab pos="1793875" algn="l"/>
              </a:tabLst>
              <a:defRPr/>
            </a:pPr>
            <a:endParaRPr lang="de-DE" sz="1800" dirty="0" smtClean="0">
              <a:solidFill>
                <a:srgbClr val="003867"/>
              </a:solidFill>
            </a:endParaRPr>
          </a:p>
        </p:txBody>
      </p:sp>
      <p:sp>
        <p:nvSpPr>
          <p:cNvPr id="34819" name="Fußzeilenplatzhalter 3"/>
          <p:cNvSpPr>
            <a:spLocks/>
          </p:cNvSpPr>
          <p:nvPr/>
        </p:nvSpPr>
        <p:spPr bwMode="auto">
          <a:xfrm>
            <a:off x="3200400" y="64008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914400"/>
            <a:r>
              <a:rPr lang="en-US" sz="800">
                <a:solidFill>
                  <a:schemeClr val="bg1"/>
                </a:solidFill>
                <a:ea typeface="MS PGothic"/>
                <a:cs typeface="MS PGothic"/>
              </a:rPr>
              <a:t>IASSIST workshop</a:t>
            </a:r>
          </a:p>
          <a:p>
            <a:pPr algn="ctr" defTabSz="914400"/>
            <a:r>
              <a:rPr lang="en-US" sz="800">
                <a:solidFill>
                  <a:schemeClr val="bg1"/>
                </a:solidFill>
                <a:ea typeface="MS PGothic"/>
                <a:cs typeface="MS PGothic"/>
              </a:rPr>
              <a:t>Cologne, 28.05.2013</a:t>
            </a:r>
          </a:p>
        </p:txBody>
      </p:sp>
      <p:pic>
        <p:nvPicPr>
          <p:cNvPr id="10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8188" y="4005263"/>
            <a:ext cx="1300162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0425" y="4868863"/>
            <a:ext cx="13716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81500" y="5876925"/>
            <a:ext cx="1871663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71775" y="5300663"/>
            <a:ext cx="1368425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37225" y="3500438"/>
            <a:ext cx="13335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57200" y="1773238"/>
            <a:ext cx="8229600" cy="4968875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/>
              <a:buNone/>
              <a:tabLst>
                <a:tab pos="1793875" algn="l"/>
              </a:tabLst>
              <a:defRPr/>
            </a:pPr>
            <a:r>
              <a:rPr lang="de-DE" sz="2400" dirty="0" err="1" smtClean="0">
                <a:solidFill>
                  <a:srgbClr val="003867"/>
                </a:solidFill>
              </a:rPr>
              <a:t>Why</a:t>
            </a:r>
            <a:r>
              <a:rPr lang="de-DE" sz="2400" dirty="0" smtClean="0">
                <a:solidFill>
                  <a:srgbClr val="003867"/>
                </a:solidFill>
              </a:rPr>
              <a:t> </a:t>
            </a:r>
            <a:r>
              <a:rPr lang="de-DE" sz="2400" dirty="0" err="1" smtClean="0">
                <a:solidFill>
                  <a:srgbClr val="003867"/>
                </a:solidFill>
              </a:rPr>
              <a:t>more</a:t>
            </a:r>
            <a:r>
              <a:rPr lang="de-DE" sz="2400" dirty="0" smtClean="0">
                <a:solidFill>
                  <a:srgbClr val="003867"/>
                </a:solidFill>
              </a:rPr>
              <a:t> material? </a:t>
            </a:r>
            <a:r>
              <a:rPr lang="de-DE" sz="2400" dirty="0" err="1" smtClean="0">
                <a:solidFill>
                  <a:srgbClr val="003867"/>
                </a:solidFill>
              </a:rPr>
              <a:t>If</a:t>
            </a:r>
            <a:r>
              <a:rPr lang="de-DE" sz="2400" dirty="0" smtClean="0">
                <a:solidFill>
                  <a:srgbClr val="003867"/>
                </a:solidFill>
              </a:rPr>
              <a:t> I </a:t>
            </a:r>
            <a:r>
              <a:rPr lang="de-DE" sz="2400" dirty="0" err="1" smtClean="0">
                <a:solidFill>
                  <a:srgbClr val="003867"/>
                </a:solidFill>
              </a:rPr>
              <a:t>want</a:t>
            </a:r>
            <a:r>
              <a:rPr lang="de-DE" sz="2400" dirty="0" smtClean="0">
                <a:solidFill>
                  <a:srgbClr val="003867"/>
                </a:solidFill>
              </a:rPr>
              <a:t> </a:t>
            </a:r>
            <a:r>
              <a:rPr lang="de-DE" sz="2400" dirty="0" err="1" smtClean="0">
                <a:solidFill>
                  <a:srgbClr val="003867"/>
                </a:solidFill>
              </a:rPr>
              <a:t>to</a:t>
            </a:r>
            <a:r>
              <a:rPr lang="de-DE" sz="2400" dirty="0" smtClean="0">
                <a:solidFill>
                  <a:srgbClr val="003867"/>
                </a:solidFill>
              </a:rPr>
              <a:t> </a:t>
            </a:r>
            <a:r>
              <a:rPr lang="de-DE" sz="2400" dirty="0" err="1" smtClean="0">
                <a:solidFill>
                  <a:srgbClr val="003867"/>
                </a:solidFill>
              </a:rPr>
              <a:t>know</a:t>
            </a:r>
            <a:r>
              <a:rPr lang="de-DE" sz="2400" dirty="0" smtClean="0">
                <a:solidFill>
                  <a:srgbClr val="003867"/>
                </a:solidFill>
              </a:rPr>
              <a:t> </a:t>
            </a:r>
            <a:r>
              <a:rPr lang="de-DE" sz="2400" dirty="0" err="1" smtClean="0">
                <a:solidFill>
                  <a:srgbClr val="003867"/>
                </a:solidFill>
              </a:rPr>
              <a:t>something</a:t>
            </a:r>
            <a:r>
              <a:rPr lang="de-DE" sz="2400" dirty="0" smtClean="0">
                <a:solidFill>
                  <a:srgbClr val="003867"/>
                </a:solidFill>
              </a:rPr>
              <a:t> </a:t>
            </a:r>
            <a:r>
              <a:rPr lang="de-DE" sz="2400" dirty="0" err="1" smtClean="0">
                <a:solidFill>
                  <a:srgbClr val="003867"/>
                </a:solidFill>
              </a:rPr>
              <a:t>about</a:t>
            </a:r>
            <a:r>
              <a:rPr lang="de-DE" sz="2400" dirty="0" smtClean="0">
                <a:solidFill>
                  <a:srgbClr val="003867"/>
                </a:solidFill>
              </a:rPr>
              <a:t> </a:t>
            </a:r>
            <a:r>
              <a:rPr lang="de-DE" sz="2400" dirty="0" err="1" smtClean="0">
                <a:solidFill>
                  <a:srgbClr val="003867"/>
                </a:solidFill>
              </a:rPr>
              <a:t>licenses</a:t>
            </a:r>
            <a:r>
              <a:rPr lang="de-DE" sz="2400" dirty="0" smtClean="0">
                <a:solidFill>
                  <a:srgbClr val="003867"/>
                </a:solidFill>
              </a:rPr>
              <a:t>: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tabLst>
                <a:tab pos="1793875" algn="l"/>
              </a:tabLst>
              <a:defRPr/>
            </a:pPr>
            <a:r>
              <a:rPr lang="de-DE" sz="1800" dirty="0" smtClean="0">
                <a:solidFill>
                  <a:srgbClr val="003867"/>
                </a:solidFill>
              </a:rPr>
              <a:t>I </a:t>
            </a:r>
            <a:r>
              <a:rPr lang="de-DE" sz="1800" dirty="0" err="1" smtClean="0">
                <a:solidFill>
                  <a:srgbClr val="003867"/>
                </a:solidFill>
              </a:rPr>
              <a:t>use</a:t>
            </a:r>
            <a:r>
              <a:rPr lang="de-DE" sz="1800" dirty="0" smtClean="0">
                <a:solidFill>
                  <a:srgbClr val="003867"/>
                </a:solidFill>
              </a:rPr>
              <a:t> Google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tabLst>
                <a:tab pos="1793875" algn="l"/>
              </a:tabLst>
              <a:defRPr/>
            </a:pPr>
            <a:r>
              <a:rPr lang="de-DE" sz="1800" dirty="0" smtClean="0">
                <a:solidFill>
                  <a:srgbClr val="003867"/>
                </a:solidFill>
              </a:rPr>
              <a:t>I </a:t>
            </a:r>
            <a:r>
              <a:rPr lang="de-DE" sz="1800" dirty="0" err="1" smtClean="0">
                <a:solidFill>
                  <a:srgbClr val="003867"/>
                </a:solidFill>
              </a:rPr>
              <a:t>read</a:t>
            </a:r>
            <a:r>
              <a:rPr lang="de-DE" sz="1800" dirty="0" smtClean="0">
                <a:solidFill>
                  <a:srgbClr val="003867"/>
                </a:solidFill>
              </a:rPr>
              <a:t> Wikipedia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tabLst>
                <a:tab pos="1793875" algn="l"/>
              </a:tabLst>
              <a:defRPr/>
            </a:pPr>
            <a:r>
              <a:rPr lang="de-DE" sz="1800" dirty="0" smtClean="0">
                <a:solidFill>
                  <a:srgbClr val="003867"/>
                </a:solidFill>
              </a:rPr>
              <a:t>I </a:t>
            </a:r>
            <a:r>
              <a:rPr lang="de-DE" sz="1800" dirty="0" err="1" smtClean="0">
                <a:solidFill>
                  <a:srgbClr val="003867"/>
                </a:solidFill>
              </a:rPr>
              <a:t>ask</a:t>
            </a:r>
            <a:r>
              <a:rPr lang="de-DE" sz="1800" dirty="0" smtClean="0">
                <a:solidFill>
                  <a:srgbClr val="003867"/>
                </a:solidFill>
              </a:rPr>
              <a:t> </a:t>
            </a:r>
            <a:r>
              <a:rPr lang="de-DE" sz="1800" dirty="0" err="1" smtClean="0">
                <a:solidFill>
                  <a:srgbClr val="003867"/>
                </a:solidFill>
              </a:rPr>
              <a:t>my</a:t>
            </a:r>
            <a:r>
              <a:rPr lang="de-DE" sz="1800" dirty="0" smtClean="0">
                <a:solidFill>
                  <a:srgbClr val="003867"/>
                </a:solidFill>
              </a:rPr>
              <a:t> </a:t>
            </a:r>
            <a:r>
              <a:rPr lang="de-DE" sz="1800" dirty="0" err="1" smtClean="0">
                <a:solidFill>
                  <a:srgbClr val="003867"/>
                </a:solidFill>
              </a:rPr>
              <a:t>colleagues</a:t>
            </a:r>
            <a:r>
              <a:rPr lang="de-DE" sz="1800" dirty="0" smtClean="0">
                <a:solidFill>
                  <a:srgbClr val="003867"/>
                </a:solidFill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tabLst>
                <a:tab pos="1793875" algn="l"/>
              </a:tabLst>
              <a:defRPr/>
            </a:pPr>
            <a:r>
              <a:rPr lang="de-DE" sz="1800" dirty="0" smtClean="0">
                <a:solidFill>
                  <a:srgbClr val="003867"/>
                </a:solidFill>
              </a:rPr>
              <a:t>I </a:t>
            </a:r>
            <a:r>
              <a:rPr lang="de-DE" sz="1800" dirty="0" err="1" smtClean="0">
                <a:solidFill>
                  <a:srgbClr val="003867"/>
                </a:solidFill>
              </a:rPr>
              <a:t>write</a:t>
            </a:r>
            <a:r>
              <a:rPr lang="de-DE" sz="1800" dirty="0" smtClean="0">
                <a:solidFill>
                  <a:srgbClr val="003867"/>
                </a:solidFill>
              </a:rPr>
              <a:t> an email </a:t>
            </a:r>
            <a:r>
              <a:rPr lang="de-DE" sz="1800" dirty="0" err="1" smtClean="0">
                <a:solidFill>
                  <a:srgbClr val="003867"/>
                </a:solidFill>
              </a:rPr>
              <a:t>to</a:t>
            </a:r>
            <a:r>
              <a:rPr lang="de-DE" sz="1800" dirty="0" smtClean="0">
                <a:solidFill>
                  <a:srgbClr val="003867"/>
                </a:solidFill>
              </a:rPr>
              <a:t> </a:t>
            </a:r>
            <a:r>
              <a:rPr lang="de-DE" sz="1800" dirty="0" err="1" smtClean="0">
                <a:solidFill>
                  <a:srgbClr val="003867"/>
                </a:solidFill>
              </a:rPr>
              <a:t>my</a:t>
            </a:r>
            <a:r>
              <a:rPr lang="de-DE" sz="1800" dirty="0" smtClean="0">
                <a:solidFill>
                  <a:srgbClr val="003867"/>
                </a:solidFill>
              </a:rPr>
              <a:t> CESSDA /CLARIN/DARIAH/ESS/SHARE </a:t>
            </a:r>
            <a:r>
              <a:rPr lang="de-DE" sz="1800" dirty="0" err="1" smtClean="0">
                <a:solidFill>
                  <a:srgbClr val="003867"/>
                </a:solidFill>
              </a:rPr>
              <a:t>contact</a:t>
            </a:r>
            <a:r>
              <a:rPr lang="de-DE" sz="1800" dirty="0" smtClean="0">
                <a:solidFill>
                  <a:srgbClr val="003867"/>
                </a:solidFill>
              </a:rPr>
              <a:t> </a:t>
            </a:r>
            <a:r>
              <a:rPr lang="de-DE" sz="1800" dirty="0" err="1" smtClean="0">
                <a:solidFill>
                  <a:srgbClr val="003867"/>
                </a:solidFill>
              </a:rPr>
              <a:t>person</a:t>
            </a:r>
            <a:endParaRPr lang="de-DE" sz="1800" dirty="0" smtClean="0">
              <a:solidFill>
                <a:srgbClr val="003867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tabLst>
                <a:tab pos="1793875" algn="l"/>
              </a:tabLst>
              <a:defRPr/>
            </a:pPr>
            <a:r>
              <a:rPr lang="de-DE" sz="1800" dirty="0" smtClean="0">
                <a:solidFill>
                  <a:srgbClr val="003867"/>
                </a:solidFill>
              </a:rPr>
              <a:t>I </a:t>
            </a:r>
            <a:r>
              <a:rPr lang="de-DE" sz="1800" dirty="0" err="1" smtClean="0">
                <a:solidFill>
                  <a:srgbClr val="003867"/>
                </a:solidFill>
              </a:rPr>
              <a:t>buy</a:t>
            </a:r>
            <a:r>
              <a:rPr lang="de-DE" sz="1800" dirty="0" smtClean="0">
                <a:solidFill>
                  <a:srgbClr val="003867"/>
                </a:solidFill>
              </a:rPr>
              <a:t> </a:t>
            </a:r>
            <a:r>
              <a:rPr lang="de-DE" sz="1800" dirty="0" err="1" smtClean="0">
                <a:solidFill>
                  <a:srgbClr val="003867"/>
                </a:solidFill>
              </a:rPr>
              <a:t>myself</a:t>
            </a:r>
            <a:r>
              <a:rPr lang="de-DE" sz="1800" dirty="0" smtClean="0">
                <a:solidFill>
                  <a:srgbClr val="003867"/>
                </a:solidFill>
              </a:rPr>
              <a:t> a </a:t>
            </a:r>
            <a:r>
              <a:rPr lang="de-DE" sz="1800" dirty="0" err="1" smtClean="0">
                <a:solidFill>
                  <a:srgbClr val="003867"/>
                </a:solidFill>
              </a:rPr>
              <a:t>book</a:t>
            </a:r>
            <a:endParaRPr lang="de-DE" sz="1800" dirty="0" smtClean="0">
              <a:solidFill>
                <a:srgbClr val="003867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tabLst>
                <a:tab pos="1793875" algn="l"/>
              </a:tabLst>
              <a:defRPr/>
            </a:pPr>
            <a:endParaRPr lang="de-DE" sz="1800" dirty="0">
              <a:solidFill>
                <a:srgbClr val="003867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/>
              <a:buNone/>
              <a:tabLst>
                <a:tab pos="1793875" algn="l"/>
              </a:tabLst>
              <a:defRPr/>
            </a:pPr>
            <a:r>
              <a:rPr lang="de-DE" sz="2400" dirty="0" err="1" smtClean="0">
                <a:solidFill>
                  <a:srgbClr val="003867"/>
                </a:solidFill>
              </a:rPr>
              <a:t>Our</a:t>
            </a:r>
            <a:r>
              <a:rPr lang="de-DE" sz="2400" dirty="0" smtClean="0">
                <a:solidFill>
                  <a:srgbClr val="003867"/>
                </a:solidFill>
              </a:rPr>
              <a:t> </a:t>
            </a:r>
            <a:r>
              <a:rPr lang="de-DE" sz="2400" dirty="0" err="1" smtClean="0">
                <a:solidFill>
                  <a:srgbClr val="003867"/>
                </a:solidFill>
              </a:rPr>
              <a:t>goals</a:t>
            </a:r>
            <a:r>
              <a:rPr lang="de-DE" sz="2400" dirty="0" smtClean="0">
                <a:solidFill>
                  <a:srgbClr val="003867"/>
                </a:solidFill>
              </a:rPr>
              <a:t>: </a:t>
            </a:r>
            <a:r>
              <a:rPr lang="de-DE" sz="2400" dirty="0" err="1" smtClean="0">
                <a:solidFill>
                  <a:srgbClr val="003867"/>
                </a:solidFill>
              </a:rPr>
              <a:t>Supporting</a:t>
            </a:r>
            <a:r>
              <a:rPr lang="de-DE" sz="2400" dirty="0" smtClean="0">
                <a:solidFill>
                  <a:srgbClr val="003867"/>
                </a:solidFill>
              </a:rPr>
              <a:t> SSH ESFRI </a:t>
            </a:r>
            <a:r>
              <a:rPr lang="de-DE" sz="2400" dirty="0" err="1" smtClean="0">
                <a:solidFill>
                  <a:srgbClr val="003867"/>
                </a:solidFill>
              </a:rPr>
              <a:t>projects</a:t>
            </a:r>
            <a:r>
              <a:rPr lang="de-DE" sz="2400" dirty="0" smtClean="0">
                <a:solidFill>
                  <a:srgbClr val="003867"/>
                </a:solidFill>
              </a:rPr>
              <a:t> in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tabLst>
                <a:tab pos="1793875" algn="l"/>
              </a:tabLst>
              <a:defRPr/>
            </a:pPr>
            <a:r>
              <a:rPr lang="de-DE" sz="1800" dirty="0" err="1" smtClean="0">
                <a:solidFill>
                  <a:srgbClr val="003867"/>
                </a:solidFill>
              </a:rPr>
              <a:t>providing</a:t>
            </a:r>
            <a:r>
              <a:rPr lang="de-DE" sz="1800" dirty="0" smtClean="0">
                <a:solidFill>
                  <a:srgbClr val="003867"/>
                </a:solidFill>
              </a:rPr>
              <a:t> </a:t>
            </a:r>
            <a:r>
              <a:rPr lang="de-DE" sz="1800" i="1" dirty="0" err="1" smtClean="0">
                <a:solidFill>
                  <a:srgbClr val="003867"/>
                </a:solidFill>
              </a:rPr>
              <a:t>collaboratively</a:t>
            </a:r>
            <a:r>
              <a:rPr lang="de-DE" sz="1800" i="1" dirty="0" smtClean="0">
                <a:solidFill>
                  <a:srgbClr val="003867"/>
                </a:solidFill>
              </a:rPr>
              <a:t> </a:t>
            </a:r>
            <a:r>
              <a:rPr lang="de-DE" sz="1800" i="1" dirty="0" err="1" smtClean="0">
                <a:solidFill>
                  <a:srgbClr val="003867"/>
                </a:solidFill>
              </a:rPr>
              <a:t>built</a:t>
            </a:r>
            <a:r>
              <a:rPr lang="de-DE" sz="1800" i="1" dirty="0" smtClean="0">
                <a:solidFill>
                  <a:srgbClr val="003867"/>
                </a:solidFill>
              </a:rPr>
              <a:t> &amp; </a:t>
            </a:r>
            <a:r>
              <a:rPr lang="de-DE" sz="1800" i="1" dirty="0" err="1" smtClean="0">
                <a:solidFill>
                  <a:srgbClr val="003867"/>
                </a:solidFill>
              </a:rPr>
              <a:t>reviewed</a:t>
            </a:r>
            <a:r>
              <a:rPr lang="de-DE" sz="1800" i="1" dirty="0" smtClean="0">
                <a:solidFill>
                  <a:srgbClr val="003867"/>
                </a:solidFill>
              </a:rPr>
              <a:t> </a:t>
            </a:r>
            <a:r>
              <a:rPr lang="de-DE" sz="1800" dirty="0" err="1" smtClean="0">
                <a:solidFill>
                  <a:srgbClr val="003867"/>
                </a:solidFill>
              </a:rPr>
              <a:t>training</a:t>
            </a:r>
            <a:r>
              <a:rPr lang="de-DE" sz="1800" dirty="0" smtClean="0">
                <a:solidFill>
                  <a:srgbClr val="003867"/>
                </a:solidFill>
              </a:rPr>
              <a:t> material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tabLst>
                <a:tab pos="1793875" algn="l"/>
              </a:tabLst>
              <a:defRPr/>
            </a:pPr>
            <a:r>
              <a:rPr lang="de-DE" sz="1800" i="1" dirty="0" err="1" smtClean="0">
                <a:solidFill>
                  <a:srgbClr val="003867"/>
                </a:solidFill>
              </a:rPr>
              <a:t>adapting</a:t>
            </a:r>
            <a:r>
              <a:rPr lang="de-DE" sz="1800" dirty="0" smtClean="0">
                <a:solidFill>
                  <a:srgbClr val="003867"/>
                </a:solidFill>
              </a:rPr>
              <a:t> </a:t>
            </a:r>
            <a:r>
              <a:rPr lang="de-DE" sz="1800" dirty="0" err="1" smtClean="0">
                <a:solidFill>
                  <a:srgbClr val="003867"/>
                </a:solidFill>
              </a:rPr>
              <a:t>standardized</a:t>
            </a:r>
            <a:r>
              <a:rPr lang="de-DE" sz="1800" dirty="0" smtClean="0">
                <a:solidFill>
                  <a:srgbClr val="003867"/>
                </a:solidFill>
              </a:rPr>
              <a:t> material </a:t>
            </a:r>
            <a:r>
              <a:rPr lang="de-DE" sz="1800" dirty="0" err="1" smtClean="0">
                <a:solidFill>
                  <a:srgbClr val="003867"/>
                </a:solidFill>
              </a:rPr>
              <a:t>specifically</a:t>
            </a:r>
            <a:r>
              <a:rPr lang="de-DE" sz="1800" dirty="0" smtClean="0">
                <a:solidFill>
                  <a:srgbClr val="003867"/>
                </a:solidFill>
              </a:rPr>
              <a:t> </a:t>
            </a:r>
            <a:r>
              <a:rPr lang="de-DE" sz="1800" i="1" dirty="0" err="1" smtClean="0">
                <a:solidFill>
                  <a:srgbClr val="003867"/>
                </a:solidFill>
              </a:rPr>
              <a:t>for</a:t>
            </a:r>
            <a:r>
              <a:rPr lang="de-DE" sz="1800" i="1" dirty="0" smtClean="0">
                <a:solidFill>
                  <a:srgbClr val="003867"/>
                </a:solidFill>
              </a:rPr>
              <a:t> </a:t>
            </a:r>
            <a:r>
              <a:rPr lang="de-DE" sz="1800" i="1" dirty="0" err="1" smtClean="0">
                <a:solidFill>
                  <a:srgbClr val="003867"/>
                </a:solidFill>
              </a:rPr>
              <a:t>their</a:t>
            </a:r>
            <a:r>
              <a:rPr lang="de-DE" sz="1800" i="1" dirty="0" smtClean="0">
                <a:solidFill>
                  <a:srgbClr val="003867"/>
                </a:solidFill>
              </a:rPr>
              <a:t> </a:t>
            </a:r>
            <a:r>
              <a:rPr lang="de-DE" sz="1800" i="1" dirty="0" err="1" smtClean="0">
                <a:solidFill>
                  <a:srgbClr val="003867"/>
                </a:solidFill>
              </a:rPr>
              <a:t>communities</a:t>
            </a:r>
            <a:endParaRPr lang="de-DE" sz="1800" i="1" dirty="0" smtClean="0">
              <a:solidFill>
                <a:srgbClr val="003867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tabLst>
                <a:tab pos="1793875" algn="l"/>
              </a:tabLst>
              <a:defRPr/>
            </a:pPr>
            <a:r>
              <a:rPr lang="de-DE" sz="1800" i="1" dirty="0" err="1" smtClean="0">
                <a:solidFill>
                  <a:srgbClr val="003867"/>
                </a:solidFill>
              </a:rPr>
              <a:t>avoiding</a:t>
            </a:r>
            <a:r>
              <a:rPr lang="de-DE" sz="1800" dirty="0" smtClean="0">
                <a:solidFill>
                  <a:srgbClr val="003867"/>
                </a:solidFill>
              </a:rPr>
              <a:t> parallel </a:t>
            </a:r>
            <a:r>
              <a:rPr lang="de-DE" sz="1800" dirty="0" err="1" smtClean="0">
                <a:solidFill>
                  <a:srgbClr val="003867"/>
                </a:solidFill>
              </a:rPr>
              <a:t>work</a:t>
            </a:r>
            <a:r>
              <a:rPr lang="de-DE" sz="1800" dirty="0" smtClean="0">
                <a:solidFill>
                  <a:srgbClr val="003867"/>
                </a:solidFill>
              </a:rPr>
              <a:t> </a:t>
            </a:r>
            <a:r>
              <a:rPr lang="de-DE" sz="1800" dirty="0" err="1" smtClean="0">
                <a:solidFill>
                  <a:srgbClr val="003867"/>
                </a:solidFill>
              </a:rPr>
              <a:t>and</a:t>
            </a:r>
            <a:r>
              <a:rPr lang="de-DE" sz="1800" dirty="0" smtClean="0">
                <a:solidFill>
                  <a:srgbClr val="003867"/>
                </a:solidFill>
              </a:rPr>
              <a:t> </a:t>
            </a:r>
            <a:r>
              <a:rPr lang="de-DE" sz="1800" i="1" dirty="0" err="1" smtClean="0">
                <a:solidFill>
                  <a:srgbClr val="003867"/>
                </a:solidFill>
              </a:rPr>
              <a:t>duplicate</a:t>
            </a:r>
            <a:r>
              <a:rPr lang="de-DE" sz="1800" i="1" dirty="0" smtClean="0">
                <a:solidFill>
                  <a:srgbClr val="003867"/>
                </a:solidFill>
              </a:rPr>
              <a:t> </a:t>
            </a:r>
            <a:r>
              <a:rPr lang="de-DE" sz="1800" i="1" dirty="0" err="1" smtClean="0">
                <a:solidFill>
                  <a:srgbClr val="003867"/>
                </a:solidFill>
              </a:rPr>
              <a:t>efforts</a:t>
            </a:r>
            <a:r>
              <a:rPr lang="de-DE" sz="1800" i="1" dirty="0" smtClean="0">
                <a:solidFill>
                  <a:srgbClr val="003867"/>
                </a:solidFill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tabLst>
                <a:tab pos="1793875" algn="l"/>
              </a:tabLst>
              <a:defRPr/>
            </a:pPr>
            <a:r>
              <a:rPr lang="de-DE" sz="1800" dirty="0" err="1" smtClean="0">
                <a:solidFill>
                  <a:srgbClr val="003867"/>
                </a:solidFill>
              </a:rPr>
              <a:t>propagating</a:t>
            </a:r>
            <a:r>
              <a:rPr lang="de-DE" sz="1800" dirty="0" smtClean="0">
                <a:solidFill>
                  <a:srgbClr val="003867"/>
                </a:solidFill>
              </a:rPr>
              <a:t> </a:t>
            </a:r>
            <a:r>
              <a:rPr lang="de-DE" sz="1800" i="1" dirty="0" smtClean="0">
                <a:solidFill>
                  <a:srgbClr val="003867"/>
                </a:solidFill>
              </a:rPr>
              <a:t>personal </a:t>
            </a:r>
            <a:r>
              <a:rPr lang="de-DE" sz="1800" i="1" dirty="0" err="1" smtClean="0">
                <a:solidFill>
                  <a:srgbClr val="003867"/>
                </a:solidFill>
              </a:rPr>
              <a:t>exchange</a:t>
            </a:r>
            <a:r>
              <a:rPr lang="de-DE" sz="1800" i="1" dirty="0" smtClean="0">
                <a:solidFill>
                  <a:srgbClr val="003867"/>
                </a:solidFill>
              </a:rPr>
              <a:t> </a:t>
            </a:r>
            <a:r>
              <a:rPr lang="de-DE" sz="1800" dirty="0" err="1" smtClean="0">
                <a:solidFill>
                  <a:srgbClr val="003867"/>
                </a:solidFill>
              </a:rPr>
              <a:t>and</a:t>
            </a:r>
            <a:r>
              <a:rPr lang="de-DE" sz="1800" dirty="0" smtClean="0">
                <a:solidFill>
                  <a:srgbClr val="003867"/>
                </a:solidFill>
              </a:rPr>
              <a:t> </a:t>
            </a:r>
            <a:r>
              <a:rPr lang="de-DE" sz="1800" i="1" dirty="0" err="1" smtClean="0">
                <a:solidFill>
                  <a:srgbClr val="003867"/>
                </a:solidFill>
              </a:rPr>
              <a:t>re-use</a:t>
            </a:r>
            <a:r>
              <a:rPr lang="de-DE" sz="1800" i="1" dirty="0" smtClean="0">
                <a:solidFill>
                  <a:srgbClr val="003867"/>
                </a:solidFill>
              </a:rPr>
              <a:t> </a:t>
            </a:r>
            <a:r>
              <a:rPr lang="de-DE" sz="1800" i="1" dirty="0" err="1" smtClean="0">
                <a:solidFill>
                  <a:srgbClr val="003867"/>
                </a:solidFill>
              </a:rPr>
              <a:t>of</a:t>
            </a:r>
            <a:r>
              <a:rPr lang="de-DE" sz="1800" i="1" dirty="0" smtClean="0">
                <a:solidFill>
                  <a:srgbClr val="003867"/>
                </a:solidFill>
              </a:rPr>
              <a:t> material </a:t>
            </a:r>
            <a:r>
              <a:rPr lang="de-DE" sz="1800" dirty="0" err="1" smtClean="0">
                <a:solidFill>
                  <a:srgbClr val="003867"/>
                </a:solidFill>
              </a:rPr>
              <a:t>among</a:t>
            </a:r>
            <a:r>
              <a:rPr lang="de-DE" sz="1800" dirty="0" smtClean="0">
                <a:solidFill>
                  <a:srgbClr val="003867"/>
                </a:solidFill>
              </a:rPr>
              <a:t> ESFRIs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tabLst>
                <a:tab pos="1793875" algn="l"/>
              </a:tabLst>
              <a:defRPr/>
            </a:pPr>
            <a:r>
              <a:rPr lang="de-DE" sz="1800" dirty="0" err="1" smtClean="0">
                <a:solidFill>
                  <a:srgbClr val="003867"/>
                </a:solidFill>
              </a:rPr>
              <a:t>offer</a:t>
            </a:r>
            <a:r>
              <a:rPr lang="de-DE" sz="1800" dirty="0" smtClean="0">
                <a:solidFill>
                  <a:srgbClr val="003867"/>
                </a:solidFill>
              </a:rPr>
              <a:t> </a:t>
            </a:r>
            <a:r>
              <a:rPr lang="de-DE" sz="1800" i="1" dirty="0" err="1" smtClean="0">
                <a:solidFill>
                  <a:srgbClr val="003867"/>
                </a:solidFill>
              </a:rPr>
              <a:t>accompanying</a:t>
            </a:r>
            <a:r>
              <a:rPr lang="de-DE" sz="1800" i="1" dirty="0" smtClean="0">
                <a:solidFill>
                  <a:srgbClr val="003867"/>
                </a:solidFill>
              </a:rPr>
              <a:t> material </a:t>
            </a:r>
            <a:r>
              <a:rPr lang="de-DE" sz="1800" dirty="0" err="1" smtClean="0">
                <a:solidFill>
                  <a:srgbClr val="003867"/>
                </a:solidFill>
              </a:rPr>
              <a:t>for</a:t>
            </a:r>
            <a:r>
              <a:rPr lang="de-DE" sz="1800" dirty="0" smtClean="0">
                <a:solidFill>
                  <a:srgbClr val="003867"/>
                </a:solidFill>
              </a:rPr>
              <a:t> </a:t>
            </a:r>
            <a:r>
              <a:rPr lang="de-DE" sz="1800" dirty="0" err="1" smtClean="0">
                <a:solidFill>
                  <a:srgbClr val="003867"/>
                </a:solidFill>
              </a:rPr>
              <a:t>workshops</a:t>
            </a:r>
            <a:r>
              <a:rPr lang="de-DE" sz="1800" dirty="0" smtClean="0">
                <a:solidFill>
                  <a:srgbClr val="003867"/>
                </a:solidFill>
              </a:rPr>
              <a:t> &amp; </a:t>
            </a:r>
            <a:r>
              <a:rPr lang="de-DE" sz="1800" dirty="0" err="1" smtClean="0">
                <a:solidFill>
                  <a:srgbClr val="003867"/>
                </a:solidFill>
              </a:rPr>
              <a:t>seminars</a:t>
            </a:r>
            <a:endParaRPr lang="de-DE" sz="1800" dirty="0" smtClean="0">
              <a:solidFill>
                <a:srgbClr val="003867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/>
              <a:buNone/>
              <a:tabLst>
                <a:tab pos="1793875" algn="l"/>
              </a:tabLst>
              <a:defRPr/>
            </a:pPr>
            <a:endParaRPr lang="de-DE" sz="1800" dirty="0">
              <a:solidFill>
                <a:srgbClr val="003867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/>
              <a:buNone/>
              <a:tabLst>
                <a:tab pos="1793875" algn="l"/>
              </a:tabLst>
              <a:defRPr/>
            </a:pPr>
            <a:endParaRPr lang="de-DE" sz="1400" dirty="0" smtClean="0">
              <a:solidFill>
                <a:srgbClr val="003867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tabLst>
                <a:tab pos="1793875" algn="l"/>
              </a:tabLst>
              <a:defRPr/>
            </a:pPr>
            <a:endParaRPr lang="de-DE" sz="1800" dirty="0" smtClean="0">
              <a:solidFill>
                <a:srgbClr val="003867"/>
              </a:solidFill>
            </a:endParaRPr>
          </a:p>
        </p:txBody>
      </p:sp>
      <p:sp>
        <p:nvSpPr>
          <p:cNvPr id="36866" name="Fußzeilenplatzhalter 3"/>
          <p:cNvSpPr>
            <a:spLocks/>
          </p:cNvSpPr>
          <p:nvPr/>
        </p:nvSpPr>
        <p:spPr bwMode="auto">
          <a:xfrm>
            <a:off x="3200400" y="64008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914400"/>
            <a:r>
              <a:rPr lang="en-US" sz="800">
                <a:solidFill>
                  <a:schemeClr val="bg1"/>
                </a:solidFill>
                <a:ea typeface="MS PGothic"/>
                <a:cs typeface="MS PGothic"/>
              </a:rPr>
              <a:t>IASSIST workshop</a:t>
            </a:r>
          </a:p>
          <a:p>
            <a:pPr algn="ctr" defTabSz="914400"/>
            <a:r>
              <a:rPr lang="en-US" sz="800">
                <a:solidFill>
                  <a:schemeClr val="bg1"/>
                </a:solidFill>
                <a:ea typeface="MS PGothic"/>
                <a:cs typeface="MS PGothic"/>
              </a:rPr>
              <a:t>Cologne, 28.05.2013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38238"/>
            <a:ext cx="8229600" cy="490537"/>
          </a:xfrm>
          <a:effectLst>
            <a:outerShdw blurRad="25400" dist="25400" dir="7200000" algn="t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dirty="0" smtClean="0">
                <a:latin typeface="Arial Rounded MT Bold" pitchFamily="34" charset="0"/>
                <a:ea typeface="MS PGothic" pitchFamily="34" charset="-128"/>
              </a:rPr>
              <a:t>DASISH Online Training Module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1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57200" y="1773238"/>
            <a:ext cx="8218488" cy="4968875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/>
              <a:buNone/>
              <a:tabLst>
                <a:tab pos="1793875" algn="l"/>
              </a:tabLst>
              <a:defRPr/>
            </a:pPr>
            <a:r>
              <a:rPr lang="de-DE" sz="2400" dirty="0" smtClean="0">
                <a:solidFill>
                  <a:srgbClr val="003867"/>
                </a:solidFill>
              </a:rPr>
              <a:t>Module </a:t>
            </a:r>
            <a:r>
              <a:rPr lang="de-DE" sz="2400" dirty="0" err="1" smtClean="0">
                <a:solidFill>
                  <a:srgbClr val="003867"/>
                </a:solidFill>
              </a:rPr>
              <a:t>is</a:t>
            </a:r>
            <a:r>
              <a:rPr lang="de-DE" sz="2400" dirty="0" smtClean="0">
                <a:solidFill>
                  <a:srgbClr val="003867"/>
                </a:solidFill>
              </a:rPr>
              <a:t> </a:t>
            </a:r>
            <a:r>
              <a:rPr lang="de-DE" sz="2400" dirty="0" err="1" smtClean="0">
                <a:solidFill>
                  <a:srgbClr val="003867"/>
                </a:solidFill>
              </a:rPr>
              <a:t>published</a:t>
            </a:r>
            <a:r>
              <a:rPr lang="de-DE" sz="2400" dirty="0" smtClean="0">
                <a:solidFill>
                  <a:srgbClr val="003867"/>
                </a:solidFill>
              </a:rPr>
              <a:t> </a:t>
            </a:r>
            <a:r>
              <a:rPr lang="de-DE" sz="2400" dirty="0" err="1" smtClean="0">
                <a:solidFill>
                  <a:srgbClr val="003867"/>
                </a:solidFill>
              </a:rPr>
              <a:t>and</a:t>
            </a:r>
            <a:r>
              <a:rPr lang="de-DE" sz="2400" dirty="0" smtClean="0">
                <a:solidFill>
                  <a:srgbClr val="003867"/>
                </a:solidFill>
              </a:rPr>
              <a:t> </a:t>
            </a:r>
            <a:r>
              <a:rPr lang="de-DE" sz="2400" dirty="0" err="1" smtClean="0">
                <a:solidFill>
                  <a:srgbClr val="003867"/>
                </a:solidFill>
              </a:rPr>
              <a:t>managed</a:t>
            </a:r>
            <a:r>
              <a:rPr lang="de-DE" sz="2400" dirty="0" smtClean="0">
                <a:solidFill>
                  <a:srgbClr val="003867"/>
                </a:solidFill>
              </a:rPr>
              <a:t> </a:t>
            </a:r>
            <a:r>
              <a:rPr lang="de-DE" sz="2400" dirty="0" err="1" smtClean="0">
                <a:solidFill>
                  <a:srgbClr val="003867"/>
                </a:solidFill>
              </a:rPr>
              <a:t>through</a:t>
            </a:r>
            <a:r>
              <a:rPr lang="de-DE" sz="2400" dirty="0" smtClean="0">
                <a:solidFill>
                  <a:srgbClr val="003867"/>
                </a:solidFill>
              </a:rPr>
              <a:t> ESS </a:t>
            </a:r>
            <a:r>
              <a:rPr lang="de-DE" sz="2400" dirty="0" err="1" smtClean="0">
                <a:solidFill>
                  <a:srgbClr val="003867"/>
                </a:solidFill>
              </a:rPr>
              <a:t>Edunet</a:t>
            </a:r>
            <a:endParaRPr lang="de-DE" sz="2400" dirty="0" smtClean="0">
              <a:solidFill>
                <a:srgbClr val="003867"/>
              </a:solidFill>
            </a:endParaRPr>
          </a:p>
          <a:p>
            <a:pPr eaLnBrk="1" fontAlgn="auto" hangingPunct="1">
              <a:spcAft>
                <a:spcPts val="0"/>
              </a:spcAft>
              <a:tabLst>
                <a:tab pos="1793875" algn="l"/>
              </a:tabLst>
              <a:defRPr/>
            </a:pPr>
            <a:r>
              <a:rPr lang="de-DE" sz="1800" dirty="0" err="1" smtClean="0">
                <a:solidFill>
                  <a:srgbClr val="003867"/>
                </a:solidFill>
              </a:rPr>
              <a:t>OpenCMS-based</a:t>
            </a:r>
            <a:r>
              <a:rPr lang="de-DE" sz="1800" dirty="0" smtClean="0">
                <a:solidFill>
                  <a:srgbClr val="003867"/>
                </a:solidFill>
              </a:rPr>
              <a:t> </a:t>
            </a:r>
            <a:r>
              <a:rPr lang="de-DE" sz="1800" dirty="0" err="1" smtClean="0">
                <a:solidFill>
                  <a:srgbClr val="003867"/>
                </a:solidFill>
              </a:rPr>
              <a:t>system</a:t>
            </a:r>
            <a:endParaRPr lang="de-DE" sz="1800" dirty="0" smtClean="0">
              <a:solidFill>
                <a:srgbClr val="003867"/>
              </a:solidFill>
            </a:endParaRPr>
          </a:p>
          <a:p>
            <a:pPr eaLnBrk="1" fontAlgn="auto" hangingPunct="1">
              <a:spcAft>
                <a:spcPts val="0"/>
              </a:spcAft>
              <a:tabLst>
                <a:tab pos="1793875" algn="l"/>
              </a:tabLst>
              <a:defRPr/>
            </a:pPr>
            <a:r>
              <a:rPr lang="de-DE" sz="1800" dirty="0" err="1" smtClean="0">
                <a:solidFill>
                  <a:srgbClr val="003867"/>
                </a:solidFill>
              </a:rPr>
              <a:t>Hosted</a:t>
            </a:r>
            <a:r>
              <a:rPr lang="de-DE" sz="1800" dirty="0" smtClean="0">
                <a:solidFill>
                  <a:srgbClr val="003867"/>
                </a:solidFill>
              </a:rPr>
              <a:t> </a:t>
            </a:r>
            <a:r>
              <a:rPr lang="de-DE" sz="1800" dirty="0" err="1" smtClean="0">
                <a:solidFill>
                  <a:srgbClr val="003867"/>
                </a:solidFill>
              </a:rPr>
              <a:t>by</a:t>
            </a:r>
            <a:r>
              <a:rPr lang="de-DE" sz="1800" dirty="0" smtClean="0">
                <a:solidFill>
                  <a:srgbClr val="003867"/>
                </a:solidFill>
              </a:rPr>
              <a:t> </a:t>
            </a:r>
            <a:r>
              <a:rPr lang="de-DE" sz="1800" dirty="0" err="1" smtClean="0">
                <a:solidFill>
                  <a:srgbClr val="003867"/>
                </a:solidFill>
              </a:rPr>
              <a:t>Norwegian</a:t>
            </a:r>
            <a:r>
              <a:rPr lang="de-DE" sz="1800" dirty="0" smtClean="0">
                <a:solidFill>
                  <a:srgbClr val="003867"/>
                </a:solidFill>
              </a:rPr>
              <a:t> </a:t>
            </a:r>
            <a:r>
              <a:rPr lang="de-DE" sz="1800" dirty="0" err="1" smtClean="0">
                <a:solidFill>
                  <a:srgbClr val="003867"/>
                </a:solidFill>
              </a:rPr>
              <a:t>Social</a:t>
            </a:r>
            <a:r>
              <a:rPr lang="de-DE" sz="1800" dirty="0" smtClean="0">
                <a:solidFill>
                  <a:srgbClr val="003867"/>
                </a:solidFill>
              </a:rPr>
              <a:t> Science Data Services (NSD)</a:t>
            </a:r>
          </a:p>
          <a:p>
            <a:pPr eaLnBrk="1" fontAlgn="auto" hangingPunct="1">
              <a:spcAft>
                <a:spcPts val="0"/>
              </a:spcAft>
              <a:tabLst>
                <a:tab pos="1793875" algn="l"/>
              </a:tabLst>
              <a:defRPr/>
            </a:pPr>
            <a:r>
              <a:rPr lang="de-DE" sz="1800" dirty="0" err="1" smtClean="0">
                <a:solidFill>
                  <a:srgbClr val="003867"/>
                </a:solidFill>
              </a:rPr>
              <a:t>Contains</a:t>
            </a:r>
            <a:r>
              <a:rPr lang="de-DE" sz="1800" dirty="0" smtClean="0">
                <a:solidFill>
                  <a:srgbClr val="003867"/>
                </a:solidFill>
              </a:rPr>
              <a:t> </a:t>
            </a:r>
            <a:r>
              <a:rPr lang="de-DE" sz="1800" dirty="0" err="1" smtClean="0">
                <a:solidFill>
                  <a:srgbClr val="003867"/>
                </a:solidFill>
              </a:rPr>
              <a:t>information</a:t>
            </a:r>
            <a:r>
              <a:rPr lang="de-DE" sz="1800" dirty="0" smtClean="0">
                <a:solidFill>
                  <a:srgbClr val="003867"/>
                </a:solidFill>
              </a:rPr>
              <a:t> </a:t>
            </a:r>
            <a:r>
              <a:rPr lang="de-DE" sz="1800" dirty="0" err="1" smtClean="0">
                <a:solidFill>
                  <a:srgbClr val="003867"/>
                </a:solidFill>
              </a:rPr>
              <a:t>from</a:t>
            </a:r>
            <a:r>
              <a:rPr lang="de-DE" sz="1800" dirty="0" smtClean="0">
                <a:solidFill>
                  <a:srgbClr val="003867"/>
                </a:solidFill>
              </a:rPr>
              <a:t> </a:t>
            </a:r>
            <a:r>
              <a:rPr lang="de-DE" sz="1800" dirty="0" err="1" smtClean="0">
                <a:solidFill>
                  <a:srgbClr val="003867"/>
                </a:solidFill>
              </a:rPr>
              <a:t>various</a:t>
            </a:r>
            <a:r>
              <a:rPr lang="de-DE" sz="1800" dirty="0">
                <a:solidFill>
                  <a:srgbClr val="003867"/>
                </a:solidFill>
              </a:rPr>
              <a:t> </a:t>
            </a:r>
            <a:r>
              <a:rPr lang="de-DE" sz="1800" dirty="0" err="1" smtClean="0">
                <a:solidFill>
                  <a:srgbClr val="003867"/>
                </a:solidFill>
              </a:rPr>
              <a:t>sources</a:t>
            </a:r>
            <a:r>
              <a:rPr lang="de-DE" sz="1800" dirty="0" smtClean="0">
                <a:solidFill>
                  <a:srgbClr val="003867"/>
                </a:solidFill>
              </a:rPr>
              <a:t>, </a:t>
            </a:r>
            <a:r>
              <a:rPr lang="de-DE" sz="1800" dirty="0" err="1" smtClean="0">
                <a:solidFill>
                  <a:srgbClr val="003867"/>
                </a:solidFill>
              </a:rPr>
              <a:t>referenced</a:t>
            </a:r>
            <a:r>
              <a:rPr lang="de-DE" sz="1800" dirty="0" smtClean="0">
                <a:solidFill>
                  <a:srgbClr val="003867"/>
                </a:solidFill>
              </a:rPr>
              <a:t> also </a:t>
            </a:r>
            <a:r>
              <a:rPr lang="de-DE" sz="1800" dirty="0" err="1" smtClean="0">
                <a:solidFill>
                  <a:srgbClr val="003867"/>
                </a:solidFill>
              </a:rPr>
              <a:t>for</a:t>
            </a:r>
            <a:r>
              <a:rPr lang="de-DE" sz="1800" dirty="0" smtClean="0">
                <a:solidFill>
                  <a:srgbClr val="003867"/>
                </a:solidFill>
              </a:rPr>
              <a:t> </a:t>
            </a:r>
            <a:r>
              <a:rPr lang="de-DE" sz="1800" dirty="0" err="1" smtClean="0">
                <a:solidFill>
                  <a:srgbClr val="003867"/>
                </a:solidFill>
              </a:rPr>
              <a:t>further</a:t>
            </a:r>
            <a:r>
              <a:rPr lang="de-DE" sz="1800" dirty="0" smtClean="0">
                <a:solidFill>
                  <a:srgbClr val="003867"/>
                </a:solidFill>
              </a:rPr>
              <a:t> </a:t>
            </a:r>
            <a:r>
              <a:rPr lang="de-DE" sz="1800" dirty="0" err="1" smtClean="0">
                <a:solidFill>
                  <a:srgbClr val="003867"/>
                </a:solidFill>
              </a:rPr>
              <a:t>reading</a:t>
            </a:r>
            <a:endParaRPr lang="de-DE" sz="1800" dirty="0" smtClean="0">
              <a:solidFill>
                <a:srgbClr val="003867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/>
              <a:buNone/>
              <a:tabLst>
                <a:tab pos="1793875" algn="l"/>
              </a:tabLst>
              <a:defRPr/>
            </a:pPr>
            <a:endParaRPr lang="de-DE" sz="1800" dirty="0" smtClean="0">
              <a:solidFill>
                <a:srgbClr val="003867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/>
              <a:buNone/>
              <a:tabLst>
                <a:tab pos="1793875" algn="l"/>
              </a:tabLst>
              <a:defRPr/>
            </a:pPr>
            <a:endParaRPr lang="de-DE" sz="1800" dirty="0">
              <a:solidFill>
                <a:srgbClr val="003867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/>
              <a:buNone/>
              <a:tabLst>
                <a:tab pos="1793875" algn="l"/>
              </a:tabLst>
              <a:defRPr/>
            </a:pPr>
            <a:endParaRPr lang="de-DE" sz="1400" dirty="0" smtClean="0">
              <a:solidFill>
                <a:srgbClr val="003867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tabLst>
                <a:tab pos="1793875" algn="l"/>
              </a:tabLst>
              <a:defRPr/>
            </a:pPr>
            <a:endParaRPr lang="de-DE" sz="1800" dirty="0" smtClean="0">
              <a:solidFill>
                <a:srgbClr val="003867"/>
              </a:solidFill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38238"/>
            <a:ext cx="8229600" cy="490537"/>
          </a:xfrm>
          <a:effectLst>
            <a:outerShdw blurRad="25400" dist="25400" dir="7200000" algn="t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dirty="0" smtClean="0">
                <a:latin typeface="Arial Rounded MT Bold" pitchFamily="34" charset="0"/>
                <a:ea typeface="MS PGothic" pitchFamily="34" charset="-128"/>
              </a:rPr>
              <a:t>DASISH Online Training Module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38238"/>
            <a:ext cx="8229600" cy="490537"/>
          </a:xfrm>
          <a:effectLst>
            <a:outerShdw blurRad="25400" dist="25400" dir="7200000" algn="t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dirty="0" smtClean="0">
                <a:latin typeface="Arial Rounded MT Bold" pitchFamily="34" charset="0"/>
                <a:ea typeface="MS PGothic" pitchFamily="34" charset="-128"/>
              </a:rPr>
              <a:t>DASISH Online Training Module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/>
          <a:srcRect r="1125"/>
          <a:stretch/>
        </p:blipFill>
        <p:spPr bwMode="auto">
          <a:xfrm>
            <a:off x="236538" y="836613"/>
            <a:ext cx="7431087" cy="5976937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57200" y="1773238"/>
            <a:ext cx="7931150" cy="5084762"/>
          </a:xfrm>
        </p:spPr>
        <p:txBody>
          <a:bodyPr rtlCol="0">
            <a:normAutofit fontScale="925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/>
              <a:buNone/>
              <a:tabLst>
                <a:tab pos="1793875" algn="l"/>
              </a:tabLst>
              <a:defRPr/>
            </a:pPr>
            <a:r>
              <a:rPr lang="de-DE" sz="2600" dirty="0" smtClean="0">
                <a:solidFill>
                  <a:srgbClr val="003867"/>
                </a:solidFill>
              </a:rPr>
              <a:t>Basic </a:t>
            </a:r>
            <a:r>
              <a:rPr lang="de-DE" sz="2600" dirty="0" err="1" smtClean="0">
                <a:solidFill>
                  <a:srgbClr val="003867"/>
                </a:solidFill>
              </a:rPr>
              <a:t>structure</a:t>
            </a:r>
            <a:r>
              <a:rPr lang="de-DE" sz="2600" dirty="0" smtClean="0">
                <a:solidFill>
                  <a:srgbClr val="003867"/>
                </a:solidFill>
              </a:rPr>
              <a:t>:</a:t>
            </a:r>
            <a:endParaRPr lang="de-DE" sz="1300" dirty="0" smtClean="0">
              <a:solidFill>
                <a:srgbClr val="003867"/>
              </a:solidFill>
            </a:endParaRPr>
          </a:p>
          <a:p>
            <a:pPr marL="357188" indent="0" eaLnBrk="1" fontAlgn="auto" hangingPunct="1">
              <a:lnSpc>
                <a:spcPct val="17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sz="1900" b="1" dirty="0">
                <a:solidFill>
                  <a:srgbClr val="003867"/>
                </a:solidFill>
              </a:rPr>
              <a:t>Chapter 1: Sharing and licensing research </a:t>
            </a:r>
            <a:r>
              <a:rPr lang="en-US" sz="1900" b="1" dirty="0" smtClean="0">
                <a:solidFill>
                  <a:srgbClr val="003867"/>
                </a:solidFill>
              </a:rPr>
              <a:t>data</a:t>
            </a:r>
            <a:endParaRPr lang="en-US" sz="1900" dirty="0" smtClean="0">
              <a:solidFill>
                <a:srgbClr val="003867"/>
              </a:solidFill>
            </a:endParaRPr>
          </a:p>
          <a:p>
            <a:pPr marL="357188" indent="0" eaLnBrk="1" fontAlgn="auto" hangingPunct="1">
              <a:lnSpc>
                <a:spcPct val="17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sz="1900" b="1" dirty="0" smtClean="0">
                <a:solidFill>
                  <a:srgbClr val="003867"/>
                </a:solidFill>
              </a:rPr>
              <a:t>Chapter </a:t>
            </a:r>
            <a:r>
              <a:rPr lang="en-US" sz="1900" b="1" dirty="0">
                <a:solidFill>
                  <a:srgbClr val="003867"/>
                </a:solidFill>
              </a:rPr>
              <a:t>2: Overview of European </a:t>
            </a:r>
            <a:r>
              <a:rPr lang="en-US" sz="1900" b="1" dirty="0" smtClean="0">
                <a:solidFill>
                  <a:srgbClr val="003867"/>
                </a:solidFill>
              </a:rPr>
              <a:t>IPR</a:t>
            </a:r>
            <a:endParaRPr lang="en-US" sz="1900" dirty="0" smtClean="0">
              <a:solidFill>
                <a:srgbClr val="003867"/>
              </a:solidFill>
            </a:endParaRPr>
          </a:p>
          <a:p>
            <a:pPr marL="357188" indent="0" eaLnBrk="1" fontAlgn="auto" hangingPunct="1">
              <a:lnSpc>
                <a:spcPct val="17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sz="1900" b="1" dirty="0" smtClean="0">
                <a:solidFill>
                  <a:srgbClr val="003867"/>
                </a:solidFill>
              </a:rPr>
              <a:t>Chapter </a:t>
            </a:r>
            <a:r>
              <a:rPr lang="en-US" sz="1900" b="1" dirty="0">
                <a:solidFill>
                  <a:srgbClr val="003867"/>
                </a:solidFill>
              </a:rPr>
              <a:t>3: Comparing existing license </a:t>
            </a:r>
            <a:r>
              <a:rPr lang="en-US" sz="1900" b="1" dirty="0" smtClean="0">
                <a:solidFill>
                  <a:srgbClr val="003867"/>
                </a:solidFill>
              </a:rPr>
              <a:t>schemes</a:t>
            </a:r>
            <a:endParaRPr lang="en-US" sz="1900" dirty="0" smtClean="0">
              <a:solidFill>
                <a:srgbClr val="003867"/>
              </a:solidFill>
            </a:endParaRPr>
          </a:p>
          <a:p>
            <a:pPr marL="357188" indent="0" eaLnBrk="1" fontAlgn="auto" hangingPunct="1">
              <a:lnSpc>
                <a:spcPct val="17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sz="1900" b="1" dirty="0" smtClean="0">
                <a:solidFill>
                  <a:srgbClr val="003867"/>
                </a:solidFill>
              </a:rPr>
              <a:t>Chapter </a:t>
            </a:r>
            <a:r>
              <a:rPr lang="en-US" sz="1900" b="1" dirty="0">
                <a:solidFill>
                  <a:srgbClr val="003867"/>
                </a:solidFill>
              </a:rPr>
              <a:t>4: Data submission and </a:t>
            </a:r>
            <a:r>
              <a:rPr lang="en-US" sz="1900" b="1" dirty="0" smtClean="0">
                <a:solidFill>
                  <a:srgbClr val="003867"/>
                </a:solidFill>
              </a:rPr>
              <a:t>agreements</a:t>
            </a:r>
            <a:endParaRPr lang="en-US" sz="1900" dirty="0" smtClean="0">
              <a:solidFill>
                <a:srgbClr val="003867"/>
              </a:solidFill>
            </a:endParaRPr>
          </a:p>
          <a:p>
            <a:pPr marL="357188" indent="0" eaLnBrk="1" fontAlgn="auto" hangingPunct="1">
              <a:lnSpc>
                <a:spcPct val="17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sz="1900" b="1" dirty="0" smtClean="0">
                <a:solidFill>
                  <a:srgbClr val="003867"/>
                </a:solidFill>
              </a:rPr>
              <a:t>Chapter </a:t>
            </a:r>
            <a:r>
              <a:rPr lang="en-US" sz="1900" b="1" dirty="0">
                <a:solidFill>
                  <a:srgbClr val="003867"/>
                </a:solidFill>
              </a:rPr>
              <a:t>5: Secure data </a:t>
            </a:r>
            <a:r>
              <a:rPr lang="en-US" sz="1900" b="1" dirty="0" smtClean="0">
                <a:solidFill>
                  <a:srgbClr val="003867"/>
                </a:solidFill>
              </a:rPr>
              <a:t>services</a:t>
            </a:r>
            <a:endParaRPr lang="en-US" sz="1900" dirty="0" smtClean="0">
              <a:solidFill>
                <a:srgbClr val="003867"/>
              </a:solidFill>
            </a:endParaRPr>
          </a:p>
          <a:p>
            <a:pPr marL="357188" indent="0" eaLnBrk="1" fontAlgn="auto" hangingPunct="1">
              <a:lnSpc>
                <a:spcPct val="17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sz="1900" b="1" dirty="0" smtClean="0">
                <a:solidFill>
                  <a:srgbClr val="003867"/>
                </a:solidFill>
              </a:rPr>
              <a:t>Chapter </a:t>
            </a:r>
            <a:r>
              <a:rPr lang="en-US" sz="1900" b="1" dirty="0">
                <a:solidFill>
                  <a:srgbClr val="003867"/>
                </a:solidFill>
              </a:rPr>
              <a:t>6: Embargo </a:t>
            </a:r>
            <a:r>
              <a:rPr lang="en-US" sz="1900" b="1" dirty="0" smtClean="0">
                <a:solidFill>
                  <a:srgbClr val="003867"/>
                </a:solidFill>
              </a:rPr>
              <a:t>policies</a:t>
            </a:r>
            <a:endParaRPr lang="en-US" sz="1900" dirty="0" smtClean="0">
              <a:solidFill>
                <a:srgbClr val="003867"/>
              </a:solidFill>
            </a:endParaRPr>
          </a:p>
          <a:p>
            <a:pPr marL="357188" indent="0" eaLnBrk="1" fontAlgn="auto" hangingPunct="1">
              <a:lnSpc>
                <a:spcPct val="17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sz="1900" b="1" dirty="0" smtClean="0">
                <a:solidFill>
                  <a:srgbClr val="003867"/>
                </a:solidFill>
              </a:rPr>
              <a:t>Chapter </a:t>
            </a:r>
            <a:r>
              <a:rPr lang="en-US" sz="1900" b="1" dirty="0">
                <a:solidFill>
                  <a:srgbClr val="003867"/>
                </a:solidFill>
              </a:rPr>
              <a:t>7: Facilitating data </a:t>
            </a:r>
            <a:r>
              <a:rPr lang="en-US" sz="1900" b="1" dirty="0" smtClean="0">
                <a:solidFill>
                  <a:srgbClr val="003867"/>
                </a:solidFill>
              </a:rPr>
              <a:t>re-use</a:t>
            </a:r>
            <a:endParaRPr lang="en-US" sz="1900" dirty="0" smtClean="0">
              <a:solidFill>
                <a:srgbClr val="003867"/>
              </a:solidFill>
            </a:endParaRPr>
          </a:p>
          <a:p>
            <a:pPr marL="357188" indent="0" eaLnBrk="1" fontAlgn="auto" hangingPunct="1">
              <a:lnSpc>
                <a:spcPct val="17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sz="1900" b="1" dirty="0" smtClean="0">
                <a:solidFill>
                  <a:srgbClr val="003867"/>
                </a:solidFill>
              </a:rPr>
              <a:t>Exercises</a:t>
            </a:r>
          </a:p>
          <a:p>
            <a:pPr marL="357188" indent="0" eaLnBrk="1" fontAlgn="auto" hangingPunct="1">
              <a:lnSpc>
                <a:spcPct val="17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sz="1900" b="1" dirty="0" smtClean="0">
                <a:solidFill>
                  <a:srgbClr val="003867"/>
                </a:solidFill>
              </a:rPr>
              <a:t>Glossary</a:t>
            </a:r>
            <a:endParaRPr lang="en-US" sz="1900" b="1" dirty="0">
              <a:solidFill>
                <a:srgbClr val="003867"/>
              </a:solidFill>
            </a:endParaRPr>
          </a:p>
        </p:txBody>
      </p:sp>
      <p:sp>
        <p:nvSpPr>
          <p:cNvPr id="43010" name="Fußzeilenplatzhalter 3"/>
          <p:cNvSpPr>
            <a:spLocks/>
          </p:cNvSpPr>
          <p:nvPr/>
        </p:nvSpPr>
        <p:spPr bwMode="auto">
          <a:xfrm>
            <a:off x="3200400" y="64008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914400"/>
            <a:r>
              <a:rPr lang="en-US" sz="800">
                <a:solidFill>
                  <a:schemeClr val="bg1"/>
                </a:solidFill>
                <a:ea typeface="MS PGothic"/>
                <a:cs typeface="MS PGothic"/>
              </a:rPr>
              <a:t>IASSIST workshop</a:t>
            </a:r>
          </a:p>
          <a:p>
            <a:pPr algn="ctr" defTabSz="914400"/>
            <a:r>
              <a:rPr lang="en-US" sz="800">
                <a:solidFill>
                  <a:schemeClr val="bg1"/>
                </a:solidFill>
                <a:ea typeface="MS PGothic"/>
                <a:cs typeface="MS PGothic"/>
              </a:rPr>
              <a:t>Cologne, 28.05.2013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38238"/>
            <a:ext cx="8229600" cy="490537"/>
          </a:xfrm>
          <a:effectLst>
            <a:outerShdw blurRad="25400" dist="25400" dir="7200000" algn="t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dirty="0" smtClean="0">
                <a:latin typeface="Arial Rounded MT Bold" pitchFamily="34" charset="0"/>
                <a:ea typeface="MS PGothic" pitchFamily="34" charset="-128"/>
              </a:rPr>
              <a:t>DASISH Online Training Module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57200" y="1773238"/>
            <a:ext cx="7931150" cy="4856162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/>
              <a:buNone/>
              <a:tabLst>
                <a:tab pos="1793875" algn="l"/>
              </a:tabLst>
              <a:defRPr/>
            </a:pPr>
            <a:r>
              <a:rPr lang="de-DE" sz="2600" dirty="0" smtClean="0">
                <a:solidFill>
                  <a:srgbClr val="003867"/>
                </a:solidFill>
              </a:rPr>
              <a:t>Chapter </a:t>
            </a:r>
            <a:r>
              <a:rPr lang="de-DE" sz="2600" dirty="0" err="1" smtClean="0">
                <a:solidFill>
                  <a:srgbClr val="003867"/>
                </a:solidFill>
              </a:rPr>
              <a:t>structure</a:t>
            </a:r>
            <a:r>
              <a:rPr lang="de-DE" sz="2600" dirty="0" smtClean="0">
                <a:solidFill>
                  <a:srgbClr val="003867"/>
                </a:solidFill>
              </a:rPr>
              <a:t>: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1600" b="1" dirty="0" smtClean="0">
                <a:solidFill>
                  <a:srgbClr val="003867"/>
                </a:solidFill>
              </a:rPr>
              <a:t>Introductory page with questions addressed / relevant topics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1600" b="1" dirty="0" smtClean="0">
                <a:solidFill>
                  <a:srgbClr val="003867"/>
                </a:solidFill>
              </a:rPr>
              <a:t>4-8 pages per chapter, including examples, further reading link lists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1600" b="1" dirty="0" smtClean="0">
                <a:solidFill>
                  <a:srgbClr val="003867"/>
                </a:solidFill>
              </a:rPr>
              <a:t>cross-references between chapters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1600" b="1" dirty="0" smtClean="0">
                <a:solidFill>
                  <a:srgbClr val="003867"/>
                </a:solidFill>
              </a:rPr>
              <a:t>References and sources displayed as hover-over links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1600" b="1" dirty="0" smtClean="0">
                <a:solidFill>
                  <a:srgbClr val="003867"/>
                </a:solidFill>
              </a:rPr>
              <a:t>More detailed explanations available via extendible boxes.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600" b="1" dirty="0" smtClean="0">
              <a:solidFill>
                <a:srgbClr val="003867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de-DE" sz="1300" dirty="0" smtClean="0">
              <a:solidFill>
                <a:srgbClr val="003867"/>
              </a:solidFill>
            </a:endParaRPr>
          </a:p>
        </p:txBody>
      </p:sp>
      <p:sp>
        <p:nvSpPr>
          <p:cNvPr id="45058" name="Fußzeilenplatzhalter 3"/>
          <p:cNvSpPr>
            <a:spLocks/>
          </p:cNvSpPr>
          <p:nvPr/>
        </p:nvSpPr>
        <p:spPr bwMode="auto">
          <a:xfrm>
            <a:off x="3200400" y="64008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914400"/>
            <a:r>
              <a:rPr lang="en-US" sz="800">
                <a:solidFill>
                  <a:schemeClr val="bg1"/>
                </a:solidFill>
                <a:ea typeface="MS PGothic"/>
                <a:cs typeface="MS PGothic"/>
              </a:rPr>
              <a:t>IASSIST workshop</a:t>
            </a:r>
          </a:p>
          <a:p>
            <a:pPr algn="ctr" defTabSz="914400"/>
            <a:r>
              <a:rPr lang="en-US" sz="800">
                <a:solidFill>
                  <a:schemeClr val="bg1"/>
                </a:solidFill>
                <a:ea typeface="MS PGothic"/>
                <a:cs typeface="MS PGothic"/>
              </a:rPr>
              <a:t>Cologne, 28.05.2013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 l="27457" t="36664" r="1332" b="48512"/>
          <a:stretch>
            <a:fillRect/>
          </a:stretch>
        </p:blipFill>
        <p:spPr bwMode="auto">
          <a:xfrm>
            <a:off x="228600" y="4076700"/>
            <a:ext cx="8736013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4"/>
          <a:srcRect l="27412" t="36655" r="1477" b="48708"/>
          <a:stretch>
            <a:fillRect/>
          </a:stretch>
        </p:blipFill>
        <p:spPr bwMode="auto">
          <a:xfrm>
            <a:off x="225425" y="4076700"/>
            <a:ext cx="8723313" cy="142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38238"/>
            <a:ext cx="8229600" cy="490537"/>
          </a:xfrm>
          <a:effectLst>
            <a:outerShdw blurRad="25400" dist="25400" dir="7200000" algn="t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dirty="0" smtClean="0">
                <a:latin typeface="Arial Rounded MT Bold" pitchFamily="34" charset="0"/>
                <a:ea typeface="MS PGothic" pitchFamily="34" charset="-128"/>
              </a:rPr>
              <a:t>DASISH Online Training Module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57200" y="1773238"/>
            <a:ext cx="7931150" cy="4856162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/>
              <a:buNone/>
              <a:tabLst>
                <a:tab pos="1793875" algn="l"/>
              </a:tabLst>
              <a:defRPr/>
            </a:pPr>
            <a:r>
              <a:rPr lang="de-DE" sz="2600" dirty="0" smtClean="0">
                <a:solidFill>
                  <a:srgbClr val="003867"/>
                </a:solidFill>
              </a:rPr>
              <a:t>Chapter </a:t>
            </a:r>
            <a:r>
              <a:rPr lang="de-DE" sz="2600" dirty="0" err="1" smtClean="0">
                <a:solidFill>
                  <a:srgbClr val="003867"/>
                </a:solidFill>
              </a:rPr>
              <a:t>structure</a:t>
            </a:r>
            <a:r>
              <a:rPr lang="de-DE" sz="2600" dirty="0" smtClean="0">
                <a:solidFill>
                  <a:srgbClr val="003867"/>
                </a:solidFill>
              </a:rPr>
              <a:t>: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1600" b="1" dirty="0" smtClean="0">
                <a:solidFill>
                  <a:srgbClr val="003867"/>
                </a:solidFill>
              </a:rPr>
              <a:t>Introductory page with questions addressed / relevant topics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1600" b="1" dirty="0" smtClean="0">
                <a:solidFill>
                  <a:srgbClr val="003867"/>
                </a:solidFill>
              </a:rPr>
              <a:t>4-8 pages per chapter, including examples, further reading link lists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1600" b="1" dirty="0" smtClean="0">
                <a:solidFill>
                  <a:srgbClr val="003867"/>
                </a:solidFill>
              </a:rPr>
              <a:t>cross-references between chapters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1600" b="1" dirty="0" smtClean="0">
                <a:solidFill>
                  <a:srgbClr val="003867"/>
                </a:solidFill>
              </a:rPr>
              <a:t>References and sources displayed as hover-over links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1600" b="1" dirty="0" smtClean="0">
                <a:solidFill>
                  <a:srgbClr val="003867"/>
                </a:solidFill>
              </a:rPr>
              <a:t>More detailed explanations available via extendible boxes.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600" b="1" dirty="0" smtClean="0">
              <a:solidFill>
                <a:srgbClr val="003867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de-DE" sz="1300" dirty="0" smtClean="0">
              <a:solidFill>
                <a:srgbClr val="003867"/>
              </a:solidFill>
            </a:endParaRPr>
          </a:p>
        </p:txBody>
      </p:sp>
      <p:sp>
        <p:nvSpPr>
          <p:cNvPr id="47106" name="Fußzeilenplatzhalter 3"/>
          <p:cNvSpPr>
            <a:spLocks/>
          </p:cNvSpPr>
          <p:nvPr/>
        </p:nvSpPr>
        <p:spPr bwMode="auto">
          <a:xfrm>
            <a:off x="3200400" y="64008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914400"/>
            <a:r>
              <a:rPr lang="en-US" sz="800">
                <a:solidFill>
                  <a:schemeClr val="bg1"/>
                </a:solidFill>
                <a:ea typeface="MS PGothic"/>
                <a:cs typeface="MS PGothic"/>
              </a:rPr>
              <a:t>IASSIST workshop</a:t>
            </a:r>
          </a:p>
          <a:p>
            <a:pPr algn="ctr" defTabSz="914400"/>
            <a:r>
              <a:rPr lang="en-US" sz="800">
                <a:solidFill>
                  <a:schemeClr val="bg1"/>
                </a:solidFill>
                <a:ea typeface="MS PGothic"/>
                <a:cs typeface="MS PGothic"/>
              </a:rPr>
              <a:t>Cologne, 28.05.2013</a:t>
            </a:r>
          </a:p>
        </p:txBody>
      </p:sp>
      <p:pic>
        <p:nvPicPr>
          <p:cNvPr id="47107" name="Picture 2"/>
          <p:cNvPicPr>
            <a:picLocks noChangeAspect="1" noChangeArrowheads="1"/>
          </p:cNvPicPr>
          <p:nvPr/>
        </p:nvPicPr>
        <p:blipFill>
          <a:blip r:embed="rId3"/>
          <a:srcRect l="27724" t="30412" r="2560" b="10481"/>
          <a:stretch>
            <a:fillRect/>
          </a:stretch>
        </p:blipFill>
        <p:spPr bwMode="auto">
          <a:xfrm>
            <a:off x="323850" y="863600"/>
            <a:ext cx="8553450" cy="576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4"/>
          <a:srcRect l="26958" t="30621" r="2690" b="8897"/>
          <a:stretch>
            <a:fillRect/>
          </a:stretch>
        </p:blipFill>
        <p:spPr bwMode="auto">
          <a:xfrm>
            <a:off x="228600" y="892175"/>
            <a:ext cx="8631238" cy="589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1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andarddesign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Standard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effectLst/>
            <a:latin typeface="Arial" charset="0"/>
            <a:ea typeface="Microsoft YaHei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effectLst/>
            <a:latin typeface="Arial" charset="0"/>
            <a:ea typeface="Microsoft YaHei" charset="0"/>
            <a:cs typeface="Microsoft YaHei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Standarddesign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Standarddesign">
      <a:majorFont>
        <a:latin typeface="Arial"/>
        <a:ea typeface="MS PGothic"/>
        <a:cs typeface="Arial"/>
      </a:majorFont>
      <a:minorFont>
        <a:latin typeface="Arial"/>
        <a:ea typeface="MS PGothic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2_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611</Words>
  <Application>Microsoft Office PowerPoint</Application>
  <PresentationFormat>Bildschirmpräsentation (4:3)</PresentationFormat>
  <Paragraphs>126</Paragraphs>
  <Slides>12</Slides>
  <Notes>12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Entwurfsvorlage</vt:lpstr>
      </vt:variant>
      <vt:variant>
        <vt:i4>16</vt:i4>
      </vt:variant>
      <vt:variant>
        <vt:lpstr>Folientitel</vt:lpstr>
      </vt:variant>
      <vt:variant>
        <vt:i4>12</vt:i4>
      </vt:variant>
    </vt:vector>
  </HeadingPairs>
  <TitlesOfParts>
    <vt:vector size="35" baseType="lpstr">
      <vt:lpstr>Arial</vt:lpstr>
      <vt:lpstr>Microsoft YaHei</vt:lpstr>
      <vt:lpstr>Times New Roman</vt:lpstr>
      <vt:lpstr>Arial Rounded MT Bold</vt:lpstr>
      <vt:lpstr>MS PGothic</vt:lpstr>
      <vt:lpstr>Calibri</vt:lpstr>
      <vt:lpstr>Arial Unicode MS</vt:lpstr>
      <vt:lpstr>Standarddesign</vt:lpstr>
      <vt:lpstr>Office-tema</vt:lpstr>
      <vt:lpstr>2_Standarddesign</vt:lpstr>
      <vt:lpstr>Office-tema</vt:lpstr>
      <vt:lpstr>Office-tema</vt:lpstr>
      <vt:lpstr>Office-tema</vt:lpstr>
      <vt:lpstr>2_Standarddesign</vt:lpstr>
      <vt:lpstr>2_Standarddesign</vt:lpstr>
      <vt:lpstr>2_Standarddesign</vt:lpstr>
      <vt:lpstr>2_Standarddesign</vt:lpstr>
      <vt:lpstr>2_Standarddesign</vt:lpstr>
      <vt:lpstr>2_Standarddesign</vt:lpstr>
      <vt:lpstr>2_Standarddesign</vt:lpstr>
      <vt:lpstr>2_Standarddesign</vt:lpstr>
      <vt:lpstr>2_Standarddesign</vt:lpstr>
      <vt:lpstr>2_Standarddesign</vt:lpstr>
      <vt:lpstr>Folie 1</vt:lpstr>
      <vt:lpstr>DASISH WP7 „Education and Training“</vt:lpstr>
      <vt:lpstr>DASISH Online Training Module</vt:lpstr>
      <vt:lpstr>DASISH Online Training Module</vt:lpstr>
      <vt:lpstr>DASISH Online Training Module</vt:lpstr>
      <vt:lpstr>DASISH Online Training Module</vt:lpstr>
      <vt:lpstr>DASISH Online Training Module</vt:lpstr>
      <vt:lpstr>DASISH Online Training Module</vt:lpstr>
      <vt:lpstr>Folie 9</vt:lpstr>
      <vt:lpstr>DASISH Online Training Module</vt:lpstr>
      <vt:lpstr>DASISH Online Training Module</vt:lpstr>
      <vt:lpstr>DASISH Online Training Module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Access Policies and Licensing DASISH Online Training Module</dc:title>
  <dc:subject>Access Policies and Licencing</dc:subject>
  <dc:creator>Claudia Engelhardt; Timo Gnadt</dc:creator>
  <cp:keywords>#iassist2013; #dasish</cp:keywords>
  <cp:lastPrinted>1601-01-01T00:00:00Z</cp:lastPrinted>
  <dcterms:created xsi:type="dcterms:W3CDTF">1601-01-01T00:00:00Z</dcterms:created>
  <dcterms:modified xsi:type="dcterms:W3CDTF">2013-05-27T16:03:26Z</dcterms:modified>
</cp:coreProperties>
</file>