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74" r:id="rId5"/>
    <p:sldId id="259" r:id="rId6"/>
    <p:sldId id="260" r:id="rId7"/>
    <p:sldId id="261" r:id="rId8"/>
    <p:sldId id="272" r:id="rId9"/>
    <p:sldId id="273" r:id="rId10"/>
    <p:sldId id="262" r:id="rId11"/>
    <p:sldId id="275" r:id="rId12"/>
    <p:sldId id="263" r:id="rId13"/>
    <p:sldId id="264" r:id="rId14"/>
    <p:sldId id="265" r:id="rId15"/>
    <p:sldId id="266" r:id="rId16"/>
    <p:sldId id="269" r:id="rId17"/>
    <p:sldId id="276" r:id="rId18"/>
    <p:sldId id="277" r:id="rId19"/>
    <p:sldId id="278" r:id="rId20"/>
    <p:sldId id="270" r:id="rId21"/>
    <p:sldId id="27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217" autoAdjust="0"/>
  </p:normalViewPr>
  <p:slideViewPr>
    <p:cSldViewPr snapToGrid="0" snapToObjects="1">
      <p:cViewPr>
        <p:scale>
          <a:sx n="75" d="100"/>
          <a:sy n="75" d="100"/>
        </p:scale>
        <p:origin x="-1380"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8ECED-F2D5-AD4E-8F49-CD164CC9B63C}" type="datetimeFigureOut">
              <a:rPr lang="en-US" smtClean="0"/>
              <a:t>6/17/2013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A467E2-49D4-7D47-B19A-29CAA1D78F93}" type="slidenum">
              <a:rPr lang="en-US" smtClean="0"/>
              <a:t>‹nr.›</a:t>
            </a:fld>
            <a:endParaRPr lang="en-US"/>
          </a:p>
        </p:txBody>
      </p:sp>
    </p:spTree>
    <p:extLst>
      <p:ext uri="{BB962C8B-B14F-4D97-AF65-F5344CB8AC3E}">
        <p14:creationId xmlns:p14="http://schemas.microsoft.com/office/powerpoint/2010/main" val="1139916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larin.eu/glossary#ERIC"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467E2-49D4-7D47-B19A-29CAA1D78F93}" type="slidenum">
              <a:rPr lang="en-US" smtClean="0"/>
              <a:t>1</a:t>
            </a:fld>
            <a:endParaRPr lang="en-US"/>
          </a:p>
        </p:txBody>
      </p:sp>
    </p:spTree>
    <p:extLst>
      <p:ext uri="{BB962C8B-B14F-4D97-AF65-F5344CB8AC3E}">
        <p14:creationId xmlns:p14="http://schemas.microsoft.com/office/powerpoint/2010/main" val="3229298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Publicly Available </a:t>
            </a:r>
            <a:r>
              <a:rPr lang="en-US" sz="1200" b="0" i="0" u="none" strike="noStrike" kern="1200" baseline="0" dirty="0" smtClean="0">
                <a:solidFill>
                  <a:schemeClr val="tx1"/>
                </a:solidFill>
                <a:latin typeface="+mn-lt"/>
                <a:ea typeface="+mn-ea"/>
                <a:cs typeface="+mn-cs"/>
              </a:rPr>
              <a:t>(PUB):</a:t>
            </a:r>
          </a:p>
          <a:p>
            <a:pPr marL="171450" indent="-171450">
              <a:buFontTx/>
              <a:buChar char="-"/>
            </a:pPr>
            <a:r>
              <a:rPr lang="en-US" sz="1200" b="0" i="0" u="none" strike="noStrike" kern="1200" baseline="0" dirty="0" smtClean="0">
                <a:solidFill>
                  <a:schemeClr val="tx1"/>
                </a:solidFill>
                <a:latin typeface="+mn-lt"/>
                <a:ea typeface="+mn-ea"/>
                <a:cs typeface="+mn-cs"/>
              </a:rPr>
              <a:t>No limitations on who can access and use the tools and resources. </a:t>
            </a:r>
          </a:p>
          <a:p>
            <a:pPr marL="171450" indent="-171450">
              <a:buFontTx/>
              <a:buChar char="-"/>
            </a:pPr>
            <a:r>
              <a:rPr lang="en-US" sz="1200" b="0" i="0" u="none" strike="noStrike" kern="1200" baseline="0" dirty="0" smtClean="0">
                <a:solidFill>
                  <a:schemeClr val="tx1"/>
                </a:solidFill>
                <a:latin typeface="+mn-lt"/>
                <a:ea typeface="+mn-ea"/>
                <a:cs typeface="+mn-cs"/>
              </a:rPr>
              <a:t>No limitations on the purpose the tools and resources are used for. </a:t>
            </a:r>
          </a:p>
          <a:p>
            <a:pPr marL="171450" indent="-171450">
              <a:buFontTx/>
              <a:buChar char="-"/>
            </a:pPr>
            <a:r>
              <a:rPr lang="en-US" sz="1200" b="0" i="0" u="none" strike="noStrike" kern="1200" baseline="0" dirty="0" smtClean="0">
                <a:solidFill>
                  <a:schemeClr val="tx1"/>
                </a:solidFill>
                <a:latin typeface="+mn-lt"/>
                <a:ea typeface="+mn-ea"/>
                <a:cs typeface="+mn-cs"/>
              </a:rPr>
              <a:t>No right to distribute the material.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Examples:</a:t>
            </a:r>
          </a:p>
          <a:p>
            <a:r>
              <a:rPr lang="en-US" sz="1200" b="0" i="0" u="none" strike="noStrike" kern="1200" baseline="0" dirty="0" smtClean="0">
                <a:solidFill>
                  <a:schemeClr val="tx1"/>
                </a:solidFill>
                <a:latin typeface="+mn-lt"/>
                <a:ea typeface="+mn-ea"/>
                <a:cs typeface="+mn-cs"/>
              </a:rPr>
              <a:t>▶ CLARIN template: CLARIN PUB</a:t>
            </a:r>
          </a:p>
          <a:p>
            <a:r>
              <a:rPr lang="en-US" sz="1200" b="0" i="0" u="none" strike="noStrike" kern="1200" baseline="0" dirty="0" smtClean="0">
                <a:solidFill>
                  <a:schemeClr val="tx1"/>
                </a:solidFill>
                <a:latin typeface="+mn-lt"/>
                <a:ea typeface="+mn-ea"/>
                <a:cs typeface="+mn-cs"/>
              </a:rPr>
              <a:t>▶ Creative Commons, other open, standard or non-standard licenses.</a:t>
            </a:r>
          </a:p>
          <a:p>
            <a:endParaRPr lang="en-US" sz="1200" b="0" i="0" u="none" strike="noStrike" baseline="0" dirty="0" smtClean="0"/>
          </a:p>
          <a:p>
            <a:r>
              <a:rPr lang="en-US" sz="1200" b="0" i="0" u="none" strike="noStrike" baseline="0" dirty="0" smtClean="0"/>
              <a:t>For new tools and resources, the preferable license is either the Creative Commons Zero (CC0) or the Open Database License (</a:t>
            </a:r>
            <a:r>
              <a:rPr lang="en-US" sz="1200" b="0" i="0" u="none" strike="noStrike" baseline="0" dirty="0" err="1" smtClean="0"/>
              <a:t>ODbL</a:t>
            </a:r>
            <a:r>
              <a:rPr lang="en-US" sz="1200" b="0" i="0" u="none" strike="noStrike" baseline="0" dirty="0" smtClean="0"/>
              <a:t>). However, </a:t>
            </a:r>
            <a:r>
              <a:rPr lang="en-US" sz="1200" b="0" i="0" u="none" strike="noStrike" kern="1200" baseline="0" dirty="0" smtClean="0">
                <a:solidFill>
                  <a:schemeClr val="tx1"/>
                </a:solidFill>
                <a:latin typeface="+mn-lt"/>
                <a:ea typeface="+mn-ea"/>
                <a:cs typeface="+mn-cs"/>
              </a:rPr>
              <a:t>Creative Commons is not always sufficient as such for the needs of the CLARIN community, because Creative Commons does not allow for distribution restricted to</a:t>
            </a:r>
          </a:p>
          <a:p>
            <a:r>
              <a:rPr lang="en-US" sz="1200" b="0" i="0" u="none" strike="noStrike" kern="1200" baseline="0" dirty="0" smtClean="0">
                <a:solidFill>
                  <a:schemeClr val="tx1"/>
                </a:solidFill>
                <a:latin typeface="+mn-lt"/>
                <a:ea typeface="+mn-ea"/>
                <a:cs typeface="+mn-cs"/>
              </a:rPr>
              <a:t>academia or even more limited groups of users, which is essential for many of the older resources to be included in CLARIN.</a:t>
            </a:r>
            <a:endParaRPr lang="en-US" dirty="0"/>
          </a:p>
        </p:txBody>
      </p:sp>
      <p:sp>
        <p:nvSpPr>
          <p:cNvPr id="4" name="Slide Number Placeholder 3"/>
          <p:cNvSpPr>
            <a:spLocks noGrp="1"/>
          </p:cNvSpPr>
          <p:nvPr>
            <p:ph type="sldNum" sz="quarter" idx="10"/>
          </p:nvPr>
        </p:nvSpPr>
        <p:spPr/>
        <p:txBody>
          <a:bodyPr/>
          <a:lstStyle/>
          <a:p>
            <a:fld id="{0FA467E2-49D4-7D47-B19A-29CAA1D78F93}" type="slidenum">
              <a:rPr lang="en-US" smtClean="0"/>
              <a:t>13</a:t>
            </a:fld>
            <a:endParaRPr lang="en-US"/>
          </a:p>
        </p:txBody>
      </p:sp>
    </p:spTree>
    <p:extLst>
      <p:ext uri="{BB962C8B-B14F-4D97-AF65-F5344CB8AC3E}">
        <p14:creationId xmlns:p14="http://schemas.microsoft.com/office/powerpoint/2010/main" val="227266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Academic Use </a:t>
            </a:r>
            <a:r>
              <a:rPr lang="en-US" sz="1200" b="0" i="0" u="none" strike="noStrike" kern="1200" baseline="0" dirty="0" smtClean="0">
                <a:solidFill>
                  <a:schemeClr val="tx1"/>
                </a:solidFill>
                <a:latin typeface="+mn-lt"/>
                <a:ea typeface="+mn-ea"/>
                <a:cs typeface="+mn-cs"/>
              </a:rPr>
              <a:t>(ACA): Available for anyone doing research or studying in an academic institution recognized by an Identity Federation (</a:t>
            </a:r>
            <a:r>
              <a:rPr lang="en-US" sz="1200" b="0" i="0" u="none" strike="noStrike" kern="1200" baseline="0" dirty="0" err="1" smtClean="0">
                <a:solidFill>
                  <a:schemeClr val="tx1"/>
                </a:solidFill>
                <a:latin typeface="+mn-lt"/>
                <a:ea typeface="+mn-ea"/>
                <a:cs typeface="+mn-cs"/>
              </a:rPr>
              <a:t>IdF</a:t>
            </a:r>
            <a:r>
              <a:rPr lang="en-US" sz="1200" b="0" i="0" u="none" strike="noStrike" kern="1200" baseline="0" dirty="0" smtClean="0">
                <a:solidFill>
                  <a:schemeClr val="tx1"/>
                </a:solidFill>
                <a:latin typeface="+mn-lt"/>
                <a:ea typeface="+mn-ea"/>
                <a:cs typeface="+mn-cs"/>
              </a:rPr>
              <a:t>) </a:t>
            </a:r>
            <a:r>
              <a:rPr lang="en-US" sz="1200" b="0" i="0" u="none" strike="noStrike" baseline="0" dirty="0" smtClean="0"/>
              <a:t>with which CLARIN has a service provider agreement</a:t>
            </a:r>
            <a:r>
              <a:rPr lang="en-US" sz="1200" b="0" i="0" u="none" strike="noStrike" kern="1200" baseline="0" dirty="0" smtClean="0">
                <a:solidFill>
                  <a:schemeClr val="tx1"/>
                </a:solidFill>
                <a:latin typeface="+mn-lt"/>
                <a:ea typeface="+mn-ea"/>
                <a:cs typeface="+mn-cs"/>
              </a:rPr>
              <a:t>. Can be used for studying, research and teaching purposes. The user needs to be authenticated.</a:t>
            </a:r>
          </a:p>
          <a:p>
            <a:endParaRPr lang="en-US" sz="1200" b="0" i="0" u="none" strike="noStrike" baseline="0" dirty="0" smtClean="0"/>
          </a:p>
        </p:txBody>
      </p:sp>
      <p:sp>
        <p:nvSpPr>
          <p:cNvPr id="4" name="Slide Number Placeholder 3"/>
          <p:cNvSpPr>
            <a:spLocks noGrp="1"/>
          </p:cNvSpPr>
          <p:nvPr>
            <p:ph type="sldNum" sz="quarter" idx="10"/>
          </p:nvPr>
        </p:nvSpPr>
        <p:spPr/>
        <p:txBody>
          <a:bodyPr/>
          <a:lstStyle/>
          <a:p>
            <a:fld id="{0FA467E2-49D4-7D47-B19A-29CAA1D78F93}" type="slidenum">
              <a:rPr lang="en-US" smtClean="0"/>
              <a:t>14</a:t>
            </a:fld>
            <a:endParaRPr lang="en-US"/>
          </a:p>
        </p:txBody>
      </p:sp>
    </p:spTree>
    <p:extLst>
      <p:ext uri="{BB962C8B-B14F-4D97-AF65-F5344CB8AC3E}">
        <p14:creationId xmlns:p14="http://schemas.microsoft.com/office/powerpoint/2010/main" val="3822358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t>The last category, </a:t>
            </a:r>
            <a:r>
              <a:rPr lang="en-US" sz="1200" b="1" i="0" u="none" strike="noStrike" baseline="0" dirty="0" smtClean="0"/>
              <a:t>Restricted Use </a:t>
            </a:r>
            <a:r>
              <a:rPr lang="en-US" sz="1200" b="0" i="0" u="none" strike="noStrike" baseline="0" dirty="0" smtClean="0"/>
              <a:t>(RES) includes resources that do not </a:t>
            </a:r>
            <a:r>
              <a:rPr lang="en-US" sz="1200" b="0" i="0" u="none" strike="noStrike" baseline="0" dirty="0" err="1" smtClean="0"/>
              <a:t>fulfil</a:t>
            </a:r>
            <a:r>
              <a:rPr lang="en-US" sz="1200" b="0" i="0" u="none" strike="noStrike" baseline="0" dirty="0" smtClean="0"/>
              <a:t> the previous requirements but still could be offered to the End-Users if certain additional requirements are met.</a:t>
            </a:r>
          </a:p>
          <a:p>
            <a:endParaRPr lang="en-US" sz="1200" b="0" i="0" u="none" strike="noStrike" baseline="0" dirty="0" smtClean="0"/>
          </a:p>
          <a:p>
            <a:r>
              <a:rPr lang="en-US" sz="1200" b="0" i="0" u="none" strike="noStrike" baseline="0" dirty="0" smtClean="0"/>
              <a:t>The most typical reasons for a resource to fall under the scope of RES are:</a:t>
            </a:r>
          </a:p>
          <a:p>
            <a:r>
              <a:rPr lang="en-US" sz="1200" b="0" i="0" u="none" strike="noStrike" baseline="0" dirty="0" smtClean="0"/>
              <a:t>- a requirement to submit detailed information (e.g. an abstract) about the planned usage;</a:t>
            </a:r>
          </a:p>
          <a:p>
            <a:r>
              <a:rPr lang="en-US" sz="1200" b="0" i="0" u="none" strike="noStrike" baseline="0" dirty="0" smtClean="0"/>
              <a:t>- specific ethical or data protection-related additional requirements. Content including Personal Data typically falls under the scope of RES.</a:t>
            </a:r>
          </a:p>
          <a:p>
            <a:pPr marL="171450" indent="-171450">
              <a:buFontTx/>
              <a:buChar char="-"/>
            </a:pPr>
            <a:r>
              <a:rPr lang="en-US" sz="1200" b="0" i="0" u="none" strike="noStrike" baseline="0" dirty="0" smtClean="0"/>
              <a:t>etc.</a:t>
            </a:r>
          </a:p>
          <a:p>
            <a:pPr marL="0" indent="0">
              <a:buFontTx/>
              <a:buNone/>
            </a:pPr>
            <a:endParaRPr lang="en-US" sz="1200" b="0" i="0" u="none" strike="noStrike" baseline="0" dirty="0"/>
          </a:p>
          <a:p>
            <a:pPr marL="0" indent="0">
              <a:buFontTx/>
              <a:buNone/>
            </a:pPr>
            <a:r>
              <a:rPr lang="en-US" sz="1200" b="0" i="0" u="none" strike="noStrike" baseline="0" dirty="0" smtClean="0"/>
              <a:t>Example: </a:t>
            </a:r>
            <a:r>
              <a:rPr lang="en-US" sz="1200" b="0" i="0" u="none" strike="noStrike" baseline="0" dirty="0" err="1" smtClean="0"/>
              <a:t>forskning.no</a:t>
            </a:r>
            <a:r>
              <a:rPr lang="en-US" sz="1200" b="0" i="0" u="none" strike="noStrike" baseline="0" dirty="0" smtClean="0"/>
              <a:t> – a popular science web site that demanded that users submit reports of their research activities based on the material.</a:t>
            </a:r>
          </a:p>
        </p:txBody>
      </p:sp>
      <p:sp>
        <p:nvSpPr>
          <p:cNvPr id="4" name="Slide Number Placeholder 3"/>
          <p:cNvSpPr>
            <a:spLocks noGrp="1"/>
          </p:cNvSpPr>
          <p:nvPr>
            <p:ph type="sldNum" sz="quarter" idx="10"/>
          </p:nvPr>
        </p:nvSpPr>
        <p:spPr/>
        <p:txBody>
          <a:bodyPr/>
          <a:lstStyle/>
          <a:p>
            <a:fld id="{0FA467E2-49D4-7D47-B19A-29CAA1D78F93}" type="slidenum">
              <a:rPr lang="en-US" smtClean="0"/>
              <a:t>15</a:t>
            </a:fld>
            <a:endParaRPr lang="en-US"/>
          </a:p>
        </p:txBody>
      </p:sp>
    </p:spTree>
    <p:extLst>
      <p:ext uri="{BB962C8B-B14F-4D97-AF65-F5344CB8AC3E}">
        <p14:creationId xmlns:p14="http://schemas.microsoft.com/office/powerpoint/2010/main" val="2416513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t>In conjunction with any main category, there can also be all or any of these additional requirements.</a:t>
            </a:r>
          </a:p>
          <a:p>
            <a:endParaRPr lang="en-US" sz="1200" b="0" i="0" u="none" strike="noStrike" baseline="0" dirty="0" smtClean="0"/>
          </a:p>
          <a:p>
            <a:r>
              <a:rPr lang="en-US" sz="1200" b="0" i="0" u="none" strike="noStrike" kern="1200" baseline="0" dirty="0" smtClean="0">
                <a:solidFill>
                  <a:schemeClr val="tx1"/>
                </a:solidFill>
                <a:latin typeface="+mn-lt"/>
                <a:ea typeface="+mn-ea"/>
                <a:cs typeface="+mn-cs"/>
              </a:rPr>
              <a:t>Applying the additional restrictions or conditions should be weighed and the practical implications considered.</a:t>
            </a:r>
            <a:endParaRPr lang="en-US" dirty="0"/>
          </a:p>
        </p:txBody>
      </p:sp>
      <p:sp>
        <p:nvSpPr>
          <p:cNvPr id="4" name="Slide Number Placeholder 3"/>
          <p:cNvSpPr>
            <a:spLocks noGrp="1"/>
          </p:cNvSpPr>
          <p:nvPr>
            <p:ph type="sldNum" sz="quarter" idx="10"/>
          </p:nvPr>
        </p:nvSpPr>
        <p:spPr/>
        <p:txBody>
          <a:bodyPr/>
          <a:lstStyle/>
          <a:p>
            <a:fld id="{0FA467E2-49D4-7D47-B19A-29CAA1D78F93}" type="slidenum">
              <a:rPr lang="en-US" smtClean="0"/>
              <a:t>16</a:t>
            </a:fld>
            <a:endParaRPr lang="en-US"/>
          </a:p>
        </p:txBody>
      </p:sp>
    </p:spTree>
    <p:extLst>
      <p:ext uri="{BB962C8B-B14F-4D97-AF65-F5344CB8AC3E}">
        <p14:creationId xmlns:p14="http://schemas.microsoft.com/office/powerpoint/2010/main" val="897659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467E2-49D4-7D47-B19A-29CAA1D78F93}" type="slidenum">
              <a:rPr lang="en-US" smtClean="0"/>
              <a:t>17</a:t>
            </a:fld>
            <a:endParaRPr lang="en-US"/>
          </a:p>
        </p:txBody>
      </p:sp>
    </p:spTree>
    <p:extLst>
      <p:ext uri="{BB962C8B-B14F-4D97-AF65-F5344CB8AC3E}">
        <p14:creationId xmlns:p14="http://schemas.microsoft.com/office/powerpoint/2010/main" val="2358241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467E2-49D4-7D47-B19A-29CAA1D78F93}" type="slidenum">
              <a:rPr lang="en-US" smtClean="0"/>
              <a:t>18</a:t>
            </a:fld>
            <a:endParaRPr lang="en-US"/>
          </a:p>
        </p:txBody>
      </p:sp>
    </p:spTree>
    <p:extLst>
      <p:ext uri="{BB962C8B-B14F-4D97-AF65-F5344CB8AC3E}">
        <p14:creationId xmlns:p14="http://schemas.microsoft.com/office/powerpoint/2010/main" val="712359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467E2-49D4-7D47-B19A-29CAA1D78F93}" type="slidenum">
              <a:rPr lang="en-US" smtClean="0"/>
              <a:t>19</a:t>
            </a:fld>
            <a:endParaRPr lang="en-US"/>
          </a:p>
        </p:txBody>
      </p:sp>
    </p:spTree>
    <p:extLst>
      <p:ext uri="{BB962C8B-B14F-4D97-AF65-F5344CB8AC3E}">
        <p14:creationId xmlns:p14="http://schemas.microsoft.com/office/powerpoint/2010/main" val="796616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smtClean="0">
                <a:solidFill>
                  <a:schemeClr val="tx1"/>
                </a:solidFill>
                <a:latin typeface="+mn-lt"/>
                <a:ea typeface="+mn-ea"/>
                <a:cs typeface="+mn-cs"/>
              </a:rPr>
              <a:t>Deposition License Agreement (DELA) = </a:t>
            </a:r>
            <a:r>
              <a:rPr lang="en-US" sz="1200" b="0" i="0" u="none" strike="noStrike" kern="1200" baseline="0" dirty="0" err="1" smtClean="0">
                <a:solidFill>
                  <a:schemeClr val="tx1"/>
                </a:solidFill>
                <a:latin typeface="+mn-lt"/>
                <a:ea typeface="+mn-ea"/>
                <a:cs typeface="+mn-cs"/>
              </a:rPr>
              <a:t>depositor’sagreement</a:t>
            </a:r>
            <a:r>
              <a:rPr lang="en-US" sz="1200" b="0" i="0" u="none" strike="noStrike" kern="1200" baseline="0" dirty="0" smtClean="0">
                <a:solidFill>
                  <a:schemeClr val="tx1"/>
                </a:solidFill>
                <a:latin typeface="+mn-lt"/>
                <a:ea typeface="+mn-ea"/>
                <a:cs typeface="+mn-cs"/>
              </a:rPr>
              <a:t>; DA. Use as a model contract or as a checklist for your own contracts.</a:t>
            </a:r>
          </a:p>
          <a:p>
            <a:pPr marL="171450" indent="-171450">
              <a:buFontTx/>
              <a:buChar cha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End-User License Agreement (EULA) - The EULAs specify the exact user conditions chosen (PUB, ACA or RES). The brief EULAs need to be read by the</a:t>
            </a:r>
          </a:p>
          <a:p>
            <a:r>
              <a:rPr lang="en-US" sz="1200" b="0" i="0" u="none" strike="noStrike" kern="1200" baseline="0" dirty="0" smtClean="0">
                <a:solidFill>
                  <a:schemeClr val="tx1"/>
                </a:solidFill>
                <a:latin typeface="+mn-lt"/>
                <a:ea typeface="+mn-ea"/>
                <a:cs typeface="+mn-cs"/>
              </a:rPr>
              <a:t>users in conjunction with the TOS.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Terms of Service (TOS) - Set the general rules that apply for any EULA in any category (defining User Identity, stating research ethics </a:t>
            </a:r>
            <a:r>
              <a:rPr lang="en-US" sz="1200" b="0" i="0" u="none" strike="noStrike" kern="1200" baseline="0" dirty="0" err="1" smtClean="0">
                <a:solidFill>
                  <a:schemeClr val="tx1"/>
                </a:solidFill>
                <a:latin typeface="+mn-lt"/>
                <a:ea typeface="+mn-ea"/>
                <a:cs typeface="+mn-cs"/>
              </a:rPr>
              <a:t>etc</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Legal Issues Committee</a:t>
            </a:r>
          </a:p>
          <a:p>
            <a:r>
              <a:rPr lang="en-US" sz="1200" kern="1200" dirty="0" smtClean="0">
                <a:solidFill>
                  <a:schemeClr val="tx1"/>
                </a:solidFill>
                <a:latin typeface="+mn-lt"/>
                <a:ea typeface="+mn-ea"/>
                <a:cs typeface="+mn-cs"/>
              </a:rPr>
              <a:t>The main responsibility of the Legal Issues Committee is to advise the Board of Directors on all issues related to IPR, privacy protection and ethical matters, to be referred to below as 'legal issues'.</a:t>
            </a:r>
          </a:p>
          <a:p>
            <a:r>
              <a:rPr lang="en-US" sz="1200" kern="1200" dirty="0" smtClean="0">
                <a:solidFill>
                  <a:schemeClr val="tx1"/>
                </a:solidFill>
                <a:latin typeface="+mn-lt"/>
                <a:ea typeface="+mn-ea"/>
                <a:cs typeface="+mn-cs"/>
              </a:rPr>
              <a:t>Its main tasks include:</a:t>
            </a:r>
          </a:p>
          <a:p>
            <a:r>
              <a:rPr lang="en-US" sz="1200" kern="1200" dirty="0" smtClean="0">
                <a:solidFill>
                  <a:schemeClr val="tx1"/>
                </a:solidFill>
                <a:latin typeface="+mn-lt"/>
                <a:ea typeface="+mn-ea"/>
                <a:cs typeface="+mn-cs"/>
              </a:rPr>
              <a:t>- to collect, consolidate and prepare for publication in a single place the findings and recommendations related to legal issues emerging from the CLARIN preparatory phase project;</a:t>
            </a:r>
          </a:p>
          <a:p>
            <a:r>
              <a:rPr lang="en-US" sz="1200" kern="1200" dirty="0" smtClean="0">
                <a:solidFill>
                  <a:schemeClr val="tx1"/>
                </a:solidFill>
                <a:latin typeface="+mn-lt"/>
                <a:ea typeface="+mn-ea"/>
                <a:cs typeface="+mn-cs"/>
              </a:rPr>
              <a:t>- to maintain the set of license templates supported by CLARIN and adapt them to new developments within or outside CLARIN;</a:t>
            </a:r>
          </a:p>
          <a:p>
            <a:r>
              <a:rPr lang="en-US" sz="1200" kern="1200" dirty="0" smtClean="0">
                <a:solidFill>
                  <a:schemeClr val="tx1"/>
                </a:solidFill>
                <a:latin typeface="+mn-lt"/>
                <a:ea typeface="+mn-ea"/>
                <a:cs typeface="+mn-cs"/>
              </a:rPr>
              <a:t>- to develop and implement procedures for the discussion and adoption of new recommendations for dealing with legal issues;</a:t>
            </a:r>
          </a:p>
          <a:p>
            <a:r>
              <a:rPr lang="en-US" sz="1200" kern="1200" dirty="0" smtClean="0">
                <a:solidFill>
                  <a:schemeClr val="tx1"/>
                </a:solidFill>
                <a:latin typeface="+mn-lt"/>
                <a:ea typeface="+mn-ea"/>
                <a:cs typeface="+mn-cs"/>
              </a:rPr>
              <a:t>- to liaise closely with the Standing Committee for CLARIN Technical </a:t>
            </a:r>
            <a:r>
              <a:rPr lang="en-US" sz="1200" kern="1200" dirty="0" err="1" smtClean="0">
                <a:solidFill>
                  <a:schemeClr val="tx1"/>
                </a:solidFill>
                <a:latin typeface="+mn-lt"/>
                <a:ea typeface="+mn-ea"/>
                <a:cs typeface="+mn-cs"/>
              </a:rPr>
              <a:t>Centres</a:t>
            </a:r>
            <a:r>
              <a:rPr lang="en-US" sz="1200" kern="1200" dirty="0" smtClean="0">
                <a:solidFill>
                  <a:schemeClr val="tx1"/>
                </a:solidFill>
                <a:latin typeface="+mn-lt"/>
                <a:ea typeface="+mn-ea"/>
                <a:cs typeface="+mn-cs"/>
              </a:rPr>
              <a:t> in order to ensure that our legal issues policy and its technical implementation are in line;</a:t>
            </a:r>
          </a:p>
          <a:p>
            <a:r>
              <a:rPr lang="en-US" sz="1200" kern="1200" dirty="0" smtClean="0">
                <a:solidFill>
                  <a:schemeClr val="tx1"/>
                </a:solidFill>
                <a:latin typeface="+mn-lt"/>
                <a:ea typeface="+mn-ea"/>
                <a:cs typeface="+mn-cs"/>
              </a:rPr>
              <a:t>- to ensure </a:t>
            </a:r>
            <a:r>
              <a:rPr lang="en-US" sz="1200" kern="1200" dirty="0" err="1" smtClean="0">
                <a:solidFill>
                  <a:schemeClr val="tx1"/>
                </a:solidFill>
                <a:latin typeface="+mn-lt"/>
                <a:ea typeface="+mn-ea"/>
                <a:cs typeface="+mn-cs"/>
              </a:rPr>
              <a:t>harmonisation</a:t>
            </a:r>
            <a:r>
              <a:rPr lang="en-US" sz="1200" kern="1200" dirty="0" smtClean="0">
                <a:solidFill>
                  <a:schemeClr val="tx1"/>
                </a:solidFill>
                <a:latin typeface="+mn-lt"/>
                <a:ea typeface="+mn-ea"/>
                <a:cs typeface="+mn-cs"/>
              </a:rPr>
              <a:t> of legal policies between CLARIN </a:t>
            </a:r>
            <a:r>
              <a:rPr lang="en-US" sz="1200" kern="1200" dirty="0" smtClean="0">
                <a:solidFill>
                  <a:schemeClr val="tx1"/>
                </a:solidFill>
                <a:latin typeface="+mn-lt"/>
                <a:ea typeface="+mn-ea"/>
                <a:cs typeface="+mn-cs"/>
                <a:hlinkClick r:id="rId3"/>
              </a:rPr>
              <a:t>ERIC and related initiatives, such as (but not restricted to) the META project and sister SSH infrastructures;</a:t>
            </a:r>
          </a:p>
          <a:p>
            <a:r>
              <a:rPr lang="en-US" sz="1200" kern="1200" dirty="0" smtClean="0">
                <a:solidFill>
                  <a:schemeClr val="tx1"/>
                </a:solidFill>
                <a:latin typeface="+mn-lt"/>
                <a:ea typeface="+mn-ea"/>
                <a:cs typeface="+mn-cs"/>
              </a:rPr>
              <a:t>- to publish and promote the legal policies adopted by CLARIN;</a:t>
            </a:r>
          </a:p>
          <a:p>
            <a:r>
              <a:rPr lang="en-US" sz="1200" kern="1200" dirty="0" smtClean="0">
                <a:solidFill>
                  <a:schemeClr val="tx1"/>
                </a:solidFill>
                <a:latin typeface="+mn-lt"/>
                <a:ea typeface="+mn-ea"/>
                <a:cs typeface="+mn-cs"/>
              </a:rPr>
              <a:t>- to advise the Board of Directors in all legal issues.</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FA467E2-49D4-7D47-B19A-29CAA1D78F93}" type="slidenum">
              <a:rPr lang="en-US" smtClean="0"/>
              <a:t>20</a:t>
            </a:fld>
            <a:endParaRPr lang="en-US"/>
          </a:p>
        </p:txBody>
      </p:sp>
    </p:spTree>
    <p:extLst>
      <p:ext uri="{BB962C8B-B14F-4D97-AF65-F5344CB8AC3E}">
        <p14:creationId xmlns:p14="http://schemas.microsoft.com/office/powerpoint/2010/main" val="108335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 talk is structured in two main section:</a:t>
            </a:r>
          </a:p>
          <a:p>
            <a:pPr marL="628650" lvl="1" indent="-171450">
              <a:buFontTx/>
              <a:buChar char="-"/>
            </a:pPr>
            <a:r>
              <a:rPr lang="en-US" dirty="0" smtClean="0"/>
              <a:t>First, some words on CLARIN and the types of data we’re dealing with</a:t>
            </a:r>
          </a:p>
          <a:p>
            <a:pPr marL="628650" lvl="1" indent="-171450">
              <a:buFontTx/>
              <a:buChar char="-"/>
            </a:pPr>
            <a:r>
              <a:rPr lang="en-US" dirty="0" smtClean="0"/>
              <a:t>Second, I will</a:t>
            </a:r>
            <a:r>
              <a:rPr lang="en-US" baseline="0" dirty="0" smtClean="0"/>
              <a:t> describe the CLARIN licensing model</a:t>
            </a:r>
            <a:endParaRPr lang="en-US" dirty="0" smtClean="0"/>
          </a:p>
          <a:p>
            <a:r>
              <a:rPr lang="en-US" dirty="0" smtClean="0"/>
              <a:t>- </a:t>
            </a:r>
            <a:r>
              <a:rPr lang="en-US" dirty="0" err="1" smtClean="0"/>
              <a:t>Organisational</a:t>
            </a:r>
            <a:r>
              <a:rPr lang="en-US" dirty="0" smtClean="0"/>
              <a:t> structure: say some words about the </a:t>
            </a:r>
            <a:r>
              <a:rPr lang="en-US" dirty="0" err="1" smtClean="0"/>
              <a:t>organisation</a:t>
            </a:r>
            <a:r>
              <a:rPr lang="en-US" dirty="0" smtClean="0"/>
              <a:t> of CLARIN and the types of data we’re working with.</a:t>
            </a:r>
            <a:endParaRPr lang="en-US" dirty="0"/>
          </a:p>
        </p:txBody>
      </p:sp>
      <p:sp>
        <p:nvSpPr>
          <p:cNvPr id="4" name="Slide Number Placeholder 3"/>
          <p:cNvSpPr>
            <a:spLocks noGrp="1"/>
          </p:cNvSpPr>
          <p:nvPr>
            <p:ph type="sldNum" sz="quarter" idx="10"/>
          </p:nvPr>
        </p:nvSpPr>
        <p:spPr/>
        <p:txBody>
          <a:bodyPr/>
          <a:lstStyle/>
          <a:p>
            <a:fld id="{0FA467E2-49D4-7D47-B19A-29CAA1D78F93}" type="slidenum">
              <a:rPr lang="en-US" smtClean="0"/>
              <a:t>2</a:t>
            </a:fld>
            <a:endParaRPr lang="en-US"/>
          </a:p>
        </p:txBody>
      </p:sp>
    </p:spTree>
    <p:extLst>
      <p:ext uri="{BB962C8B-B14F-4D97-AF65-F5344CB8AC3E}">
        <p14:creationId xmlns:p14="http://schemas.microsoft.com/office/powerpoint/2010/main" val="140747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CLARIN </a:t>
            </a:r>
            <a:endParaRPr lang="en-US" dirty="0"/>
          </a:p>
        </p:txBody>
      </p:sp>
      <p:sp>
        <p:nvSpPr>
          <p:cNvPr id="4" name="Slide Number Placeholder 3"/>
          <p:cNvSpPr>
            <a:spLocks noGrp="1"/>
          </p:cNvSpPr>
          <p:nvPr>
            <p:ph type="sldNum" sz="quarter" idx="10"/>
          </p:nvPr>
        </p:nvSpPr>
        <p:spPr/>
        <p:txBody>
          <a:bodyPr/>
          <a:lstStyle/>
          <a:p>
            <a:fld id="{0FA467E2-49D4-7D47-B19A-29CAA1D78F93}" type="slidenum">
              <a:rPr lang="en-US" smtClean="0"/>
              <a:t>3</a:t>
            </a:fld>
            <a:endParaRPr lang="en-US"/>
          </a:p>
        </p:txBody>
      </p:sp>
    </p:spTree>
    <p:extLst>
      <p:ext uri="{BB962C8B-B14F-4D97-AF65-F5344CB8AC3E}">
        <p14:creationId xmlns:p14="http://schemas.microsoft.com/office/powerpoint/2010/main" val="369953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centers will in many</a:t>
            </a:r>
            <a:r>
              <a:rPr lang="en-US" baseline="0" dirty="0" smtClean="0"/>
              <a:t> ways be the core of the CLARIN activities.</a:t>
            </a:r>
            <a:endParaRPr lang="en-US" dirty="0" smtClean="0"/>
          </a:p>
          <a:p>
            <a:r>
              <a:rPr lang="en-US" dirty="0" smtClean="0"/>
              <a:t> The establishment and assessment  of centers is still in progress</a:t>
            </a:r>
            <a:endParaRPr lang="en-US" dirty="0"/>
          </a:p>
        </p:txBody>
      </p:sp>
      <p:sp>
        <p:nvSpPr>
          <p:cNvPr id="4" name="Slide Number Placeholder 3"/>
          <p:cNvSpPr>
            <a:spLocks noGrp="1"/>
          </p:cNvSpPr>
          <p:nvPr>
            <p:ph type="sldNum" sz="quarter" idx="10"/>
          </p:nvPr>
        </p:nvSpPr>
        <p:spPr/>
        <p:txBody>
          <a:bodyPr/>
          <a:lstStyle/>
          <a:p>
            <a:fld id="{0FA467E2-49D4-7D47-B19A-29CAA1D78F93}" type="slidenum">
              <a:rPr lang="en-US" smtClean="0"/>
              <a:t>5</a:t>
            </a:fld>
            <a:endParaRPr lang="en-US"/>
          </a:p>
        </p:txBody>
      </p:sp>
    </p:spTree>
    <p:extLst>
      <p:ext uri="{BB962C8B-B14F-4D97-AF65-F5344CB8AC3E}">
        <p14:creationId xmlns:p14="http://schemas.microsoft.com/office/powerpoint/2010/main" val="3913963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467E2-49D4-7D47-B19A-29CAA1D78F93}" type="slidenum">
              <a:rPr lang="en-US" smtClean="0"/>
              <a:t>7</a:t>
            </a:fld>
            <a:endParaRPr lang="en-US"/>
          </a:p>
        </p:txBody>
      </p:sp>
    </p:spTree>
    <p:extLst>
      <p:ext uri="{BB962C8B-B14F-4D97-AF65-F5344CB8AC3E}">
        <p14:creationId xmlns:p14="http://schemas.microsoft.com/office/powerpoint/2010/main" val="69885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467E2-49D4-7D47-B19A-29CAA1D78F93}" type="slidenum">
              <a:rPr lang="en-US" smtClean="0"/>
              <a:t>8</a:t>
            </a:fld>
            <a:endParaRPr lang="en-US"/>
          </a:p>
        </p:txBody>
      </p:sp>
    </p:spTree>
    <p:extLst>
      <p:ext uri="{BB962C8B-B14F-4D97-AF65-F5344CB8AC3E}">
        <p14:creationId xmlns:p14="http://schemas.microsoft.com/office/powerpoint/2010/main" val="4145704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this scenario, a research group collects data/raw material that they adapt for research (like in the previous example of</a:t>
            </a:r>
            <a:r>
              <a:rPr lang="en-US" baseline="0" dirty="0" smtClean="0"/>
              <a:t> NSPC). The researchers get permission from third parties who may be rights holders to the raw material. They then provide CLARIN with a DA, which makes it possible to deposit the resource in the CLARIN infrastructure. CLARIN commits to make it accessible via (normally web) interface or for download, accompanied by a EULA and terms of service specifying the conditions of use. The material may then be used for further R&amp;D.</a:t>
            </a:r>
            <a:endParaRPr lang="en-US" dirty="0"/>
          </a:p>
        </p:txBody>
      </p:sp>
      <p:sp>
        <p:nvSpPr>
          <p:cNvPr id="4" name="Slide Number Placeholder 3"/>
          <p:cNvSpPr>
            <a:spLocks noGrp="1"/>
          </p:cNvSpPr>
          <p:nvPr>
            <p:ph type="sldNum" sz="quarter" idx="10"/>
          </p:nvPr>
        </p:nvSpPr>
        <p:spPr/>
        <p:txBody>
          <a:bodyPr/>
          <a:lstStyle/>
          <a:p>
            <a:fld id="{0FA467E2-49D4-7D47-B19A-29CAA1D78F93}" type="slidenum">
              <a:rPr lang="en-US" smtClean="0"/>
              <a:t>10</a:t>
            </a:fld>
            <a:endParaRPr lang="en-US"/>
          </a:p>
        </p:txBody>
      </p:sp>
    </p:spTree>
    <p:extLst>
      <p:ext uri="{BB962C8B-B14F-4D97-AF65-F5344CB8AC3E}">
        <p14:creationId xmlns:p14="http://schemas.microsoft.com/office/powerpoint/2010/main" val="933604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 CLARIN licensing scheme</a:t>
            </a:r>
            <a:r>
              <a:rPr lang="en-US" baseline="0" dirty="0" smtClean="0"/>
              <a:t> has been specifically developed to deal with language data. </a:t>
            </a:r>
          </a:p>
          <a:p>
            <a:pPr marL="171450" indent="-171450">
              <a:buFontTx/>
              <a:buChar char="-"/>
            </a:pPr>
            <a:r>
              <a:rPr lang="en-US" baseline="0" dirty="0" smtClean="0"/>
              <a:t>It focuses on the needs and the concrete situation of researchers in order to let them deposit their data.</a:t>
            </a:r>
          </a:p>
          <a:p>
            <a:pPr marL="171450" indent="-171450">
              <a:buFontTx/>
              <a:buChar char="-"/>
            </a:pPr>
            <a:r>
              <a:rPr lang="en-US" baseline="0" dirty="0" smtClean="0"/>
              <a:t>It is a sort of ‘laundry tag’ system, which may be used for two purposes: 1) to understand existing licensing schemes in terms relevant for the CLARIN area, and 2) to provide license agreement templates to use when fixe licenses are not appropriate.</a:t>
            </a:r>
          </a:p>
          <a:p>
            <a:pPr marL="171450" indent="-171450">
              <a:buFontTx/>
              <a:buChar char="-"/>
            </a:pPr>
            <a:endParaRPr lang="en-US" baseline="0" dirty="0" smtClean="0"/>
          </a:p>
          <a:p>
            <a:r>
              <a:rPr lang="en-US" sz="1200" b="0" i="0" u="none" strike="noStrike" kern="1200" baseline="0" dirty="0" smtClean="0">
                <a:solidFill>
                  <a:schemeClr val="tx1"/>
                </a:solidFill>
                <a:latin typeface="+mn-lt"/>
                <a:ea typeface="+mn-ea"/>
                <a:cs typeface="+mn-cs"/>
              </a:rPr>
              <a:t>CLARIN agreement templates are designed for tools and resources distributed within the research community but the Deposition &amp; License agreement</a:t>
            </a:r>
          </a:p>
          <a:p>
            <a:r>
              <a:rPr lang="en-US" sz="1200" b="0" i="0" u="none" strike="noStrike" kern="1200" baseline="0" dirty="0" smtClean="0">
                <a:solidFill>
                  <a:schemeClr val="tx1"/>
                </a:solidFill>
                <a:latin typeface="+mn-lt"/>
                <a:ea typeface="+mn-ea"/>
                <a:cs typeface="+mn-cs"/>
              </a:rPr>
              <a:t>allows commercial use within the scope of the legislation by default when it is not explicitly ruled out. Without modification, the CLARIN agreement templates do not give a right for sub-licensing and they apply within the CLARIN community.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general, it is advised to use open, fixed licenses such as CC0 or other Creative Commons licenses, or Apache for software, when they are applicable, but if they are not applicable, CLARIN model agreements can be modified and are thus applicable to all kinds of purposes. </a:t>
            </a:r>
            <a:endParaRPr lang="en-US" dirty="0"/>
          </a:p>
        </p:txBody>
      </p:sp>
      <p:sp>
        <p:nvSpPr>
          <p:cNvPr id="4" name="Slide Number Placeholder 3"/>
          <p:cNvSpPr>
            <a:spLocks noGrp="1"/>
          </p:cNvSpPr>
          <p:nvPr>
            <p:ph type="sldNum" sz="quarter" idx="10"/>
          </p:nvPr>
        </p:nvSpPr>
        <p:spPr/>
        <p:txBody>
          <a:bodyPr/>
          <a:lstStyle/>
          <a:p>
            <a:fld id="{0FA467E2-49D4-7D47-B19A-29CAA1D78F93}" type="slidenum">
              <a:rPr lang="en-US" smtClean="0"/>
              <a:t>11</a:t>
            </a:fld>
            <a:endParaRPr lang="en-US"/>
          </a:p>
        </p:txBody>
      </p:sp>
    </p:spTree>
    <p:extLst>
      <p:ext uri="{BB962C8B-B14F-4D97-AF65-F5344CB8AC3E}">
        <p14:creationId xmlns:p14="http://schemas.microsoft.com/office/powerpoint/2010/main" val="2974510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t>There are three main categories for the shared tools and resources in CLARIN:</a:t>
            </a:r>
          </a:p>
          <a:p>
            <a:r>
              <a:rPr lang="en-US" sz="1200" b="0" i="0" u="none" strike="noStrike" baseline="0" dirty="0" smtClean="0"/>
              <a:t>- Publicly Available</a:t>
            </a:r>
          </a:p>
          <a:p>
            <a:r>
              <a:rPr lang="en-US" sz="1200" b="0" i="0" u="none" strike="noStrike" baseline="0" dirty="0" smtClean="0"/>
              <a:t>- Academic Use</a:t>
            </a:r>
          </a:p>
          <a:p>
            <a:pPr marL="171450" indent="-171450">
              <a:buFontTx/>
              <a:buChar char="-"/>
            </a:pPr>
            <a:r>
              <a:rPr lang="en-US" sz="1200" b="0" i="0" u="none" strike="noStrike" baseline="0" dirty="0" smtClean="0"/>
              <a:t>Restricted Use</a:t>
            </a:r>
          </a:p>
          <a:p>
            <a:pPr marL="0" indent="0">
              <a:buFontTx/>
              <a:buNone/>
            </a:pPr>
            <a:endParaRPr lang="en-US" sz="1200" b="0" i="0" u="none" strike="noStrike" baseline="0" dirty="0"/>
          </a:p>
          <a:p>
            <a:pPr marL="0" indent="0">
              <a:buFontTx/>
              <a:buNone/>
            </a:pPr>
            <a:r>
              <a:rPr lang="en-US" sz="1200" b="0" i="0" u="none" strike="noStrike" baseline="0" dirty="0" smtClean="0"/>
              <a:t>They are defined on the basis of the needs of the resource depositor and the level of access they require for their resource.</a:t>
            </a:r>
          </a:p>
          <a:p>
            <a:pPr marL="0" indent="0">
              <a:buFontTx/>
              <a:buNone/>
            </a:pPr>
            <a:r>
              <a:rPr lang="en-US" sz="1200" b="0" i="0" u="none" strike="noStrike" baseline="0" dirty="0" smtClean="0"/>
              <a:t>No restrictions= CLARIN PUB</a:t>
            </a:r>
          </a:p>
          <a:p>
            <a:pPr marL="0" indent="0">
              <a:buFontTx/>
              <a:buNone/>
            </a:pPr>
            <a:r>
              <a:rPr lang="en-US" sz="1200" b="0" i="0" u="none" strike="noStrike" baseline="0" dirty="0" smtClean="0"/>
              <a:t>Only academic use = CLARIN ACA</a:t>
            </a:r>
          </a:p>
          <a:p>
            <a:pPr marL="0" indent="0">
              <a:buFontTx/>
              <a:buNone/>
            </a:pPr>
            <a:r>
              <a:rPr lang="en-US" sz="1200" b="0" i="0" u="none" strike="noStrike" baseline="0" dirty="0" smtClean="0"/>
              <a:t>Restricted in other ways = CLARIN RES</a:t>
            </a:r>
          </a:p>
          <a:p>
            <a:pPr marL="0" indent="0">
              <a:buFontTx/>
              <a:buNone/>
            </a:pPr>
            <a:endParaRPr lang="en-US" sz="1200" b="0" i="0" u="none" strike="noStrike" baseline="0" dirty="0" smtClean="0"/>
          </a:p>
          <a:p>
            <a:pPr marL="0" indent="0">
              <a:buFontTx/>
              <a:buNone/>
            </a:pPr>
            <a:r>
              <a:rPr lang="en-US" sz="1200" b="0" i="0" u="none" strike="noStrike" baseline="0" dirty="0" smtClean="0"/>
              <a:t>We will now look at each of these in more detail.</a:t>
            </a:r>
          </a:p>
        </p:txBody>
      </p:sp>
      <p:sp>
        <p:nvSpPr>
          <p:cNvPr id="4" name="Slide Number Placeholder 3"/>
          <p:cNvSpPr>
            <a:spLocks noGrp="1"/>
          </p:cNvSpPr>
          <p:nvPr>
            <p:ph type="sldNum" sz="quarter" idx="10"/>
          </p:nvPr>
        </p:nvSpPr>
        <p:spPr/>
        <p:txBody>
          <a:bodyPr/>
          <a:lstStyle/>
          <a:p>
            <a:fld id="{0FA467E2-49D4-7D47-B19A-29CAA1D78F93}" type="slidenum">
              <a:rPr lang="en-US" smtClean="0"/>
              <a:t>12</a:t>
            </a:fld>
            <a:endParaRPr lang="en-US"/>
          </a:p>
        </p:txBody>
      </p:sp>
    </p:spTree>
    <p:extLst>
      <p:ext uri="{BB962C8B-B14F-4D97-AF65-F5344CB8AC3E}">
        <p14:creationId xmlns:p14="http://schemas.microsoft.com/office/powerpoint/2010/main" val="1412341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en-US"/>
          </a:p>
        </p:txBody>
      </p:sp>
      <p:sp>
        <p:nvSpPr>
          <p:cNvPr id="4" name="Date Placeholder 3"/>
          <p:cNvSpPr>
            <a:spLocks noGrp="1"/>
          </p:cNvSpPr>
          <p:nvPr>
            <p:ph type="dt" sz="half" idx="10"/>
          </p:nvPr>
        </p:nvSpPr>
        <p:spPr/>
        <p:txBody>
          <a:bodyPr/>
          <a:lstStyle/>
          <a:p>
            <a:fld id="{848E1D93-2166-544A-9465-A756BDAF977B}"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2D464-8538-214F-B342-3BCEA45DA697}" type="slidenum">
              <a:rPr lang="en-US" smtClean="0"/>
              <a:t>‹nr.›</a:t>
            </a:fld>
            <a:endParaRPr lang="en-US"/>
          </a:p>
        </p:txBody>
      </p:sp>
    </p:spTree>
    <p:extLst>
      <p:ext uri="{BB962C8B-B14F-4D97-AF65-F5344CB8AC3E}">
        <p14:creationId xmlns:p14="http://schemas.microsoft.com/office/powerpoint/2010/main" val="911530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fld id="{848E1D93-2166-544A-9465-A756BDAF977B}"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2D464-8538-214F-B342-3BCEA45DA697}" type="slidenum">
              <a:rPr lang="en-US" smtClean="0"/>
              <a:t>‹nr.›</a:t>
            </a:fld>
            <a:endParaRPr lang="en-US"/>
          </a:p>
        </p:txBody>
      </p:sp>
    </p:spTree>
    <p:extLst>
      <p:ext uri="{BB962C8B-B14F-4D97-AF65-F5344CB8AC3E}">
        <p14:creationId xmlns:p14="http://schemas.microsoft.com/office/powerpoint/2010/main" val="375835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fld id="{848E1D93-2166-544A-9465-A756BDAF977B}"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2D464-8538-214F-B342-3BCEA45DA697}" type="slidenum">
              <a:rPr lang="en-US" smtClean="0"/>
              <a:t>‹nr.›</a:t>
            </a:fld>
            <a:endParaRPr lang="en-US"/>
          </a:p>
        </p:txBody>
      </p:sp>
    </p:spTree>
    <p:extLst>
      <p:ext uri="{BB962C8B-B14F-4D97-AF65-F5344CB8AC3E}">
        <p14:creationId xmlns:p14="http://schemas.microsoft.com/office/powerpoint/2010/main" val="38529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fld id="{848E1D93-2166-544A-9465-A756BDAF977B}"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2D464-8538-214F-B342-3BCEA45DA697}" type="slidenum">
              <a:rPr lang="en-US" smtClean="0"/>
              <a:t>‹nr.›</a:t>
            </a:fld>
            <a:endParaRPr lang="en-US"/>
          </a:p>
        </p:txBody>
      </p:sp>
    </p:spTree>
    <p:extLst>
      <p:ext uri="{BB962C8B-B14F-4D97-AF65-F5344CB8AC3E}">
        <p14:creationId xmlns:p14="http://schemas.microsoft.com/office/powerpoint/2010/main" val="105403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p>
            <a:fld id="{848E1D93-2166-544A-9465-A756BDAF977B}"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2D464-8538-214F-B342-3BCEA45DA697}" type="slidenum">
              <a:rPr lang="en-US" smtClean="0"/>
              <a:t>‹nr.›</a:t>
            </a:fld>
            <a:endParaRPr lang="en-US"/>
          </a:p>
        </p:txBody>
      </p:sp>
    </p:spTree>
    <p:extLst>
      <p:ext uri="{BB962C8B-B14F-4D97-AF65-F5344CB8AC3E}">
        <p14:creationId xmlns:p14="http://schemas.microsoft.com/office/powerpoint/2010/main" val="85033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Date Placeholder 4"/>
          <p:cNvSpPr>
            <a:spLocks noGrp="1"/>
          </p:cNvSpPr>
          <p:nvPr>
            <p:ph type="dt" sz="half" idx="10"/>
          </p:nvPr>
        </p:nvSpPr>
        <p:spPr/>
        <p:txBody>
          <a:bodyPr/>
          <a:lstStyle/>
          <a:p>
            <a:fld id="{848E1D93-2166-544A-9465-A756BDAF977B}" type="datetimeFigureOut">
              <a:rPr lang="en-US" smtClean="0"/>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2D464-8538-214F-B342-3BCEA45DA697}" type="slidenum">
              <a:rPr lang="en-US" smtClean="0"/>
              <a:t>‹nr.›</a:t>
            </a:fld>
            <a:endParaRPr lang="en-US"/>
          </a:p>
        </p:txBody>
      </p:sp>
    </p:spTree>
    <p:extLst>
      <p:ext uri="{BB962C8B-B14F-4D97-AF65-F5344CB8AC3E}">
        <p14:creationId xmlns:p14="http://schemas.microsoft.com/office/powerpoint/2010/main" val="186924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7" name="Date Placeholder 6"/>
          <p:cNvSpPr>
            <a:spLocks noGrp="1"/>
          </p:cNvSpPr>
          <p:nvPr>
            <p:ph type="dt" sz="half" idx="10"/>
          </p:nvPr>
        </p:nvSpPr>
        <p:spPr/>
        <p:txBody>
          <a:bodyPr/>
          <a:lstStyle/>
          <a:p>
            <a:fld id="{848E1D93-2166-544A-9465-A756BDAF977B}" type="datetimeFigureOut">
              <a:rPr lang="en-US" smtClean="0"/>
              <a:t>6/17/2013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52D464-8538-214F-B342-3BCEA45DA697}" type="slidenum">
              <a:rPr lang="en-US" smtClean="0"/>
              <a:t>‹nr.›</a:t>
            </a:fld>
            <a:endParaRPr lang="en-US"/>
          </a:p>
        </p:txBody>
      </p:sp>
    </p:spTree>
    <p:extLst>
      <p:ext uri="{BB962C8B-B14F-4D97-AF65-F5344CB8AC3E}">
        <p14:creationId xmlns:p14="http://schemas.microsoft.com/office/powerpoint/2010/main" val="245396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Date Placeholder 2"/>
          <p:cNvSpPr>
            <a:spLocks noGrp="1"/>
          </p:cNvSpPr>
          <p:nvPr>
            <p:ph type="dt" sz="half" idx="10"/>
          </p:nvPr>
        </p:nvSpPr>
        <p:spPr/>
        <p:txBody>
          <a:bodyPr/>
          <a:lstStyle/>
          <a:p>
            <a:fld id="{848E1D93-2166-544A-9465-A756BDAF977B}" type="datetimeFigureOut">
              <a:rPr lang="en-US" smtClean="0"/>
              <a:t>6/17/2013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52D464-8538-214F-B342-3BCEA45DA697}" type="slidenum">
              <a:rPr lang="en-US" smtClean="0"/>
              <a:t>‹nr.›</a:t>
            </a:fld>
            <a:endParaRPr lang="en-US"/>
          </a:p>
        </p:txBody>
      </p:sp>
    </p:spTree>
    <p:extLst>
      <p:ext uri="{BB962C8B-B14F-4D97-AF65-F5344CB8AC3E}">
        <p14:creationId xmlns:p14="http://schemas.microsoft.com/office/powerpoint/2010/main" val="935932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E1D93-2166-544A-9465-A756BDAF977B}" type="datetimeFigureOut">
              <a:rPr lang="en-US" smtClean="0"/>
              <a:t>6/17/2013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52D464-8538-214F-B342-3BCEA45DA697}" type="slidenum">
              <a:rPr lang="en-US" smtClean="0"/>
              <a:t>‹nr.›</a:t>
            </a:fld>
            <a:endParaRPr lang="en-US"/>
          </a:p>
        </p:txBody>
      </p:sp>
    </p:spTree>
    <p:extLst>
      <p:ext uri="{BB962C8B-B14F-4D97-AF65-F5344CB8AC3E}">
        <p14:creationId xmlns:p14="http://schemas.microsoft.com/office/powerpoint/2010/main" val="761315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848E1D93-2166-544A-9465-A756BDAF977B}" type="datetimeFigureOut">
              <a:rPr lang="en-US" smtClean="0"/>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2D464-8538-214F-B342-3BCEA45DA697}" type="slidenum">
              <a:rPr lang="en-US" smtClean="0"/>
              <a:t>‹nr.›</a:t>
            </a:fld>
            <a:endParaRPr lang="en-US"/>
          </a:p>
        </p:txBody>
      </p:sp>
    </p:spTree>
    <p:extLst>
      <p:ext uri="{BB962C8B-B14F-4D97-AF65-F5344CB8AC3E}">
        <p14:creationId xmlns:p14="http://schemas.microsoft.com/office/powerpoint/2010/main" val="161069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848E1D93-2166-544A-9465-A756BDAF977B}" type="datetimeFigureOut">
              <a:rPr lang="en-US" smtClean="0"/>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2D464-8538-214F-B342-3BCEA45DA697}" type="slidenum">
              <a:rPr lang="en-US" smtClean="0"/>
              <a:t>‹nr.›</a:t>
            </a:fld>
            <a:endParaRPr lang="en-US"/>
          </a:p>
        </p:txBody>
      </p:sp>
    </p:spTree>
    <p:extLst>
      <p:ext uri="{BB962C8B-B14F-4D97-AF65-F5344CB8AC3E}">
        <p14:creationId xmlns:p14="http://schemas.microsoft.com/office/powerpoint/2010/main" val="2877935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E1D93-2166-544A-9465-A756BDAF977B}" type="datetimeFigureOut">
              <a:rPr lang="en-US" smtClean="0"/>
              <a:t>6/17/2013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2D464-8538-214F-B342-3BCEA45DA697}" type="slidenum">
              <a:rPr lang="en-US" smtClean="0"/>
              <a:t>‹nr.›</a:t>
            </a:fld>
            <a:endParaRPr lang="en-US"/>
          </a:p>
        </p:txBody>
      </p:sp>
    </p:spTree>
    <p:extLst>
      <p:ext uri="{BB962C8B-B14F-4D97-AF65-F5344CB8AC3E}">
        <p14:creationId xmlns:p14="http://schemas.microsoft.com/office/powerpoint/2010/main" val="46723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larin.b.uib.no/" TargetMode="External"/><Relationship Id="rId2" Type="http://schemas.openxmlformats.org/officeDocument/2006/relationships/hyperlink" Target="http://www.clarin.eu/" TargetMode="External"/><Relationship Id="rId1" Type="http://schemas.openxmlformats.org/officeDocument/2006/relationships/slideLayout" Target="../slideLayouts/slideLayout2.xml"/><Relationship Id="rId4" Type="http://schemas.openxmlformats.org/officeDocument/2006/relationships/hyperlink" Target="http://www.helsinki.fi/finclarin/lega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6551"/>
            <a:ext cx="7772400" cy="1163716"/>
          </a:xfrm>
        </p:spPr>
        <p:txBody>
          <a:bodyPr/>
          <a:lstStyle/>
          <a:p>
            <a:r>
              <a:rPr lang="en-US" dirty="0" smtClean="0"/>
              <a:t>CLARIN licensing schemes</a:t>
            </a:r>
            <a:endParaRPr lang="en-US" dirty="0"/>
          </a:p>
        </p:txBody>
      </p:sp>
      <p:sp>
        <p:nvSpPr>
          <p:cNvPr id="3" name="Subtitle 2"/>
          <p:cNvSpPr>
            <a:spLocks noGrp="1"/>
          </p:cNvSpPr>
          <p:nvPr>
            <p:ph type="subTitle" idx="1"/>
          </p:nvPr>
        </p:nvSpPr>
        <p:spPr>
          <a:xfrm>
            <a:off x="1371600" y="1947333"/>
            <a:ext cx="6400800" cy="4595196"/>
          </a:xfrm>
        </p:spPr>
        <p:txBody>
          <a:bodyPr>
            <a:normAutofit/>
          </a:bodyPr>
          <a:lstStyle/>
          <a:p>
            <a:r>
              <a:rPr lang="en-US" dirty="0" smtClean="0"/>
              <a:t>Anje Müller Gjesdal &amp; Gunn </a:t>
            </a:r>
            <a:r>
              <a:rPr lang="en-US" dirty="0" err="1" smtClean="0"/>
              <a:t>Inger</a:t>
            </a:r>
            <a:r>
              <a:rPr lang="en-US" dirty="0" smtClean="0"/>
              <a:t> Lyse, University of Bergen</a:t>
            </a:r>
          </a:p>
          <a:p>
            <a:endParaRPr lang="en-US" dirty="0" smtClean="0"/>
          </a:p>
          <a:p>
            <a:endParaRPr lang="en-US" dirty="0" smtClean="0"/>
          </a:p>
          <a:p>
            <a:endParaRPr lang="en-US" dirty="0" smtClean="0"/>
          </a:p>
          <a:p>
            <a:endParaRPr lang="en-US" dirty="0"/>
          </a:p>
          <a:p>
            <a:endParaRPr lang="en-US" dirty="0" smtClean="0"/>
          </a:p>
          <a:p>
            <a:endParaRPr lang="en-US" dirty="0" smtClean="0"/>
          </a:p>
          <a:p>
            <a:endParaRPr lang="en-US" dirty="0"/>
          </a:p>
        </p:txBody>
      </p:sp>
      <p:pic>
        <p:nvPicPr>
          <p:cNvPr id="5" name="Bilde 4" descr="dasish-logo-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810" y="3084339"/>
            <a:ext cx="4661749" cy="1583990"/>
          </a:xfrm>
          <a:prstGeom prst="rect">
            <a:avLst/>
          </a:prstGeom>
        </p:spPr>
      </p:pic>
      <p:pic>
        <p:nvPicPr>
          <p:cNvPr id="6" name="Bilde 3" descr="clarino-logo-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1463" y="4967756"/>
            <a:ext cx="4520563" cy="611999"/>
          </a:xfrm>
          <a:prstGeom prst="rect">
            <a:avLst/>
          </a:prstGeom>
        </p:spPr>
      </p:pic>
    </p:spTree>
    <p:extLst>
      <p:ext uri="{BB962C8B-B14F-4D97-AF65-F5344CB8AC3E}">
        <p14:creationId xmlns:p14="http://schemas.microsoft.com/office/powerpoint/2010/main" val="3713746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043513"/>
          </a:xfrm>
        </p:spPr>
        <p:txBody>
          <a:bodyPr>
            <a:normAutofit fontScale="90000"/>
          </a:bodyPr>
          <a:lstStyle/>
          <a:p>
            <a:r>
              <a:rPr lang="en-US" dirty="0" smtClean="0"/>
              <a:t>CLARIN licensing schemes – </a:t>
            </a:r>
            <a:r>
              <a:rPr lang="en-US" dirty="0" err="1" smtClean="0"/>
              <a:t>organisational</a:t>
            </a:r>
            <a:r>
              <a:rPr lang="en-US" dirty="0" smtClean="0"/>
              <a:t> model</a:t>
            </a:r>
            <a:endParaRPr lang="en-US" dirty="0"/>
          </a:p>
        </p:txBody>
      </p:sp>
      <p:pic>
        <p:nvPicPr>
          <p:cNvPr id="8" name="Content Placeholder 7" descr="thirdp-original-derivative-CLARIN.png"/>
          <p:cNvPicPr>
            <a:picLocks noGrp="1" noChangeAspect="1"/>
          </p:cNvPicPr>
          <p:nvPr>
            <p:ph idx="1"/>
          </p:nvPr>
        </p:nvPicPr>
        <p:blipFill rotWithShape="1">
          <a:blip r:embed="rId3">
            <a:extLst>
              <a:ext uri="{28A0092B-C50C-407E-A947-70E740481C1C}">
                <a14:useLocalDpi xmlns:a14="http://schemas.microsoft.com/office/drawing/2010/main" val="0"/>
              </a:ext>
            </a:extLst>
          </a:blip>
          <a:srcRect l="-7868" r="-22392"/>
          <a:stretch/>
        </p:blipFill>
        <p:spPr>
          <a:xfrm>
            <a:off x="636560" y="1478901"/>
            <a:ext cx="7870880" cy="4985630"/>
          </a:xfrm>
        </p:spPr>
      </p:pic>
    </p:spTree>
    <p:extLst>
      <p:ext uri="{BB962C8B-B14F-4D97-AF65-F5344CB8AC3E}">
        <p14:creationId xmlns:p14="http://schemas.microsoft.com/office/powerpoint/2010/main" val="955611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CLARIN licensing schemes</a:t>
            </a:r>
            <a:endParaRPr lang="en-US" dirty="0"/>
          </a:p>
        </p:txBody>
      </p:sp>
      <p:sp>
        <p:nvSpPr>
          <p:cNvPr id="3" name="Content Placeholder 2"/>
          <p:cNvSpPr>
            <a:spLocks noGrp="1"/>
          </p:cNvSpPr>
          <p:nvPr>
            <p:ph idx="1"/>
          </p:nvPr>
        </p:nvSpPr>
        <p:spPr/>
        <p:txBody>
          <a:bodyPr>
            <a:normAutofit/>
          </a:bodyPr>
          <a:lstStyle/>
          <a:p>
            <a:r>
              <a:rPr lang="en-US" dirty="0" smtClean="0"/>
              <a:t>Challenge: how to get linguists to license their research output?</a:t>
            </a:r>
          </a:p>
          <a:p>
            <a:r>
              <a:rPr lang="en-US" dirty="0" smtClean="0"/>
              <a:t>Solution: A classification system (‘laundry tags’) for licensing</a:t>
            </a:r>
          </a:p>
          <a:p>
            <a:pPr lvl="1"/>
            <a:r>
              <a:rPr lang="en-US" dirty="0" smtClean="0"/>
              <a:t>Categorizes existing fixed licensing schemes (e.g. Creative Commons, Open Data Commons Open Database License)</a:t>
            </a:r>
          </a:p>
          <a:p>
            <a:pPr lvl="1"/>
            <a:r>
              <a:rPr lang="en-US" dirty="0" smtClean="0"/>
              <a:t>Provides license agreement templates for new resources</a:t>
            </a:r>
          </a:p>
        </p:txBody>
      </p:sp>
    </p:spTree>
    <p:extLst>
      <p:ext uri="{BB962C8B-B14F-4D97-AF65-F5344CB8AC3E}">
        <p14:creationId xmlns:p14="http://schemas.microsoft.com/office/powerpoint/2010/main" val="239428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oose-cat.png"/>
          <p:cNvPicPr>
            <a:picLocks noGrp="1" noChangeAspect="1"/>
          </p:cNvPicPr>
          <p:nvPr>
            <p:ph idx="1"/>
          </p:nvPr>
        </p:nvPicPr>
        <p:blipFill>
          <a:blip r:embed="rId3">
            <a:extLst>
              <a:ext uri="{28A0092B-C50C-407E-A947-70E740481C1C}">
                <a14:useLocalDpi xmlns:a14="http://schemas.microsoft.com/office/drawing/2010/main" val="0"/>
              </a:ext>
            </a:extLst>
          </a:blip>
          <a:srcRect l="-11998" r="-11998"/>
          <a:stretch>
            <a:fillRect/>
          </a:stretch>
        </p:blipFill>
        <p:spPr>
          <a:xfrm>
            <a:off x="0" y="0"/>
            <a:ext cx="9143999" cy="6764891"/>
          </a:xfrm>
        </p:spPr>
      </p:pic>
    </p:spTree>
    <p:extLst>
      <p:ext uri="{BB962C8B-B14F-4D97-AF65-F5344CB8AC3E}">
        <p14:creationId xmlns:p14="http://schemas.microsoft.com/office/powerpoint/2010/main" val="2394589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oose-PUB.png"/>
          <p:cNvPicPr>
            <a:picLocks noGrp="1" noChangeAspect="1"/>
          </p:cNvPicPr>
          <p:nvPr>
            <p:ph idx="1"/>
          </p:nvPr>
        </p:nvPicPr>
        <p:blipFill>
          <a:blip r:embed="rId3">
            <a:extLst>
              <a:ext uri="{28A0092B-C50C-407E-A947-70E740481C1C}">
                <a14:useLocalDpi xmlns:a14="http://schemas.microsoft.com/office/drawing/2010/main" val="0"/>
              </a:ext>
            </a:extLst>
          </a:blip>
          <a:srcRect l="-7837" r="-7837"/>
          <a:stretch>
            <a:fillRect/>
          </a:stretch>
        </p:blipFill>
        <p:spPr>
          <a:xfrm>
            <a:off x="12212" y="560"/>
            <a:ext cx="9144000" cy="6857440"/>
          </a:xfrm>
        </p:spPr>
      </p:pic>
    </p:spTree>
    <p:extLst>
      <p:ext uri="{BB962C8B-B14F-4D97-AF65-F5344CB8AC3E}">
        <p14:creationId xmlns:p14="http://schemas.microsoft.com/office/powerpoint/2010/main" val="3548823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oose-ACA.png"/>
          <p:cNvPicPr>
            <a:picLocks noGrp="1" noChangeAspect="1"/>
          </p:cNvPicPr>
          <p:nvPr>
            <p:ph idx="1"/>
          </p:nvPr>
        </p:nvPicPr>
        <p:blipFill>
          <a:blip r:embed="rId3">
            <a:extLst>
              <a:ext uri="{28A0092B-C50C-407E-A947-70E740481C1C}">
                <a14:useLocalDpi xmlns:a14="http://schemas.microsoft.com/office/drawing/2010/main" val="0"/>
              </a:ext>
            </a:extLst>
          </a:blip>
          <a:srcRect l="-46781" r="-46781"/>
          <a:stretch>
            <a:fillRect/>
          </a:stretch>
        </p:blipFill>
        <p:spPr>
          <a:xfrm>
            <a:off x="29780" y="0"/>
            <a:ext cx="9114220" cy="6858000"/>
          </a:xfrm>
        </p:spPr>
      </p:pic>
    </p:spTree>
    <p:extLst>
      <p:ext uri="{BB962C8B-B14F-4D97-AF65-F5344CB8AC3E}">
        <p14:creationId xmlns:p14="http://schemas.microsoft.com/office/powerpoint/2010/main" val="4065398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oose-RES.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047" b="1047"/>
          <a:stretch/>
        </p:blipFill>
        <p:spPr>
          <a:xfrm>
            <a:off x="170973" y="-3175"/>
            <a:ext cx="8973027" cy="6701074"/>
          </a:xfrm>
        </p:spPr>
      </p:pic>
    </p:spTree>
    <p:extLst>
      <p:ext uri="{BB962C8B-B14F-4D97-AF65-F5344CB8AC3E}">
        <p14:creationId xmlns:p14="http://schemas.microsoft.com/office/powerpoint/2010/main" val="1377877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CLARIN licensing scheme - </a:t>
            </a:r>
            <a:br>
              <a:rPr lang="en-US" dirty="0" smtClean="0"/>
            </a:br>
            <a:r>
              <a:rPr lang="en-US" dirty="0" smtClean="0"/>
              <a:t>sub-categories</a:t>
            </a:r>
            <a:endParaRPr lang="en-US" dirty="0"/>
          </a:p>
        </p:txBody>
      </p:sp>
      <p:sp>
        <p:nvSpPr>
          <p:cNvPr id="3" name="Content Placeholder 2"/>
          <p:cNvSpPr>
            <a:spLocks noGrp="1"/>
          </p:cNvSpPr>
          <p:nvPr>
            <p:ph idx="1"/>
          </p:nvPr>
        </p:nvSpPr>
        <p:spPr/>
        <p:txBody>
          <a:bodyPr>
            <a:normAutofit fontScale="85000" lnSpcReduction="10000"/>
          </a:bodyPr>
          <a:lstStyle/>
          <a:p>
            <a:pPr lvl="1"/>
            <a:r>
              <a:rPr lang="en-US" dirty="0" smtClean="0"/>
              <a:t>A </a:t>
            </a:r>
            <a:r>
              <a:rPr lang="en-US" dirty="0"/>
              <a:t>requirement for strictly Non-Commercial use (NC) </a:t>
            </a:r>
            <a:endParaRPr lang="en-US" dirty="0" smtClean="0"/>
          </a:p>
          <a:p>
            <a:pPr lvl="1"/>
            <a:r>
              <a:rPr lang="en-US" dirty="0" smtClean="0"/>
              <a:t>A </a:t>
            </a:r>
            <a:r>
              <a:rPr lang="en-US" dirty="0"/>
              <a:t>requirement to inform the copyright holder regarding the usage of the tools and/or the resources in published articles (INF) </a:t>
            </a:r>
            <a:endParaRPr lang="en-US" dirty="0" smtClean="0"/>
          </a:p>
          <a:p>
            <a:pPr lvl="1"/>
            <a:r>
              <a:rPr lang="en-US" dirty="0" smtClean="0"/>
              <a:t>A </a:t>
            </a:r>
            <a:r>
              <a:rPr lang="en-US" dirty="0"/>
              <a:t>option to redeposit modified versions of the tools and resources with the Service Provider (</a:t>
            </a:r>
            <a:r>
              <a:rPr lang="en-US" dirty="0" err="1"/>
              <a:t>ReD</a:t>
            </a:r>
            <a:r>
              <a:rPr lang="en-US" dirty="0"/>
              <a:t>) </a:t>
            </a:r>
            <a:endParaRPr lang="en-US" dirty="0" smtClean="0"/>
          </a:p>
          <a:p>
            <a:pPr lvl="1"/>
            <a:r>
              <a:rPr lang="en-US" dirty="0" smtClean="0"/>
              <a:t>A </a:t>
            </a:r>
            <a:r>
              <a:rPr lang="en-US" dirty="0"/>
              <a:t>requirement that the resource has to be kept in the CLARIN Secure Server environment (LOC</a:t>
            </a:r>
            <a:r>
              <a:rPr lang="en-US" dirty="0" smtClean="0"/>
              <a:t>)</a:t>
            </a:r>
          </a:p>
          <a:p>
            <a:pPr lvl="1"/>
            <a:r>
              <a:rPr lang="en-US" dirty="0" smtClean="0"/>
              <a:t>A </a:t>
            </a:r>
            <a:r>
              <a:rPr lang="en-US" dirty="0"/>
              <a:t>requirement that the Resource may need to be handled with care in order to respect the privacy of the personal data it contains and if samples of the data are published, they must be </a:t>
            </a:r>
            <a:r>
              <a:rPr lang="en-US" dirty="0" err="1"/>
              <a:t>anonymized</a:t>
            </a:r>
            <a:r>
              <a:rPr lang="en-US" dirty="0"/>
              <a:t> according to best practices (PD)</a:t>
            </a:r>
          </a:p>
        </p:txBody>
      </p:sp>
    </p:spTree>
    <p:extLst>
      <p:ext uri="{BB962C8B-B14F-4D97-AF65-F5344CB8AC3E}">
        <p14:creationId xmlns:p14="http://schemas.microsoft.com/office/powerpoint/2010/main" val="4060157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Example: LINDAT-CLARIN, Centre </a:t>
            </a:r>
            <a:r>
              <a:rPr lang="en-US" sz="3200" dirty="0"/>
              <a:t>for Language Research Infrastructure in the Czech Republic</a:t>
            </a:r>
          </a:p>
        </p:txBody>
      </p:sp>
      <p:pic>
        <p:nvPicPr>
          <p:cNvPr id="4" name="Content Placeholder 3" descr="PUB.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822" t="11526" r="-6822" b="12111"/>
          <a:stretch/>
        </p:blipFill>
        <p:spPr>
          <a:xfrm>
            <a:off x="457200" y="2121901"/>
            <a:ext cx="8229600" cy="3456128"/>
          </a:xfrm>
        </p:spPr>
      </p:pic>
    </p:spTree>
    <p:extLst>
      <p:ext uri="{BB962C8B-B14F-4D97-AF65-F5344CB8AC3E}">
        <p14:creationId xmlns:p14="http://schemas.microsoft.com/office/powerpoint/2010/main" val="1949519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LINDAT-CLARIN</a:t>
            </a:r>
            <a:endParaRPr lang="en-US" dirty="0"/>
          </a:p>
        </p:txBody>
      </p:sp>
      <p:pic>
        <p:nvPicPr>
          <p:cNvPr id="4" name="Content Placeholder 3" descr="ACA.png"/>
          <p:cNvPicPr>
            <a:picLocks noGrp="1" noChangeAspect="1"/>
          </p:cNvPicPr>
          <p:nvPr>
            <p:ph idx="1"/>
          </p:nvPr>
        </p:nvPicPr>
        <p:blipFill rotWithShape="1">
          <a:blip r:embed="rId3">
            <a:extLst>
              <a:ext uri="{28A0092B-C50C-407E-A947-70E740481C1C}">
                <a14:useLocalDpi xmlns:a14="http://schemas.microsoft.com/office/drawing/2010/main" val="0"/>
              </a:ext>
            </a:extLst>
          </a:blip>
          <a:srcRect t="22809" b="22809"/>
          <a:stretch/>
        </p:blipFill>
        <p:spPr>
          <a:xfrm>
            <a:off x="457200" y="2057400"/>
            <a:ext cx="8229600" cy="2797175"/>
          </a:xfrm>
        </p:spPr>
      </p:pic>
    </p:spTree>
    <p:extLst>
      <p:ext uri="{BB962C8B-B14F-4D97-AF65-F5344CB8AC3E}">
        <p14:creationId xmlns:p14="http://schemas.microsoft.com/office/powerpoint/2010/main" val="3819550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LINDAT-CLARIN</a:t>
            </a:r>
            <a:endParaRPr lang="en-US" dirty="0"/>
          </a:p>
        </p:txBody>
      </p:sp>
      <p:pic>
        <p:nvPicPr>
          <p:cNvPr id="4" name="Content Placeholder 3" descr="RES.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822" t="10106" r="-6822" b="18504"/>
          <a:stretch/>
        </p:blipFill>
        <p:spPr>
          <a:xfrm>
            <a:off x="457200" y="2057601"/>
            <a:ext cx="8229600" cy="3231076"/>
          </a:xfrm>
        </p:spPr>
      </p:pic>
    </p:spTree>
    <p:extLst>
      <p:ext uri="{BB962C8B-B14F-4D97-AF65-F5344CB8AC3E}">
        <p14:creationId xmlns:p14="http://schemas.microsoft.com/office/powerpoint/2010/main" val="221708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outline</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CLARIN</a:t>
            </a:r>
          </a:p>
          <a:p>
            <a:pPr marL="914400" lvl="1" indent="-514350">
              <a:buAutoNum type="arabicPeriod"/>
            </a:pPr>
            <a:r>
              <a:rPr lang="en-US" dirty="0" err="1" smtClean="0"/>
              <a:t>Organisational</a:t>
            </a:r>
            <a:r>
              <a:rPr lang="en-US" dirty="0" smtClean="0"/>
              <a:t> structure</a:t>
            </a:r>
          </a:p>
          <a:p>
            <a:pPr marL="914400" lvl="1" indent="-514350">
              <a:buAutoNum type="arabicPeriod"/>
            </a:pPr>
            <a:r>
              <a:rPr lang="en-US" dirty="0" smtClean="0"/>
              <a:t>Types of data</a:t>
            </a:r>
          </a:p>
          <a:p>
            <a:pPr marL="514350" indent="-514350">
              <a:buAutoNum type="arabicPeriod"/>
            </a:pPr>
            <a:r>
              <a:rPr lang="en-US" dirty="0" smtClean="0"/>
              <a:t>The CLARIN licensing scheme</a:t>
            </a:r>
          </a:p>
          <a:p>
            <a:pPr marL="914400" lvl="1" indent="-514350">
              <a:buAutoNum type="arabicPeriod"/>
            </a:pPr>
            <a:r>
              <a:rPr lang="en-US" dirty="0" err="1" smtClean="0"/>
              <a:t>Organisational</a:t>
            </a:r>
            <a:r>
              <a:rPr lang="en-US" dirty="0" smtClean="0"/>
              <a:t> model</a:t>
            </a:r>
          </a:p>
          <a:p>
            <a:pPr marL="914400" lvl="1" indent="-514350">
              <a:buAutoNum type="arabicPeriod"/>
            </a:pPr>
            <a:r>
              <a:rPr lang="en-US" dirty="0" smtClean="0"/>
              <a:t>Basic concepts</a:t>
            </a:r>
          </a:p>
          <a:p>
            <a:pPr marL="914400" lvl="1" indent="-514350">
              <a:buAutoNum type="arabicPeriod"/>
            </a:pPr>
            <a:r>
              <a:rPr lang="en-US" dirty="0" smtClean="0"/>
              <a:t>Sub-categories</a:t>
            </a:r>
          </a:p>
        </p:txBody>
      </p:sp>
    </p:spTree>
    <p:extLst>
      <p:ext uri="{BB962C8B-B14F-4D97-AF65-F5344CB8AC3E}">
        <p14:creationId xmlns:p14="http://schemas.microsoft.com/office/powerpoint/2010/main" val="3151076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CLARIN services</a:t>
            </a:r>
            <a:endParaRPr lang="en-US" dirty="0"/>
          </a:p>
        </p:txBody>
      </p:sp>
      <p:sp>
        <p:nvSpPr>
          <p:cNvPr id="3" name="Content Placeholder 2"/>
          <p:cNvSpPr>
            <a:spLocks noGrp="1"/>
          </p:cNvSpPr>
          <p:nvPr>
            <p:ph idx="1"/>
          </p:nvPr>
        </p:nvSpPr>
        <p:spPr/>
        <p:txBody>
          <a:bodyPr/>
          <a:lstStyle/>
          <a:p>
            <a:r>
              <a:rPr lang="en-US" dirty="0" smtClean="0"/>
              <a:t>Offers templates</a:t>
            </a:r>
          </a:p>
          <a:p>
            <a:pPr lvl="1"/>
            <a:r>
              <a:rPr lang="en-US" dirty="0"/>
              <a:t>CLARIN Deposition License Agreements (DELA) (PUB, ACA, RES)</a:t>
            </a:r>
          </a:p>
          <a:p>
            <a:pPr lvl="1"/>
            <a:r>
              <a:rPr lang="en-US" dirty="0"/>
              <a:t>CLARIN End User Agreement (EULA)</a:t>
            </a:r>
          </a:p>
          <a:p>
            <a:pPr lvl="1"/>
            <a:r>
              <a:rPr lang="en-US" dirty="0"/>
              <a:t>CLARIN Terms of Service (TOS</a:t>
            </a:r>
            <a:r>
              <a:rPr lang="en-US" dirty="0" smtClean="0"/>
              <a:t>)</a:t>
            </a:r>
          </a:p>
          <a:p>
            <a:r>
              <a:rPr lang="en-US" dirty="0" smtClean="0"/>
              <a:t>Legal issues committee</a:t>
            </a:r>
          </a:p>
        </p:txBody>
      </p:sp>
    </p:spTree>
    <p:extLst>
      <p:ext uri="{BB962C8B-B14F-4D97-AF65-F5344CB8AC3E}">
        <p14:creationId xmlns:p14="http://schemas.microsoft.com/office/powerpoint/2010/main" val="2661351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p:txBody>
          <a:bodyPr/>
          <a:lstStyle/>
          <a:p>
            <a:r>
              <a:rPr lang="en-US" dirty="0" smtClean="0"/>
              <a:t>CLARIN ERIC</a:t>
            </a:r>
            <a:r>
              <a:rPr lang="en-US" dirty="0"/>
              <a:t>: </a:t>
            </a:r>
            <a:r>
              <a:rPr lang="en-US" dirty="0">
                <a:hlinkClick r:id="rId2"/>
              </a:rPr>
              <a:t>http://www.clarin.eu</a:t>
            </a:r>
            <a:r>
              <a:rPr lang="en-US" dirty="0" smtClean="0">
                <a:hlinkClick r:id="rId2"/>
              </a:rPr>
              <a:t>/</a:t>
            </a:r>
            <a:endParaRPr lang="en-US" dirty="0"/>
          </a:p>
          <a:p>
            <a:r>
              <a:rPr lang="en-US" dirty="0" smtClean="0"/>
              <a:t>CLARINO</a:t>
            </a:r>
            <a:r>
              <a:rPr lang="en-US" dirty="0"/>
              <a:t>: </a:t>
            </a:r>
            <a:r>
              <a:rPr lang="en-US" dirty="0">
                <a:hlinkClick r:id="rId3"/>
              </a:rPr>
              <a:t>http://clarin.b.uib.no/</a:t>
            </a:r>
            <a:r>
              <a:rPr lang="en-US" dirty="0"/>
              <a:t> </a:t>
            </a:r>
            <a:endParaRPr lang="en-US" dirty="0" smtClean="0"/>
          </a:p>
          <a:p>
            <a:r>
              <a:rPr lang="en-US" dirty="0" smtClean="0"/>
              <a:t>FIN-CLARIN Legal: </a:t>
            </a:r>
            <a:r>
              <a:rPr lang="en-US" dirty="0" smtClean="0">
                <a:hlinkClick r:id="rId4"/>
              </a:rPr>
              <a:t>http://</a:t>
            </a:r>
            <a:r>
              <a:rPr lang="nb-NO" dirty="0" smtClean="0">
                <a:hlinkClick r:id="rId4"/>
              </a:rPr>
              <a:t>www.helsinki.fi</a:t>
            </a:r>
            <a:r>
              <a:rPr lang="nb-NO" dirty="0">
                <a:hlinkClick r:id="rId4"/>
              </a:rPr>
              <a:t>/finclarin/</a:t>
            </a:r>
            <a:r>
              <a:rPr lang="nb-NO" dirty="0" smtClean="0">
                <a:hlinkClick r:id="rId4"/>
              </a:rPr>
              <a:t>legal</a:t>
            </a:r>
            <a:endParaRPr lang="nb-NO" dirty="0" smtClean="0"/>
          </a:p>
        </p:txBody>
      </p:sp>
    </p:spTree>
    <p:extLst>
      <p:ext uri="{BB962C8B-B14F-4D97-AF65-F5344CB8AC3E}">
        <p14:creationId xmlns:p14="http://schemas.microsoft.com/office/powerpoint/2010/main" val="110192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CLARIN</a:t>
            </a:r>
            <a:endParaRPr lang="en-US" dirty="0"/>
          </a:p>
        </p:txBody>
      </p:sp>
      <p:sp>
        <p:nvSpPr>
          <p:cNvPr id="3" name="Content Placeholder 2"/>
          <p:cNvSpPr>
            <a:spLocks noGrp="1"/>
          </p:cNvSpPr>
          <p:nvPr>
            <p:ph idx="1"/>
          </p:nvPr>
        </p:nvSpPr>
        <p:spPr/>
        <p:txBody>
          <a:bodyPr>
            <a:normAutofit fontScale="92500"/>
          </a:bodyPr>
          <a:lstStyle/>
          <a:p>
            <a:r>
              <a:rPr lang="en-US" dirty="0" smtClean="0"/>
              <a:t>Distributed data infrastructure with sites all over Europe (universities, libraries, archives etc.)</a:t>
            </a:r>
          </a:p>
          <a:p>
            <a:r>
              <a:rPr lang="en-US" dirty="0" smtClean="0"/>
              <a:t>Provides access to digital language data collections, tools to work with them and expertise for researchers</a:t>
            </a:r>
          </a:p>
          <a:p>
            <a:r>
              <a:rPr lang="en-US" dirty="0" smtClean="0"/>
              <a:t>Members: Austria, Bulgaria, Czech Republic, Germany, Denmark, Estonia, the Netherlands, Poland. Norway has observer status.</a:t>
            </a:r>
          </a:p>
          <a:p>
            <a:r>
              <a:rPr lang="en-US" dirty="0" smtClean="0"/>
              <a:t>ERIC since 2012</a:t>
            </a:r>
            <a:endParaRPr lang="en-US" dirty="0"/>
          </a:p>
        </p:txBody>
      </p:sp>
    </p:spTree>
    <p:extLst>
      <p:ext uri="{BB962C8B-B14F-4D97-AF65-F5344CB8AC3E}">
        <p14:creationId xmlns:p14="http://schemas.microsoft.com/office/powerpoint/2010/main" val="106877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CLARIN</a:t>
            </a:r>
            <a:endParaRPr lang="en-US" dirty="0"/>
          </a:p>
        </p:txBody>
      </p:sp>
      <p:sp>
        <p:nvSpPr>
          <p:cNvPr id="3" name="Content Placeholder 2"/>
          <p:cNvSpPr>
            <a:spLocks noGrp="1"/>
          </p:cNvSpPr>
          <p:nvPr>
            <p:ph idx="1"/>
          </p:nvPr>
        </p:nvSpPr>
        <p:spPr/>
        <p:txBody>
          <a:bodyPr/>
          <a:lstStyle/>
          <a:p>
            <a:r>
              <a:rPr lang="en-US" dirty="0" smtClean="0"/>
              <a:t>General assembly</a:t>
            </a:r>
          </a:p>
          <a:p>
            <a:r>
              <a:rPr lang="en-US" dirty="0" smtClean="0"/>
              <a:t>Board of directors</a:t>
            </a:r>
          </a:p>
          <a:p>
            <a:r>
              <a:rPr lang="en-US" dirty="0" smtClean="0"/>
              <a:t>National consortia, e.g. CLARINO in Norway</a:t>
            </a:r>
          </a:p>
          <a:p>
            <a:r>
              <a:rPr lang="en-US" dirty="0" smtClean="0"/>
              <a:t>Expert committees on standards and legal issues</a:t>
            </a:r>
            <a:endParaRPr lang="en-US" dirty="0"/>
          </a:p>
        </p:txBody>
      </p:sp>
    </p:spTree>
    <p:extLst>
      <p:ext uri="{BB962C8B-B14F-4D97-AF65-F5344CB8AC3E}">
        <p14:creationId xmlns:p14="http://schemas.microsoft.com/office/powerpoint/2010/main" val="2033968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CLARIN centers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Type A </a:t>
            </a:r>
            <a:r>
              <a:rPr lang="en-US" dirty="0" err="1"/>
              <a:t>centres</a:t>
            </a:r>
            <a:r>
              <a:rPr lang="en-US" dirty="0"/>
              <a:t> offer services that are relevant for the infrastructure as a whole and that need to be offered at a high level of commitment (stability, availability, persistence</a:t>
            </a:r>
            <a:r>
              <a:rPr lang="en-US" dirty="0" smtClean="0"/>
              <a:t>)</a:t>
            </a:r>
          </a:p>
          <a:p>
            <a:r>
              <a:rPr lang="en-US" dirty="0"/>
              <a:t>Type B </a:t>
            </a:r>
            <a:r>
              <a:rPr lang="en-US" dirty="0" err="1"/>
              <a:t>centres</a:t>
            </a:r>
            <a:r>
              <a:rPr lang="en-US" dirty="0"/>
              <a:t> offer services that include the access to the resources stored by them and tools deployed at the </a:t>
            </a:r>
            <a:r>
              <a:rPr lang="en-US" dirty="0" err="1"/>
              <a:t>centre</a:t>
            </a:r>
            <a:r>
              <a:rPr lang="en-US" dirty="0"/>
              <a:t> via specified and CLARIN compliant interfaces in a stable and persistent </a:t>
            </a:r>
            <a:r>
              <a:rPr lang="en-US" dirty="0" smtClean="0"/>
              <a:t>way</a:t>
            </a:r>
          </a:p>
          <a:p>
            <a:r>
              <a:rPr lang="en-US" dirty="0" smtClean="0"/>
              <a:t>Quality assurance: Service Level Agreements, Data Seal of Approval</a:t>
            </a:r>
          </a:p>
          <a:p>
            <a:endParaRPr lang="en-US" dirty="0"/>
          </a:p>
        </p:txBody>
      </p:sp>
    </p:spTree>
    <p:extLst>
      <p:ext uri="{BB962C8B-B14F-4D97-AF65-F5344CB8AC3E}">
        <p14:creationId xmlns:p14="http://schemas.microsoft.com/office/powerpoint/2010/main" val="363458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data</a:t>
            </a:r>
            <a:endParaRPr lang="en-US" dirty="0"/>
          </a:p>
        </p:txBody>
      </p:sp>
      <p:sp>
        <p:nvSpPr>
          <p:cNvPr id="3" name="Content Placeholder 2"/>
          <p:cNvSpPr>
            <a:spLocks noGrp="1"/>
          </p:cNvSpPr>
          <p:nvPr>
            <p:ph idx="1"/>
          </p:nvPr>
        </p:nvSpPr>
        <p:spPr/>
        <p:txBody>
          <a:bodyPr/>
          <a:lstStyle/>
          <a:p>
            <a:r>
              <a:rPr lang="en-US" dirty="0" smtClean="0"/>
              <a:t>Spoken data (e.g. spontaneous speech, recorded conversations)</a:t>
            </a:r>
          </a:p>
          <a:p>
            <a:r>
              <a:rPr lang="en-US" dirty="0" smtClean="0"/>
              <a:t>Web pages</a:t>
            </a:r>
          </a:p>
          <a:p>
            <a:r>
              <a:rPr lang="en-US" dirty="0" smtClean="0"/>
              <a:t>Copyrighted text (e.g. novels, research articles)</a:t>
            </a:r>
            <a:endParaRPr lang="en-US" dirty="0"/>
          </a:p>
        </p:txBody>
      </p:sp>
    </p:spTree>
    <p:extLst>
      <p:ext uri="{BB962C8B-B14F-4D97-AF65-F5344CB8AC3E}">
        <p14:creationId xmlns:p14="http://schemas.microsoft.com/office/powerpoint/2010/main" val="1203324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data - example</a:t>
            </a:r>
            <a:endParaRPr lang="en-US" dirty="0"/>
          </a:p>
        </p:txBody>
      </p:sp>
      <p:sp>
        <p:nvSpPr>
          <p:cNvPr id="3" name="Content Placeholder 2"/>
          <p:cNvSpPr>
            <a:spLocks noGrp="1"/>
          </p:cNvSpPr>
          <p:nvPr>
            <p:ph idx="1"/>
          </p:nvPr>
        </p:nvSpPr>
        <p:spPr/>
        <p:txBody>
          <a:bodyPr>
            <a:normAutofit fontScale="92500"/>
          </a:bodyPr>
          <a:lstStyle/>
          <a:p>
            <a:r>
              <a:rPr lang="en-US" dirty="0"/>
              <a:t>The Norwegian Spanish Parallel Corpus (</a:t>
            </a:r>
            <a:r>
              <a:rPr lang="en-US" dirty="0" smtClean="0"/>
              <a:t>NSPC)</a:t>
            </a:r>
            <a:endParaRPr lang="en-US" dirty="0"/>
          </a:p>
          <a:p>
            <a:r>
              <a:rPr lang="en-US" dirty="0" smtClean="0"/>
              <a:t>a </a:t>
            </a:r>
            <a:r>
              <a:rPr lang="en-US" dirty="0"/>
              <a:t>parallel, unidirectional translation corpus of contemporary Norwegian written texts translated into Spanish, published between 2000 and </a:t>
            </a:r>
            <a:r>
              <a:rPr lang="en-US" dirty="0" smtClean="0"/>
              <a:t>2009</a:t>
            </a:r>
            <a:endParaRPr lang="en-US" dirty="0"/>
          </a:p>
          <a:p>
            <a:r>
              <a:rPr lang="en-US" dirty="0" smtClean="0"/>
              <a:t>contains </a:t>
            </a:r>
            <a:r>
              <a:rPr lang="en-US" dirty="0"/>
              <a:t>fiction and non-fiction, and each text is classified according to genre, the author's gender and the gender and mother tongue of the translator</a:t>
            </a:r>
            <a:r>
              <a:rPr lang="en-US" dirty="0" smtClean="0"/>
              <a:t>.</a:t>
            </a:r>
          </a:p>
          <a:p>
            <a:r>
              <a:rPr lang="en-US" dirty="0" smtClean="0"/>
              <a:t>Available under the CLARIN ACA license</a:t>
            </a:r>
            <a:endParaRPr lang="en-US" dirty="0"/>
          </a:p>
        </p:txBody>
      </p:sp>
    </p:spTree>
    <p:extLst>
      <p:ext uri="{BB962C8B-B14F-4D97-AF65-F5344CB8AC3E}">
        <p14:creationId xmlns:p14="http://schemas.microsoft.com/office/powerpoint/2010/main" val="67263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data – example</a:t>
            </a:r>
            <a:br>
              <a:rPr lang="en-US" dirty="0" smtClean="0"/>
            </a:br>
            <a:r>
              <a:rPr lang="en-US" dirty="0" smtClean="0"/>
              <a:t>Search interface NSPC</a:t>
            </a:r>
            <a:endParaRPr lang="en-US" dirty="0"/>
          </a:p>
        </p:txBody>
      </p:sp>
      <p:pic>
        <p:nvPicPr>
          <p:cNvPr id="4" name="Bilde 17" descr="Tang:Users:gunn:Desktop:grensesnitt.jpg"/>
          <p:cNvPicPr>
            <a:picLocks noGrp="1"/>
          </p:cNvPicPr>
          <p:nvPr>
            <p:ph idx="1"/>
          </p:nvPr>
        </p:nvPicPr>
        <p:blipFill>
          <a:blip r:embed="rId3">
            <a:extLst>
              <a:ext uri="{28A0092B-C50C-407E-A947-70E740481C1C}">
                <a14:useLocalDpi xmlns:a14="http://schemas.microsoft.com/office/drawing/2010/main" val="0"/>
              </a:ext>
            </a:extLst>
          </a:blip>
          <a:srcRect t="-24330" b="-24330"/>
          <a:stretch>
            <a:fillRect/>
          </a:stretch>
        </p:blipFill>
        <p:spPr bwMode="auto">
          <a:prstGeom prst="rect">
            <a:avLst/>
          </a:prstGeom>
          <a:noFill/>
          <a:ln>
            <a:noFill/>
          </a:ln>
        </p:spPr>
      </p:pic>
    </p:spTree>
    <p:extLst>
      <p:ext uri="{BB962C8B-B14F-4D97-AF65-F5344CB8AC3E}">
        <p14:creationId xmlns:p14="http://schemas.microsoft.com/office/powerpoint/2010/main" val="194220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9880" cy="1638288"/>
          </a:xfrm>
        </p:spPr>
        <p:txBody>
          <a:bodyPr>
            <a:normAutofit fontScale="90000"/>
          </a:bodyPr>
          <a:lstStyle/>
          <a:p>
            <a:r>
              <a:rPr lang="en-US" dirty="0" smtClean="0"/>
              <a:t>Types of data – example</a:t>
            </a:r>
            <a:br>
              <a:rPr lang="en-US" dirty="0" smtClean="0"/>
            </a:br>
            <a:r>
              <a:rPr lang="en-US" dirty="0" smtClean="0"/>
              <a:t>Search results for the word ‘Hollywood’ in NSPC</a:t>
            </a:r>
            <a:endParaRPr lang="en-US" dirty="0"/>
          </a:p>
        </p:txBody>
      </p:sp>
      <p:pic>
        <p:nvPicPr>
          <p:cNvPr id="4" name="Bilde 18" descr="Tang:Users:gunn:Desktop:xmlkode.jpg"/>
          <p:cNvPicPr>
            <a:picLocks noGrp="1"/>
          </p:cNvPicPr>
          <p:nvPr>
            <p:ph idx="1"/>
          </p:nvPr>
        </p:nvPicPr>
        <p:blipFill>
          <a:blip r:embed="rId2">
            <a:extLst>
              <a:ext uri="{28A0092B-C50C-407E-A947-70E740481C1C}">
                <a14:useLocalDpi xmlns:a14="http://schemas.microsoft.com/office/drawing/2010/main" val="0"/>
              </a:ext>
            </a:extLst>
          </a:blip>
          <a:srcRect t="-156890" b="-156890"/>
          <a:stretch>
            <a:fillRect/>
          </a:stretch>
        </p:blipFill>
        <p:spPr bwMode="auto">
          <a:prstGeom prst="rect">
            <a:avLst/>
          </a:prstGeom>
          <a:noFill/>
          <a:ln>
            <a:noFill/>
          </a:ln>
        </p:spPr>
      </p:pic>
    </p:spTree>
    <p:extLst>
      <p:ext uri="{BB962C8B-B14F-4D97-AF65-F5344CB8AC3E}">
        <p14:creationId xmlns:p14="http://schemas.microsoft.com/office/powerpoint/2010/main" val="203121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1474</TotalTime>
  <Words>1646</Words>
  <Application>Microsoft Office PowerPoint</Application>
  <PresentationFormat>Skærmshow (4:3)</PresentationFormat>
  <Paragraphs>149</Paragraphs>
  <Slides>21</Slides>
  <Notes>17</Notes>
  <HiddenSlides>0</HiddenSlides>
  <MMClips>0</MMClips>
  <ScaleCrop>false</ScaleCrop>
  <HeadingPairs>
    <vt:vector size="4" baseType="variant">
      <vt:variant>
        <vt:lpstr>Tema</vt:lpstr>
      </vt:variant>
      <vt:variant>
        <vt:i4>1</vt:i4>
      </vt:variant>
      <vt:variant>
        <vt:lpstr>Diastitler</vt:lpstr>
      </vt:variant>
      <vt:variant>
        <vt:i4>21</vt:i4>
      </vt:variant>
    </vt:vector>
  </HeadingPairs>
  <TitlesOfParts>
    <vt:vector size="22" baseType="lpstr">
      <vt:lpstr>Office Theme</vt:lpstr>
      <vt:lpstr>CLARIN licensing schemes</vt:lpstr>
      <vt:lpstr>Paper outline</vt:lpstr>
      <vt:lpstr>CLARIN</vt:lpstr>
      <vt:lpstr>CLARIN</vt:lpstr>
      <vt:lpstr>CLARIN centers</vt:lpstr>
      <vt:lpstr>Types of data</vt:lpstr>
      <vt:lpstr>Types of data - example</vt:lpstr>
      <vt:lpstr>Types of data – example Search interface NSPC</vt:lpstr>
      <vt:lpstr>Types of data – example Search results for the word ‘Hollywood’ in NSPC</vt:lpstr>
      <vt:lpstr>CLARIN licensing schemes – organisational model</vt:lpstr>
      <vt:lpstr>CLARIN licensing schemes</vt:lpstr>
      <vt:lpstr>PowerPoint-præsentation</vt:lpstr>
      <vt:lpstr>PowerPoint-præsentation</vt:lpstr>
      <vt:lpstr>PowerPoint-præsentation</vt:lpstr>
      <vt:lpstr>PowerPoint-præsentation</vt:lpstr>
      <vt:lpstr>CLARIN licensing scheme -  sub-categories</vt:lpstr>
      <vt:lpstr>Example: LINDAT-CLARIN, Centre for Language Research Infrastructure in the Czech Republic</vt:lpstr>
      <vt:lpstr>Example: LINDAT-CLARIN</vt:lpstr>
      <vt:lpstr>Example: LINDAT-CLARIN</vt:lpstr>
      <vt:lpstr>CLARIN services</vt:lpstr>
      <vt:lpstr>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CLARIN Licensing Schemes</dc:title>
  <dc:subject>Access Policies and Licencing for Data</dc:subject>
  <dc:creator>Anje Müller Gjesdal;Gunn Inger Lyse</dc:creator>
  <cp:keywords>#iassist2013; #dasish; #clarin</cp:keywords>
  <cp:lastModifiedBy>Sussi Olsen</cp:lastModifiedBy>
  <cp:revision>1</cp:revision>
  <dcterms:created xsi:type="dcterms:W3CDTF">2013-05-15T06:59:05Z</dcterms:created>
  <dcterms:modified xsi:type="dcterms:W3CDTF">2013-06-17T13:57:36Z</dcterms:modified>
</cp:coreProperties>
</file>