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6" r:id="rId4"/>
    <p:sldId id="278" r:id="rId5"/>
    <p:sldId id="282" r:id="rId6"/>
    <p:sldId id="279" r:id="rId7"/>
    <p:sldId id="277" r:id="rId8"/>
    <p:sldId id="259" r:id="rId9"/>
    <p:sldId id="275" r:id="rId10"/>
    <p:sldId id="270" r:id="rId11"/>
    <p:sldId id="283" r:id="rId12"/>
    <p:sldId id="284" r:id="rId13"/>
    <p:sldId id="285" r:id="rId14"/>
    <p:sldId id="286" r:id="rId15"/>
  </p:sldIdLst>
  <p:sldSz cx="9144000" cy="6858000" type="screen4x3"/>
  <p:notesSz cx="6797675" cy="9928225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lha Shakaravsk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0193"/>
    <a:srgbClr val="59118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7802" autoAdjust="0"/>
  </p:normalViewPr>
  <p:slideViewPr>
    <p:cSldViewPr snapToGrid="0" snapToObjects="1">
      <p:cViewPr varScale="1">
        <p:scale>
          <a:sx n="106" d="100"/>
          <a:sy n="106" d="100"/>
        </p:scale>
        <p:origin x="-12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1-12T15:44:32.026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E8711-746B-4F0B-8C0F-8BBC17FDAF82}" type="datetimeFigureOut">
              <a:rPr lang="da-DK" smtClean="0"/>
              <a:t>26/11/14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32C73-4399-4943-9B86-A960A297D78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6507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8E05E-D2A0-4E39-BB06-7A7E737F0840}" type="datetimeFigureOut">
              <a:rPr lang="da-DK" smtClean="0"/>
              <a:t>26/11/14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336D5-2DE4-4B62-90C4-8620A32BAFD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4545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IASSIST 2013, Köln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915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IASSIST 2013, Köln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4" descr="Logo.tif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7" y="373025"/>
            <a:ext cx="7110385" cy="76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69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IASSIST 2013, Köln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545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IASSIST 2013, Köln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196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IASSIST 2013, Köln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902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2379785"/>
            <a:ext cx="4038600" cy="37463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379785"/>
            <a:ext cx="4038600" cy="37463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IASSIST 2013, Köln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819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391507"/>
            <a:ext cx="4040188" cy="3734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391507"/>
            <a:ext cx="4041775" cy="37346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IASSIST 2013, Köln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451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IASSIST 2013, Köln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Bildobjekt 4" descr="Logo.tif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7" y="373025"/>
            <a:ext cx="7110385" cy="765472"/>
          </a:xfrm>
          <a:prstGeom prst="rect">
            <a:avLst/>
          </a:prstGeom>
        </p:spPr>
      </p:pic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57200" y="2063750"/>
            <a:ext cx="8229600" cy="2192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807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IASSIST 2013, Köln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t>‹#›</a:t>
            </a:fld>
            <a:endParaRPr lang="sv-SE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pic>
        <p:nvPicPr>
          <p:cNvPr id="10" name="Bildobjekt 4" descr="Logo.tif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7" y="373025"/>
            <a:ext cx="7110385" cy="765472"/>
          </a:xfrm>
          <a:prstGeom prst="rect">
            <a:avLst/>
          </a:prstGeom>
        </p:spPr>
      </p:pic>
      <p:sp>
        <p:nvSpPr>
          <p:cNvPr id="12" name="Pladsholder til indhold 11"/>
          <p:cNvSpPr>
            <a:spLocks noGrp="1"/>
          </p:cNvSpPr>
          <p:nvPr>
            <p:ph sz="quarter" idx="13"/>
          </p:nvPr>
        </p:nvSpPr>
        <p:spPr>
          <a:xfrm>
            <a:off x="457200" y="2403230"/>
            <a:ext cx="8229600" cy="3681657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9281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IASSIST 2013, Köln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8812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IASSIST 2013, Köln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078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tiff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13849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2426677"/>
            <a:ext cx="8229600" cy="3699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2013-05-30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IASSIST 2013, Köln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B45-6115-724D-89DB-3A33C61BEE40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4" descr="Logo.tif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7" y="373025"/>
            <a:ext cx="7110385" cy="7654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312" y="6001788"/>
            <a:ext cx="981428" cy="70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27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4.png"/><Relationship Id="rId7" Type="http://schemas.openxmlformats.org/officeDocument/2006/relationships/image" Target="../media/image10.jp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7.jpg"/><Relationship Id="rId7" Type="http://schemas.openxmlformats.org/officeDocument/2006/relationships/hyperlink" Target="http://3darchaeologyvisualization.wordpress.com" TargetMode="External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6" Type="http://schemas.openxmlformats.org/officeDocument/2006/relationships/image" Target="../media/image4.png"/><Relationship Id="rId7" Type="http://schemas.openxmlformats.org/officeDocument/2006/relationships/image" Target="../media/image13.png"/><Relationship Id="rId8" Type="http://schemas.openxmlformats.org/officeDocument/2006/relationships/hyperlink" Target="http://en.wikipedia.org/wiki/Modern_Greek_language" TargetMode="External"/><Relationship Id="rId9" Type="http://schemas.openxmlformats.org/officeDocument/2006/relationships/hyperlink" Target="http://en.wikipedia.org/wiki/Ancient_Greek_temple" TargetMode="External"/><Relationship Id="rId10" Type="http://schemas.openxmlformats.org/officeDocument/2006/relationships/hyperlink" Target="http://en.wikipedia.org/wiki/Acropolis_of_Athens" TargetMode="External"/><Relationship Id="rId11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46" Type="http://schemas.openxmlformats.org/officeDocument/2006/relationships/image" Target="../media/image15.png"/><Relationship Id="rId20" Type="http://schemas.openxmlformats.org/officeDocument/2006/relationships/hyperlink" Target="http://www.perseus.tufts.edu/hopper/morph?l=orbem&amp;la=la&amp;can=orbem0&amp;prior=Catilinam" TargetMode="External"/><Relationship Id="rId21" Type="http://schemas.openxmlformats.org/officeDocument/2006/relationships/hyperlink" Target="http://www.perseus.tufts.edu/hopper/morph?l=terrae&amp;la=la&amp;can=terrae0&amp;prior=orbem" TargetMode="External"/><Relationship Id="rId22" Type="http://schemas.openxmlformats.org/officeDocument/2006/relationships/hyperlink" Target="http://www.perseus.tufts.edu/hopper/morph?l=caede&amp;la=la&amp;can=caede0&amp;prior=terrae" TargetMode="External"/><Relationship Id="rId23" Type="http://schemas.openxmlformats.org/officeDocument/2006/relationships/hyperlink" Target="http://www.perseus.tufts.edu/hopper/morph?l=atque&amp;la=la&amp;can=atque0&amp;prior=caede" TargetMode="External"/><Relationship Id="rId24" Type="http://schemas.openxmlformats.org/officeDocument/2006/relationships/hyperlink" Target="http://www.perseus.tufts.edu/hopper/morph?l=incendiis&amp;la=la&amp;can=incendiis0&amp;prior=atque" TargetMode="External"/><Relationship Id="rId25" Type="http://schemas.openxmlformats.org/officeDocument/2006/relationships/hyperlink" Target="http://www.perseus.tufts.edu/hopper/morph?l=vastare&amp;la=la&amp;can=vastare0&amp;prior=incendiis" TargetMode="External"/><Relationship Id="rId26" Type="http://schemas.openxmlformats.org/officeDocument/2006/relationships/hyperlink" Target="http://www.perseus.tufts.edu/hopper/morph?l=cupientem&amp;la=la&amp;can=cupientem0&amp;prior=vastare" TargetMode="External"/><Relationship Id="rId27" Type="http://schemas.openxmlformats.org/officeDocument/2006/relationships/hyperlink" Target="http://www.perseus.tufts.edu/hopper/morph?l=nos&amp;la=la&amp;can=nos3&amp;prior=cupientem" TargetMode="External"/><Relationship Id="rId28" Type="http://schemas.openxmlformats.org/officeDocument/2006/relationships/hyperlink" Target="http://www.perseus.tufts.edu/hopper/morph?l=consules&amp;la=la&amp;can=consules0&amp;prior=nos" TargetMode="External"/><Relationship Id="rId29" Type="http://schemas.openxmlformats.org/officeDocument/2006/relationships/hyperlink" Target="http://www.perseus.tufts.edu/hopper/morph?l=perferemus&amp;la=la&amp;can=perferemus0&amp;prior=consule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erseus.tufts.edu/hopper/morph?l=an&amp;la=la&amp;can=an0&amp;prior=machinaris" TargetMode="External"/><Relationship Id="rId3" Type="http://schemas.openxmlformats.org/officeDocument/2006/relationships/hyperlink" Target="http://www.perseus.tufts.edu/hopper/morph?l=vero&amp;la=la&amp;can=vero1&amp;prior=an" TargetMode="External"/><Relationship Id="rId4" Type="http://schemas.openxmlformats.org/officeDocument/2006/relationships/hyperlink" Target="http://www.perseus.tufts.edu/hopper/morph?l=vir&amp;la=la&amp;can=vir0&amp;prior=vero" TargetMode="External"/><Relationship Id="rId5" Type="http://schemas.openxmlformats.org/officeDocument/2006/relationships/hyperlink" Target="http://www.perseus.tufts.edu/hopper/morph?l=amplissimus&amp;la=la&amp;can=amplissimus0&amp;prior=vir" TargetMode="External"/><Relationship Id="rId30" Type="http://schemas.openxmlformats.org/officeDocument/2006/relationships/hyperlink" Target="http://www.perseus.tufts.edu/hopper/morph?l=illa&amp;la=la&amp;can=illa0&amp;prior=nam" TargetMode="External"/><Relationship Id="rId31" Type="http://schemas.openxmlformats.org/officeDocument/2006/relationships/hyperlink" Target="http://www.perseus.tufts.edu/hopper/morph?l=nimis&amp;la=la&amp;can=nimis0&amp;prior=illa" TargetMode="External"/><Relationship Id="rId32" Type="http://schemas.openxmlformats.org/officeDocument/2006/relationships/hyperlink" Target="http://www.perseus.tufts.edu/hopper/morph?l=antiqua&amp;la=la&amp;can=antiqua0&amp;prior=nimis" TargetMode="External"/><Relationship Id="rId9" Type="http://schemas.openxmlformats.org/officeDocument/2006/relationships/hyperlink" Target="http://www.perseus.tufts.edu/hopper/morph?l=maximus&amp;la=la&amp;can=maximus0&amp;prior=pontifex" TargetMode="External"/><Relationship Id="rId6" Type="http://schemas.openxmlformats.org/officeDocument/2006/relationships/hyperlink" Target="http://www.perseus.tufts.edu/hopper/morph?l=P&amp;la=la&amp;can=p0&amp;prior=amplissimus" TargetMode="External"/><Relationship Id="rId7" Type="http://schemas.openxmlformats.org/officeDocument/2006/relationships/hyperlink" Target="http://www.perseus.tufts.edu/hopper/morph?l=Scipio&amp;la=la&amp;can=scipio0&amp;prior=P" TargetMode="External"/><Relationship Id="rId8" Type="http://schemas.openxmlformats.org/officeDocument/2006/relationships/hyperlink" Target="http://www.perseus.tufts.edu/hopper/morph?l=pontifex&amp;la=la&amp;can=pontifex0&amp;prior=Scipio" TargetMode="External"/><Relationship Id="rId33" Type="http://schemas.openxmlformats.org/officeDocument/2006/relationships/hyperlink" Target="http://www.perseus.tufts.edu/hopper/morph?l=praetereo&amp;la=la&amp;can=praetereo0&amp;prior=antiqua" TargetMode="External"/><Relationship Id="rId34" Type="http://schemas.openxmlformats.org/officeDocument/2006/relationships/hyperlink" Target="http://www.perseus.tufts.edu/hopper/morph?l=quod&amp;la=la&amp;can=quod0&amp;prior=praetereo" TargetMode="External"/><Relationship Id="rId35" Type="http://schemas.openxmlformats.org/officeDocument/2006/relationships/hyperlink" Target="http://www.perseus.tufts.edu/hopper/morph?l=C&amp;la=la&amp;can=c0&amp;prior=quod" TargetMode="External"/><Relationship Id="rId36" Type="http://schemas.openxmlformats.org/officeDocument/2006/relationships/hyperlink" Target="http://www.perseus.tufts.edu/hopper/morph?l=Servilius&amp;la=la&amp;can=servilius0&amp;prior=C" TargetMode="External"/><Relationship Id="rId10" Type="http://schemas.openxmlformats.org/officeDocument/2006/relationships/hyperlink" Target="http://www.perseus.tufts.edu/hopper/morph?l=Ti&amp;la=la&amp;can=ti0&amp;prior=maximus" TargetMode="External"/><Relationship Id="rId11" Type="http://schemas.openxmlformats.org/officeDocument/2006/relationships/hyperlink" Target="http://www.perseus.tufts.edu/hopper/morph?l=Gracchum&amp;la=la&amp;can=gracchum0&amp;prior=Ti" TargetMode="External"/><Relationship Id="rId12" Type="http://schemas.openxmlformats.org/officeDocument/2006/relationships/hyperlink" Target="http://www.perseus.tufts.edu/hopper/morph?l=mediocriter&amp;la=la&amp;can=mediocriter0&amp;prior=Gracchum" TargetMode="External"/><Relationship Id="rId13" Type="http://schemas.openxmlformats.org/officeDocument/2006/relationships/hyperlink" Target="http://www.perseus.tufts.edu/hopper/morph?l=labefactantem&amp;la=la&amp;can=labefactantem0&amp;prior=mediocriter" TargetMode="External"/><Relationship Id="rId14" Type="http://schemas.openxmlformats.org/officeDocument/2006/relationships/hyperlink" Target="http://www.perseus.tufts.edu/hopper/morph?l=statum&amp;la=la&amp;can=statum0&amp;prior=labefactantem" TargetMode="External"/><Relationship Id="rId15" Type="http://schemas.openxmlformats.org/officeDocument/2006/relationships/hyperlink" Target="http://www.perseus.tufts.edu/hopper/morph?l=rei&amp;la=la&amp;can=rei1&amp;prior=statum" TargetMode="External"/><Relationship Id="rId16" Type="http://schemas.openxmlformats.org/officeDocument/2006/relationships/hyperlink" Target="http://www.perseus.tufts.edu/hopper/morph?l=publicae&amp;la=la&amp;can=publicae1&amp;prior=rei" TargetMode="External"/><Relationship Id="rId17" Type="http://schemas.openxmlformats.org/officeDocument/2006/relationships/hyperlink" Target="http://www.perseus.tufts.edu/hopper/morph?l=privatus&amp;la=la&amp;can=privatus0&amp;prior=publicae" TargetMode="External"/><Relationship Id="rId18" Type="http://schemas.openxmlformats.org/officeDocument/2006/relationships/hyperlink" Target="http://www.perseus.tufts.edu/hopper/morph?l=interfecit&amp;la=la&amp;can=interfecit0&amp;prior=privatus" TargetMode="External"/><Relationship Id="rId19" Type="http://schemas.openxmlformats.org/officeDocument/2006/relationships/hyperlink" Target="http://www.perseus.tufts.edu/hopper/morph?l=Catilinam&amp;la=la&amp;can=catilinam0&amp;prior=interfecit" TargetMode="External"/><Relationship Id="rId37" Type="http://schemas.openxmlformats.org/officeDocument/2006/relationships/hyperlink" Target="http://www.perseus.tufts.edu/hopper/morph?l=Ahala&amp;la=la&amp;can=ahala0&amp;prior=Servilius" TargetMode="External"/><Relationship Id="rId38" Type="http://schemas.openxmlformats.org/officeDocument/2006/relationships/hyperlink" Target="http://www.perseus.tufts.edu/hopper/morph?l=Sp&amp;la=la&amp;can=sp0&amp;prior=Ahala" TargetMode="External"/><Relationship Id="rId39" Type="http://schemas.openxmlformats.org/officeDocument/2006/relationships/hyperlink" Target="http://www.perseus.tufts.edu/hopper/morph?l=Maelium&amp;la=la&amp;can=maelium0&amp;prior=Sp" TargetMode="External"/><Relationship Id="rId40" Type="http://schemas.openxmlformats.org/officeDocument/2006/relationships/hyperlink" Target="http://www.perseus.tufts.edu/hopper/morph?l=novis&amp;la=la&amp;can=novis0&amp;prior=Maelium" TargetMode="External"/><Relationship Id="rId41" Type="http://schemas.openxmlformats.org/officeDocument/2006/relationships/hyperlink" Target="http://www.perseus.tufts.edu/hopper/morph?l=rebus&amp;la=la&amp;can=rebus0&amp;prior=novis" TargetMode="External"/><Relationship Id="rId42" Type="http://schemas.openxmlformats.org/officeDocument/2006/relationships/hyperlink" Target="http://www.perseus.tufts.edu/hopper/morph?l=studentem&amp;la=la&amp;can=studentem0&amp;prior=rebus" TargetMode="External"/><Relationship Id="rId43" Type="http://schemas.openxmlformats.org/officeDocument/2006/relationships/hyperlink" Target="http://www.perseus.tufts.edu/hopper/morph?l=manu&amp;la=la&amp;can=manu0&amp;prior=studentem" TargetMode="External"/><Relationship Id="rId44" Type="http://schemas.openxmlformats.org/officeDocument/2006/relationships/hyperlink" Target="http://www.perseus.tufts.edu/hopper/morph?l=sua&amp;la=la&amp;can=sua0&amp;prior=manu" TargetMode="External"/><Relationship Id="rId45" Type="http://schemas.openxmlformats.org/officeDocument/2006/relationships/hyperlink" Target="http://www.perseus.tufts.edu/hopper/morph?l=occidit&amp;la=la&amp;can=occidit0&amp;prior=su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7.png"/><Relationship Id="rId5" Type="http://schemas.openxmlformats.org/officeDocument/2006/relationships/image" Target="../media/image14.jpg"/><Relationship Id="rId6" Type="http://schemas.openxmlformats.org/officeDocument/2006/relationships/image" Target="../media/image18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9.jpg"/><Relationship Id="rId5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57201" y="2130425"/>
            <a:ext cx="8396276" cy="2092325"/>
          </a:xfrm>
        </p:spPr>
        <p:txBody>
          <a:bodyPr>
            <a:normAutofit fontScale="90000"/>
          </a:bodyPr>
          <a:lstStyle/>
          <a:p>
            <a:pPr>
              <a:spcBef>
                <a:spcPts val="1800"/>
              </a:spcBef>
            </a:pPr>
            <a:r>
              <a:rPr lang="en-GB" dirty="0"/>
              <a:t>DASISH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Web </a:t>
            </a:r>
            <a:r>
              <a:rPr lang="en-GB" dirty="0"/>
              <a:t>Annotation </a:t>
            </a:r>
            <a:r>
              <a:rPr lang="en-GB" dirty="0" smtClean="0"/>
              <a:t>Framework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200" dirty="0" smtClean="0"/>
              <a:t>TLA MPI Nijmegen, University of Gothenburg, KC London, University of Tartu</a:t>
            </a:r>
            <a:endParaRPr lang="en-US" sz="22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594182"/>
            <a:ext cx="6400800" cy="673100"/>
          </a:xfrm>
        </p:spPr>
        <p:txBody>
          <a:bodyPr/>
          <a:lstStyle/>
          <a:p>
            <a:r>
              <a:rPr lang="en-US" dirty="0" smtClean="0"/>
              <a:t>DWAN framework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2014-11-28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38500" cy="365125"/>
          </a:xfrm>
        </p:spPr>
        <p:txBody>
          <a:bodyPr/>
          <a:lstStyle/>
          <a:p>
            <a:r>
              <a:rPr lang="en-US" dirty="0" smtClean="0"/>
              <a:t>November 2014, DASISH final conference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5293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497"/>
            <a:ext cx="8229600" cy="698118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DASISH Data Model inspired by Open Annotation Data Model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2014-11-28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November 2014, DASISH final conference</a:t>
            </a:r>
            <a:endParaRPr lang="sv-SE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934" r="-45934"/>
          <a:stretch>
            <a:fillRect/>
          </a:stretch>
        </p:blipFill>
        <p:spPr>
          <a:xfrm>
            <a:off x="177800" y="1739900"/>
            <a:ext cx="8966200" cy="438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58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497"/>
            <a:ext cx="8229600" cy="69811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DWAN architecture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2014-11-28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November 2014, DASISH final conference</a:t>
            </a:r>
            <a:endParaRPr lang="sv-SE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69" r="-30869"/>
          <a:stretch>
            <a:fillRect/>
          </a:stretch>
        </p:blipFill>
        <p:spPr>
          <a:xfrm>
            <a:off x="-279400" y="1836616"/>
            <a:ext cx="9550400" cy="4289548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99187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4700"/>
            <a:ext cx="8229600" cy="4081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Wired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-marker-based DWAN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client </a:t>
            </a:r>
            <a:r>
              <a:rPr lang="en-US" sz="2400" dirty="0" smtClean="0"/>
              <a:t>is </a:t>
            </a:r>
            <a:r>
              <a:rPr lang="en-US" sz="2400" dirty="0"/>
              <a:t>a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Firefox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extension</a:t>
            </a:r>
            <a:r>
              <a:rPr lang="en-US" sz="2400" dirty="0"/>
              <a:t> </a:t>
            </a:r>
            <a:r>
              <a:rPr lang="en-US" sz="2400" dirty="0" smtClean="0"/>
              <a:t>for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highlighting</a:t>
            </a:r>
            <a:r>
              <a:rPr lang="en-US" sz="2400" dirty="0" smtClean="0"/>
              <a:t> and making notes on text fragments ad images of web-pages.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2014-11-28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November 2014, DASISH final conference</a:t>
            </a:r>
            <a:endParaRPr lang="sv-SE" dirty="0"/>
          </a:p>
        </p:txBody>
      </p:sp>
      <p:pic>
        <p:nvPicPr>
          <p:cNvPr id="7" name="Picture 6" descr="Screen Shot 2014-11-14 at 13.32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092" y="2990850"/>
            <a:ext cx="4643957" cy="174625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79400" y="1273694"/>
            <a:ext cx="8686800" cy="906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Existing DWAN clients: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Wired-marker-based client </a:t>
            </a:r>
            <a:endParaRPr lang="en-US" sz="3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9600" y="4991101"/>
            <a:ext cx="8229600" cy="774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/>
              <a:t>The original Wired-Marker has been refactored and extended so that it has become a collaborative tool: i.e. it can to the back-end.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6587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4700"/>
            <a:ext cx="8229600" cy="4081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E46C0A"/>
                </a:solidFill>
              </a:rPr>
              <a:t>ELAN</a:t>
            </a:r>
            <a:r>
              <a:rPr lang="en-US" sz="2400" dirty="0"/>
              <a:t> is a multi-media annotation software </a:t>
            </a:r>
            <a:r>
              <a:rPr lang="en-US" sz="2400" dirty="0" smtClean="0"/>
              <a:t>tool.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ANNEX</a:t>
            </a:r>
            <a:r>
              <a:rPr lang="en-US" sz="2400" dirty="0" smtClean="0"/>
              <a:t> </a:t>
            </a:r>
            <a:r>
              <a:rPr lang="en-US" sz="2400" dirty="0"/>
              <a:t>is an open source online visualizer for time-aligned annotation files, primarily targeted at the EAF (ELAN Annotation Format) 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2014-11-28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November 2014, DASISH final conference</a:t>
            </a:r>
            <a:endParaRPr lang="sv-SE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9400" y="1273694"/>
            <a:ext cx="8686800" cy="906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Existing DWAN clients: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COLTIME clients </a:t>
            </a:r>
            <a:b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for ELAN and Annex</a:t>
            </a:r>
            <a:endParaRPr lang="en-US" sz="2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9600" y="4991101"/>
            <a:ext cx="8229600" cy="7747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DWAN annotations are also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referred </a:t>
            </a:r>
            <a:r>
              <a:rPr lang="en-US" sz="2400" dirty="0"/>
              <a:t>to as </a:t>
            </a:r>
            <a:r>
              <a:rPr lang="en-US" sz="2400" i="1" dirty="0" smtClean="0"/>
              <a:t>comments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2" name="Picture 1" descr="Screen Shot 2014-11-14 at 16.09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3314032"/>
            <a:ext cx="2590800" cy="1505618"/>
          </a:xfrm>
          <a:prstGeom prst="rect">
            <a:avLst/>
          </a:prstGeom>
        </p:spPr>
      </p:pic>
      <p:pic>
        <p:nvPicPr>
          <p:cNvPr id="6" name="Picture 5" descr="Screen Shot 2014-11-14 at 16.10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3314032"/>
            <a:ext cx="2508250" cy="220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0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DWAN framework: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Clients outlook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err="1" smtClean="0"/>
              <a:t>CoLTime</a:t>
            </a:r>
            <a:r>
              <a:rPr lang="en-US" sz="3000" dirty="0" smtClean="0"/>
              <a:t> clients: strong use case, will be working without much support needed.</a:t>
            </a:r>
            <a:endParaRPr lang="en-US" sz="3000" dirty="0"/>
          </a:p>
          <a:p>
            <a:r>
              <a:rPr lang="en-US" sz="3000" dirty="0" smtClean="0"/>
              <a:t>DWAN Wired-Marker: can be </a:t>
            </a:r>
            <a:r>
              <a:rPr lang="en-US" sz="3000" dirty="0" smtClean="0"/>
              <a:t>continued, </a:t>
            </a:r>
            <a:r>
              <a:rPr lang="en-US" sz="3000" dirty="0" smtClean="0"/>
              <a:t>looking for a project with one of the shown use-cases</a:t>
            </a:r>
          </a:p>
          <a:p>
            <a:r>
              <a:rPr lang="en-US" sz="3000" dirty="0"/>
              <a:t>L</a:t>
            </a:r>
            <a:r>
              <a:rPr lang="en-US" sz="3000" dirty="0" smtClean="0"/>
              <a:t>ooking for new projects to develop or modify existing clients and integrate them in the framework.</a:t>
            </a:r>
            <a:endParaRPr lang="en-US" sz="30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2014-11-28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November 2014, DASISH final conference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9125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5.6: motivation for DWAN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1497"/>
            <a:ext cx="8229600" cy="7157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Today the web and on-line data are an extremely important source of material for research.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2014-04-28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November 2014, DASISH final conference</a:t>
            </a:r>
            <a:endParaRPr lang="sv-SE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09600" y="5482005"/>
            <a:ext cx="8229600" cy="994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Annotating and creating relations between (fragments of) online objects is therefore an important part of the modern research workflow.</a:t>
            </a:r>
          </a:p>
          <a:p>
            <a:pPr marL="0" indent="0">
              <a:buFont typeface="Arial"/>
              <a:buNone/>
            </a:pPr>
            <a:endParaRPr lang="en-US" dirty="0" smtClean="0"/>
          </a:p>
        </p:txBody>
      </p:sp>
      <p:grpSp>
        <p:nvGrpSpPr>
          <p:cNvPr id="25" name="Group 24"/>
          <p:cNvGrpSpPr/>
          <p:nvPr/>
        </p:nvGrpSpPr>
        <p:grpSpPr>
          <a:xfrm>
            <a:off x="914400" y="3111500"/>
            <a:ext cx="8229600" cy="2088280"/>
            <a:chOff x="622300" y="3233020"/>
            <a:chExt cx="8229600" cy="2088280"/>
          </a:xfrm>
        </p:grpSpPr>
        <p:pic>
          <p:nvPicPr>
            <p:cNvPr id="6" name="Content Placeholder 15" descr="document-98478_640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1" r="-3709"/>
            <a:stretch/>
          </p:blipFill>
          <p:spPr>
            <a:xfrm>
              <a:off x="4897498" y="3233020"/>
              <a:ext cx="1122302" cy="11938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2348" y="3525120"/>
              <a:ext cx="1652952" cy="1442320"/>
            </a:xfrm>
            <a:prstGeom prst="rect">
              <a:avLst/>
            </a:prstGeom>
            <a:scene3d>
              <a:camera prst="orthographicFront">
                <a:rot lat="0" lon="11099978" rev="0"/>
              </a:camera>
              <a:lightRig rig="threePt" dir="t"/>
            </a:scene3d>
          </p:spPr>
        </p:pic>
        <p:cxnSp>
          <p:nvCxnSpPr>
            <p:cNvPr id="8" name="Straight Arrow Connector 7"/>
            <p:cNvCxnSpPr>
              <a:stCxn id="7" idx="3"/>
              <a:endCxn id="6" idx="1"/>
            </p:cNvCxnSpPr>
            <p:nvPr/>
          </p:nvCxnSpPr>
          <p:spPr>
            <a:xfrm flipV="1">
              <a:off x="3035300" y="3829920"/>
              <a:ext cx="1862198" cy="416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622300" y="3233020"/>
              <a:ext cx="8229600" cy="20882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endParaRPr lang="en-US" dirty="0" smtClean="0"/>
            </a:p>
          </p:txBody>
        </p:sp>
      </p:grpSp>
      <p:pic>
        <p:nvPicPr>
          <p:cNvPr id="27" name="Picture 26" descr="can-stock-photo_csp467739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621" y="4124760"/>
            <a:ext cx="1146358" cy="1197307"/>
          </a:xfrm>
          <a:prstGeom prst="rect">
            <a:avLst/>
          </a:prstGeom>
        </p:spPr>
      </p:pic>
      <p:cxnSp>
        <p:nvCxnSpPr>
          <p:cNvPr id="28" name="Straight Arrow Connector 27"/>
          <p:cNvCxnSpPr>
            <a:endCxn id="27" idx="1"/>
          </p:cNvCxnSpPr>
          <p:nvPr/>
        </p:nvCxnSpPr>
        <p:spPr>
          <a:xfrm>
            <a:off x="3327400" y="4124760"/>
            <a:ext cx="3389221" cy="5986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7" idx="0"/>
          </p:cNvCxnSpPr>
          <p:nvPr/>
        </p:nvCxnSpPr>
        <p:spPr>
          <a:xfrm>
            <a:off x="6311900" y="3611780"/>
            <a:ext cx="977900" cy="512980"/>
          </a:xfrm>
          <a:prstGeom prst="curvedConnector2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glob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01" y="4541238"/>
            <a:ext cx="940768" cy="9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07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8382000" cy="520700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Researchers want to store the results of collaborative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5397500"/>
            <a:ext cx="8229600" cy="9588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as annotations </a:t>
            </a:r>
            <a:r>
              <a:rPr lang="en-US" dirty="0"/>
              <a:t>of </a:t>
            </a:r>
            <a:r>
              <a:rPr lang="en-US" dirty="0" smtClean="0"/>
              <a:t>(fragments of) on-line documents, including  </a:t>
            </a:r>
            <a:r>
              <a:rPr lang="en-US" dirty="0"/>
              <a:t>typed relations between </a:t>
            </a:r>
            <a:r>
              <a:rPr lang="en-US" dirty="0" smtClean="0"/>
              <a:t>several fragments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2014-11-28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November 2014, DASISH final conference</a:t>
            </a:r>
            <a:endParaRPr lang="sv-SE" dirty="0"/>
          </a:p>
        </p:txBody>
      </p:sp>
      <p:cxnSp>
        <p:nvCxnSpPr>
          <p:cNvPr id="30" name="Straight Arrow Connector 29"/>
          <p:cNvCxnSpPr>
            <a:endCxn id="21" idx="0"/>
          </p:cNvCxnSpPr>
          <p:nvPr/>
        </p:nvCxnSpPr>
        <p:spPr>
          <a:xfrm>
            <a:off x="4514448" y="3022315"/>
            <a:ext cx="0" cy="418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/>
        </p:nvGrpSpPr>
        <p:grpSpPr>
          <a:xfrm>
            <a:off x="337935" y="2021102"/>
            <a:ext cx="8229600" cy="3494727"/>
            <a:chOff x="337935" y="2021102"/>
            <a:chExt cx="8229600" cy="3494727"/>
          </a:xfrm>
        </p:grpSpPr>
        <p:grpSp>
          <p:nvGrpSpPr>
            <p:cNvPr id="72" name="Group 71"/>
            <p:cNvGrpSpPr/>
            <p:nvPr/>
          </p:nvGrpSpPr>
          <p:grpSpPr>
            <a:xfrm>
              <a:off x="337935" y="2021102"/>
              <a:ext cx="8229600" cy="3494727"/>
              <a:chOff x="403222" y="2031727"/>
              <a:chExt cx="8229600" cy="3494727"/>
            </a:xfrm>
          </p:grpSpPr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403222" y="2093546"/>
                <a:ext cx="8229600" cy="34329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  <p:pic>
            <p:nvPicPr>
              <p:cNvPr id="20" name="Picture 19" descr="PhD-and-coffee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0794" y="3451715"/>
                <a:ext cx="1917700" cy="1224376"/>
              </a:xfrm>
              <a:prstGeom prst="rect">
                <a:avLst/>
              </a:prstGeom>
            </p:spPr>
          </p:pic>
          <p:pic>
            <p:nvPicPr>
              <p:cNvPr id="21" name="Content Placeholder 15" descr="document-98478_640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1" r="-3709"/>
              <a:stretch/>
            </p:blipFill>
            <p:spPr>
              <a:xfrm>
                <a:off x="4141488" y="3451715"/>
                <a:ext cx="876493" cy="932331"/>
              </a:xfrm>
              <a:prstGeom prst="rect">
                <a:avLst/>
              </a:prstGeom>
            </p:spPr>
          </p:pic>
          <p:pic>
            <p:nvPicPr>
              <p:cNvPr id="22" name="Picture 21" descr="computeruser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6611" y="3810000"/>
                <a:ext cx="1474189" cy="1037226"/>
              </a:xfrm>
              <a:prstGeom prst="rect">
                <a:avLst/>
              </a:prstGeom>
            </p:spPr>
          </p:pic>
          <p:pic>
            <p:nvPicPr>
              <p:cNvPr id="23" name="Picture 22" descr="iStock_000000414163Large.JP__1234382838_3119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5400" y="2093546"/>
                <a:ext cx="1146048" cy="1191846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1586" y="2112711"/>
                <a:ext cx="1306313" cy="1265489"/>
              </a:xfrm>
              <a:prstGeom prst="rect">
                <a:avLst/>
              </a:prstGeom>
              <a:scene3d>
                <a:camera prst="orthographicFront">
                  <a:rot lat="0" lon="11099978" rev="0"/>
                </a:camera>
                <a:lightRig rig="threePt" dir="t"/>
              </a:scene3d>
            </p:spPr>
          </p:pic>
          <p:pic>
            <p:nvPicPr>
              <p:cNvPr id="25" name="Picture 24" descr="competitionc-2.jp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8397" y="2031727"/>
                <a:ext cx="1231795" cy="1001213"/>
              </a:xfrm>
              <a:prstGeom prst="rect">
                <a:avLst/>
              </a:prstGeom>
            </p:spPr>
          </p:pic>
          <p:cxnSp>
            <p:nvCxnSpPr>
              <p:cNvPr id="26" name="Straight Connector 25"/>
              <p:cNvCxnSpPr>
                <a:stCxn id="23" idx="1"/>
              </p:cNvCxnSpPr>
              <p:nvPr/>
            </p:nvCxnSpPr>
            <p:spPr>
              <a:xfrm flipH="1">
                <a:off x="4940984" y="2689469"/>
                <a:ext cx="1434416" cy="953356"/>
              </a:xfrm>
              <a:prstGeom prst="line">
                <a:avLst/>
              </a:prstGeom>
              <a:ln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2185688" y="3350389"/>
                <a:ext cx="1955800" cy="41807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22" idx="3"/>
                <a:endCxn id="21" idx="1"/>
              </p:cNvCxnSpPr>
              <p:nvPr/>
            </p:nvCxnSpPr>
            <p:spPr>
              <a:xfrm flipV="1">
                <a:off x="2590800" y="3917881"/>
                <a:ext cx="1550688" cy="41073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stCxn id="20" idx="1"/>
                <a:endCxn id="21" idx="3"/>
              </p:cNvCxnSpPr>
              <p:nvPr/>
            </p:nvCxnSpPr>
            <p:spPr>
              <a:xfrm flipH="1" flipV="1">
                <a:off x="5017981" y="3917881"/>
                <a:ext cx="1052813" cy="14602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91641" y="4751886"/>
              <a:ext cx="645614" cy="645614"/>
            </a:xfrm>
            <a:prstGeom prst="rect">
              <a:avLst/>
            </a:prstGeom>
          </p:spPr>
        </p:pic>
        <p:cxnSp>
          <p:nvCxnSpPr>
            <p:cNvPr id="90" name="Straight Arrow Connector 89"/>
            <p:cNvCxnSpPr>
              <a:stCxn id="21" idx="2"/>
              <a:endCxn id="73" idx="0"/>
            </p:cNvCxnSpPr>
            <p:nvPr/>
          </p:nvCxnSpPr>
          <p:spPr>
            <a:xfrm>
              <a:off x="4514448" y="4373421"/>
              <a:ext cx="0" cy="378465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1685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497"/>
            <a:ext cx="8229600" cy="652203"/>
          </a:xfrm>
        </p:spPr>
        <p:txBody>
          <a:bodyPr>
            <a:normAutofit/>
          </a:bodyPr>
          <a:lstStyle/>
          <a:p>
            <a:r>
              <a:rPr lang="en-US" sz="2400" dirty="0"/>
              <a:t>Use </a:t>
            </a:r>
            <a:r>
              <a:rPr lang="en-US" sz="2400" dirty="0" smtClean="0"/>
              <a:t>case </a:t>
            </a:r>
            <a:r>
              <a:rPr lang="en-US" sz="2400" dirty="0"/>
              <a:t>e</a:t>
            </a:r>
            <a:r>
              <a:rPr lang="en-US" sz="2400" dirty="0" smtClean="0"/>
              <a:t>xample </a:t>
            </a:r>
            <a:r>
              <a:rPr lang="en-US" sz="2400" dirty="0" smtClean="0"/>
              <a:t>1: </a:t>
            </a:r>
            <a:r>
              <a:rPr lang="en-US" sz="2400" dirty="0" smtClean="0"/>
              <a:t>web-page annotation</a:t>
            </a:r>
            <a:endParaRPr lang="en-US" sz="2400" dirty="0"/>
          </a:p>
        </p:txBody>
      </p:sp>
      <p:pic>
        <p:nvPicPr>
          <p:cNvPr id="9" name="Content Placeholder 8" descr="glasney_cam-11a_720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9" b="6069"/>
          <a:stretch>
            <a:fillRect/>
          </a:stretch>
        </p:blipFill>
        <p:spPr>
          <a:xfrm>
            <a:off x="3124200" y="4368604"/>
            <a:ext cx="2235200" cy="110509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2014-11-28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November 2014, DASISH final conference</a:t>
            </a:r>
            <a:endParaRPr lang="sv-SE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60700" y="3443502"/>
            <a:ext cx="2997200" cy="2178050"/>
          </a:xfrm>
          <a:prstGeom prst="rect">
            <a:avLst/>
          </a:prstGeom>
          <a:ln w="12700" cmpd="sng">
            <a:solidFill>
              <a:schemeClr val="bg2">
                <a:lumMod val="2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One </a:t>
            </a:r>
            <a:r>
              <a:rPr lang="en-US" sz="1400" dirty="0"/>
              <a:t>of the changes that I wanted to make to </a:t>
            </a:r>
            <a:r>
              <a:rPr lang="en-US" sz="1400" u="sng" dirty="0">
                <a:solidFill>
                  <a:srgbClr val="FF0000"/>
                </a:solidFill>
              </a:rPr>
              <a:t>my </a:t>
            </a:r>
            <a:r>
              <a:rPr lang="en-US" sz="1400" u="sng" dirty="0" err="1">
                <a:solidFill>
                  <a:srgbClr val="FF0000"/>
                </a:solidFill>
              </a:rPr>
              <a:t>Glasney</a:t>
            </a:r>
            <a:r>
              <a:rPr lang="en-US" sz="1400" u="sng" dirty="0">
                <a:solidFill>
                  <a:srgbClr val="FF0000"/>
                </a:solidFill>
              </a:rPr>
              <a:t> Church </a:t>
            </a:r>
            <a:r>
              <a:rPr lang="en-US" sz="1400" dirty="0"/>
              <a:t>model was to add window tracery to the arch </a:t>
            </a:r>
            <a:r>
              <a:rPr lang="en-US" sz="1400" dirty="0" err="1"/>
              <a:t>louvre</a:t>
            </a:r>
            <a:r>
              <a:rPr lang="en-US" sz="1400" dirty="0"/>
              <a:t> windows of the </a:t>
            </a:r>
            <a:r>
              <a:rPr lang="en-US" sz="1400" u="sng" dirty="0">
                <a:solidFill>
                  <a:srgbClr val="FF0000"/>
                </a:solidFill>
              </a:rPr>
              <a:t>bell tower</a:t>
            </a:r>
            <a:r>
              <a:rPr lang="en-US" sz="1400" dirty="0"/>
              <a:t>.</a:t>
            </a:r>
            <a:endParaRPr lang="en-US" sz="140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12800" y="1778000"/>
            <a:ext cx="7747000" cy="8000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</a:rPr>
              <a:t>esearching 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</a:rPr>
              <a:t>methods used in 3D reconstruction of archaeological sites and </a:t>
            </a:r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</a:rPr>
              <a:t>objects, linking to GIS.  Team work.</a:t>
            </a:r>
          </a:p>
        </p:txBody>
      </p:sp>
      <p:cxnSp>
        <p:nvCxnSpPr>
          <p:cNvPr id="25" name="Straight Arrow Connector 24"/>
          <p:cNvCxnSpPr>
            <a:stCxn id="31" idx="3"/>
            <a:endCxn id="8" idx="1"/>
          </p:cNvCxnSpPr>
          <p:nvPr/>
        </p:nvCxnSpPr>
        <p:spPr>
          <a:xfrm>
            <a:off x="2044595" y="3443502"/>
            <a:ext cx="1016105" cy="1089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159250" y="4368604"/>
            <a:ext cx="952500" cy="3557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competitionc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2942895"/>
            <a:ext cx="1231795" cy="1001213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890" y="4901105"/>
            <a:ext cx="1218209" cy="1218209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rot="10800000" flipV="1">
            <a:off x="2324102" y="5621552"/>
            <a:ext cx="1714500" cy="182348"/>
          </a:xfrm>
          <a:prstGeom prst="bentConnector3">
            <a:avLst>
              <a:gd name="adj1" fmla="val 371"/>
            </a:avLst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3"/>
          <p:cNvCxnSpPr/>
          <p:nvPr/>
        </p:nvCxnSpPr>
        <p:spPr>
          <a:xfrm flipV="1">
            <a:off x="2324102" y="5621552"/>
            <a:ext cx="2031998" cy="347448"/>
          </a:xfrm>
          <a:prstGeom prst="bentConnector3">
            <a:avLst>
              <a:gd name="adj1" fmla="val 100000"/>
            </a:avLst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glob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868" y="2908299"/>
            <a:ext cx="481831" cy="481831"/>
          </a:xfrm>
          <a:prstGeom prst="rect">
            <a:avLst/>
          </a:prstGeom>
        </p:spPr>
      </p:pic>
      <p:sp>
        <p:nvSpPr>
          <p:cNvPr id="29" name="Content Placeholder 2"/>
          <p:cNvSpPr txBox="1">
            <a:spLocks/>
          </p:cNvSpPr>
          <p:nvPr/>
        </p:nvSpPr>
        <p:spPr>
          <a:xfrm>
            <a:off x="5725292" y="3402059"/>
            <a:ext cx="1945507" cy="306055"/>
          </a:xfrm>
          <a:prstGeom prst="rect">
            <a:avLst/>
          </a:prstGeom>
          <a:ln w="12700" cmpd="sng">
            <a:noFill/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Annotation with multiple targets</a:t>
            </a:r>
          </a:p>
        </p:txBody>
      </p:sp>
      <p:pic>
        <p:nvPicPr>
          <p:cNvPr id="33" name="Picture 32" descr="glob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216" y="4901105"/>
            <a:ext cx="940768" cy="940768"/>
          </a:xfrm>
          <a:prstGeom prst="rect">
            <a:avLst/>
          </a:prstGeom>
        </p:spPr>
      </p:pic>
      <p:cxnSp>
        <p:nvCxnSpPr>
          <p:cNvPr id="34" name="Straight Arrow Connector 33"/>
          <p:cNvCxnSpPr>
            <a:stCxn id="8" idx="0"/>
          </p:cNvCxnSpPr>
          <p:nvPr/>
        </p:nvCxnSpPr>
        <p:spPr>
          <a:xfrm flipV="1">
            <a:off x="4559300" y="3048001"/>
            <a:ext cx="0" cy="3955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PhD-and-coffe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699" y="3911601"/>
            <a:ext cx="1549400" cy="989504"/>
          </a:xfrm>
          <a:prstGeom prst="rect">
            <a:avLst/>
          </a:prstGeom>
        </p:spPr>
      </p:pic>
      <p:sp>
        <p:nvSpPr>
          <p:cNvPr id="38" name="Content Placeholder 2"/>
          <p:cNvSpPr txBox="1">
            <a:spLocks/>
          </p:cNvSpPr>
          <p:nvPr/>
        </p:nvSpPr>
        <p:spPr>
          <a:xfrm>
            <a:off x="2870201" y="2732300"/>
            <a:ext cx="3911600" cy="341098"/>
          </a:xfrm>
          <a:prstGeom prst="rect">
            <a:avLst/>
          </a:prstGeom>
          <a:ln w="12700" cmpd="sng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3darchaeologyvisualization.wordpress.com</a:t>
            </a:r>
            <a:endParaRPr lang="en-US" sz="1400" dirty="0" smtClean="0"/>
          </a:p>
        </p:txBody>
      </p:sp>
      <p:grpSp>
        <p:nvGrpSpPr>
          <p:cNvPr id="39" name="Group 38"/>
          <p:cNvGrpSpPr/>
          <p:nvPr/>
        </p:nvGrpSpPr>
        <p:grpSpPr>
          <a:xfrm>
            <a:off x="2324098" y="4120321"/>
            <a:ext cx="8229600" cy="2088280"/>
            <a:chOff x="622300" y="3233020"/>
            <a:chExt cx="8229600" cy="208828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22901" y="3880915"/>
              <a:ext cx="1314721" cy="1147189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</p:pic>
        <p:sp>
          <p:nvSpPr>
            <p:cNvPr id="43" name="Content Placeholder 2"/>
            <p:cNvSpPr txBox="1">
              <a:spLocks/>
            </p:cNvSpPr>
            <p:nvPr/>
          </p:nvSpPr>
          <p:spPr>
            <a:xfrm>
              <a:off x="622300" y="3233020"/>
              <a:ext cx="8229600" cy="20882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endParaRPr lang="en-US" dirty="0" smtClean="0"/>
            </a:p>
          </p:txBody>
        </p:sp>
      </p:grpSp>
      <p:sp>
        <p:nvSpPr>
          <p:cNvPr id="48" name="Content Placeholder 2"/>
          <p:cNvSpPr txBox="1">
            <a:spLocks/>
          </p:cNvSpPr>
          <p:nvPr/>
        </p:nvSpPr>
        <p:spPr>
          <a:xfrm>
            <a:off x="812798" y="2578099"/>
            <a:ext cx="1511301" cy="343526"/>
          </a:xfrm>
          <a:prstGeom prst="rect">
            <a:avLst/>
          </a:prstGeom>
          <a:ln w="1270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Team leader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7010401" y="3568075"/>
            <a:ext cx="1676400" cy="343526"/>
          </a:xfrm>
          <a:prstGeom prst="rect">
            <a:avLst/>
          </a:prstGeom>
          <a:ln w="12700" cmpd="sng"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Other group members</a:t>
            </a:r>
          </a:p>
        </p:txBody>
      </p:sp>
      <p:cxnSp>
        <p:nvCxnSpPr>
          <p:cNvPr id="50" name="Straight Arrow Connector 49"/>
          <p:cNvCxnSpPr>
            <a:endCxn id="8" idx="3"/>
          </p:cNvCxnSpPr>
          <p:nvPr/>
        </p:nvCxnSpPr>
        <p:spPr>
          <a:xfrm flipH="1">
            <a:off x="6057900" y="4120321"/>
            <a:ext cx="1066800" cy="4122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6057900" y="4865156"/>
            <a:ext cx="1066800" cy="608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Content Placeholder 2"/>
          <p:cNvSpPr txBox="1">
            <a:spLocks/>
          </p:cNvSpPr>
          <p:nvPr/>
        </p:nvSpPr>
        <p:spPr>
          <a:xfrm>
            <a:off x="965198" y="4368604"/>
            <a:ext cx="1803402" cy="496552"/>
          </a:xfrm>
          <a:prstGeom prst="rect">
            <a:avLst/>
          </a:prstGeom>
          <a:ln w="12700" cmpd="sng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DB of annotations </a:t>
            </a:r>
            <a:br>
              <a:rPr lang="en-US" sz="1400" dirty="0" smtClean="0"/>
            </a:br>
            <a:r>
              <a:rPr lang="en-US" sz="1400" dirty="0" smtClean="0"/>
              <a:t>(with their versions)</a:t>
            </a:r>
          </a:p>
        </p:txBody>
      </p:sp>
    </p:spTree>
    <p:extLst>
      <p:ext uri="{BB962C8B-B14F-4D97-AF65-F5344CB8AC3E}">
        <p14:creationId xmlns:p14="http://schemas.microsoft.com/office/powerpoint/2010/main" val="3878981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578099"/>
            <a:ext cx="8229600" cy="35480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497"/>
            <a:ext cx="8229600" cy="652203"/>
          </a:xfrm>
        </p:spPr>
        <p:txBody>
          <a:bodyPr>
            <a:normAutofit/>
          </a:bodyPr>
          <a:lstStyle/>
          <a:p>
            <a:r>
              <a:rPr lang="en-US" sz="2400" dirty="0"/>
              <a:t>Use </a:t>
            </a:r>
            <a:r>
              <a:rPr lang="en-US" sz="2400" dirty="0" smtClean="0"/>
              <a:t>case </a:t>
            </a:r>
            <a:r>
              <a:rPr lang="en-US" sz="2400" dirty="0"/>
              <a:t>e</a:t>
            </a:r>
            <a:r>
              <a:rPr lang="en-US" sz="2400" dirty="0" smtClean="0"/>
              <a:t>xample </a:t>
            </a:r>
            <a:r>
              <a:rPr lang="en-US" sz="2400" dirty="0" smtClean="0"/>
              <a:t>2: </a:t>
            </a:r>
            <a:r>
              <a:rPr lang="en-US" sz="2400" dirty="0" smtClean="0"/>
              <a:t>wiki-annotation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2014-11-28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November 2014, DASISH final conference</a:t>
            </a:r>
            <a:endParaRPr lang="sv-SE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85421" y="3291859"/>
            <a:ext cx="2997200" cy="1496164"/>
          </a:xfrm>
          <a:prstGeom prst="rect">
            <a:avLst/>
          </a:prstGeom>
          <a:ln w="12700" cmpd="sng">
            <a:solidFill>
              <a:schemeClr val="bg2">
                <a:lumMod val="2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12800" y="1778000"/>
            <a:ext cx="7747000" cy="8000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>
                <a:solidFill>
                  <a:schemeClr val="bg2">
                    <a:lumMod val="25000"/>
                  </a:schemeClr>
                </a:solidFill>
              </a:rPr>
              <a:t>User is conducting a project to capture the reception of public monuments, including the Parthenon in </a:t>
            </a:r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</a:rPr>
              <a:t>Athens</a:t>
            </a:r>
          </a:p>
        </p:txBody>
      </p:sp>
      <p:cxnSp>
        <p:nvCxnSpPr>
          <p:cNvPr id="25" name="Straight Arrow Connector 24"/>
          <p:cNvCxnSpPr>
            <a:stCxn id="37" idx="1"/>
            <a:endCxn id="67" idx="3"/>
          </p:cNvCxnSpPr>
          <p:nvPr/>
        </p:nvCxnSpPr>
        <p:spPr>
          <a:xfrm flipH="1">
            <a:off x="6527800" y="4406353"/>
            <a:ext cx="596899" cy="4241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competitionc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515" y="2732300"/>
            <a:ext cx="1231795" cy="1001213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891" y="5232400"/>
            <a:ext cx="886914" cy="886914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1816100" y="4788025"/>
            <a:ext cx="0" cy="444375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3"/>
          <p:cNvCxnSpPr/>
          <p:nvPr/>
        </p:nvCxnSpPr>
        <p:spPr>
          <a:xfrm flipV="1">
            <a:off x="1549348" y="4768216"/>
            <a:ext cx="0" cy="44990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glob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932" y="2662334"/>
            <a:ext cx="572468" cy="572468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34" name="Straight Arrow Connector 33"/>
          <p:cNvCxnSpPr>
            <a:stCxn id="8" idx="0"/>
          </p:cNvCxnSpPr>
          <p:nvPr/>
        </p:nvCxnSpPr>
        <p:spPr>
          <a:xfrm flipV="1">
            <a:off x="2284021" y="2896359"/>
            <a:ext cx="0" cy="395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PhD-and-coffe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699" y="3911601"/>
            <a:ext cx="1549400" cy="989504"/>
          </a:xfrm>
          <a:prstGeom prst="rect">
            <a:avLst/>
          </a:prstGeom>
        </p:spPr>
      </p:pic>
      <p:sp>
        <p:nvSpPr>
          <p:cNvPr id="38" name="Content Placeholder 2"/>
          <p:cNvSpPr txBox="1">
            <a:spLocks/>
          </p:cNvSpPr>
          <p:nvPr/>
        </p:nvSpPr>
        <p:spPr>
          <a:xfrm>
            <a:off x="812800" y="2578099"/>
            <a:ext cx="3492500" cy="318260"/>
          </a:xfrm>
          <a:prstGeom prst="rect">
            <a:avLst/>
          </a:prstGeom>
          <a:ln w="12700" cmpd="sng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u="sng" dirty="0">
                <a:solidFill>
                  <a:srgbClr val="0000FF"/>
                </a:solidFill>
              </a:rPr>
              <a:t>http://</a:t>
            </a:r>
            <a:r>
              <a:rPr lang="en-US" sz="1400" u="sng" dirty="0" err="1">
                <a:solidFill>
                  <a:srgbClr val="0000FF"/>
                </a:solidFill>
              </a:rPr>
              <a:t>en.wikipedia.org</a:t>
            </a:r>
            <a:r>
              <a:rPr lang="en-US" sz="1400" u="sng" dirty="0">
                <a:solidFill>
                  <a:srgbClr val="0000FF"/>
                </a:solidFill>
              </a:rPr>
              <a:t>/wiki/Parthenon</a:t>
            </a:r>
            <a:endParaRPr lang="en-US" sz="1400" u="sng" dirty="0" smtClean="0">
              <a:solidFill>
                <a:srgbClr val="0000FF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324098" y="4120321"/>
            <a:ext cx="8229600" cy="2088280"/>
            <a:chOff x="622300" y="3233020"/>
            <a:chExt cx="8229600" cy="208828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22901" y="3880915"/>
              <a:ext cx="1314721" cy="1147189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</p:pic>
        <p:sp>
          <p:nvSpPr>
            <p:cNvPr id="43" name="Content Placeholder 2"/>
            <p:cNvSpPr txBox="1">
              <a:spLocks/>
            </p:cNvSpPr>
            <p:nvPr/>
          </p:nvSpPr>
          <p:spPr>
            <a:xfrm>
              <a:off x="622300" y="3233020"/>
              <a:ext cx="8229600" cy="20882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endParaRPr lang="en-US" dirty="0" smtClean="0"/>
            </a:p>
          </p:txBody>
        </p:sp>
      </p:grpSp>
      <p:cxnSp>
        <p:nvCxnSpPr>
          <p:cNvPr id="50" name="Straight Arrow Connector 49"/>
          <p:cNvCxnSpPr>
            <a:stCxn id="31" idx="1"/>
            <a:endCxn id="60" idx="3"/>
          </p:cNvCxnSpPr>
          <p:nvPr/>
        </p:nvCxnSpPr>
        <p:spPr>
          <a:xfrm flipH="1">
            <a:off x="6019800" y="3232907"/>
            <a:ext cx="1150715" cy="5868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67" idx="2"/>
          </p:cNvCxnSpPr>
          <p:nvPr/>
        </p:nvCxnSpPr>
        <p:spPr>
          <a:xfrm flipV="1">
            <a:off x="4969073" y="5232399"/>
            <a:ext cx="0" cy="2909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Content Placeholder 2"/>
          <p:cNvSpPr txBox="1">
            <a:spLocks/>
          </p:cNvSpPr>
          <p:nvPr/>
        </p:nvSpPr>
        <p:spPr>
          <a:xfrm>
            <a:off x="2233221" y="2948568"/>
            <a:ext cx="1894279" cy="355796"/>
          </a:xfrm>
          <a:prstGeom prst="rect">
            <a:avLst/>
          </a:prstGeom>
          <a:ln w="12700" cmpd="sng">
            <a:noFill/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Software resolve the place of the annotation in the original page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848" y="3757070"/>
            <a:ext cx="1382373" cy="971981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785421" y="3272052"/>
            <a:ext cx="3037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8"/>
              </a:rPr>
              <a:t>is a former </a:t>
            </a:r>
            <a:r>
              <a:rPr lang="en-US" sz="1400" dirty="0">
                <a:hlinkClick r:id="rId9"/>
              </a:rPr>
              <a:t>temple on the </a:t>
            </a:r>
            <a:r>
              <a:rPr lang="en-US" sz="1400" dirty="0">
                <a:hlinkClick r:id="rId10"/>
              </a:rPr>
              <a:t>Athenian Acropolis</a:t>
            </a:r>
            <a:endParaRPr lang="en-US" sz="1400" dirty="0"/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2019298" y="5448104"/>
            <a:ext cx="1803402" cy="671209"/>
          </a:xfrm>
          <a:prstGeom prst="rect">
            <a:avLst/>
          </a:prstGeom>
          <a:ln w="12700" cmpd="sng"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DB of annotations</a:t>
            </a:r>
            <a:br>
              <a:rPr lang="en-US" sz="1400" dirty="0" smtClean="0"/>
            </a:br>
            <a:r>
              <a:rPr lang="en-US" sz="1400" dirty="0" smtClean="0"/>
              <a:t>and their cached representations</a:t>
            </a:r>
          </a:p>
        </p:txBody>
      </p:sp>
      <p:sp>
        <p:nvSpPr>
          <p:cNvPr id="60" name="Content Placeholder 2"/>
          <p:cNvSpPr txBox="1">
            <a:spLocks/>
          </p:cNvSpPr>
          <p:nvPr/>
        </p:nvSpPr>
        <p:spPr>
          <a:xfrm>
            <a:off x="3073399" y="3519273"/>
            <a:ext cx="2946401" cy="601048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They should paint the temple, it was colorful originally </a:t>
            </a: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3410346" y="4428526"/>
            <a:ext cx="3117454" cy="80387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8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 smtClean="0">
                <a:solidFill>
                  <a:srgbClr val="008000"/>
                </a:solidFill>
              </a:rPr>
              <a:t>We do not know for sure how it looked like,  we can “spoil” the perception 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4305300" y="4120321"/>
            <a:ext cx="1" cy="3082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Content Placeholder 2"/>
          <p:cNvSpPr txBox="1">
            <a:spLocks/>
          </p:cNvSpPr>
          <p:nvPr/>
        </p:nvSpPr>
        <p:spPr>
          <a:xfrm>
            <a:off x="3568700" y="5523304"/>
            <a:ext cx="3117454" cy="685298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630193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 smtClean="0">
                <a:solidFill>
                  <a:srgbClr val="591189"/>
                </a:solidFill>
              </a:rPr>
              <a:t>Better to use computer models of painted walls and statues and propose the virtual excursions to the audience</a:t>
            </a:r>
          </a:p>
        </p:txBody>
      </p:sp>
      <p:cxnSp>
        <p:nvCxnSpPr>
          <p:cNvPr id="80" name="Straight Arrow Connector 79"/>
          <p:cNvCxnSpPr/>
          <p:nvPr/>
        </p:nvCxnSpPr>
        <p:spPr>
          <a:xfrm flipH="1">
            <a:off x="6680201" y="5448104"/>
            <a:ext cx="444498" cy="4993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3" name="Picture 82" descr="global-social-network-icon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443" y="2562533"/>
            <a:ext cx="976758" cy="626848"/>
          </a:xfrm>
          <a:prstGeom prst="rect">
            <a:avLst/>
          </a:prstGeom>
          <a:solidFill>
            <a:schemeClr val="bg1">
              <a:alpha val="32000"/>
            </a:schemeClr>
          </a:solidFill>
        </p:spPr>
      </p:pic>
      <p:cxnSp>
        <p:nvCxnSpPr>
          <p:cNvPr id="85" name="Straight Arrow Connector 84"/>
          <p:cNvCxnSpPr/>
          <p:nvPr/>
        </p:nvCxnSpPr>
        <p:spPr>
          <a:xfrm flipV="1">
            <a:off x="4457700" y="2948568"/>
            <a:ext cx="1473200" cy="5707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662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497"/>
            <a:ext cx="8229600" cy="512503"/>
          </a:xfrm>
        </p:spPr>
        <p:txBody>
          <a:bodyPr>
            <a:normAutofit/>
          </a:bodyPr>
          <a:lstStyle/>
          <a:p>
            <a:r>
              <a:rPr lang="en-US" sz="2400" dirty="0"/>
              <a:t>Use case example </a:t>
            </a:r>
            <a:r>
              <a:rPr lang="en-US" sz="2400" dirty="0" smtClean="0"/>
              <a:t>3</a:t>
            </a:r>
            <a:r>
              <a:rPr lang="en-US" sz="2400" dirty="0" smtClean="0"/>
              <a:t>: </a:t>
            </a:r>
            <a:r>
              <a:rPr lang="en-US" sz="2400" dirty="0" smtClean="0"/>
              <a:t>syntactic and semantic </a:t>
            </a:r>
            <a:r>
              <a:rPr lang="en-US" sz="2400" dirty="0"/>
              <a:t>annotations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26677"/>
            <a:ext cx="8229600" cy="3699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2014-11-28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November 2014, DASISH final conference</a:t>
            </a:r>
            <a:endParaRPr lang="sv-SE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94000" y="3481602"/>
            <a:ext cx="2273300" cy="2030198"/>
          </a:xfrm>
          <a:prstGeom prst="rect">
            <a:avLst/>
          </a:prstGeom>
          <a:ln w="12700" cmpd="sng">
            <a:solidFill>
              <a:schemeClr val="bg2">
                <a:lumMod val="2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>
                <a:hlinkClick r:id="rId2"/>
              </a:rPr>
              <a:t>[3] </a:t>
            </a:r>
            <a:r>
              <a:rPr lang="en-US" sz="1400" dirty="0" smtClean="0">
                <a:solidFill>
                  <a:srgbClr val="FF0000"/>
                </a:solidFill>
                <a:hlinkClick r:id="rId2"/>
              </a:rPr>
              <a:t>an </a:t>
            </a:r>
            <a:r>
              <a:rPr lang="en-US" sz="1400" dirty="0" smtClean="0">
                <a:solidFill>
                  <a:srgbClr val="FF0000"/>
                </a:solidFill>
                <a:hlinkClick r:id="rId3"/>
              </a:rPr>
              <a:t>vero </a:t>
            </a:r>
            <a:r>
              <a:rPr lang="en-US" sz="1400" dirty="0" smtClean="0">
                <a:solidFill>
                  <a:srgbClr val="FF0000"/>
                </a:solidFill>
                <a:hlinkClick r:id="rId4"/>
              </a:rPr>
              <a:t>vir </a:t>
            </a:r>
            <a:r>
              <a:rPr lang="en-US" sz="1400" dirty="0" smtClean="0">
                <a:solidFill>
                  <a:srgbClr val="FF0000"/>
                </a:solidFill>
                <a:hlinkClick r:id="rId5"/>
              </a:rPr>
              <a:t>amplissimus, </a:t>
            </a:r>
            <a:r>
              <a:rPr lang="en-US" sz="1400" dirty="0" smtClean="0">
                <a:solidFill>
                  <a:srgbClr val="FF0000"/>
                </a:solidFill>
                <a:hlinkClick r:id="rId6"/>
              </a:rPr>
              <a:t>P. </a:t>
            </a:r>
            <a:r>
              <a:rPr lang="en-US" sz="1400" dirty="0" smtClean="0">
                <a:solidFill>
                  <a:srgbClr val="FF0000"/>
                </a:solidFill>
                <a:hlinkClick r:id="rId7"/>
              </a:rPr>
              <a:t>Scipio, </a:t>
            </a:r>
            <a:r>
              <a:rPr lang="en-US" sz="1400" dirty="0" smtClean="0">
                <a:solidFill>
                  <a:srgbClr val="FF0000"/>
                </a:solidFill>
                <a:hlinkClick r:id="rId8"/>
              </a:rPr>
              <a:t>pontifex </a:t>
            </a:r>
            <a:r>
              <a:rPr lang="en-US" sz="1400" dirty="0" smtClean="0">
                <a:solidFill>
                  <a:srgbClr val="FF0000"/>
                </a:solidFill>
                <a:hlinkClick r:id="rId9"/>
              </a:rPr>
              <a:t>maximus, </a:t>
            </a:r>
            <a:r>
              <a:rPr lang="en-US" sz="1400" dirty="0" smtClean="0">
                <a:solidFill>
                  <a:srgbClr val="FF0000"/>
                </a:solidFill>
                <a:hlinkClick r:id="rId10"/>
              </a:rPr>
              <a:t>Ti. </a:t>
            </a:r>
            <a:r>
              <a:rPr lang="en-US" sz="1400" dirty="0" smtClean="0">
                <a:solidFill>
                  <a:srgbClr val="FF0000"/>
                </a:solidFill>
                <a:hlinkClick r:id="rId11"/>
              </a:rPr>
              <a:t>Gracchum </a:t>
            </a:r>
            <a:r>
              <a:rPr lang="en-US" sz="1400" dirty="0" smtClean="0">
                <a:solidFill>
                  <a:srgbClr val="FF0000"/>
                </a:solidFill>
                <a:hlinkClick r:id="rId12"/>
              </a:rPr>
              <a:t>mediocriter </a:t>
            </a:r>
            <a:r>
              <a:rPr lang="en-US" sz="1400" dirty="0" smtClean="0">
                <a:solidFill>
                  <a:srgbClr val="FF0000"/>
                </a:solidFill>
                <a:hlinkClick r:id="rId13"/>
              </a:rPr>
              <a:t>labefactantem </a:t>
            </a:r>
            <a:r>
              <a:rPr lang="en-US" sz="1400" dirty="0" smtClean="0">
                <a:solidFill>
                  <a:srgbClr val="FF0000"/>
                </a:solidFill>
                <a:hlinkClick r:id="rId14"/>
              </a:rPr>
              <a:t>statum </a:t>
            </a:r>
            <a:r>
              <a:rPr lang="en-US" sz="1400" dirty="0" smtClean="0">
                <a:solidFill>
                  <a:srgbClr val="FF0000"/>
                </a:solidFill>
                <a:hlinkClick r:id="rId15"/>
              </a:rPr>
              <a:t>rei </a:t>
            </a:r>
            <a:r>
              <a:rPr lang="en-US" sz="1400" dirty="0" smtClean="0">
                <a:solidFill>
                  <a:srgbClr val="FF0000"/>
                </a:solidFill>
                <a:hlinkClick r:id="rId16"/>
              </a:rPr>
              <a:t>publicae </a:t>
            </a:r>
            <a:r>
              <a:rPr lang="en-US" sz="1400" dirty="0" smtClean="0">
                <a:solidFill>
                  <a:srgbClr val="FF0000"/>
                </a:solidFill>
                <a:hlinkClick r:id="rId17"/>
              </a:rPr>
              <a:t>privatus </a:t>
            </a:r>
            <a:r>
              <a:rPr lang="en-US" sz="1400" dirty="0" smtClean="0">
                <a:solidFill>
                  <a:srgbClr val="FF0000"/>
                </a:solidFill>
                <a:hlinkClick r:id="rId18"/>
              </a:rPr>
              <a:t>interfecit</a:t>
            </a:r>
            <a:r>
              <a:rPr lang="en-US" sz="1400" dirty="0" smtClean="0">
                <a:hlinkClick r:id="rId18"/>
              </a:rPr>
              <a:t>: </a:t>
            </a:r>
            <a:r>
              <a:rPr lang="en-US" sz="1400" dirty="0" smtClean="0">
                <a:hlinkClick r:id="rId19"/>
              </a:rPr>
              <a:t>Catilinam</a:t>
            </a:r>
            <a:r>
              <a:rPr lang="en-US" sz="1400" baseline="30000" dirty="0" smtClean="0">
                <a:hlinkClick r:id="rId19"/>
              </a:rPr>
              <a:t>7</a:t>
            </a:r>
            <a:r>
              <a:rPr lang="en-US" sz="1400" dirty="0" smtClean="0">
                <a:hlinkClick r:id="rId19"/>
              </a:rPr>
              <a:t> </a:t>
            </a:r>
            <a:r>
              <a:rPr lang="en-US" sz="1400" dirty="0" smtClean="0">
                <a:hlinkClick r:id="rId20"/>
              </a:rPr>
              <a:t>orbem </a:t>
            </a:r>
            <a:r>
              <a:rPr lang="en-US" sz="1400" dirty="0" smtClean="0">
                <a:hlinkClick r:id="rId21"/>
              </a:rPr>
              <a:t>terrae </a:t>
            </a:r>
            <a:r>
              <a:rPr lang="en-US" sz="1400" dirty="0" smtClean="0">
                <a:hlinkClick r:id="rId22"/>
              </a:rPr>
              <a:t>caede </a:t>
            </a:r>
            <a:r>
              <a:rPr lang="en-US" sz="1400" dirty="0" smtClean="0">
                <a:hlinkClick r:id="rId23"/>
              </a:rPr>
              <a:t>atque </a:t>
            </a:r>
            <a:r>
              <a:rPr lang="en-US" sz="1400" dirty="0" smtClean="0">
                <a:hlinkClick r:id="rId24"/>
              </a:rPr>
              <a:t>incendiis </a:t>
            </a:r>
            <a:r>
              <a:rPr lang="en-US" sz="1400" dirty="0" smtClean="0">
                <a:hlinkClick r:id="rId25"/>
              </a:rPr>
              <a:t>vastare </a:t>
            </a:r>
            <a:r>
              <a:rPr lang="en-US" sz="1400" dirty="0" smtClean="0">
                <a:hlinkClick r:id="rId26"/>
              </a:rPr>
              <a:t>cupientem </a:t>
            </a:r>
            <a:r>
              <a:rPr lang="en-US" sz="1400" dirty="0" smtClean="0">
                <a:hlinkClick r:id="rId27"/>
              </a:rPr>
              <a:t>nos </a:t>
            </a:r>
            <a:r>
              <a:rPr lang="en-US" sz="1400" dirty="0" smtClean="0">
                <a:hlinkClick r:id="rId28"/>
              </a:rPr>
              <a:t>consules </a:t>
            </a:r>
            <a:r>
              <a:rPr lang="en-US" sz="1400" dirty="0" smtClean="0">
                <a:hlinkClick r:id="rId29"/>
              </a:rPr>
              <a:t>perferemus</a:t>
            </a:r>
            <a:r>
              <a:rPr lang="en-US" sz="1400" baseline="30000" dirty="0" smtClean="0">
                <a:hlinkClick r:id="rId29"/>
              </a:rPr>
              <a:t>8</a:t>
            </a:r>
            <a:r>
              <a:rPr lang="en-US" sz="1400" dirty="0" smtClean="0">
                <a:hlinkClick r:id="rId29"/>
              </a:rPr>
              <a:t>? </a:t>
            </a:r>
            <a:endParaRPr lang="en-US" sz="1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94000" y="3481602"/>
            <a:ext cx="2273300" cy="1180123"/>
          </a:xfrm>
          <a:prstGeom prst="rect">
            <a:avLst/>
          </a:prstGeom>
          <a:solidFill>
            <a:srgbClr val="FFFF00"/>
          </a:solidFill>
          <a:ln w="12700" cmpd="sng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>
                <a:hlinkClick r:id="rId2"/>
              </a:rPr>
              <a:t>[3] </a:t>
            </a:r>
            <a:r>
              <a:rPr lang="en-US" sz="1400" dirty="0" smtClean="0">
                <a:solidFill>
                  <a:srgbClr val="FF0000"/>
                </a:solidFill>
                <a:hlinkClick r:id="rId2"/>
              </a:rPr>
              <a:t>an </a:t>
            </a:r>
            <a:r>
              <a:rPr lang="en-US" sz="1400" dirty="0" smtClean="0">
                <a:solidFill>
                  <a:srgbClr val="FF0000"/>
                </a:solidFill>
                <a:hlinkClick r:id="rId3"/>
              </a:rPr>
              <a:t>vero </a:t>
            </a:r>
            <a:r>
              <a:rPr lang="en-US" sz="1400" dirty="0" smtClean="0">
                <a:solidFill>
                  <a:srgbClr val="FF0000"/>
                </a:solidFill>
                <a:hlinkClick r:id="rId4"/>
              </a:rPr>
              <a:t>vir </a:t>
            </a:r>
            <a:r>
              <a:rPr lang="en-US" sz="1400" dirty="0" smtClean="0">
                <a:solidFill>
                  <a:srgbClr val="FF0000"/>
                </a:solidFill>
                <a:hlinkClick r:id="rId5"/>
              </a:rPr>
              <a:t>amplissimus, </a:t>
            </a:r>
            <a:r>
              <a:rPr lang="en-US" sz="1400" dirty="0" smtClean="0">
                <a:solidFill>
                  <a:srgbClr val="FF0000"/>
                </a:solidFill>
                <a:hlinkClick r:id="rId6"/>
              </a:rPr>
              <a:t>P. </a:t>
            </a:r>
            <a:r>
              <a:rPr lang="en-US" sz="1400" dirty="0" smtClean="0">
                <a:solidFill>
                  <a:srgbClr val="FF0000"/>
                </a:solidFill>
                <a:hlinkClick r:id="rId7"/>
              </a:rPr>
              <a:t>Scipio, </a:t>
            </a:r>
            <a:r>
              <a:rPr lang="en-US" sz="1400" dirty="0" smtClean="0">
                <a:solidFill>
                  <a:srgbClr val="FF0000"/>
                </a:solidFill>
                <a:hlinkClick r:id="rId8"/>
              </a:rPr>
              <a:t>pontifex </a:t>
            </a:r>
            <a:r>
              <a:rPr lang="en-US" sz="1400" dirty="0" smtClean="0">
                <a:solidFill>
                  <a:srgbClr val="FF0000"/>
                </a:solidFill>
                <a:hlinkClick r:id="rId9"/>
              </a:rPr>
              <a:t>maximus, </a:t>
            </a:r>
            <a:r>
              <a:rPr lang="en-US" sz="1400" dirty="0" smtClean="0">
                <a:solidFill>
                  <a:srgbClr val="FF0000"/>
                </a:solidFill>
                <a:hlinkClick r:id="rId10"/>
              </a:rPr>
              <a:t>Ti. </a:t>
            </a:r>
            <a:r>
              <a:rPr lang="en-US" sz="1400" dirty="0" smtClean="0">
                <a:solidFill>
                  <a:srgbClr val="FF0000"/>
                </a:solidFill>
                <a:hlinkClick r:id="rId11"/>
              </a:rPr>
              <a:t>Gracchum </a:t>
            </a:r>
            <a:r>
              <a:rPr lang="en-US" sz="1400" dirty="0" smtClean="0">
                <a:solidFill>
                  <a:srgbClr val="FF0000"/>
                </a:solidFill>
                <a:hlinkClick r:id="rId12"/>
              </a:rPr>
              <a:t>mediocriter </a:t>
            </a:r>
            <a:r>
              <a:rPr lang="en-US" sz="1400" dirty="0" smtClean="0">
                <a:solidFill>
                  <a:srgbClr val="FF0000"/>
                </a:solidFill>
                <a:hlinkClick r:id="rId13"/>
              </a:rPr>
              <a:t>labefactantem </a:t>
            </a:r>
            <a:r>
              <a:rPr lang="en-US" sz="1400" dirty="0" smtClean="0">
                <a:solidFill>
                  <a:srgbClr val="FF0000"/>
                </a:solidFill>
                <a:hlinkClick r:id="rId14"/>
              </a:rPr>
              <a:t>statum </a:t>
            </a:r>
            <a:r>
              <a:rPr lang="en-US" sz="1400" dirty="0" smtClean="0">
                <a:solidFill>
                  <a:srgbClr val="FF0000"/>
                </a:solidFill>
                <a:hlinkClick r:id="rId15"/>
              </a:rPr>
              <a:t>rei </a:t>
            </a:r>
            <a:r>
              <a:rPr lang="en-US" sz="1400" dirty="0" smtClean="0">
                <a:solidFill>
                  <a:srgbClr val="FF0000"/>
                </a:solidFill>
                <a:hlinkClick r:id="rId16"/>
              </a:rPr>
              <a:t>publicae </a:t>
            </a:r>
            <a:r>
              <a:rPr lang="en-US" sz="1400" dirty="0" smtClean="0">
                <a:solidFill>
                  <a:srgbClr val="FF0000"/>
                </a:solidFill>
                <a:hlinkClick r:id="rId17"/>
              </a:rPr>
              <a:t>privatus </a:t>
            </a:r>
            <a:r>
              <a:rPr lang="en-US" sz="1400" dirty="0" smtClean="0">
                <a:solidFill>
                  <a:srgbClr val="FF0000"/>
                </a:solidFill>
                <a:hlinkClick r:id="rId18"/>
              </a:rPr>
              <a:t>interfecit</a:t>
            </a:r>
            <a:r>
              <a:rPr lang="en-US" sz="1400" dirty="0" smtClean="0">
                <a:hlinkClick r:id="rId18"/>
              </a:rPr>
              <a:t>:</a:t>
            </a:r>
            <a:endParaRPr lang="en-US" sz="1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71700" y="2679700"/>
            <a:ext cx="1905000" cy="596900"/>
          </a:xfrm>
          <a:prstGeom prst="wedgeRectCallout">
            <a:avLst>
              <a:gd name="adj1" fmla="val -10452"/>
              <a:gd name="adj2" fmla="val 144372"/>
            </a:avLst>
          </a:prstGeom>
          <a:solidFill>
            <a:schemeClr val="bg2">
              <a:lumMod val="75000"/>
            </a:schemeClr>
          </a:solidFill>
          <a:ln w="12700" cmpd="sng">
            <a:solidFill>
              <a:schemeClr val="bg2">
                <a:lumMod val="25000"/>
              </a:schemeClr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i="1" dirty="0"/>
              <a:t>p</a:t>
            </a:r>
            <a:r>
              <a:rPr lang="en-US" sz="1400" i="1" dirty="0" smtClean="0"/>
              <a:t>erson: </a:t>
            </a:r>
            <a:r>
              <a:rPr lang="en-US" sz="1400" i="1" dirty="0" err="1" smtClean="0"/>
              <a:t>Publius</a:t>
            </a:r>
            <a:r>
              <a:rPr lang="en-US" sz="1400" i="1" dirty="0" smtClean="0"/>
              <a:t> </a:t>
            </a:r>
            <a:r>
              <a:rPr lang="en-US" sz="1400" i="1" dirty="0"/>
              <a:t>Cornelius Scipio </a:t>
            </a:r>
            <a:r>
              <a:rPr lang="en-US" sz="1400" i="1" dirty="0" err="1"/>
              <a:t>Nasica</a:t>
            </a:r>
            <a:r>
              <a:rPr lang="en-US" sz="1400" i="1" dirty="0"/>
              <a:t> </a:t>
            </a:r>
            <a:r>
              <a:rPr lang="en-US" sz="1400" i="1" dirty="0" err="1"/>
              <a:t>Serapio</a:t>
            </a:r>
            <a:endParaRPr lang="en-US" sz="1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22800" y="2819400"/>
            <a:ext cx="1905000" cy="596900"/>
          </a:xfrm>
          <a:prstGeom prst="wedgeRectCallout">
            <a:avLst>
              <a:gd name="adj1" fmla="val -29785"/>
              <a:gd name="adj2" fmla="val 144372"/>
            </a:avLst>
          </a:prstGeom>
          <a:solidFill>
            <a:srgbClr val="FFFF00"/>
          </a:solidFill>
          <a:ln w="12700" cmpd="sng">
            <a:solidFill>
              <a:schemeClr val="bg2">
                <a:lumMod val="25000"/>
              </a:schemeClr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i="1" dirty="0" smtClean="0"/>
              <a:t>Note: refers to the earlier practice to give the logical basis for his plan</a:t>
            </a:r>
            <a:endParaRPr lang="en-US" sz="1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12800" y="1778000"/>
            <a:ext cx="7747000" cy="8000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</a:rPr>
              <a:t>A 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</a:rPr>
              <a:t>L</a:t>
            </a:r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</a:rPr>
              <a:t>atinist or historian creates a critical edition of Cicero’s judicial speeches downloaded from http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</a:rPr>
              <a:t>://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</a:rPr>
              <a:t>www.perseus.tufts.edu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</a:rPr>
              <a:t>/hopper</a:t>
            </a:r>
            <a:r>
              <a:rPr lang="en-US" sz="2000" dirty="0"/>
              <a:t> </a:t>
            </a:r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067300" y="4248974"/>
            <a:ext cx="2882900" cy="831026"/>
          </a:xfrm>
          <a:prstGeom prst="wedgeRectCallout">
            <a:avLst>
              <a:gd name="adj1" fmla="val -72485"/>
              <a:gd name="adj2" fmla="val 95745"/>
            </a:avLst>
          </a:prstGeom>
          <a:noFill/>
          <a:ln w="12700" cmpd="sng">
            <a:solidFill>
              <a:schemeClr val="bg2">
                <a:lumMod val="2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>
                <a:hlinkClick r:id="rId30"/>
              </a:rPr>
              <a:t>Nam illa </a:t>
            </a:r>
            <a:r>
              <a:rPr lang="en-US" sz="1400" dirty="0">
                <a:hlinkClick r:id="rId31"/>
              </a:rPr>
              <a:t>nimis </a:t>
            </a:r>
            <a:r>
              <a:rPr lang="en-US" sz="1400" dirty="0">
                <a:hlinkClick r:id="rId32"/>
              </a:rPr>
              <a:t>antiqua </a:t>
            </a:r>
            <a:r>
              <a:rPr lang="en-US" sz="1400" dirty="0">
                <a:hlinkClick r:id="rId33"/>
              </a:rPr>
              <a:t>praetereo, </a:t>
            </a:r>
            <a:r>
              <a:rPr lang="en-US" sz="1400" dirty="0">
                <a:hlinkClick r:id="rId34"/>
              </a:rPr>
              <a:t>quod</a:t>
            </a:r>
            <a:r>
              <a:rPr lang="en-US" sz="1400" baseline="30000" dirty="0">
                <a:hlinkClick r:id="rId34"/>
              </a:rPr>
              <a:t>9</a:t>
            </a:r>
            <a:r>
              <a:rPr lang="en-US" sz="1400" dirty="0">
                <a:hlinkClick r:id="rId34"/>
              </a:rPr>
              <a:t> </a:t>
            </a:r>
            <a:r>
              <a:rPr lang="en-US" sz="1400" dirty="0">
                <a:hlinkClick r:id="rId35"/>
              </a:rPr>
              <a:t>C. </a:t>
            </a:r>
            <a:r>
              <a:rPr lang="en-US" sz="1400" dirty="0">
                <a:hlinkClick r:id="rId36"/>
              </a:rPr>
              <a:t>Servilius </a:t>
            </a:r>
            <a:r>
              <a:rPr lang="en-US" sz="1400" dirty="0">
                <a:hlinkClick r:id="rId37"/>
              </a:rPr>
              <a:t>Ahala </a:t>
            </a:r>
            <a:r>
              <a:rPr lang="en-US" sz="1400" dirty="0">
                <a:hlinkClick r:id="rId38"/>
              </a:rPr>
              <a:t>Sp. </a:t>
            </a:r>
            <a:r>
              <a:rPr lang="en-US" sz="1400" dirty="0">
                <a:hlinkClick r:id="rId39"/>
              </a:rPr>
              <a:t>Maelium </a:t>
            </a:r>
            <a:r>
              <a:rPr lang="en-US" sz="1400" dirty="0">
                <a:hlinkClick r:id="rId40"/>
              </a:rPr>
              <a:t>novis </a:t>
            </a:r>
            <a:r>
              <a:rPr lang="en-US" sz="1400" dirty="0">
                <a:hlinkClick r:id="rId41"/>
              </a:rPr>
              <a:t>rebus </a:t>
            </a:r>
            <a:r>
              <a:rPr lang="en-US" sz="1400" dirty="0">
                <a:hlinkClick r:id="rId42"/>
              </a:rPr>
              <a:t>studentem </a:t>
            </a:r>
            <a:r>
              <a:rPr lang="en-US" sz="1400" dirty="0">
                <a:hlinkClick r:id="rId43"/>
              </a:rPr>
              <a:t>manu </a:t>
            </a:r>
            <a:r>
              <a:rPr lang="en-US" sz="1400" dirty="0">
                <a:hlinkClick r:id="rId44"/>
              </a:rPr>
              <a:t>sua </a:t>
            </a:r>
            <a:r>
              <a:rPr lang="en-US" sz="1400" dirty="0">
                <a:hlinkClick r:id="rId45"/>
              </a:rPr>
              <a:t>occidit</a:t>
            </a:r>
            <a:r>
              <a:rPr lang="en-US" sz="1400" dirty="0" smtClean="0">
                <a:hlinkClick r:id="rId45"/>
              </a:rPr>
              <a:t>.</a:t>
            </a:r>
            <a:r>
              <a:rPr lang="en-US" sz="1400" dirty="0" smtClean="0"/>
              <a:t> </a:t>
            </a:r>
            <a:r>
              <a:rPr lang="en-US" sz="1200" dirty="0" smtClean="0"/>
              <a:t>(</a:t>
            </a:r>
            <a:r>
              <a:rPr lang="en-US" sz="1200" dirty="0" err="1" smtClean="0"/>
              <a:t>REMOVED,rep</a:t>
            </a:r>
            <a:r>
              <a:rPr lang="en-US" sz="1200" dirty="0" smtClean="0"/>
              <a:t>. argument) (version 13/11/14)</a:t>
            </a:r>
            <a:endParaRPr lang="en-US" sz="1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838200" y="4713816"/>
            <a:ext cx="1501303" cy="1509183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 rot="20053169">
            <a:off x="87205" y="4197734"/>
            <a:ext cx="2738563" cy="480638"/>
          </a:xfrm>
          <a:prstGeom prst="rect">
            <a:avLst/>
          </a:prstGeom>
          <a:ln w="12700" cmpd="sng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u="sng" dirty="0" err="1">
                <a:solidFill>
                  <a:srgbClr val="4A452A"/>
                </a:solidFill>
              </a:rPr>
              <a:t>wikimedia.org</a:t>
            </a:r>
            <a:r>
              <a:rPr lang="en-US" sz="1400" u="sng" dirty="0">
                <a:solidFill>
                  <a:srgbClr val="4A452A"/>
                </a:solidFill>
              </a:rPr>
              <a:t>/</a:t>
            </a:r>
            <a:r>
              <a:rPr lang="en-US" sz="1400" u="sng" dirty="0" err="1">
                <a:solidFill>
                  <a:srgbClr val="4A452A"/>
                </a:solidFill>
              </a:rPr>
              <a:t>wikipedia</a:t>
            </a:r>
            <a:r>
              <a:rPr lang="en-US" sz="1400" u="sng" dirty="0">
                <a:solidFill>
                  <a:srgbClr val="4A452A"/>
                </a:solidFill>
              </a:rPr>
              <a:t>/commons/1/1c/</a:t>
            </a:r>
            <a:r>
              <a:rPr lang="en-US" sz="1400" u="sng" dirty="0" err="1">
                <a:solidFill>
                  <a:srgbClr val="4A452A"/>
                </a:solidFill>
              </a:rPr>
              <a:t>Tiberius_Gracchus.jpg</a:t>
            </a:r>
            <a:endParaRPr lang="en-US" sz="1400" u="sng" dirty="0" smtClean="0">
              <a:solidFill>
                <a:srgbClr val="4A452A"/>
              </a:solidFill>
            </a:endParaRPr>
          </a:p>
        </p:txBody>
      </p:sp>
      <p:cxnSp>
        <p:nvCxnSpPr>
          <p:cNvPr id="17" name="Straight Arrow Connector 16"/>
          <p:cNvCxnSpPr>
            <a:endCxn id="15" idx="0"/>
          </p:cNvCxnSpPr>
          <p:nvPr/>
        </p:nvCxnSpPr>
        <p:spPr>
          <a:xfrm flipH="1">
            <a:off x="1588852" y="4152900"/>
            <a:ext cx="1535348" cy="5609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610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497"/>
            <a:ext cx="8229600" cy="63950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 </a:t>
            </a:r>
            <a:r>
              <a:rPr lang="en-US" sz="2400" dirty="0"/>
              <a:t>c</a:t>
            </a:r>
            <a:r>
              <a:rPr lang="en-US" sz="2400" dirty="0" smtClean="0"/>
              <a:t>ase </a:t>
            </a:r>
            <a:r>
              <a:rPr lang="en-US" sz="2400" dirty="0"/>
              <a:t>e</a:t>
            </a:r>
            <a:r>
              <a:rPr lang="en-US" sz="2400" dirty="0" smtClean="0"/>
              <a:t>xample </a:t>
            </a:r>
            <a:r>
              <a:rPr lang="en-US" sz="2400" dirty="0"/>
              <a:t>4</a:t>
            </a:r>
            <a:r>
              <a:rPr lang="en-US" sz="2400" dirty="0" smtClean="0"/>
              <a:t>: </a:t>
            </a:r>
            <a:r>
              <a:rPr lang="en-US" sz="2400" dirty="0" smtClean="0"/>
              <a:t>image annotations</a:t>
            </a:r>
            <a:endParaRPr lang="en-US" sz="2400" dirty="0"/>
          </a:p>
        </p:txBody>
      </p:sp>
      <p:pic>
        <p:nvPicPr>
          <p:cNvPr id="6" name="Content Placeholder 5" descr="Screen Shot 2014-11-12 at 18.55.3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2" b="16192"/>
          <a:stretch>
            <a:fillRect/>
          </a:stretch>
        </p:blipFill>
        <p:spPr>
          <a:xfrm>
            <a:off x="3137839" y="3927364"/>
            <a:ext cx="2263775" cy="110331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2014-11-28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6230" y="6356350"/>
            <a:ext cx="2895600" cy="365125"/>
          </a:xfrm>
        </p:spPr>
        <p:txBody>
          <a:bodyPr/>
          <a:lstStyle/>
          <a:p>
            <a:r>
              <a:rPr lang="en-US" dirty="0"/>
              <a:t>November 2014, DASISH final conference</a:t>
            </a:r>
            <a:endParaRPr lang="sv-SE" dirty="0"/>
          </a:p>
        </p:txBody>
      </p:sp>
      <p:pic>
        <p:nvPicPr>
          <p:cNvPr id="7" name="Picture 6" descr="PhD-and-coffe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536158"/>
            <a:ext cx="1549400" cy="989230"/>
          </a:xfrm>
          <a:prstGeom prst="rect">
            <a:avLst/>
          </a:prstGeom>
        </p:spPr>
      </p:pic>
      <p:pic>
        <p:nvPicPr>
          <p:cNvPr id="8" name="Picture 7" descr="Screen Shot 2014-11-12 at 18.37.2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839" y="5118232"/>
            <a:ext cx="2120900" cy="1238118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3056230" y="3526649"/>
            <a:ext cx="2387599" cy="292495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sz="1600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6997700" y="2726659"/>
            <a:ext cx="1689100" cy="1437224"/>
            <a:chOff x="6192276" y="2578100"/>
            <a:chExt cx="2253224" cy="2337179"/>
          </a:xfrm>
        </p:grpSpPr>
        <p:pic>
          <p:nvPicPr>
            <p:cNvPr id="12" name="Picture 11" descr="global-social-network-icon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2276" y="2956090"/>
              <a:ext cx="2253224" cy="1959189"/>
            </a:xfrm>
            <a:prstGeom prst="rect">
              <a:avLst/>
            </a:prstGeom>
            <a:solidFill>
              <a:schemeClr val="bg1">
                <a:alpha val="32000"/>
              </a:schemeClr>
            </a:solidFill>
          </p:spPr>
        </p:pic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6192276" y="2578100"/>
              <a:ext cx="2253224" cy="1988881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1600" dirty="0" smtClean="0"/>
                <a:t>Social networks</a:t>
              </a:r>
            </a:p>
          </p:txBody>
        </p:sp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812800" y="1778000"/>
            <a:ext cx="7747000" cy="8000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</a:rPr>
              <a:t>Downloading, annotating and sharing 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</a:rPr>
              <a:t>images </a:t>
            </a:r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</a:rPr>
              <a:t>from </a:t>
            </a:r>
            <a:br>
              <a:rPr lang="en-US" sz="20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</a:rPr>
              <a:t>https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</a:rPr>
              <a:t>://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</a:rPr>
              <a:t>www.flickr.com</a:t>
            </a:r>
            <a:r>
              <a:rPr lang="en-US" sz="2000" i="1" dirty="0" smtClean="0">
                <a:solidFill>
                  <a:schemeClr val="bg2">
                    <a:lumMod val="25000"/>
                  </a:schemeClr>
                </a:solidFill>
              </a:rPr>
              <a:t>/commons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401614" y="3390900"/>
            <a:ext cx="1913586" cy="772984"/>
          </a:xfrm>
          <a:prstGeom prst="curvedConnector3">
            <a:avLst>
              <a:gd name="adj1" fmla="val 4203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443829" y="3949701"/>
            <a:ext cx="2176171" cy="1440216"/>
          </a:xfrm>
          <a:prstGeom prst="curvedConnector3">
            <a:avLst>
              <a:gd name="adj1" fmla="val 8414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384387" y="3525388"/>
            <a:ext cx="2027162" cy="1225653"/>
            <a:chOff x="6273316" y="4876346"/>
            <a:chExt cx="2027162" cy="1225653"/>
          </a:xfrm>
        </p:grpSpPr>
        <p:pic>
          <p:nvPicPr>
            <p:cNvPr id="31" name="Picture 30" descr="Screen Shot 2014-11-12 at 19.50.4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3700" y="4876346"/>
              <a:ext cx="1556778" cy="739631"/>
            </a:xfrm>
            <a:prstGeom prst="rect">
              <a:avLst/>
            </a:prstGeom>
          </p:spPr>
        </p:pic>
        <p:pic>
          <p:nvPicPr>
            <p:cNvPr id="32" name="Picture 31" descr="globe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3316" y="5161231"/>
              <a:ext cx="940768" cy="940768"/>
            </a:xfrm>
            <a:prstGeom prst="rect">
              <a:avLst/>
            </a:prstGeom>
          </p:spPr>
        </p:pic>
      </p:grpSp>
      <p:cxnSp>
        <p:nvCxnSpPr>
          <p:cNvPr id="43" name="Straight Arrow Connector 16"/>
          <p:cNvCxnSpPr>
            <a:endCxn id="31" idx="2"/>
          </p:cNvCxnSpPr>
          <p:nvPr/>
        </p:nvCxnSpPr>
        <p:spPr>
          <a:xfrm rot="10800000">
            <a:off x="1633160" y="4265020"/>
            <a:ext cx="1397670" cy="967381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Content Placeholder 2"/>
          <p:cNvSpPr txBox="1">
            <a:spLocks/>
          </p:cNvSpPr>
          <p:nvPr/>
        </p:nvSpPr>
        <p:spPr>
          <a:xfrm>
            <a:off x="344351" y="5009190"/>
            <a:ext cx="2246449" cy="56245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i="1" dirty="0"/>
              <a:t>https://</a:t>
            </a:r>
            <a:r>
              <a:rPr lang="en-US" sz="1600" i="1" dirty="0" err="1"/>
              <a:t>www.flickr.com</a:t>
            </a:r>
            <a:r>
              <a:rPr lang="en-US" sz="1600" i="1" dirty="0"/>
              <a:t>/photos/</a:t>
            </a:r>
            <a:r>
              <a:rPr lang="en-US" sz="1600" i="1" dirty="0" err="1"/>
              <a:t>nai_collection</a:t>
            </a:r>
            <a:r>
              <a:rPr lang="en-US" sz="1600" i="1" dirty="0"/>
              <a:t>/</a:t>
            </a:r>
            <a:endParaRPr lang="en-US" sz="1600" i="1" dirty="0" smtClean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559300" y="3012435"/>
            <a:ext cx="699439" cy="512953"/>
          </a:xfrm>
          <a:prstGeom prst="bentConnector3">
            <a:avLst>
              <a:gd name="adj1" fmla="val 97209"/>
            </a:avLst>
          </a:prstGeom>
          <a:ln>
            <a:solidFill>
              <a:schemeClr val="accent3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5157372" y="5459076"/>
            <a:ext cx="1362308" cy="39846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600" dirty="0" smtClean="0"/>
              <a:t>Tags: Projects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157372" y="5899426"/>
            <a:ext cx="1616308" cy="36829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600" dirty="0" smtClean="0"/>
              <a:t>Tags: </a:t>
            </a:r>
            <a:r>
              <a:rPr lang="en-US" sz="1600" dirty="0" err="1" smtClean="0"/>
              <a:t>Zandvoort</a:t>
            </a:r>
            <a:endParaRPr lang="en-US" sz="16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52622" y="4004428"/>
            <a:ext cx="1879600" cy="38100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600" dirty="0" smtClean="0"/>
              <a:t>Tags: </a:t>
            </a:r>
            <a:r>
              <a:rPr lang="en-US" sz="1600" dirty="0" err="1" smtClean="0"/>
              <a:t>Scheveningen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573846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1257300"/>
            <a:ext cx="8229600" cy="558800"/>
          </a:xfrm>
        </p:spPr>
        <p:txBody>
          <a:bodyPr>
            <a:normAutofit/>
          </a:bodyPr>
          <a:lstStyle/>
          <a:p>
            <a:pPr marL="0" indent="0"/>
            <a:r>
              <a:rPr lang="en-US" sz="2400" dirty="0" smtClean="0"/>
              <a:t>Use case </a:t>
            </a:r>
            <a:r>
              <a:rPr lang="en-US" sz="2400" dirty="0"/>
              <a:t>e</a:t>
            </a:r>
            <a:r>
              <a:rPr lang="en-US" sz="2400" dirty="0" smtClean="0"/>
              <a:t>xample </a:t>
            </a:r>
            <a:r>
              <a:rPr lang="en-US" sz="2400" dirty="0"/>
              <a:t>5</a:t>
            </a:r>
            <a:r>
              <a:rPr lang="en-US" sz="2400" dirty="0" smtClean="0"/>
              <a:t>: </a:t>
            </a:r>
            <a:r>
              <a:rPr lang="en-US" sz="2400" dirty="0" smtClean="0"/>
              <a:t>bibliographic annotations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2014</a:t>
            </a:r>
            <a:r>
              <a:rPr lang="da-DK" dirty="0" smtClean="0"/>
              <a:t>-11-</a:t>
            </a:r>
            <a:r>
              <a:rPr lang="da-DK" dirty="0"/>
              <a:t>28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November 2014, DASISH final conference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144" y="1816100"/>
            <a:ext cx="8229600" cy="977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</a:rPr>
              <a:t>Web documents about Byzantine monuments in Cyprus,</a:t>
            </a:r>
            <a:br>
              <a:rPr lang="en-US" sz="24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</a:rPr>
              <a:t>whose geographical names annotated with spelling references</a:t>
            </a:r>
            <a:endParaRPr lang="en-US" sz="24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09600" y="2768600"/>
            <a:ext cx="8229600" cy="3441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2400" i="1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5619993" y="3429000"/>
            <a:ext cx="825501" cy="28378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u="sng" dirty="0" err="1" smtClean="0"/>
              <a:t>Paphos</a:t>
            </a:r>
            <a:endParaRPr lang="en-US" sz="1600" u="sng" dirty="0"/>
          </a:p>
        </p:txBody>
      </p:sp>
      <p:grpSp>
        <p:nvGrpSpPr>
          <p:cNvPr id="82" name="Group 81"/>
          <p:cNvGrpSpPr/>
          <p:nvPr/>
        </p:nvGrpSpPr>
        <p:grpSpPr>
          <a:xfrm>
            <a:off x="470144" y="2621279"/>
            <a:ext cx="7556504" cy="3788281"/>
            <a:chOff x="470144" y="2621279"/>
            <a:chExt cx="7556504" cy="3788281"/>
          </a:xfrm>
        </p:grpSpPr>
        <p:grpSp>
          <p:nvGrpSpPr>
            <p:cNvPr id="13" name="Group 12"/>
            <p:cNvGrpSpPr/>
            <p:nvPr/>
          </p:nvGrpSpPr>
          <p:grpSpPr>
            <a:xfrm>
              <a:off x="5259503" y="2837492"/>
              <a:ext cx="2767145" cy="2876909"/>
              <a:chOff x="5014929" y="2735214"/>
              <a:chExt cx="2692018" cy="287690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5014929" y="2735214"/>
                <a:ext cx="2692018" cy="2551559"/>
                <a:chOff x="2538429" y="2881800"/>
                <a:chExt cx="2692018" cy="2551559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33572" t="11109" r="2950" b="6750"/>
                <a:stretch/>
              </p:blipFill>
              <p:spPr>
                <a:xfrm>
                  <a:off x="3377164" y="3814235"/>
                  <a:ext cx="1853283" cy="1619124"/>
                </a:xfrm>
                <a:prstGeom prst="rect">
                  <a:avLst/>
                </a:prstGeom>
              </p:spPr>
            </p:pic>
            <p:sp>
              <p:nvSpPr>
                <p:cNvPr id="23" name="Content Placeholder 2"/>
                <p:cNvSpPr txBox="1">
                  <a:spLocks/>
                </p:cNvSpPr>
                <p:nvPr/>
              </p:nvSpPr>
              <p:spPr>
                <a:xfrm>
                  <a:off x="2538429" y="2881800"/>
                  <a:ext cx="2605532" cy="2551559"/>
                </a:xfrm>
                <a:prstGeom prst="rect">
                  <a:avLst/>
                </a:prstGeom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1600" i="1" dirty="0" smtClean="0"/>
                    <a:t>J. </a:t>
                  </a:r>
                  <a:r>
                    <a:rPr lang="en-US" sz="1600" i="1" dirty="0" err="1" smtClean="0"/>
                    <a:t>Someoneelse</a:t>
                  </a:r>
                  <a:r>
                    <a:rPr lang="en-US" sz="1600" i="1" dirty="0" smtClean="0"/>
                    <a:t>. </a:t>
                  </a:r>
                  <a:r>
                    <a:rPr lang="en-US" sz="1600" dirty="0" smtClean="0"/>
                    <a:t>History of </a:t>
                  </a:r>
                  <a:r>
                    <a:rPr lang="en-US" sz="1600" dirty="0" err="1" smtClean="0"/>
                    <a:t>Hagia</a:t>
                  </a:r>
                  <a:r>
                    <a:rPr lang="en-US" sz="1600" dirty="0" smtClean="0"/>
                    <a:t> </a:t>
                  </a:r>
                  <a:r>
                    <a:rPr lang="en-US" sz="1600" dirty="0" err="1" smtClean="0"/>
                    <a:t>Paraskevi</a:t>
                  </a:r>
                  <a:r>
                    <a:rPr lang="en-US" sz="1600" dirty="0" smtClean="0"/>
                    <a:t> </a:t>
                  </a:r>
                  <a:br>
                    <a:rPr lang="en-US" sz="1600" dirty="0" smtClean="0"/>
                  </a:br>
                  <a:r>
                    <a:rPr lang="en-US" sz="1600" dirty="0" smtClean="0"/>
                    <a:t>on </a:t>
                  </a:r>
                  <a:br>
                    <a:rPr lang="en-US" sz="1600" dirty="0" smtClean="0"/>
                  </a:br>
                  <a:endParaRPr lang="en-US" sz="1600" u="sng" dirty="0"/>
                </a:p>
              </p:txBody>
            </p:sp>
          </p:grpSp>
          <p:pic>
            <p:nvPicPr>
              <p:cNvPr id="25" name="Picture 24" descr="globe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8314" y="4961422"/>
                <a:ext cx="650701" cy="650701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470144" y="2621279"/>
              <a:ext cx="1564919" cy="1636345"/>
              <a:chOff x="771881" y="2921001"/>
              <a:chExt cx="1564919" cy="1636345"/>
            </a:xfrm>
          </p:grpSpPr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771881" y="2921001"/>
                <a:ext cx="1564919" cy="16363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1800" i="1" dirty="0" smtClean="0"/>
                  <a:t>Researcher</a:t>
                </a:r>
                <a:endParaRPr lang="en-US" sz="1800" dirty="0"/>
              </a:p>
            </p:txBody>
          </p:sp>
          <p:pic>
            <p:nvPicPr>
              <p:cNvPr id="32" name="Picture 31" descr="iStock_000000414163Large.JP__1234382838_3119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351" y="3365500"/>
                <a:ext cx="1146048" cy="1191846"/>
              </a:xfrm>
              <a:prstGeom prst="rect">
                <a:avLst/>
              </a:prstGeom>
              <a:scene3d>
                <a:camera prst="orthographicFront">
                  <a:rot lat="0" lon="10800000" rev="0"/>
                </a:camera>
                <a:lightRig rig="threePt" dir="t"/>
              </a:scene3d>
            </p:spPr>
          </p:pic>
        </p:grpSp>
        <p:sp>
          <p:nvSpPr>
            <p:cNvPr id="33" name="Content Placeholder 2"/>
            <p:cNvSpPr txBox="1">
              <a:spLocks/>
            </p:cNvSpPr>
            <p:nvPr/>
          </p:nvSpPr>
          <p:spPr>
            <a:xfrm>
              <a:off x="2418883" y="4466461"/>
              <a:ext cx="2165817" cy="1943099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1800" u="sng" dirty="0" smtClean="0"/>
                <a:t>Researchers’ </a:t>
              </a:r>
              <a:br>
                <a:rPr lang="en-US" sz="1800" u="sng" dirty="0" smtClean="0"/>
              </a:br>
              <a:r>
                <a:rPr lang="en-US" sz="1800" u="sng" dirty="0" smtClean="0"/>
                <a:t>bibliographical database</a:t>
              </a:r>
            </a:p>
            <a:p>
              <a:pPr marL="0" indent="0">
                <a:buFont typeface="Arial"/>
                <a:buNone/>
              </a:pPr>
              <a:r>
                <a:rPr lang="en-US" sz="1600" dirty="0" smtClean="0"/>
                <a:t>…</a:t>
              </a:r>
            </a:p>
            <a:p>
              <a:pPr marL="0" indent="0">
                <a:buFont typeface="Arial"/>
                <a:buNone/>
              </a:pPr>
              <a:r>
                <a:rPr lang="en-US" sz="1600" dirty="0" smtClean="0"/>
                <a:t>B. Smith. “ Greek </a:t>
              </a:r>
              <a:r>
                <a:rPr lang="en-US" sz="1600" dirty="0" err="1"/>
                <a:t>n</a:t>
              </a:r>
              <a:r>
                <a:rPr lang="en-US" sz="1600" dirty="0" err="1" smtClean="0"/>
                <a:t>amings</a:t>
              </a:r>
              <a:r>
                <a:rPr lang="en-US" sz="1600" dirty="0" smtClean="0"/>
                <a:t> in ..”</a:t>
              </a:r>
              <a:br>
                <a:rPr lang="en-US" sz="1600" dirty="0" smtClean="0"/>
              </a:br>
              <a:r>
                <a:rPr lang="en-US" sz="1600" dirty="0" smtClean="0"/>
                <a:t>…</a:t>
              </a:r>
              <a:br>
                <a:rPr lang="en-US" sz="1600" dirty="0" smtClean="0"/>
              </a:br>
              <a:r>
                <a:rPr lang="en-US" sz="1600" dirty="0" err="1" smtClean="0"/>
                <a:t>C.Duits</a:t>
              </a:r>
              <a:r>
                <a:rPr lang="en-US" sz="1600" dirty="0" smtClean="0"/>
                <a:t>. “Culture of </a:t>
              </a:r>
              <a:r>
                <a:rPr lang="en-US" sz="1600" dirty="0" err="1" smtClean="0"/>
                <a:t>Pafos</a:t>
              </a:r>
              <a:r>
                <a:rPr lang="en-US" sz="1600" dirty="0" smtClean="0"/>
                <a:t>”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rot="5400000">
              <a:off x="3920141" y="3716943"/>
              <a:ext cx="1862520" cy="1854201"/>
            </a:xfrm>
            <a:prstGeom prst="curvedConnector3">
              <a:avLst>
                <a:gd name="adj1" fmla="val 69774"/>
              </a:avLst>
            </a:prstGeom>
            <a:ln>
              <a:solidFill>
                <a:schemeClr val="accent6">
                  <a:lumMod val="75000"/>
                </a:schemeClr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1" idx="2"/>
              <a:endCxn id="33" idx="1"/>
            </p:cNvCxnSpPr>
            <p:nvPr/>
          </p:nvCxnSpPr>
          <p:spPr>
            <a:xfrm>
              <a:off x="1252604" y="4257624"/>
              <a:ext cx="1166279" cy="1180387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1680662" y="3688079"/>
              <a:ext cx="35788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Content Placeholder 2"/>
          <p:cNvSpPr txBox="1">
            <a:spLocks/>
          </p:cNvSpPr>
          <p:nvPr/>
        </p:nvSpPr>
        <p:spPr>
          <a:xfrm>
            <a:off x="4602128" y="4622800"/>
            <a:ext cx="825501" cy="631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i="1" dirty="0" err="1" smtClean="0"/>
              <a:t>Paphos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vs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Pafos</a:t>
            </a:r>
            <a:r>
              <a:rPr lang="en-US" sz="1600" i="1" dirty="0" smtClean="0"/>
              <a:t>.</a:t>
            </a:r>
            <a:br>
              <a:rPr lang="en-US" sz="1600" i="1" dirty="0" smtClean="0"/>
            </a:br>
            <a:r>
              <a:rPr lang="en-US" sz="1600" i="1" dirty="0" smtClean="0"/>
              <a:t>Agree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553912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DWAN framework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for collaborative annotation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i="1" dirty="0">
                <a:solidFill>
                  <a:schemeClr val="accent6">
                    <a:lumMod val="75000"/>
                  </a:schemeClr>
                </a:solidFill>
              </a:rPr>
              <a:t>Different types of annotations </a:t>
            </a:r>
            <a:r>
              <a:rPr lang="en-US" sz="3000" dirty="0" smtClean="0"/>
              <a:t>can </a:t>
            </a:r>
            <a:r>
              <a:rPr lang="en-US" sz="3000" dirty="0"/>
              <a:t>be covered ranging from simple free-text notes to specialized linguistic </a:t>
            </a:r>
            <a:r>
              <a:rPr lang="en-US" sz="3000" dirty="0" smtClean="0"/>
              <a:t>markups.</a:t>
            </a:r>
            <a:endParaRPr lang="en-US" sz="3000" dirty="0"/>
          </a:p>
          <a:p>
            <a:r>
              <a:rPr lang="en-US" sz="3000" dirty="0"/>
              <a:t>What is annotated: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documents </a:t>
            </a:r>
            <a:r>
              <a:rPr lang="en-US" sz="3000" dirty="0"/>
              <a:t>available via the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</a:rPr>
              <a:t>internet</a:t>
            </a:r>
            <a:r>
              <a:rPr lang="en-US" sz="3000" dirty="0" smtClean="0"/>
              <a:t>.</a:t>
            </a:r>
            <a:endParaRPr lang="en-US" sz="3000" dirty="0"/>
          </a:p>
          <a:p>
            <a:r>
              <a:rPr lang="en-US" sz="3000" dirty="0"/>
              <a:t>Architecture: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one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</a:rPr>
              <a:t>DB-and-server </a:t>
            </a:r>
            <a:r>
              <a:rPr lang="en-US" sz="3000" dirty="0" err="1" smtClean="0">
                <a:solidFill>
                  <a:schemeClr val="accent6">
                    <a:lumMod val="75000"/>
                  </a:schemeClr>
                </a:solidFill>
              </a:rPr>
              <a:t>vs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multiple clients </a:t>
            </a:r>
            <a:r>
              <a:rPr lang="en-US" sz="3000" dirty="0"/>
              <a:t>(different use cases</a:t>
            </a:r>
            <a:r>
              <a:rPr lang="en-US" sz="3000" dirty="0" smtClean="0"/>
              <a:t>).</a:t>
            </a:r>
            <a:endParaRPr lang="en-US" sz="3000" dirty="0"/>
          </a:p>
          <a:p>
            <a:r>
              <a:rPr lang="en-US" sz="3000" dirty="0"/>
              <a:t>Distinguishing feature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: storing annotated copies </a:t>
            </a:r>
            <a:r>
              <a:rPr lang="en-US" sz="3000" dirty="0"/>
              <a:t>of </a:t>
            </a:r>
            <a:r>
              <a:rPr lang="en-US" sz="3000" dirty="0" smtClean="0"/>
              <a:t>documents.</a:t>
            </a:r>
            <a:endParaRPr lang="en-US" sz="30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/>
              <a:t>2014-11-28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November 2014, DASISH final conference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2882103"/>
      </p:ext>
    </p:extLst>
  </p:cSld>
  <p:clrMapOvr>
    <a:masterClrMapping/>
  </p:clrMapOvr>
</p:sld>
</file>

<file path=ppt/theme/theme1.xml><?xml version="1.0" encoding="utf-8"?>
<a:theme xmlns:a="http://schemas.openxmlformats.org/drawingml/2006/main" name="DASISH PP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DASISH PP template</Template>
  <TotalTime>7360</TotalTime>
  <Words>874</Words>
  <Application>Microsoft Macintosh PowerPoint</Application>
  <PresentationFormat>On-screen Show (4:3)</PresentationFormat>
  <Paragraphs>95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DASISH PP template</vt:lpstr>
      <vt:lpstr>DASISH  Web Annotation Framework  TLA MPI Nijmegen, University of Gothenburg, KC London, University of Tartu</vt:lpstr>
      <vt:lpstr>Task 5.6: motivation for DWAN</vt:lpstr>
      <vt:lpstr>Researchers want to store the results of collaborative work</vt:lpstr>
      <vt:lpstr>Use case example 1: web-page annotation</vt:lpstr>
      <vt:lpstr>Use case example 2: wiki-annotation</vt:lpstr>
      <vt:lpstr>Use case example 3: syntactic and semantic annotations</vt:lpstr>
      <vt:lpstr>Use case example 4: image annotations</vt:lpstr>
      <vt:lpstr>Use case example 5: bibliographic annotations</vt:lpstr>
      <vt:lpstr>DWAN framework  for collaborative annotation</vt:lpstr>
      <vt:lpstr>DASISH Data Model inspired by Open Annotation Data Model</vt:lpstr>
      <vt:lpstr>DWAN architecture</vt:lpstr>
      <vt:lpstr>PowerPoint Presentation</vt:lpstr>
      <vt:lpstr>PowerPoint Presentation</vt:lpstr>
      <vt:lpstr>DWAN framework:  Clients outlook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Olha Shkaravska</dc:creator>
  <cp:lastModifiedBy>Olha Shakaravska</cp:lastModifiedBy>
  <cp:revision>340</cp:revision>
  <cp:lastPrinted>2012-11-16T11:17:15Z</cp:lastPrinted>
  <dcterms:created xsi:type="dcterms:W3CDTF">2012-11-16T07:28:01Z</dcterms:created>
  <dcterms:modified xsi:type="dcterms:W3CDTF">2014-11-26T22:13:13Z</dcterms:modified>
</cp:coreProperties>
</file>