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74" r:id="rId3"/>
    <p:sldId id="275" r:id="rId4"/>
    <p:sldId id="273" r:id="rId5"/>
    <p:sldId id="271" r:id="rId6"/>
    <p:sldId id="278" r:id="rId7"/>
    <p:sldId id="279" r:id="rId8"/>
    <p:sldId id="281" r:id="rId9"/>
    <p:sldId id="282" r:id="rId10"/>
    <p:sldId id="276" r:id="rId11"/>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75276" autoAdjust="0"/>
  </p:normalViewPr>
  <p:slideViewPr>
    <p:cSldViewPr snapToGrid="0" snapToObjects="1">
      <p:cViewPr>
        <p:scale>
          <a:sx n="75" d="100"/>
          <a:sy n="75" d="100"/>
        </p:scale>
        <p:origin x="-2580"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6E479F4-23BC-4E9C-84D7-07F38601E00D}" type="datetimeFigureOut">
              <a:rPr lang="en-US"/>
              <a:pPr>
                <a:defRPr/>
              </a:pPr>
              <a:t>10/22/2014</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264F44-9268-4DA7-8FD0-74756687F30C}" type="slidenum">
              <a:rPr lang="en-US"/>
              <a:pPr>
                <a:defRPr/>
              </a:pPr>
              <a:t>‹Nr.›</a:t>
            </a:fld>
            <a:endParaRPr lang="en-US"/>
          </a:p>
        </p:txBody>
      </p:sp>
    </p:spTree>
    <p:extLst>
      <p:ext uri="{BB962C8B-B14F-4D97-AF65-F5344CB8AC3E}">
        <p14:creationId xmlns:p14="http://schemas.microsoft.com/office/powerpoint/2010/main" val="3496462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p:cNvSpPr>
            <a:spLocks noGrp="1" noRot="1" noChangeAspect="1"/>
          </p:cNvSpPr>
          <p:nvPr>
            <p:ph type="sldImg"/>
          </p:nvPr>
        </p:nvSpPr>
        <p:spPr bwMode="auto">
          <a:noFill/>
          <a:ln>
            <a:solidFill>
              <a:srgbClr val="000000"/>
            </a:solidFill>
            <a:miter lim="800000"/>
            <a:headEnd/>
            <a:tailEnd/>
          </a:ln>
        </p:spPr>
      </p:sp>
      <p:sp>
        <p:nvSpPr>
          <p:cNvPr id="153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9547C1-BBC5-4DFE-B478-23667274F98E}"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bwMode="auto">
          <a:noFill/>
          <a:ln>
            <a:solidFill>
              <a:srgbClr val="000000"/>
            </a:solidFill>
            <a:miter lim="800000"/>
            <a:headEnd/>
            <a:tailEnd/>
          </a:ln>
        </p:spPr>
      </p:sp>
      <p:sp>
        <p:nvSpPr>
          <p:cNvPr id="3379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00CD3-E78E-4B6D-AB71-40B56FFA9A5F}" type="slidenum">
              <a:rPr lang="en-US"/>
              <a:pPr fontAlgn="base">
                <a:spcBef>
                  <a:spcPct val="0"/>
                </a:spcBef>
                <a:spcAft>
                  <a:spcPct val="0"/>
                </a:spcAft>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p:spPr>
      </p:sp>
      <p:sp>
        <p:nvSpPr>
          <p:cNvPr id="174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Image: cc0</a:t>
            </a:r>
          </a:p>
        </p:txBody>
      </p:sp>
      <p:sp>
        <p:nvSpPr>
          <p:cNvPr id="174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D6C7CA-84A0-4717-87C7-1469609070D6}"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smtClean="0"/>
              <a:t>Image: cc0</a:t>
            </a:r>
          </a:p>
          <a:p>
            <a:pPr marL="285750" indent="-285750" eaLnBrk="1" fontAlgn="auto" hangingPunct="1">
              <a:spcBef>
                <a:spcPts val="0"/>
              </a:spcBef>
              <a:spcAft>
                <a:spcPts val="0"/>
              </a:spcAft>
              <a:buFont typeface="Arial" panose="020B0604020202020204" pitchFamily="34" charset="0"/>
              <a:buChar char="•"/>
              <a:defRPr/>
            </a:pPr>
            <a:r>
              <a:rPr lang="de-DE" smtClean="0"/>
              <a:t>Vulnerability: </a:t>
            </a:r>
            <a:r>
              <a:rPr lang="en-US" smtClean="0"/>
              <a:t>the trustor places him-/herself in a vulnerable position by trusting.</a:t>
            </a:r>
          </a:p>
          <a:p>
            <a:pPr marL="285750" indent="-285750" eaLnBrk="1" fontAlgn="auto" hangingPunct="1">
              <a:spcBef>
                <a:spcPts val="0"/>
              </a:spcBef>
              <a:spcAft>
                <a:spcPts val="0"/>
              </a:spcAft>
              <a:buFont typeface="Arial" panose="020B0604020202020204" pitchFamily="34" charset="0"/>
              <a:buChar char="•"/>
              <a:defRPr/>
            </a:pPr>
            <a:r>
              <a:rPr lang="en-US" smtClean="0"/>
              <a:t>Trustor has a need to fulfill, the trustee has the means to satisfy it. We have to trust in situations, where there is no alternative. </a:t>
            </a:r>
            <a:endParaRPr lang="de-DE" smtClean="0"/>
          </a:p>
          <a:p>
            <a:pPr marL="285750" indent="-285750" eaLnBrk="1" fontAlgn="auto" hangingPunct="1">
              <a:spcBef>
                <a:spcPts val="0"/>
              </a:spcBef>
              <a:spcAft>
                <a:spcPts val="0"/>
              </a:spcAft>
              <a:buFont typeface="Arial" panose="020B0604020202020204" pitchFamily="34" charset="0"/>
              <a:buChar char="•"/>
              <a:defRPr/>
            </a:pPr>
            <a:r>
              <a:rPr lang="de-DE" smtClean="0"/>
              <a:t>We have an expectation as to what the outcome is going to be, but we cannot be certain.</a:t>
            </a:r>
          </a:p>
        </p:txBody>
      </p:sp>
      <p:sp>
        <p:nvSpPr>
          <p:cNvPr id="1945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D7B495-26CE-4714-B264-3D13C594C618}"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bwMode="auto">
          <a:noFill/>
          <a:ln>
            <a:solidFill>
              <a:srgbClr val="000000"/>
            </a:solidFill>
            <a:miter lim="800000"/>
            <a:headEnd/>
            <a:tailEnd/>
          </a:ln>
        </p:spPr>
      </p:sp>
      <p:sp>
        <p:nvSpPr>
          <p:cNvPr id="2150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The question is, in the face of this unpleasantness, what makes it possible for us to trust someone? The answer is trustworthiness. We place our trust in people or organizations that appear trustworthy to us. </a:t>
            </a:r>
          </a:p>
        </p:txBody>
      </p:sp>
      <p:sp>
        <p:nvSpPr>
          <p:cNvPr id="2150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2A2DF7-54FA-4A81-A640-1E6BAD32F712}"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bwMode="auto">
          <a:noFill/>
          <a:ln>
            <a:solidFill>
              <a:srgbClr val="000000"/>
            </a:solidFill>
            <a:miter lim="800000"/>
            <a:headEnd/>
            <a:tailEnd/>
          </a:ln>
        </p:spPr>
      </p:sp>
      <p:sp>
        <p:nvSpPr>
          <p:cNvPr id="2355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t>Image: cc0</a:t>
            </a:r>
          </a:p>
          <a:p>
            <a:pPr eaLnBrk="1" hangingPunct="1">
              <a:spcBef>
                <a:spcPct val="0"/>
              </a:spcBef>
            </a:pPr>
            <a:endParaRPr lang="de-DE" dirty="0" smtClean="0"/>
          </a:p>
          <a:p>
            <a:pPr eaLnBrk="1" hangingPunct="1">
              <a:spcBef>
                <a:spcPct val="0"/>
              </a:spcBef>
            </a:pPr>
            <a:r>
              <a:rPr lang="de-DE" dirty="0" err="1" smtClean="0"/>
              <a:t>Important</a:t>
            </a:r>
            <a:r>
              <a:rPr lang="de-DE" dirty="0" smtClean="0"/>
              <a:t>: </a:t>
            </a:r>
            <a:r>
              <a:rPr lang="de-DE" dirty="0" err="1" smtClean="0"/>
              <a:t>audit</a:t>
            </a:r>
            <a:r>
              <a:rPr lang="de-DE" dirty="0" smtClean="0"/>
              <a:t> </a:t>
            </a:r>
            <a:r>
              <a:rPr lang="de-DE" dirty="0" err="1" smtClean="0"/>
              <a:t>and</a:t>
            </a:r>
            <a:r>
              <a:rPr lang="de-DE" dirty="0" smtClean="0"/>
              <a:t> </a:t>
            </a:r>
            <a:r>
              <a:rPr lang="de-DE" dirty="0" err="1" smtClean="0"/>
              <a:t>certification</a:t>
            </a:r>
            <a:r>
              <a:rPr lang="de-DE" dirty="0" smtClean="0"/>
              <a:t> </a:t>
            </a:r>
            <a:r>
              <a:rPr lang="de-DE" dirty="0" err="1" smtClean="0"/>
              <a:t>are</a:t>
            </a:r>
            <a:r>
              <a:rPr lang="de-DE" dirty="0" smtClean="0"/>
              <a:t> </a:t>
            </a:r>
            <a:r>
              <a:rPr lang="de-DE" dirty="0" err="1" smtClean="0"/>
              <a:t>external</a:t>
            </a:r>
            <a:r>
              <a:rPr lang="de-DE" dirty="0" smtClean="0"/>
              <a:t> </a:t>
            </a:r>
            <a:r>
              <a:rPr lang="de-DE" dirty="0" err="1" smtClean="0"/>
              <a:t>acknowledgement</a:t>
            </a:r>
            <a:r>
              <a:rPr lang="de-DE" dirty="0" smtClean="0"/>
              <a:t>, but </a:t>
            </a:r>
            <a:r>
              <a:rPr lang="de-DE" dirty="0" err="1" smtClean="0"/>
              <a:t>getting</a:t>
            </a:r>
            <a:r>
              <a:rPr lang="de-DE" dirty="0" smtClean="0"/>
              <a:t> </a:t>
            </a:r>
            <a:r>
              <a:rPr lang="de-DE" dirty="0" err="1" smtClean="0"/>
              <a:t>certification</a:t>
            </a:r>
            <a:r>
              <a:rPr lang="de-DE" dirty="0" smtClean="0"/>
              <a:t> </a:t>
            </a:r>
            <a:r>
              <a:rPr lang="de-DE" dirty="0" err="1" smtClean="0"/>
              <a:t>helps</a:t>
            </a:r>
            <a:r>
              <a:rPr lang="de-DE" dirty="0" smtClean="0"/>
              <a:t> </a:t>
            </a:r>
            <a:r>
              <a:rPr lang="de-DE" dirty="0" err="1" smtClean="0"/>
              <a:t>improving</a:t>
            </a:r>
            <a:r>
              <a:rPr lang="de-DE" dirty="0" smtClean="0"/>
              <a:t> </a:t>
            </a:r>
            <a:r>
              <a:rPr lang="de-DE" dirty="0" err="1" smtClean="0"/>
              <a:t>other</a:t>
            </a:r>
            <a:r>
              <a:rPr lang="de-DE" dirty="0" smtClean="0"/>
              <a:t> </a:t>
            </a:r>
            <a:r>
              <a:rPr lang="de-DE" dirty="0" err="1" smtClean="0"/>
              <a:t>attributes</a:t>
            </a:r>
            <a:r>
              <a:rPr lang="de-DE" dirty="0" smtClean="0"/>
              <a:t> </a:t>
            </a:r>
            <a:r>
              <a:rPr lang="de-DE" dirty="0" err="1" smtClean="0"/>
              <a:t>as</a:t>
            </a:r>
            <a:r>
              <a:rPr lang="de-DE" dirty="0" smtClean="0"/>
              <a:t> </a:t>
            </a:r>
            <a:r>
              <a:rPr lang="de-DE" dirty="0" err="1" smtClean="0"/>
              <a:t>well</a:t>
            </a:r>
            <a:r>
              <a:rPr lang="de-DE" dirty="0" smtClean="0"/>
              <a:t> (e.g. </a:t>
            </a:r>
            <a:r>
              <a:rPr lang="de-DE" dirty="0" err="1" smtClean="0"/>
              <a:t>guarantees</a:t>
            </a:r>
            <a:r>
              <a:rPr lang="de-DE" dirty="0" smtClean="0"/>
              <a:t>, </a:t>
            </a:r>
            <a:r>
              <a:rPr lang="de-DE" dirty="0" err="1" smtClean="0"/>
              <a:t>transparency</a:t>
            </a:r>
            <a:r>
              <a:rPr lang="de-DE" dirty="0" smtClean="0"/>
              <a:t>, </a:t>
            </a:r>
            <a:r>
              <a:rPr lang="de-DE" dirty="0" err="1" smtClean="0"/>
              <a:t>competence</a:t>
            </a:r>
            <a:r>
              <a:rPr lang="de-DE" dirty="0" smtClean="0"/>
              <a:t>)</a:t>
            </a:r>
          </a:p>
          <a:p>
            <a:pPr eaLnBrk="1" fontAlgn="t" hangingPunct="1">
              <a:spcBef>
                <a:spcPct val="0"/>
              </a:spcBef>
            </a:pPr>
            <a:endParaRPr lang="de-DE" dirty="0" smtClean="0"/>
          </a:p>
          <a:p>
            <a:pPr eaLnBrk="1" fontAlgn="t" hangingPunct="1">
              <a:spcBef>
                <a:spcPct val="0"/>
              </a:spcBef>
            </a:pPr>
            <a:r>
              <a:rPr lang="de-DE" dirty="0" err="1" smtClean="0"/>
              <a:t>Guarantees</a:t>
            </a:r>
            <a:r>
              <a:rPr lang="de-DE" dirty="0" smtClean="0"/>
              <a:t>: </a:t>
            </a:r>
            <a:r>
              <a:rPr lang="en-US" dirty="0" smtClean="0"/>
              <a:t>Actions which mitigate risk, e.g. statements concerning preservation and sustainability</a:t>
            </a:r>
          </a:p>
          <a:p>
            <a:pPr eaLnBrk="1" hangingPunct="1">
              <a:spcBef>
                <a:spcPct val="0"/>
              </a:spcBef>
            </a:pPr>
            <a:r>
              <a:rPr lang="de-DE" dirty="0" err="1" smtClean="0"/>
              <a:t>Predictability</a:t>
            </a:r>
            <a:r>
              <a:rPr lang="de-DE" dirty="0" smtClean="0"/>
              <a:t>: </a:t>
            </a:r>
            <a:r>
              <a:rPr lang="en-US" dirty="0" smtClean="0"/>
              <a:t>Consistency of trustee’s behavior</a:t>
            </a:r>
          </a:p>
          <a:p>
            <a:pPr eaLnBrk="1" fontAlgn="t" hangingPunct="1">
              <a:spcBef>
                <a:spcPct val="0"/>
              </a:spcBef>
            </a:pPr>
            <a:r>
              <a:rPr lang="de-DE" dirty="0" err="1" smtClean="0"/>
              <a:t>Transparency</a:t>
            </a:r>
            <a:r>
              <a:rPr lang="de-DE" dirty="0" smtClean="0"/>
              <a:t>: </a:t>
            </a:r>
            <a:r>
              <a:rPr lang="en-US" dirty="0" smtClean="0"/>
              <a:t>An organization’s perceived willingness to share trust-relevant information with stakeholders</a:t>
            </a:r>
          </a:p>
          <a:p>
            <a:pPr eaLnBrk="1" fontAlgn="t" hangingPunct="1">
              <a:spcBef>
                <a:spcPct val="0"/>
              </a:spcBef>
            </a:pPr>
            <a:r>
              <a:rPr lang="de-DE" dirty="0" smtClean="0"/>
              <a:t>Competence: </a:t>
            </a:r>
            <a:r>
              <a:rPr lang="en-US" dirty="0" smtClean="0"/>
              <a:t>Perception that organization has skills and expertise necessary to fulfill stakeholders’ needs</a:t>
            </a:r>
          </a:p>
          <a:p>
            <a:pPr eaLnBrk="1" fontAlgn="t" hangingPunct="1">
              <a:spcBef>
                <a:spcPct val="0"/>
              </a:spcBef>
            </a:pPr>
            <a:r>
              <a:rPr lang="de-DE" dirty="0" err="1" smtClean="0"/>
              <a:t>Benevolence</a:t>
            </a:r>
            <a:r>
              <a:rPr lang="de-DE" dirty="0" smtClean="0"/>
              <a:t>: </a:t>
            </a:r>
            <a:r>
              <a:rPr lang="de-DE" dirty="0" err="1" smtClean="0"/>
              <a:t>Perception</a:t>
            </a:r>
            <a:r>
              <a:rPr lang="de-DE" dirty="0" smtClean="0"/>
              <a:t> </a:t>
            </a:r>
            <a:r>
              <a:rPr lang="de-DE" dirty="0" err="1" smtClean="0"/>
              <a:t>that</a:t>
            </a:r>
            <a:r>
              <a:rPr lang="de-DE" dirty="0" smtClean="0"/>
              <a:t> </a:t>
            </a:r>
            <a:r>
              <a:rPr lang="de-DE" dirty="0" err="1" smtClean="0"/>
              <a:t>organization</a:t>
            </a:r>
            <a:r>
              <a:rPr lang="de-DE" dirty="0" smtClean="0"/>
              <a:t> </a:t>
            </a:r>
            <a:r>
              <a:rPr lang="de-DE" dirty="0" err="1" smtClean="0"/>
              <a:t>has</a:t>
            </a:r>
            <a:r>
              <a:rPr lang="de-DE" dirty="0" smtClean="0"/>
              <a:t> positive </a:t>
            </a:r>
            <a:r>
              <a:rPr lang="de-DE" dirty="0" err="1" smtClean="0"/>
              <a:t>intentions</a:t>
            </a:r>
            <a:r>
              <a:rPr lang="de-DE" dirty="0" smtClean="0"/>
              <a:t> </a:t>
            </a:r>
            <a:r>
              <a:rPr lang="de-DE" dirty="0" err="1" smtClean="0"/>
              <a:t>towards</a:t>
            </a:r>
            <a:r>
              <a:rPr lang="de-DE" dirty="0" smtClean="0"/>
              <a:t> </a:t>
            </a:r>
            <a:r>
              <a:rPr lang="de-DE" dirty="0" err="1" smtClean="0"/>
              <a:t>stakeholders</a:t>
            </a:r>
            <a:endParaRPr lang="en-US" dirty="0" smtClean="0"/>
          </a:p>
          <a:p>
            <a:pPr eaLnBrk="1" fontAlgn="t" hangingPunct="1">
              <a:spcBef>
                <a:spcPct val="0"/>
              </a:spcBef>
            </a:pPr>
            <a:r>
              <a:rPr lang="de-DE" dirty="0" err="1" smtClean="0"/>
              <a:t>Integrity</a:t>
            </a:r>
            <a:r>
              <a:rPr lang="de-DE" dirty="0" smtClean="0"/>
              <a:t>: </a:t>
            </a:r>
            <a:r>
              <a:rPr lang="en-US" dirty="0" smtClean="0"/>
              <a:t>Perception that organization is honest and treats stakeholders with respect</a:t>
            </a:r>
          </a:p>
          <a:p>
            <a:pPr eaLnBrk="1" fontAlgn="t" hangingPunct="1">
              <a:spcBef>
                <a:spcPct val="0"/>
              </a:spcBef>
            </a:pPr>
            <a:r>
              <a:rPr lang="de-DE" dirty="0" err="1" smtClean="0"/>
              <a:t>Identification</a:t>
            </a:r>
            <a:r>
              <a:rPr lang="de-DE" dirty="0" smtClean="0"/>
              <a:t>: </a:t>
            </a:r>
            <a:r>
              <a:rPr lang="en-US" dirty="0" smtClean="0"/>
              <a:t>Organization understands and internalizes stakeholder interests; shared values and commitment</a:t>
            </a:r>
          </a:p>
          <a:p>
            <a:pPr eaLnBrk="1" hangingPunct="1">
              <a:spcBef>
                <a:spcPct val="0"/>
              </a:spcBef>
            </a:pPr>
            <a:endParaRPr lang="de-DE" dirty="0" smtClean="0"/>
          </a:p>
          <a:p>
            <a:pPr eaLnBrk="1" hangingPunct="1">
              <a:spcBef>
                <a:spcPct val="0"/>
              </a:spcBef>
            </a:pPr>
            <a:r>
              <a:rPr lang="de-DE" dirty="0" smtClean="0"/>
              <a:t>Third-party </a:t>
            </a:r>
            <a:r>
              <a:rPr lang="de-DE" dirty="0" err="1" smtClean="0"/>
              <a:t>endorsements</a:t>
            </a:r>
            <a:r>
              <a:rPr lang="de-DE" dirty="0" smtClean="0"/>
              <a:t>: </a:t>
            </a:r>
            <a:r>
              <a:rPr lang="en-US" dirty="0" smtClean="0"/>
              <a:t>organization submits to judgment by an external assessors standards</a:t>
            </a:r>
          </a:p>
          <a:p>
            <a:pPr eaLnBrk="1" hangingPunct="1">
              <a:spcBef>
                <a:spcPct val="0"/>
              </a:spcBef>
            </a:pPr>
            <a:r>
              <a:rPr lang="de-DE" dirty="0" smtClean="0"/>
              <a:t>Reputation: </a:t>
            </a:r>
          </a:p>
          <a:p>
            <a:pPr eaLnBrk="1" hangingPunct="1">
              <a:spcBef>
                <a:spcPct val="0"/>
              </a:spcBef>
            </a:pPr>
            <a:r>
              <a:rPr lang="de-DE" dirty="0" err="1" smtClean="0"/>
              <a:t>Social</a:t>
            </a:r>
            <a:r>
              <a:rPr lang="de-DE" dirty="0" smtClean="0"/>
              <a:t> </a:t>
            </a:r>
            <a:r>
              <a:rPr lang="de-DE" dirty="0" err="1" smtClean="0"/>
              <a:t>factors</a:t>
            </a:r>
            <a:r>
              <a:rPr lang="de-DE" dirty="0" smtClean="0"/>
              <a:t>: </a:t>
            </a:r>
            <a:r>
              <a:rPr lang="en-US" dirty="0" smtClean="0"/>
              <a:t>influence from peers, mentors, the scholarly community</a:t>
            </a:r>
          </a:p>
          <a:p>
            <a:pPr eaLnBrk="1" hangingPunct="1">
              <a:spcBef>
                <a:spcPct val="0"/>
              </a:spcBef>
            </a:pPr>
            <a:endParaRPr lang="en-US" dirty="0" smtClean="0"/>
          </a:p>
        </p:txBody>
      </p:sp>
      <p:sp>
        <p:nvSpPr>
          <p:cNvPr id="235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3146B0-F2BB-4A3B-B239-D627C2727E80}"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bwMode="auto">
          <a:noFill/>
          <a:ln>
            <a:solidFill>
              <a:srgbClr val="000000"/>
            </a:solidFill>
            <a:miter lim="800000"/>
            <a:headEnd/>
            <a:tailEnd/>
          </a:ln>
        </p:spPr>
      </p:sp>
      <p:sp>
        <p:nvSpPr>
          <p:cNvPr id="2560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t>Image: cc0</a:t>
            </a:r>
          </a:p>
          <a:p>
            <a:pPr eaLnBrk="1" hangingPunct="1">
              <a:spcBef>
                <a:spcPct val="0"/>
              </a:spcBef>
            </a:pPr>
            <a:endParaRPr lang="de-DE" dirty="0" smtClean="0"/>
          </a:p>
          <a:p>
            <a:pPr eaLnBrk="1" hangingPunct="1">
              <a:spcBef>
                <a:spcPct val="0"/>
              </a:spcBef>
            </a:pPr>
            <a:r>
              <a:rPr lang="de-DE" dirty="0" smtClean="0"/>
              <a:t>In</a:t>
            </a:r>
            <a:r>
              <a:rPr lang="de-DE" baseline="0" dirty="0" smtClean="0"/>
              <a:t> </a:t>
            </a:r>
            <a:r>
              <a:rPr lang="de-DE" baseline="0" dirty="0" err="1" smtClean="0"/>
              <a:t>view</a:t>
            </a:r>
            <a:r>
              <a:rPr lang="de-DE" baseline="0" dirty="0" smtClean="0"/>
              <a:t> </a:t>
            </a:r>
            <a:r>
              <a:rPr lang="de-DE" baseline="0" dirty="0" err="1" smtClean="0"/>
              <a:t>of</a:t>
            </a:r>
            <a:r>
              <a:rPr lang="de-DE" baseline="0" dirty="0" smtClean="0"/>
              <a:t> all </a:t>
            </a:r>
            <a:r>
              <a:rPr lang="de-DE" baseline="0" dirty="0" err="1" smtClean="0"/>
              <a:t>these</a:t>
            </a:r>
            <a:r>
              <a:rPr lang="de-DE" baseline="0" dirty="0" smtClean="0"/>
              <a:t> different </a:t>
            </a:r>
            <a:r>
              <a:rPr lang="de-DE" baseline="0" dirty="0" err="1" smtClean="0"/>
              <a:t>building</a:t>
            </a:r>
            <a:r>
              <a:rPr lang="de-DE" baseline="0" dirty="0" smtClean="0"/>
              <a:t> </a:t>
            </a:r>
            <a:r>
              <a:rPr lang="de-DE" baseline="0" dirty="0" err="1" smtClean="0"/>
              <a:t>stones</a:t>
            </a:r>
            <a:r>
              <a:rPr lang="de-DE" baseline="0" dirty="0" smtClean="0"/>
              <a:t>, </a:t>
            </a:r>
            <a:r>
              <a:rPr lang="de-DE" baseline="0" dirty="0" err="1" smtClean="0"/>
              <a:t>the</a:t>
            </a:r>
            <a:r>
              <a:rPr lang="de-DE" baseline="0" dirty="0" smtClean="0"/>
              <a:t> </a:t>
            </a:r>
            <a:r>
              <a:rPr lang="de-DE" baseline="0" dirty="0" err="1" smtClean="0"/>
              <a:t>question</a:t>
            </a:r>
            <a:r>
              <a:rPr lang="de-DE" baseline="0" dirty="0" smtClean="0"/>
              <a:t> </a:t>
            </a:r>
            <a:r>
              <a:rPr lang="de-DE" baseline="0" dirty="0" err="1" smtClean="0"/>
              <a:t>is</a:t>
            </a:r>
            <a:r>
              <a:rPr lang="de-DE" baseline="0" dirty="0" smtClean="0"/>
              <a:t>: </a:t>
            </a:r>
            <a:r>
              <a:rPr lang="de-DE" baseline="0" dirty="0" err="1" smtClean="0"/>
              <a:t>where</a:t>
            </a:r>
            <a:r>
              <a:rPr lang="de-DE" baseline="0" dirty="0" smtClean="0"/>
              <a:t> </a:t>
            </a:r>
            <a:r>
              <a:rPr lang="de-DE" baseline="0" dirty="0" err="1" smtClean="0"/>
              <a:t>to</a:t>
            </a:r>
            <a:r>
              <a:rPr lang="de-DE" baseline="0" dirty="0" smtClean="0"/>
              <a:t> </a:t>
            </a:r>
            <a:r>
              <a:rPr lang="de-DE" baseline="0" dirty="0" err="1" smtClean="0"/>
              <a:t>begin</a:t>
            </a:r>
            <a:r>
              <a:rPr lang="de-DE" baseline="0" dirty="0" smtClean="0"/>
              <a:t>?</a:t>
            </a:r>
            <a:r>
              <a:rPr lang="de-DE" dirty="0" smtClean="0"/>
              <a:t> </a:t>
            </a:r>
            <a:endParaRPr lang="de-DE" dirty="0" smtClean="0"/>
          </a:p>
          <a:p>
            <a:pPr eaLnBrk="1" hangingPunct="1">
              <a:spcBef>
                <a:spcPct val="0"/>
              </a:spcBef>
            </a:pPr>
            <a:endParaRPr lang="de-DE" dirty="0" smtClean="0"/>
          </a:p>
          <a:p>
            <a:pPr eaLnBrk="1" hangingPunct="1">
              <a:spcBef>
                <a:spcPct val="0"/>
              </a:spcBef>
            </a:pPr>
            <a:r>
              <a:rPr lang="de-DE" dirty="0" smtClean="0"/>
              <a:t>As just </a:t>
            </a:r>
            <a:r>
              <a:rPr lang="de-DE" dirty="0" err="1" smtClean="0"/>
              <a:t>explained</a:t>
            </a:r>
            <a:r>
              <a:rPr lang="de-DE" dirty="0" smtClean="0"/>
              <a:t>, </a:t>
            </a:r>
            <a:r>
              <a:rPr lang="de-DE" dirty="0" err="1" smtClean="0"/>
              <a:t>one</a:t>
            </a:r>
            <a:r>
              <a:rPr lang="de-DE" dirty="0" smtClean="0"/>
              <a:t> </a:t>
            </a:r>
            <a:r>
              <a:rPr lang="de-DE" dirty="0" err="1" smtClean="0"/>
              <a:t>very</a:t>
            </a:r>
            <a:r>
              <a:rPr lang="de-DE" dirty="0" smtClean="0"/>
              <a:t> </a:t>
            </a:r>
            <a:r>
              <a:rPr lang="de-DE" dirty="0" err="1" smtClean="0"/>
              <a:t>important</a:t>
            </a:r>
            <a:r>
              <a:rPr lang="de-DE" dirty="0" smtClean="0"/>
              <a:t> </a:t>
            </a:r>
            <a:r>
              <a:rPr lang="de-DE" dirty="0" err="1" smtClean="0"/>
              <a:t>factor</a:t>
            </a:r>
            <a:r>
              <a:rPr lang="de-DE" dirty="0" smtClean="0"/>
              <a:t> </a:t>
            </a:r>
            <a:r>
              <a:rPr lang="de-DE" dirty="0" err="1" smtClean="0"/>
              <a:t>is</a:t>
            </a:r>
            <a:r>
              <a:rPr lang="de-DE" dirty="0" smtClean="0"/>
              <a:t> transparent </a:t>
            </a:r>
            <a:r>
              <a:rPr lang="de-DE" dirty="0" err="1" smtClean="0"/>
              <a:t>communication</a:t>
            </a:r>
            <a:r>
              <a:rPr lang="de-DE" dirty="0" smtClean="0"/>
              <a:t> – </a:t>
            </a:r>
            <a:r>
              <a:rPr lang="de-DE" dirty="0" err="1" smtClean="0"/>
              <a:t>establish</a:t>
            </a:r>
            <a:r>
              <a:rPr lang="de-DE" dirty="0" smtClean="0"/>
              <a:t> a </a:t>
            </a:r>
            <a:r>
              <a:rPr lang="de-DE" dirty="0" err="1" smtClean="0"/>
              <a:t>dialogue</a:t>
            </a:r>
            <a:r>
              <a:rPr lang="de-DE" dirty="0" smtClean="0"/>
              <a:t> </a:t>
            </a:r>
            <a:r>
              <a:rPr lang="de-DE" dirty="0" err="1" smtClean="0"/>
              <a:t>with</a:t>
            </a:r>
            <a:r>
              <a:rPr lang="de-DE" dirty="0" smtClean="0"/>
              <a:t> </a:t>
            </a:r>
            <a:r>
              <a:rPr lang="de-DE" dirty="0" err="1" smtClean="0"/>
              <a:t>your</a:t>
            </a:r>
            <a:r>
              <a:rPr lang="de-DE" dirty="0" smtClean="0"/>
              <a:t> </a:t>
            </a:r>
            <a:r>
              <a:rPr lang="de-DE" dirty="0" err="1" smtClean="0"/>
              <a:t>designated</a:t>
            </a:r>
            <a:r>
              <a:rPr lang="de-DE" dirty="0" smtClean="0"/>
              <a:t> </a:t>
            </a:r>
            <a:r>
              <a:rPr lang="de-DE" dirty="0" err="1" smtClean="0"/>
              <a:t>community</a:t>
            </a:r>
            <a:endParaRPr lang="de-DE" dirty="0" smtClean="0"/>
          </a:p>
          <a:p>
            <a:pPr eaLnBrk="1" hangingPunct="1">
              <a:spcBef>
                <a:spcPct val="0"/>
              </a:spcBef>
            </a:pPr>
            <a:endParaRPr lang="de-DE" dirty="0" smtClean="0"/>
          </a:p>
          <a:p>
            <a:pPr eaLnBrk="1" hangingPunct="1">
              <a:spcBef>
                <a:spcPct val="0"/>
              </a:spcBef>
            </a:pPr>
            <a:r>
              <a:rPr lang="de-DE" dirty="0" err="1" smtClean="0"/>
              <a:t>However</a:t>
            </a:r>
            <a:r>
              <a:rPr lang="de-DE" dirty="0" smtClean="0"/>
              <a:t>, </a:t>
            </a:r>
            <a:r>
              <a:rPr lang="de-DE" dirty="0" err="1" smtClean="0"/>
              <a:t>it</a:t>
            </a:r>
            <a:r>
              <a:rPr lang="de-DE" dirty="0" smtClean="0"/>
              <a:t> </a:t>
            </a:r>
            <a:r>
              <a:rPr lang="de-DE" dirty="0" err="1" smtClean="0"/>
              <a:t>is</a:t>
            </a:r>
            <a:r>
              <a:rPr lang="de-DE" dirty="0" smtClean="0"/>
              <a:t> </a:t>
            </a:r>
            <a:r>
              <a:rPr lang="de-DE" dirty="0" err="1" smtClean="0"/>
              <a:t>equally</a:t>
            </a:r>
            <a:r>
              <a:rPr lang="de-DE" dirty="0" smtClean="0"/>
              <a:t> </a:t>
            </a:r>
            <a:r>
              <a:rPr lang="de-DE" dirty="0" err="1" smtClean="0"/>
              <a:t>important</a:t>
            </a:r>
            <a:r>
              <a:rPr lang="de-DE" dirty="0" smtClean="0"/>
              <a:t> </a:t>
            </a:r>
            <a:r>
              <a:rPr lang="de-DE" dirty="0" err="1" smtClean="0"/>
              <a:t>to</a:t>
            </a:r>
            <a:r>
              <a:rPr lang="de-DE" dirty="0" smtClean="0"/>
              <a:t> „</a:t>
            </a:r>
            <a:r>
              <a:rPr lang="de-DE" dirty="0" err="1" smtClean="0"/>
              <a:t>look</a:t>
            </a:r>
            <a:r>
              <a:rPr lang="de-DE" dirty="0" smtClean="0"/>
              <a:t> </a:t>
            </a:r>
            <a:r>
              <a:rPr lang="de-DE" dirty="0" err="1" smtClean="0"/>
              <a:t>inwardly</a:t>
            </a:r>
            <a:r>
              <a:rPr lang="de-DE" dirty="0" smtClean="0"/>
              <a:t>“ so </a:t>
            </a:r>
            <a:r>
              <a:rPr lang="de-DE" dirty="0" err="1" smtClean="0"/>
              <a:t>to</a:t>
            </a:r>
            <a:r>
              <a:rPr lang="de-DE" dirty="0" smtClean="0"/>
              <a:t> </a:t>
            </a:r>
            <a:r>
              <a:rPr lang="de-DE" dirty="0" err="1" smtClean="0"/>
              <a:t>speak</a:t>
            </a:r>
            <a:r>
              <a:rPr lang="de-DE" dirty="0" smtClean="0"/>
              <a:t>. </a:t>
            </a:r>
            <a:r>
              <a:rPr lang="de-DE" dirty="0" err="1" smtClean="0"/>
              <a:t>It</a:t>
            </a:r>
            <a:r>
              <a:rPr lang="de-DE" dirty="0" smtClean="0"/>
              <a:t> </a:t>
            </a:r>
            <a:r>
              <a:rPr lang="de-DE" dirty="0" err="1" smtClean="0"/>
              <a:t>is</a:t>
            </a:r>
            <a:r>
              <a:rPr lang="de-DE" dirty="0" smtClean="0"/>
              <a:t> </a:t>
            </a:r>
            <a:r>
              <a:rPr lang="de-DE" dirty="0" err="1" smtClean="0"/>
              <a:t>important</a:t>
            </a:r>
            <a:r>
              <a:rPr lang="de-DE" dirty="0" smtClean="0"/>
              <a:t> </a:t>
            </a:r>
            <a:r>
              <a:rPr lang="de-DE" dirty="0" err="1" smtClean="0"/>
              <a:t>that</a:t>
            </a:r>
            <a:r>
              <a:rPr lang="de-DE" dirty="0" smtClean="0"/>
              <a:t> on </a:t>
            </a:r>
            <a:r>
              <a:rPr lang="de-DE" dirty="0" err="1" smtClean="0"/>
              <a:t>the</a:t>
            </a:r>
            <a:r>
              <a:rPr lang="de-DE" dirty="0" smtClean="0"/>
              <a:t> </a:t>
            </a:r>
            <a:r>
              <a:rPr lang="de-DE" dirty="0" err="1" smtClean="0"/>
              <a:t>inside</a:t>
            </a:r>
            <a:r>
              <a:rPr lang="de-DE" dirty="0" smtClean="0"/>
              <a:t> </a:t>
            </a:r>
            <a:r>
              <a:rPr lang="de-DE" dirty="0" err="1" smtClean="0"/>
              <a:t>of</a:t>
            </a:r>
            <a:r>
              <a:rPr lang="de-DE" dirty="0" smtClean="0"/>
              <a:t> </a:t>
            </a:r>
            <a:r>
              <a:rPr lang="de-DE" dirty="0" err="1" smtClean="0"/>
              <a:t>the</a:t>
            </a:r>
            <a:r>
              <a:rPr lang="de-DE" dirty="0" smtClean="0"/>
              <a:t> </a:t>
            </a:r>
            <a:r>
              <a:rPr lang="de-DE" dirty="0" err="1" smtClean="0"/>
              <a:t>repository</a:t>
            </a:r>
            <a:r>
              <a:rPr lang="de-DE" dirty="0" smtClean="0"/>
              <a:t> </a:t>
            </a:r>
            <a:r>
              <a:rPr lang="de-DE" dirty="0" err="1" smtClean="0"/>
              <a:t>everything</a:t>
            </a:r>
            <a:r>
              <a:rPr lang="de-DE" dirty="0" smtClean="0"/>
              <a:t> </a:t>
            </a:r>
            <a:r>
              <a:rPr lang="de-DE" dirty="0" err="1" smtClean="0"/>
              <a:t>works</a:t>
            </a:r>
            <a:r>
              <a:rPr lang="de-DE" dirty="0" smtClean="0"/>
              <a:t> in a </a:t>
            </a:r>
            <a:r>
              <a:rPr lang="de-DE" dirty="0" err="1" smtClean="0"/>
              <a:t>manner</a:t>
            </a:r>
            <a:r>
              <a:rPr lang="de-DE" dirty="0" smtClean="0"/>
              <a:t> </a:t>
            </a:r>
            <a:r>
              <a:rPr lang="de-DE" dirty="0" err="1" smtClean="0"/>
              <a:t>that</a:t>
            </a:r>
            <a:r>
              <a:rPr lang="de-DE" dirty="0" smtClean="0"/>
              <a:t> </a:t>
            </a:r>
            <a:r>
              <a:rPr lang="de-DE" dirty="0" err="1" smtClean="0"/>
              <a:t>deserves</a:t>
            </a:r>
            <a:r>
              <a:rPr lang="de-DE" dirty="0" smtClean="0"/>
              <a:t> </a:t>
            </a:r>
            <a:r>
              <a:rPr lang="de-DE" dirty="0" err="1" smtClean="0"/>
              <a:t>trust</a:t>
            </a:r>
            <a:r>
              <a:rPr lang="de-DE" dirty="0" smtClean="0"/>
              <a:t>. </a:t>
            </a:r>
          </a:p>
          <a:p>
            <a:pPr eaLnBrk="1" hangingPunct="1">
              <a:spcBef>
                <a:spcPct val="0"/>
              </a:spcBef>
            </a:pPr>
            <a:endParaRPr lang="de-DE" dirty="0" smtClean="0"/>
          </a:p>
          <a:p>
            <a:pPr eaLnBrk="1" hangingPunct="1">
              <a:spcBef>
                <a:spcPct val="0"/>
              </a:spcBef>
            </a:pPr>
            <a:r>
              <a:rPr lang="de-DE" dirty="0" smtClean="0"/>
              <a:t>But just </a:t>
            </a:r>
            <a:r>
              <a:rPr lang="de-DE" dirty="0" err="1" smtClean="0"/>
              <a:t>because</a:t>
            </a:r>
            <a:r>
              <a:rPr lang="de-DE" dirty="0" smtClean="0"/>
              <a:t> </a:t>
            </a:r>
            <a:r>
              <a:rPr lang="de-DE" dirty="0" err="1" smtClean="0"/>
              <a:t>someone</a:t>
            </a:r>
            <a:r>
              <a:rPr lang="de-DE" dirty="0" smtClean="0"/>
              <a:t> </a:t>
            </a:r>
            <a:r>
              <a:rPr lang="de-DE" dirty="0" err="1" smtClean="0"/>
              <a:t>claims</a:t>
            </a:r>
            <a:r>
              <a:rPr lang="de-DE" dirty="0" smtClean="0"/>
              <a:t> </a:t>
            </a:r>
            <a:r>
              <a:rPr lang="de-DE" dirty="0" err="1" smtClean="0"/>
              <a:t>that</a:t>
            </a:r>
            <a:r>
              <a:rPr lang="de-DE" dirty="0" smtClean="0"/>
              <a:t> </a:t>
            </a:r>
            <a:r>
              <a:rPr lang="de-DE" dirty="0" err="1" smtClean="0"/>
              <a:t>they</a:t>
            </a:r>
            <a:r>
              <a:rPr lang="de-DE" dirty="0" smtClean="0"/>
              <a:t> </a:t>
            </a:r>
            <a:r>
              <a:rPr lang="de-DE" dirty="0" err="1" smtClean="0"/>
              <a:t>are</a:t>
            </a:r>
            <a:r>
              <a:rPr lang="de-DE" dirty="0" smtClean="0"/>
              <a:t> </a:t>
            </a:r>
            <a:r>
              <a:rPr lang="de-DE" dirty="0" err="1" smtClean="0"/>
              <a:t>trustworthy</a:t>
            </a:r>
            <a:r>
              <a:rPr lang="de-DE" dirty="0" smtClean="0"/>
              <a:t>, </a:t>
            </a:r>
            <a:r>
              <a:rPr lang="de-DE" dirty="0" err="1" smtClean="0"/>
              <a:t>that</a:t>
            </a:r>
            <a:r>
              <a:rPr lang="de-DE" dirty="0" smtClean="0"/>
              <a:t> </a:t>
            </a:r>
            <a:r>
              <a:rPr lang="de-DE" dirty="0" err="1" smtClean="0"/>
              <a:t>doesn‘t</a:t>
            </a:r>
            <a:r>
              <a:rPr lang="de-DE" dirty="0" smtClean="0"/>
              <a:t> </a:t>
            </a:r>
            <a:r>
              <a:rPr lang="de-DE" dirty="0" err="1" smtClean="0"/>
              <a:t>mean</a:t>
            </a:r>
            <a:r>
              <a:rPr lang="de-DE" dirty="0" smtClean="0"/>
              <a:t> </a:t>
            </a:r>
            <a:r>
              <a:rPr lang="de-DE" dirty="0" err="1" smtClean="0"/>
              <a:t>they</a:t>
            </a:r>
            <a:r>
              <a:rPr lang="de-DE" dirty="0" smtClean="0"/>
              <a:t> </a:t>
            </a:r>
            <a:r>
              <a:rPr lang="de-DE" dirty="0" err="1" smtClean="0"/>
              <a:t>really</a:t>
            </a:r>
            <a:r>
              <a:rPr lang="de-DE" dirty="0" smtClean="0"/>
              <a:t> </a:t>
            </a:r>
            <a:r>
              <a:rPr lang="de-DE" dirty="0" err="1" smtClean="0"/>
              <a:t>can</a:t>
            </a:r>
            <a:r>
              <a:rPr lang="de-DE" dirty="0" smtClean="0"/>
              <a:t> </a:t>
            </a:r>
            <a:r>
              <a:rPr lang="de-DE" dirty="0" err="1" smtClean="0"/>
              <a:t>be</a:t>
            </a:r>
            <a:r>
              <a:rPr lang="de-DE" dirty="0" smtClean="0"/>
              <a:t> </a:t>
            </a:r>
            <a:r>
              <a:rPr lang="de-DE" dirty="0" err="1" smtClean="0"/>
              <a:t>trusted</a:t>
            </a:r>
            <a:r>
              <a:rPr lang="de-DE" dirty="0" smtClean="0"/>
              <a:t>. </a:t>
            </a:r>
            <a:r>
              <a:rPr lang="de-DE" dirty="0" err="1" smtClean="0"/>
              <a:t>And</a:t>
            </a:r>
            <a:r>
              <a:rPr lang="de-DE" dirty="0" smtClean="0"/>
              <a:t> </a:t>
            </a:r>
            <a:r>
              <a:rPr lang="de-DE" dirty="0" err="1" smtClean="0"/>
              <a:t>this</a:t>
            </a:r>
            <a:r>
              <a:rPr lang="de-DE" dirty="0" smtClean="0"/>
              <a:t>, </a:t>
            </a:r>
            <a:r>
              <a:rPr lang="de-DE" dirty="0" err="1" smtClean="0"/>
              <a:t>of</a:t>
            </a:r>
            <a:r>
              <a:rPr lang="de-DE" dirty="0" smtClean="0"/>
              <a:t> </a:t>
            </a:r>
            <a:r>
              <a:rPr lang="de-DE" dirty="0" err="1" smtClean="0"/>
              <a:t>course</a:t>
            </a:r>
            <a:r>
              <a:rPr lang="de-DE" dirty="0" smtClean="0"/>
              <a:t>, also </a:t>
            </a:r>
            <a:r>
              <a:rPr lang="de-DE" dirty="0" err="1" smtClean="0"/>
              <a:t>applies</a:t>
            </a:r>
            <a:r>
              <a:rPr lang="de-DE" dirty="0" smtClean="0"/>
              <a:t> </a:t>
            </a:r>
            <a:r>
              <a:rPr lang="de-DE" dirty="0" err="1" smtClean="0"/>
              <a:t>to</a:t>
            </a:r>
            <a:r>
              <a:rPr lang="de-DE" dirty="0" smtClean="0"/>
              <a:t> </a:t>
            </a:r>
            <a:r>
              <a:rPr lang="de-DE" dirty="0" err="1" smtClean="0"/>
              <a:t>repositories</a:t>
            </a:r>
            <a:r>
              <a:rPr lang="de-DE" dirty="0" smtClean="0"/>
              <a:t> </a:t>
            </a:r>
            <a:r>
              <a:rPr lang="de-DE" dirty="0" err="1" smtClean="0"/>
              <a:t>and</a:t>
            </a:r>
            <a:r>
              <a:rPr lang="de-DE" dirty="0" smtClean="0"/>
              <a:t> </a:t>
            </a:r>
            <a:r>
              <a:rPr lang="de-DE" dirty="0" err="1" smtClean="0"/>
              <a:t>archives</a:t>
            </a:r>
            <a:r>
              <a:rPr lang="de-DE" dirty="0" smtClean="0"/>
              <a:t>. </a:t>
            </a:r>
          </a:p>
          <a:p>
            <a:pPr eaLnBrk="1" hangingPunct="1">
              <a:spcBef>
                <a:spcPct val="0"/>
              </a:spcBef>
            </a:pPr>
            <a:endParaRPr lang="de-DE" dirty="0" smtClean="0"/>
          </a:p>
          <a:p>
            <a:pPr eaLnBrk="1" hangingPunct="1">
              <a:spcBef>
                <a:spcPct val="0"/>
              </a:spcBef>
            </a:pPr>
            <a:r>
              <a:rPr lang="de-DE" dirty="0" smtClean="0"/>
              <a:t>In </a:t>
            </a:r>
            <a:r>
              <a:rPr lang="de-DE" dirty="0" err="1" smtClean="0"/>
              <a:t>consequence</a:t>
            </a:r>
            <a:r>
              <a:rPr lang="de-DE" dirty="0" smtClean="0"/>
              <a:t>, </a:t>
            </a:r>
            <a:r>
              <a:rPr lang="de-DE" dirty="0" err="1" smtClean="0"/>
              <a:t>the</a:t>
            </a:r>
            <a:r>
              <a:rPr lang="de-DE" dirty="0" smtClean="0"/>
              <a:t> </a:t>
            </a:r>
            <a:r>
              <a:rPr lang="de-DE" dirty="0" err="1" smtClean="0"/>
              <a:t>community</a:t>
            </a:r>
            <a:r>
              <a:rPr lang="de-DE" dirty="0" smtClean="0"/>
              <a:t> </a:t>
            </a:r>
            <a:r>
              <a:rPr lang="de-DE" dirty="0" err="1" smtClean="0"/>
              <a:t>started</a:t>
            </a:r>
            <a:r>
              <a:rPr lang="de-DE" dirty="0" smtClean="0"/>
              <a:t> </a:t>
            </a:r>
            <a:r>
              <a:rPr lang="de-DE" dirty="0" err="1" smtClean="0"/>
              <a:t>thinking</a:t>
            </a:r>
            <a:r>
              <a:rPr lang="de-DE" dirty="0" smtClean="0"/>
              <a:t> </a:t>
            </a:r>
            <a:r>
              <a:rPr lang="de-DE" dirty="0" err="1" smtClean="0"/>
              <a:t>about</a:t>
            </a:r>
            <a:r>
              <a:rPr lang="de-DE" dirty="0" smtClean="0"/>
              <a:t> a </a:t>
            </a:r>
            <a:r>
              <a:rPr lang="de-DE" dirty="0" err="1" smtClean="0"/>
              <a:t>way</a:t>
            </a:r>
            <a:r>
              <a:rPr lang="de-DE" dirty="0" smtClean="0"/>
              <a:t> </a:t>
            </a:r>
            <a:r>
              <a:rPr lang="de-DE" dirty="0" err="1" smtClean="0"/>
              <a:t>of</a:t>
            </a:r>
            <a:r>
              <a:rPr lang="de-DE" dirty="0" smtClean="0"/>
              <a:t> </a:t>
            </a:r>
            <a:r>
              <a:rPr lang="de-DE" dirty="0" err="1" smtClean="0"/>
              <a:t>testing</a:t>
            </a:r>
            <a:r>
              <a:rPr lang="de-DE" dirty="0" smtClean="0"/>
              <a:t> </a:t>
            </a:r>
            <a:r>
              <a:rPr lang="de-DE" dirty="0" err="1" smtClean="0"/>
              <a:t>and</a:t>
            </a:r>
            <a:r>
              <a:rPr lang="de-DE" dirty="0" smtClean="0"/>
              <a:t> </a:t>
            </a:r>
            <a:r>
              <a:rPr lang="de-DE" dirty="0" err="1" smtClean="0"/>
              <a:t>proving</a:t>
            </a:r>
            <a:r>
              <a:rPr lang="de-DE" dirty="0" smtClean="0"/>
              <a:t> </a:t>
            </a:r>
            <a:r>
              <a:rPr lang="de-DE" dirty="0" err="1" smtClean="0"/>
              <a:t>these</a:t>
            </a:r>
            <a:r>
              <a:rPr lang="de-DE" dirty="0" smtClean="0"/>
              <a:t> </a:t>
            </a:r>
            <a:r>
              <a:rPr lang="de-DE" dirty="0" err="1" smtClean="0"/>
              <a:t>claims</a:t>
            </a:r>
            <a:r>
              <a:rPr lang="de-DE" dirty="0" smtClean="0"/>
              <a:t> </a:t>
            </a:r>
            <a:r>
              <a:rPr lang="de-DE" dirty="0" err="1" smtClean="0"/>
              <a:t>very</a:t>
            </a:r>
            <a:r>
              <a:rPr lang="de-DE" dirty="0" smtClean="0"/>
              <a:t> </a:t>
            </a:r>
            <a:r>
              <a:rPr lang="de-DE" dirty="0" err="1" smtClean="0"/>
              <a:t>early</a:t>
            </a:r>
            <a:r>
              <a:rPr lang="de-DE" dirty="0" smtClean="0"/>
              <a:t>. </a:t>
            </a:r>
          </a:p>
          <a:p>
            <a:pPr eaLnBrk="1" hangingPunct="1">
              <a:spcBef>
                <a:spcPct val="0"/>
              </a:spcBef>
            </a:pPr>
            <a:endParaRPr lang="de-DE" dirty="0" smtClean="0"/>
          </a:p>
          <a:p>
            <a:pPr eaLnBrk="1" hangingPunct="1">
              <a:spcBef>
                <a:spcPct val="0"/>
              </a:spcBef>
            </a:pPr>
            <a:r>
              <a:rPr lang="de-DE" dirty="0" err="1" smtClean="0"/>
              <a:t>Result</a:t>
            </a:r>
            <a:r>
              <a:rPr lang="de-DE" dirty="0" smtClean="0"/>
              <a:t>: </a:t>
            </a:r>
            <a:r>
              <a:rPr lang="de-DE" dirty="0" err="1" smtClean="0"/>
              <a:t>lists</a:t>
            </a:r>
            <a:r>
              <a:rPr lang="de-DE" dirty="0" smtClean="0"/>
              <a:t> </a:t>
            </a:r>
            <a:r>
              <a:rPr lang="de-DE" dirty="0" err="1" smtClean="0"/>
              <a:t>of</a:t>
            </a:r>
            <a:r>
              <a:rPr lang="de-DE" dirty="0" smtClean="0"/>
              <a:t> </a:t>
            </a:r>
            <a:r>
              <a:rPr lang="de-DE" dirty="0" err="1" smtClean="0"/>
              <a:t>requirements</a:t>
            </a:r>
            <a:r>
              <a:rPr lang="de-DE" dirty="0" smtClean="0"/>
              <a:t> </a:t>
            </a:r>
            <a:r>
              <a:rPr lang="de-DE" dirty="0" err="1" smtClean="0"/>
              <a:t>that</a:t>
            </a:r>
            <a:r>
              <a:rPr lang="de-DE" dirty="0" smtClean="0"/>
              <a:t> </a:t>
            </a:r>
            <a:r>
              <a:rPr lang="de-DE" dirty="0" err="1" smtClean="0"/>
              <a:t>trustworthy</a:t>
            </a:r>
            <a:r>
              <a:rPr lang="de-DE" dirty="0" smtClean="0"/>
              <a:t> </a:t>
            </a:r>
            <a:r>
              <a:rPr lang="de-DE" dirty="0" err="1" smtClean="0"/>
              <a:t>repository</a:t>
            </a:r>
            <a:r>
              <a:rPr lang="de-DE" dirty="0" smtClean="0"/>
              <a:t> </a:t>
            </a:r>
            <a:r>
              <a:rPr lang="de-DE" dirty="0" err="1" smtClean="0"/>
              <a:t>has</a:t>
            </a:r>
            <a:r>
              <a:rPr lang="de-DE" dirty="0" smtClean="0"/>
              <a:t> </a:t>
            </a:r>
            <a:r>
              <a:rPr lang="de-DE" dirty="0" err="1" smtClean="0"/>
              <a:t>to</a:t>
            </a:r>
            <a:r>
              <a:rPr lang="de-DE" dirty="0" smtClean="0"/>
              <a:t> </a:t>
            </a:r>
            <a:r>
              <a:rPr lang="de-DE" dirty="0" err="1" smtClean="0"/>
              <a:t>fulfill</a:t>
            </a:r>
            <a:r>
              <a:rPr lang="de-DE" dirty="0" smtClean="0"/>
              <a:t> </a:t>
            </a:r>
            <a:r>
              <a:rPr lang="de-DE" dirty="0" err="1" smtClean="0"/>
              <a:t>and</a:t>
            </a:r>
            <a:r>
              <a:rPr lang="de-DE" dirty="0" smtClean="0"/>
              <a:t> </a:t>
            </a:r>
            <a:r>
              <a:rPr lang="de-DE" dirty="0" err="1" smtClean="0"/>
              <a:t>criteria</a:t>
            </a:r>
            <a:r>
              <a:rPr lang="de-DE" dirty="0" smtClean="0"/>
              <a:t> </a:t>
            </a:r>
            <a:r>
              <a:rPr lang="de-DE" dirty="0" err="1" smtClean="0"/>
              <a:t>to</a:t>
            </a:r>
            <a:r>
              <a:rPr lang="de-DE" dirty="0" smtClean="0"/>
              <a:t> </a:t>
            </a:r>
            <a:r>
              <a:rPr lang="de-DE" dirty="0" err="1" smtClean="0"/>
              <a:t>measure</a:t>
            </a:r>
            <a:r>
              <a:rPr lang="de-DE" dirty="0" smtClean="0"/>
              <a:t> </a:t>
            </a:r>
            <a:r>
              <a:rPr lang="de-DE" dirty="0" err="1" smtClean="0"/>
              <a:t>them</a:t>
            </a:r>
            <a:r>
              <a:rPr lang="de-DE" dirty="0" smtClean="0"/>
              <a:t>.</a:t>
            </a:r>
          </a:p>
          <a:p>
            <a:pPr eaLnBrk="1" hangingPunct="1">
              <a:spcBef>
                <a:spcPct val="0"/>
              </a:spcBef>
            </a:pPr>
            <a:r>
              <a:rPr lang="de-DE" dirty="0" smtClean="0"/>
              <a:t>These </a:t>
            </a:r>
            <a:r>
              <a:rPr lang="de-DE" dirty="0" err="1" smtClean="0"/>
              <a:t>usually</a:t>
            </a:r>
            <a:r>
              <a:rPr lang="de-DE" dirty="0" smtClean="0"/>
              <a:t> </a:t>
            </a:r>
            <a:r>
              <a:rPr lang="de-DE" dirty="0" err="1" smtClean="0"/>
              <a:t>address</a:t>
            </a:r>
            <a:r>
              <a:rPr lang="de-DE" dirty="0" smtClean="0"/>
              <a:t> all </a:t>
            </a:r>
            <a:r>
              <a:rPr lang="de-DE" dirty="0" err="1" smtClean="0"/>
              <a:t>three</a:t>
            </a:r>
            <a:r>
              <a:rPr lang="de-DE" dirty="0" smtClean="0"/>
              <a:t> </a:t>
            </a:r>
            <a:r>
              <a:rPr lang="de-DE" dirty="0" err="1" smtClean="0"/>
              <a:t>dimensions</a:t>
            </a:r>
            <a:r>
              <a:rPr lang="de-DE" dirty="0" smtClean="0"/>
              <a:t> </a:t>
            </a:r>
            <a:r>
              <a:rPr lang="de-DE" dirty="0" err="1" smtClean="0"/>
              <a:t>of</a:t>
            </a:r>
            <a:r>
              <a:rPr lang="de-DE" dirty="0" smtClean="0"/>
              <a:t> digital </a:t>
            </a:r>
            <a:r>
              <a:rPr lang="de-DE" dirty="0" err="1" smtClean="0"/>
              <a:t>preservation</a:t>
            </a:r>
            <a:endParaRPr lang="de-DE" dirty="0" smtClean="0"/>
          </a:p>
          <a:p>
            <a:pPr eaLnBrk="1" hangingPunct="1">
              <a:spcBef>
                <a:spcPct val="0"/>
              </a:spcBef>
            </a:pPr>
            <a:endParaRPr lang="de-DE" dirty="0" smtClean="0"/>
          </a:p>
        </p:txBody>
      </p:sp>
      <p:sp>
        <p:nvSpPr>
          <p:cNvPr id="2560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15A3E-0E33-472D-880D-F6D404CF909A}"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t>Image: cc0</a:t>
            </a:r>
          </a:p>
          <a:p>
            <a:pPr eaLnBrk="1" hangingPunct="1">
              <a:spcBef>
                <a:spcPct val="0"/>
              </a:spcBef>
            </a:pPr>
            <a:endParaRPr lang="en-US" dirty="0" smtClean="0"/>
          </a:p>
          <a:p>
            <a:pPr eaLnBrk="1" hangingPunct="1">
              <a:spcBef>
                <a:spcPct val="0"/>
              </a:spcBef>
            </a:pPr>
            <a:r>
              <a:rPr lang="en-US" dirty="0" smtClean="0"/>
              <a:t>Generally, there are different ways in which audit and certification tools can be used.</a:t>
            </a:r>
          </a:p>
          <a:p>
            <a:pPr eaLnBrk="1" hangingPunct="1">
              <a:spcBef>
                <a:spcPct val="0"/>
              </a:spcBef>
            </a:pPr>
            <a:endParaRPr lang="en-US" dirty="0" smtClean="0"/>
          </a:p>
          <a:p>
            <a:pPr eaLnBrk="1" hangingPunct="1">
              <a:spcBef>
                <a:spcPct val="0"/>
              </a:spcBef>
            </a:pPr>
            <a:r>
              <a:rPr lang="en-US" dirty="0" smtClean="0"/>
              <a:t>They can be used as a guideline to design a digital repository, as a reminder/checklist which issues have to be considered</a:t>
            </a:r>
          </a:p>
          <a:p>
            <a:pPr eaLnBrk="1" hangingPunct="1">
              <a:spcBef>
                <a:spcPct val="0"/>
              </a:spcBef>
            </a:pPr>
            <a:r>
              <a:rPr lang="en-US" dirty="0" smtClean="0"/>
              <a:t>They can be used for self-audit of existing preservation systems;</a:t>
            </a:r>
          </a:p>
          <a:p>
            <a:pPr eaLnBrk="1" hangingPunct="1">
              <a:spcBef>
                <a:spcPct val="0"/>
              </a:spcBef>
            </a:pPr>
            <a:r>
              <a:rPr lang="en-US" dirty="0" smtClean="0"/>
              <a:t>or in proper certification processes, which include external review</a:t>
            </a:r>
          </a:p>
          <a:p>
            <a:pPr eaLnBrk="1" hangingPunct="1">
              <a:spcBef>
                <a:spcPct val="0"/>
              </a:spcBef>
            </a:pPr>
            <a:endParaRPr lang="en-US" dirty="0" smtClean="0"/>
          </a:p>
          <a:p>
            <a:pPr eaLnBrk="1" hangingPunct="1">
              <a:spcBef>
                <a:spcPct val="0"/>
              </a:spcBef>
            </a:pPr>
            <a:r>
              <a:rPr lang="en-US" dirty="0" smtClean="0"/>
              <a:t>The time, effort, and hence resources needed differ with regard to the standard you choose and are highest for the certification. </a:t>
            </a:r>
          </a:p>
          <a:p>
            <a:pPr eaLnBrk="1" hangingPunct="1">
              <a:spcBef>
                <a:spcPct val="0"/>
              </a:spcBef>
            </a:pPr>
            <a:endParaRPr lang="en-US" dirty="0" smtClean="0"/>
          </a:p>
          <a:p>
            <a:pPr eaLnBrk="1" hangingPunct="1">
              <a:spcBef>
                <a:spcPct val="0"/>
              </a:spcBef>
            </a:pPr>
            <a:r>
              <a:rPr lang="en-US" dirty="0" smtClean="0"/>
              <a:t>There are many different checklists and standards around, but over the years a „consolidation“ has taken place and an effort has been made to better link and integrate the existing tools.</a:t>
            </a:r>
          </a:p>
          <a:p>
            <a:pPr eaLnBrk="1" hangingPunct="1">
              <a:spcBef>
                <a:spcPct val="0"/>
              </a:spcBef>
            </a:pPr>
            <a:endParaRPr lang="en-US" dirty="0" smtClean="0"/>
          </a:p>
          <a:p>
            <a:pPr eaLnBrk="1" hangingPunct="1">
              <a:spcBef>
                <a:spcPct val="0"/>
              </a:spcBef>
            </a:pPr>
            <a:r>
              <a:rPr lang="en-US" dirty="0" smtClean="0"/>
              <a:t>The result of this was the Memorandum of Understanding to create a European Framework for Audit and Certification signed by several partners in 2010.</a:t>
            </a:r>
          </a:p>
          <a:p>
            <a:pPr eaLnBrk="1" hangingPunct="1">
              <a:spcBef>
                <a:spcPct val="0"/>
              </a:spcBef>
            </a:pPr>
            <a:endParaRPr lang="de-DE" dirty="0" smtClean="0"/>
          </a:p>
        </p:txBody>
      </p:sp>
      <p:sp>
        <p:nvSpPr>
          <p:cNvPr id="2765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B71E50-7353-4C27-BED8-D90760628F7A}"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p:cNvSpPr>
          <p:nvPr>
            <p:ph type="sldImg"/>
          </p:nvPr>
        </p:nvSpPr>
        <p:spPr bwMode="auto">
          <a:noFill/>
          <a:ln>
            <a:solidFill>
              <a:srgbClr val="000000"/>
            </a:solidFill>
            <a:miter lim="800000"/>
            <a:headEnd/>
            <a:tailEnd/>
          </a:ln>
        </p:spPr>
      </p:sp>
      <p:sp>
        <p:nvSpPr>
          <p:cNvPr id="296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Image: cc0</a:t>
            </a:r>
          </a:p>
          <a:p>
            <a:pPr eaLnBrk="1" hangingPunct="1">
              <a:spcBef>
                <a:spcPct val="0"/>
              </a:spcBef>
            </a:pPr>
            <a:endParaRPr lang="de-DE" smtClean="0"/>
          </a:p>
          <a:p>
            <a:pPr eaLnBrk="1" hangingPunct="1">
              <a:spcBef>
                <a:spcPct val="0"/>
              </a:spcBef>
            </a:pPr>
            <a:r>
              <a:rPr lang="de-DE" smtClean="0"/>
              <a:t>Ideas was the creation of an integrated framework for certification. This integrated framework comprises three levels</a:t>
            </a:r>
            <a:endParaRPr lang="en-US" smtClean="0"/>
          </a:p>
          <a:p>
            <a:pPr eaLnBrk="1" hangingPunct="1">
              <a:spcBef>
                <a:spcPct val="0"/>
              </a:spcBef>
            </a:pPr>
            <a:endParaRPr lang="de-DE" smtClean="0"/>
          </a:p>
        </p:txBody>
      </p:sp>
      <p:sp>
        <p:nvSpPr>
          <p:cNvPr id="2969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AC6E2C-A7F8-40EB-8568-0520122D95BF}"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bwMode="auto">
          <a:noFill/>
          <a:ln>
            <a:solidFill>
              <a:srgbClr val="000000"/>
            </a:solidFill>
            <a:miter lim="800000"/>
            <a:headEnd/>
            <a:tailEnd/>
          </a:ln>
        </p:spPr>
      </p:sp>
      <p:sp>
        <p:nvSpPr>
          <p:cNvPr id="3174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t>Image: cc0</a:t>
            </a:r>
          </a:p>
          <a:p>
            <a:pPr eaLnBrk="1" hangingPunct="1">
              <a:spcBef>
                <a:spcPct val="0"/>
              </a:spcBef>
            </a:pPr>
            <a:endParaRPr lang="de-DE" dirty="0" smtClean="0"/>
          </a:p>
          <a:p>
            <a:pPr eaLnBrk="1" hangingPunct="1">
              <a:spcBef>
                <a:spcPct val="0"/>
              </a:spcBef>
            </a:pPr>
            <a:r>
              <a:rPr lang="de-DE" dirty="0" smtClean="0"/>
              <a:t>1) Basic </a:t>
            </a:r>
            <a:r>
              <a:rPr lang="de-DE" dirty="0" err="1" smtClean="0"/>
              <a:t>certification</a:t>
            </a:r>
            <a:r>
              <a:rPr lang="de-DE" dirty="0" smtClean="0"/>
              <a:t> </a:t>
            </a:r>
            <a:r>
              <a:rPr lang="de-DE" dirty="0" err="1" smtClean="0"/>
              <a:t>uses</a:t>
            </a:r>
            <a:r>
              <a:rPr lang="de-DE" dirty="0" smtClean="0"/>
              <a:t> </a:t>
            </a:r>
            <a:r>
              <a:rPr lang="de-DE" dirty="0" err="1" smtClean="0"/>
              <a:t>the</a:t>
            </a:r>
            <a:r>
              <a:rPr lang="de-DE" dirty="0" smtClean="0"/>
              <a:t> Data Seal </a:t>
            </a:r>
            <a:r>
              <a:rPr lang="de-DE" dirty="0" err="1" smtClean="0"/>
              <a:t>of</a:t>
            </a:r>
            <a:r>
              <a:rPr lang="de-DE" dirty="0" smtClean="0"/>
              <a:t> </a:t>
            </a:r>
            <a:r>
              <a:rPr lang="de-DE" dirty="0" err="1" smtClean="0"/>
              <a:t>Approval</a:t>
            </a:r>
            <a:r>
              <a:rPr lang="de-DE" dirty="0" smtClean="0"/>
              <a:t>:</a:t>
            </a:r>
          </a:p>
          <a:p>
            <a:pPr eaLnBrk="1" hangingPunct="1">
              <a:spcBef>
                <a:spcPct val="0"/>
              </a:spcBef>
              <a:buFontTx/>
              <a:buChar char="•"/>
            </a:pPr>
            <a:r>
              <a:rPr lang="de-DE" dirty="0" err="1" smtClean="0"/>
              <a:t>set</a:t>
            </a:r>
            <a:r>
              <a:rPr lang="de-DE" dirty="0" smtClean="0"/>
              <a:t> </a:t>
            </a:r>
            <a:r>
              <a:rPr lang="de-DE" dirty="0" err="1" smtClean="0"/>
              <a:t>of</a:t>
            </a:r>
            <a:r>
              <a:rPr lang="de-DE" dirty="0" smtClean="0"/>
              <a:t> 16 </a:t>
            </a:r>
            <a:r>
              <a:rPr lang="de-DE" dirty="0" err="1" smtClean="0"/>
              <a:t>guidelines</a:t>
            </a:r>
            <a:r>
              <a:rPr lang="de-DE" dirty="0" smtClean="0"/>
              <a:t> </a:t>
            </a:r>
            <a:r>
              <a:rPr lang="de-DE" dirty="0" err="1" smtClean="0"/>
              <a:t>concerning</a:t>
            </a:r>
            <a:r>
              <a:rPr lang="de-DE" dirty="0" smtClean="0"/>
              <a:t> </a:t>
            </a:r>
            <a:r>
              <a:rPr lang="de-DE" dirty="0" err="1" smtClean="0"/>
              <a:t>the</a:t>
            </a:r>
            <a:r>
              <a:rPr lang="de-DE" dirty="0" smtClean="0"/>
              <a:t> </a:t>
            </a:r>
            <a:r>
              <a:rPr lang="de-DE" dirty="0" err="1" smtClean="0"/>
              <a:t>data</a:t>
            </a:r>
            <a:r>
              <a:rPr lang="de-DE" dirty="0" smtClean="0"/>
              <a:t> </a:t>
            </a:r>
            <a:r>
              <a:rPr lang="de-DE" dirty="0" err="1" smtClean="0"/>
              <a:t>producers</a:t>
            </a:r>
            <a:r>
              <a:rPr lang="de-DE" dirty="0" smtClean="0"/>
              <a:t>, </a:t>
            </a:r>
            <a:r>
              <a:rPr lang="de-DE" dirty="0" err="1" smtClean="0"/>
              <a:t>the</a:t>
            </a:r>
            <a:r>
              <a:rPr lang="de-DE" dirty="0" smtClean="0"/>
              <a:t> </a:t>
            </a:r>
            <a:r>
              <a:rPr lang="de-DE" dirty="0" err="1" smtClean="0"/>
              <a:t>consumers</a:t>
            </a:r>
            <a:r>
              <a:rPr lang="de-DE" dirty="0" smtClean="0"/>
              <a:t>, </a:t>
            </a:r>
            <a:r>
              <a:rPr lang="de-DE" dirty="0" err="1" smtClean="0"/>
              <a:t>and</a:t>
            </a:r>
            <a:r>
              <a:rPr lang="de-DE" dirty="0" smtClean="0"/>
              <a:t> </a:t>
            </a:r>
            <a:r>
              <a:rPr lang="de-DE" dirty="0" err="1" smtClean="0"/>
              <a:t>the</a:t>
            </a:r>
            <a:r>
              <a:rPr lang="de-DE" dirty="0" smtClean="0"/>
              <a:t> </a:t>
            </a:r>
            <a:r>
              <a:rPr lang="de-DE" dirty="0" err="1" smtClean="0"/>
              <a:t>archive</a:t>
            </a:r>
            <a:r>
              <a:rPr lang="de-DE" dirty="0" smtClean="0"/>
              <a:t>. </a:t>
            </a:r>
          </a:p>
          <a:p>
            <a:pPr eaLnBrk="1" hangingPunct="1">
              <a:spcBef>
                <a:spcPct val="0"/>
              </a:spcBef>
              <a:buFontTx/>
              <a:buChar char="•"/>
            </a:pPr>
            <a:r>
              <a:rPr lang="de-DE" dirty="0" err="1" smtClean="0"/>
              <a:t>Focuses</a:t>
            </a:r>
            <a:r>
              <a:rPr lang="de-DE" dirty="0" smtClean="0"/>
              <a:t> on </a:t>
            </a:r>
            <a:r>
              <a:rPr lang="de-DE" dirty="0" err="1" smtClean="0"/>
              <a:t>research</a:t>
            </a:r>
            <a:r>
              <a:rPr lang="de-DE" dirty="0" smtClean="0"/>
              <a:t> </a:t>
            </a:r>
            <a:r>
              <a:rPr lang="de-DE" dirty="0" err="1" smtClean="0"/>
              <a:t>data</a:t>
            </a:r>
            <a:endParaRPr lang="de-DE" dirty="0" smtClean="0"/>
          </a:p>
          <a:p>
            <a:pPr eaLnBrk="1" hangingPunct="1">
              <a:spcBef>
                <a:spcPct val="0"/>
              </a:spcBef>
              <a:buFontTx/>
              <a:buChar char="•"/>
            </a:pPr>
            <a:r>
              <a:rPr lang="de-DE" dirty="0" smtClean="0"/>
              <a:t>Archive </a:t>
            </a:r>
            <a:r>
              <a:rPr lang="de-DE" dirty="0" err="1" smtClean="0"/>
              <a:t>provides</a:t>
            </a:r>
            <a:r>
              <a:rPr lang="de-DE" dirty="0" smtClean="0"/>
              <a:t> </a:t>
            </a:r>
            <a:r>
              <a:rPr lang="de-DE" dirty="0" err="1" smtClean="0"/>
              <a:t>documents</a:t>
            </a:r>
            <a:r>
              <a:rPr lang="de-DE" dirty="0" smtClean="0"/>
              <a:t> </a:t>
            </a:r>
            <a:r>
              <a:rPr lang="de-DE" dirty="0" err="1" smtClean="0"/>
              <a:t>about</a:t>
            </a:r>
            <a:r>
              <a:rPr lang="de-DE" dirty="0" smtClean="0"/>
              <a:t> </a:t>
            </a:r>
            <a:r>
              <a:rPr lang="de-DE" dirty="0" err="1" smtClean="0"/>
              <a:t>the</a:t>
            </a:r>
            <a:r>
              <a:rPr lang="de-DE" dirty="0" smtClean="0"/>
              <a:t> </a:t>
            </a:r>
            <a:r>
              <a:rPr lang="de-DE" dirty="0" err="1" smtClean="0"/>
              <a:t>implementation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guidelines</a:t>
            </a:r>
            <a:r>
              <a:rPr lang="de-DE" dirty="0" smtClean="0"/>
              <a:t> </a:t>
            </a:r>
            <a:r>
              <a:rPr lang="de-DE" dirty="0" err="1" smtClean="0"/>
              <a:t>through</a:t>
            </a:r>
            <a:r>
              <a:rPr lang="de-DE" dirty="0" smtClean="0"/>
              <a:t> an online </a:t>
            </a:r>
            <a:r>
              <a:rPr lang="de-DE" dirty="0" err="1" smtClean="0"/>
              <a:t>tool</a:t>
            </a:r>
            <a:endParaRPr lang="de-DE" dirty="0" smtClean="0"/>
          </a:p>
          <a:p>
            <a:pPr eaLnBrk="1" hangingPunct="1">
              <a:spcBef>
                <a:spcPct val="0"/>
              </a:spcBef>
              <a:buFontTx/>
              <a:buChar char="•"/>
            </a:pPr>
            <a:r>
              <a:rPr lang="de-DE" dirty="0" smtClean="0"/>
              <a:t>material </a:t>
            </a:r>
            <a:r>
              <a:rPr lang="de-DE" dirty="0" err="1" smtClean="0"/>
              <a:t>is</a:t>
            </a:r>
            <a:r>
              <a:rPr lang="de-DE" dirty="0" smtClean="0"/>
              <a:t> </a:t>
            </a:r>
            <a:r>
              <a:rPr lang="de-DE" dirty="0" err="1" smtClean="0"/>
              <a:t>reviewed</a:t>
            </a:r>
            <a:r>
              <a:rPr lang="de-DE" dirty="0" smtClean="0"/>
              <a:t> </a:t>
            </a:r>
            <a:r>
              <a:rPr lang="de-DE" dirty="0" err="1" smtClean="0"/>
              <a:t>by</a:t>
            </a:r>
            <a:r>
              <a:rPr lang="de-DE" dirty="0" smtClean="0"/>
              <a:t> a </a:t>
            </a:r>
            <a:r>
              <a:rPr lang="de-DE" dirty="0" err="1" smtClean="0"/>
              <a:t>member</a:t>
            </a:r>
            <a:r>
              <a:rPr lang="de-DE" dirty="0" smtClean="0"/>
              <a:t> </a:t>
            </a:r>
            <a:r>
              <a:rPr lang="de-DE" dirty="0" err="1" smtClean="0"/>
              <a:t>of</a:t>
            </a:r>
            <a:r>
              <a:rPr lang="de-DE" dirty="0" smtClean="0"/>
              <a:t> </a:t>
            </a:r>
            <a:r>
              <a:rPr lang="de-DE" dirty="0" err="1" smtClean="0"/>
              <a:t>the</a:t>
            </a:r>
            <a:r>
              <a:rPr lang="de-DE" dirty="0" smtClean="0"/>
              <a:t> DAS Board (</a:t>
            </a:r>
            <a:r>
              <a:rPr lang="de-DE" dirty="0" err="1" smtClean="0"/>
              <a:t>peer</a:t>
            </a:r>
            <a:r>
              <a:rPr lang="de-DE" dirty="0" smtClean="0"/>
              <a:t> </a:t>
            </a:r>
            <a:r>
              <a:rPr lang="de-DE" dirty="0" err="1" smtClean="0"/>
              <a:t>review</a:t>
            </a:r>
            <a:r>
              <a:rPr lang="de-DE" dirty="0" smtClean="0"/>
              <a:t>, not </a:t>
            </a:r>
            <a:r>
              <a:rPr lang="de-DE" dirty="0" err="1" smtClean="0"/>
              <a:t>audit</a:t>
            </a:r>
            <a:r>
              <a:rPr lang="de-DE" dirty="0" smtClean="0"/>
              <a:t>)</a:t>
            </a:r>
          </a:p>
          <a:p>
            <a:pPr eaLnBrk="1" hangingPunct="1">
              <a:spcBef>
                <a:spcPct val="0"/>
              </a:spcBef>
            </a:pPr>
            <a:endParaRPr lang="de-DE" dirty="0" smtClean="0"/>
          </a:p>
          <a:p>
            <a:pPr eaLnBrk="1" hangingPunct="1">
              <a:spcBef>
                <a:spcPct val="0"/>
              </a:spcBef>
            </a:pPr>
            <a:r>
              <a:rPr lang="de-DE" dirty="0" smtClean="0"/>
              <a:t>2) Extended </a:t>
            </a:r>
            <a:r>
              <a:rPr lang="de-DE" dirty="0" err="1" smtClean="0"/>
              <a:t>certification</a:t>
            </a:r>
            <a:r>
              <a:rPr lang="de-DE" dirty="0" smtClean="0"/>
              <a:t> </a:t>
            </a:r>
            <a:r>
              <a:rPr lang="de-DE" dirty="0" err="1" smtClean="0"/>
              <a:t>can</a:t>
            </a:r>
            <a:r>
              <a:rPr lang="de-DE" dirty="0" smtClean="0"/>
              <a:t> </a:t>
            </a:r>
            <a:r>
              <a:rPr lang="de-DE" dirty="0" err="1" smtClean="0"/>
              <a:t>be</a:t>
            </a:r>
            <a:r>
              <a:rPr lang="de-DE" dirty="0" smtClean="0"/>
              <a:t> </a:t>
            </a:r>
            <a:r>
              <a:rPr lang="de-DE" dirty="0" err="1" smtClean="0"/>
              <a:t>carried</a:t>
            </a:r>
            <a:r>
              <a:rPr lang="de-DE" dirty="0" smtClean="0"/>
              <a:t> out </a:t>
            </a:r>
            <a:r>
              <a:rPr lang="de-DE" dirty="0" err="1" smtClean="0"/>
              <a:t>with</a:t>
            </a:r>
            <a:r>
              <a:rPr lang="de-DE" dirty="0" smtClean="0"/>
              <a:t> </a:t>
            </a:r>
            <a:r>
              <a:rPr lang="de-DE" dirty="0" err="1" smtClean="0"/>
              <a:t>two</a:t>
            </a:r>
            <a:r>
              <a:rPr lang="de-DE" dirty="0" smtClean="0"/>
              <a:t> </a:t>
            </a:r>
            <a:r>
              <a:rPr lang="de-DE" dirty="0" err="1" smtClean="0"/>
              <a:t>standards</a:t>
            </a:r>
            <a:endParaRPr lang="de-DE" dirty="0" smtClean="0"/>
          </a:p>
          <a:p>
            <a:pPr eaLnBrk="1" hangingPunct="1">
              <a:spcBef>
                <a:spcPct val="0"/>
              </a:spcBef>
            </a:pPr>
            <a:r>
              <a:rPr lang="de-DE" dirty="0" smtClean="0"/>
              <a:t>ISO16363 </a:t>
            </a:r>
            <a:r>
              <a:rPr lang="de-DE" dirty="0" err="1" smtClean="0"/>
              <a:t>or</a:t>
            </a:r>
            <a:r>
              <a:rPr lang="de-DE" dirty="0" smtClean="0"/>
              <a:t> DIN31644/</a:t>
            </a:r>
            <a:r>
              <a:rPr lang="de-DE" dirty="0" err="1" smtClean="0"/>
              <a:t>nestor</a:t>
            </a:r>
            <a:r>
              <a:rPr lang="de-DE" dirty="0" smtClean="0"/>
              <a:t> Seal</a:t>
            </a:r>
          </a:p>
          <a:p>
            <a:pPr eaLnBrk="1" hangingPunct="1">
              <a:spcBef>
                <a:spcPct val="0"/>
              </a:spcBef>
            </a:pPr>
            <a:endParaRPr lang="de-DE" dirty="0" smtClean="0"/>
          </a:p>
          <a:p>
            <a:pPr eaLnBrk="1" hangingPunct="1">
              <a:spcBef>
                <a:spcPct val="0"/>
              </a:spcBef>
            </a:pPr>
            <a:r>
              <a:rPr lang="de-DE" dirty="0" smtClean="0"/>
              <a:t>DIN </a:t>
            </a:r>
          </a:p>
          <a:p>
            <a:pPr eaLnBrk="1" hangingPunct="1">
              <a:spcBef>
                <a:spcPct val="0"/>
              </a:spcBef>
              <a:buFontTx/>
              <a:buChar char="•"/>
            </a:pPr>
            <a:r>
              <a:rPr lang="de-DE" dirty="0" smtClean="0"/>
              <a:t>= „</a:t>
            </a:r>
            <a:r>
              <a:rPr lang="de-DE" dirty="0" err="1" smtClean="0"/>
              <a:t>Criteria</a:t>
            </a:r>
            <a:r>
              <a:rPr lang="de-DE" dirty="0" smtClean="0"/>
              <a:t> </a:t>
            </a:r>
            <a:r>
              <a:rPr lang="de-DE" dirty="0" err="1" smtClean="0"/>
              <a:t>for</a:t>
            </a:r>
            <a:r>
              <a:rPr lang="de-DE" dirty="0" smtClean="0"/>
              <a:t> </a:t>
            </a:r>
            <a:r>
              <a:rPr lang="de-DE" dirty="0" err="1" smtClean="0"/>
              <a:t>trustworthy</a:t>
            </a:r>
            <a:r>
              <a:rPr lang="de-DE" dirty="0" smtClean="0"/>
              <a:t> digital </a:t>
            </a:r>
            <a:r>
              <a:rPr lang="de-DE" dirty="0" err="1" smtClean="0"/>
              <a:t>archives</a:t>
            </a:r>
            <a:r>
              <a:rPr lang="de-DE" dirty="0" smtClean="0"/>
              <a:t>“, </a:t>
            </a:r>
            <a:r>
              <a:rPr lang="de-DE" dirty="0" err="1" smtClean="0"/>
              <a:t>derived</a:t>
            </a:r>
            <a:r>
              <a:rPr lang="de-DE" dirty="0" smtClean="0"/>
              <a:t> </a:t>
            </a:r>
            <a:r>
              <a:rPr lang="de-DE" dirty="0" err="1" smtClean="0"/>
              <a:t>from</a:t>
            </a:r>
            <a:r>
              <a:rPr lang="de-DE" dirty="0" smtClean="0"/>
              <a:t> </a:t>
            </a:r>
            <a:r>
              <a:rPr lang="de-DE" dirty="0" err="1" smtClean="0"/>
              <a:t>criteria</a:t>
            </a:r>
            <a:r>
              <a:rPr lang="de-DE" dirty="0" smtClean="0"/>
              <a:t> </a:t>
            </a:r>
            <a:r>
              <a:rPr lang="de-DE" dirty="0" err="1" smtClean="0"/>
              <a:t>catalog</a:t>
            </a:r>
            <a:r>
              <a:rPr lang="de-DE" dirty="0" smtClean="0"/>
              <a:t> </a:t>
            </a:r>
            <a:r>
              <a:rPr lang="de-DE" dirty="0" err="1" smtClean="0"/>
              <a:t>created</a:t>
            </a:r>
            <a:r>
              <a:rPr lang="de-DE" dirty="0" smtClean="0"/>
              <a:t> </a:t>
            </a:r>
            <a:r>
              <a:rPr lang="de-DE" dirty="0" err="1" smtClean="0"/>
              <a:t>by</a:t>
            </a:r>
            <a:r>
              <a:rPr lang="de-DE" dirty="0" smtClean="0"/>
              <a:t> </a:t>
            </a:r>
            <a:r>
              <a:rPr lang="de-DE" dirty="0" err="1" smtClean="0"/>
              <a:t>the</a:t>
            </a:r>
            <a:r>
              <a:rPr lang="de-DE" dirty="0" smtClean="0"/>
              <a:t> </a:t>
            </a:r>
            <a:r>
              <a:rPr lang="de-DE" dirty="0" err="1" smtClean="0"/>
              <a:t>nestor</a:t>
            </a:r>
            <a:r>
              <a:rPr lang="de-DE" dirty="0" smtClean="0"/>
              <a:t> initiative</a:t>
            </a:r>
          </a:p>
          <a:p>
            <a:pPr eaLnBrk="1" hangingPunct="1">
              <a:spcBef>
                <a:spcPct val="0"/>
              </a:spcBef>
              <a:buFontTx/>
              <a:buChar char="•"/>
            </a:pPr>
            <a:r>
              <a:rPr lang="de-DE" dirty="0" smtClean="0"/>
              <a:t>34 </a:t>
            </a:r>
            <a:r>
              <a:rPr lang="de-DE" dirty="0" err="1" smtClean="0"/>
              <a:t>criteria</a:t>
            </a:r>
            <a:r>
              <a:rPr lang="de-DE" dirty="0" smtClean="0"/>
              <a:t> in </a:t>
            </a:r>
            <a:r>
              <a:rPr lang="de-DE" dirty="0" err="1" smtClean="0"/>
              <a:t>the</a:t>
            </a:r>
            <a:r>
              <a:rPr lang="de-DE" dirty="0" smtClean="0"/>
              <a:t> </a:t>
            </a:r>
            <a:r>
              <a:rPr lang="de-DE" dirty="0" err="1" smtClean="0"/>
              <a:t>areas</a:t>
            </a:r>
            <a:r>
              <a:rPr lang="de-DE" dirty="0" smtClean="0"/>
              <a:t> </a:t>
            </a:r>
            <a:r>
              <a:rPr lang="de-DE" dirty="0" err="1" smtClean="0"/>
              <a:t>of</a:t>
            </a:r>
            <a:r>
              <a:rPr lang="de-DE" dirty="0" smtClean="0"/>
              <a:t> </a:t>
            </a:r>
            <a:r>
              <a:rPr lang="de-DE" dirty="0" err="1" smtClean="0"/>
              <a:t>organisation</a:t>
            </a:r>
            <a:r>
              <a:rPr lang="de-DE" dirty="0" smtClean="0"/>
              <a:t>, </a:t>
            </a:r>
            <a:r>
              <a:rPr lang="de-DE" dirty="0" err="1" smtClean="0"/>
              <a:t>object</a:t>
            </a:r>
            <a:r>
              <a:rPr lang="de-DE" dirty="0" smtClean="0"/>
              <a:t> </a:t>
            </a:r>
            <a:r>
              <a:rPr lang="de-DE" dirty="0" err="1" smtClean="0"/>
              <a:t>management</a:t>
            </a:r>
            <a:r>
              <a:rPr lang="de-DE" dirty="0" smtClean="0"/>
              <a:t>, </a:t>
            </a:r>
            <a:r>
              <a:rPr lang="de-DE" dirty="0" err="1" smtClean="0"/>
              <a:t>infrastructure</a:t>
            </a:r>
            <a:r>
              <a:rPr lang="de-DE" dirty="0" smtClean="0"/>
              <a:t> </a:t>
            </a:r>
            <a:r>
              <a:rPr lang="de-DE" dirty="0" err="1" smtClean="0"/>
              <a:t>and</a:t>
            </a:r>
            <a:r>
              <a:rPr lang="de-DE" dirty="0" smtClean="0"/>
              <a:t> </a:t>
            </a:r>
            <a:r>
              <a:rPr lang="de-DE" dirty="0" err="1" smtClean="0"/>
              <a:t>security</a:t>
            </a:r>
            <a:endParaRPr lang="de-DE" dirty="0" smtClean="0"/>
          </a:p>
          <a:p>
            <a:pPr eaLnBrk="1" hangingPunct="1">
              <a:spcBef>
                <a:spcPct val="0"/>
              </a:spcBef>
              <a:buFontTx/>
              <a:buChar char="•"/>
            </a:pPr>
            <a:r>
              <a:rPr lang="de-DE" dirty="0" err="1" smtClean="0"/>
              <a:t>for</a:t>
            </a:r>
            <a:r>
              <a:rPr lang="de-DE" dirty="0" smtClean="0"/>
              <a:t> </a:t>
            </a:r>
            <a:r>
              <a:rPr lang="de-DE" dirty="0" err="1" smtClean="0"/>
              <a:t>nestor</a:t>
            </a:r>
            <a:r>
              <a:rPr lang="de-DE" dirty="0" smtClean="0"/>
              <a:t> </a:t>
            </a:r>
            <a:r>
              <a:rPr lang="de-DE" dirty="0" err="1" smtClean="0"/>
              <a:t>seal</a:t>
            </a:r>
            <a:r>
              <a:rPr lang="de-DE" dirty="0" smtClean="0"/>
              <a:t>: </a:t>
            </a:r>
            <a:r>
              <a:rPr lang="de-DE" dirty="0" err="1" smtClean="0"/>
              <a:t>self-assessment</a:t>
            </a:r>
            <a:r>
              <a:rPr lang="de-DE" dirty="0" smtClean="0"/>
              <a:t> </a:t>
            </a:r>
            <a:r>
              <a:rPr lang="de-DE" dirty="0" err="1" smtClean="0"/>
              <a:t>which</a:t>
            </a:r>
            <a:r>
              <a:rPr lang="de-DE" dirty="0" smtClean="0"/>
              <a:t> </a:t>
            </a:r>
            <a:r>
              <a:rPr lang="de-DE" dirty="0" err="1" smtClean="0"/>
              <a:t>is</a:t>
            </a:r>
            <a:r>
              <a:rPr lang="de-DE" dirty="0" smtClean="0"/>
              <a:t> </a:t>
            </a:r>
            <a:r>
              <a:rPr lang="de-DE" dirty="0" err="1" smtClean="0"/>
              <a:t>reviewed</a:t>
            </a:r>
            <a:r>
              <a:rPr lang="de-DE" dirty="0" smtClean="0"/>
              <a:t> </a:t>
            </a:r>
            <a:r>
              <a:rPr lang="de-DE" dirty="0" err="1" smtClean="0"/>
              <a:t>by</a:t>
            </a:r>
            <a:r>
              <a:rPr lang="de-DE" dirty="0" smtClean="0"/>
              <a:t> </a:t>
            </a:r>
            <a:r>
              <a:rPr lang="de-DE" dirty="0" err="1" smtClean="0"/>
              <a:t>two</a:t>
            </a:r>
            <a:r>
              <a:rPr lang="de-DE" dirty="0" smtClean="0"/>
              <a:t> </a:t>
            </a:r>
            <a:r>
              <a:rPr lang="de-DE" dirty="0" err="1" smtClean="0"/>
              <a:t>reviewers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nestor</a:t>
            </a:r>
            <a:r>
              <a:rPr lang="de-DE" dirty="0" smtClean="0"/>
              <a:t> </a:t>
            </a:r>
            <a:r>
              <a:rPr lang="de-DE" dirty="0" err="1" smtClean="0"/>
              <a:t>Certification</a:t>
            </a:r>
            <a:r>
              <a:rPr lang="de-DE" dirty="0" smtClean="0"/>
              <a:t> </a:t>
            </a:r>
            <a:r>
              <a:rPr lang="de-DE" dirty="0" err="1" smtClean="0"/>
              <a:t>working</a:t>
            </a:r>
            <a:r>
              <a:rPr lang="de-DE" dirty="0" smtClean="0"/>
              <a:t> </a:t>
            </a:r>
            <a:r>
              <a:rPr lang="de-DE" dirty="0" err="1" smtClean="0"/>
              <a:t>group</a:t>
            </a:r>
            <a:endParaRPr lang="de-DE" dirty="0" smtClean="0"/>
          </a:p>
          <a:p>
            <a:pPr eaLnBrk="1" hangingPunct="1">
              <a:spcBef>
                <a:spcPct val="0"/>
              </a:spcBef>
              <a:buFontTx/>
              <a:buChar char="•"/>
            </a:pPr>
            <a:endParaRPr lang="de-DE" dirty="0" smtClean="0"/>
          </a:p>
          <a:p>
            <a:pPr eaLnBrk="1" hangingPunct="1">
              <a:spcBef>
                <a:spcPct val="0"/>
              </a:spcBef>
            </a:pPr>
            <a:r>
              <a:rPr lang="de-DE" dirty="0" smtClean="0"/>
              <a:t>ISO</a:t>
            </a:r>
          </a:p>
          <a:p>
            <a:pPr eaLnBrk="1" hangingPunct="1">
              <a:spcBef>
                <a:spcPct val="0"/>
              </a:spcBef>
              <a:buFontTx/>
              <a:buChar char="•"/>
            </a:pPr>
            <a:r>
              <a:rPr lang="de-DE" dirty="0" smtClean="0"/>
              <a:t>= „Audit </a:t>
            </a:r>
            <a:r>
              <a:rPr lang="de-DE" dirty="0" err="1" smtClean="0"/>
              <a:t>and</a:t>
            </a:r>
            <a:r>
              <a:rPr lang="de-DE" dirty="0" smtClean="0"/>
              <a:t> </a:t>
            </a:r>
            <a:r>
              <a:rPr lang="de-DE" dirty="0" err="1" smtClean="0"/>
              <a:t>Certification</a:t>
            </a:r>
            <a:r>
              <a:rPr lang="de-DE" dirty="0" smtClean="0"/>
              <a:t> </a:t>
            </a:r>
            <a:r>
              <a:rPr lang="de-DE" dirty="0" err="1" smtClean="0"/>
              <a:t>of</a:t>
            </a:r>
            <a:r>
              <a:rPr lang="de-DE" dirty="0" smtClean="0"/>
              <a:t> </a:t>
            </a:r>
            <a:r>
              <a:rPr lang="de-DE" dirty="0" err="1" smtClean="0"/>
              <a:t>trustworthy</a:t>
            </a:r>
            <a:r>
              <a:rPr lang="de-DE" dirty="0" smtClean="0"/>
              <a:t> digital </a:t>
            </a:r>
            <a:r>
              <a:rPr lang="de-DE" dirty="0" err="1" smtClean="0"/>
              <a:t>repositories</a:t>
            </a:r>
            <a:r>
              <a:rPr lang="de-DE" dirty="0" smtClean="0"/>
              <a:t>“</a:t>
            </a:r>
          </a:p>
          <a:p>
            <a:pPr eaLnBrk="1" hangingPunct="1">
              <a:spcBef>
                <a:spcPct val="0"/>
              </a:spcBef>
              <a:buFontTx/>
              <a:buChar char="•"/>
            </a:pPr>
            <a:r>
              <a:rPr lang="de-DE" dirty="0" err="1" smtClean="0"/>
              <a:t>derives</a:t>
            </a:r>
            <a:r>
              <a:rPr lang="de-DE" dirty="0" smtClean="0"/>
              <a:t> </a:t>
            </a:r>
            <a:r>
              <a:rPr lang="de-DE" dirty="0" err="1" smtClean="0"/>
              <a:t>from</a:t>
            </a:r>
            <a:r>
              <a:rPr lang="de-DE" dirty="0" smtClean="0"/>
              <a:t> TRAC, </a:t>
            </a:r>
            <a:r>
              <a:rPr lang="de-DE" dirty="0" err="1" smtClean="0"/>
              <a:t>Trusted</a:t>
            </a:r>
            <a:r>
              <a:rPr lang="de-DE" dirty="0" smtClean="0"/>
              <a:t> Digital </a:t>
            </a:r>
            <a:r>
              <a:rPr lang="de-DE" dirty="0" err="1" smtClean="0"/>
              <a:t>Repositories</a:t>
            </a:r>
            <a:r>
              <a:rPr lang="de-DE" dirty="0" smtClean="0"/>
              <a:t> Audit </a:t>
            </a:r>
            <a:r>
              <a:rPr lang="de-DE" dirty="0" err="1" smtClean="0"/>
              <a:t>and</a:t>
            </a:r>
            <a:r>
              <a:rPr lang="de-DE" dirty="0" smtClean="0"/>
              <a:t> </a:t>
            </a:r>
            <a:r>
              <a:rPr lang="de-DE" dirty="0" err="1" smtClean="0"/>
              <a:t>Certification</a:t>
            </a:r>
            <a:r>
              <a:rPr lang="de-DE" dirty="0" smtClean="0"/>
              <a:t> Checklist, </a:t>
            </a:r>
            <a:r>
              <a:rPr lang="de-DE" dirty="0" err="1" smtClean="0"/>
              <a:t>published</a:t>
            </a:r>
            <a:r>
              <a:rPr lang="de-DE" dirty="0" smtClean="0"/>
              <a:t> </a:t>
            </a:r>
            <a:r>
              <a:rPr lang="de-DE" dirty="0" err="1" smtClean="0"/>
              <a:t>by</a:t>
            </a:r>
            <a:r>
              <a:rPr lang="de-DE" dirty="0" smtClean="0"/>
              <a:t> </a:t>
            </a:r>
            <a:r>
              <a:rPr lang="de-DE" dirty="0" err="1" smtClean="0"/>
              <a:t>the</a:t>
            </a:r>
            <a:r>
              <a:rPr lang="de-DE" dirty="0" smtClean="0"/>
              <a:t> CCSDS</a:t>
            </a:r>
          </a:p>
          <a:p>
            <a:pPr eaLnBrk="1" hangingPunct="1">
              <a:spcBef>
                <a:spcPct val="0"/>
              </a:spcBef>
              <a:buFontTx/>
              <a:buChar char="•"/>
            </a:pPr>
            <a:r>
              <a:rPr lang="de-DE" dirty="0" smtClean="0"/>
              <a:t>84 </a:t>
            </a:r>
            <a:r>
              <a:rPr lang="de-DE" dirty="0" err="1" smtClean="0"/>
              <a:t>criteria</a:t>
            </a:r>
            <a:r>
              <a:rPr lang="de-DE" dirty="0" smtClean="0"/>
              <a:t> in </a:t>
            </a:r>
            <a:r>
              <a:rPr lang="de-DE" dirty="0" err="1" smtClean="0"/>
              <a:t>the</a:t>
            </a:r>
            <a:r>
              <a:rPr lang="de-DE" dirty="0" smtClean="0"/>
              <a:t> same </a:t>
            </a:r>
            <a:r>
              <a:rPr lang="de-DE" dirty="0" err="1" smtClean="0"/>
              <a:t>areas</a:t>
            </a:r>
            <a:r>
              <a:rPr lang="de-DE" dirty="0" smtClean="0"/>
              <a:t> </a:t>
            </a:r>
            <a:r>
              <a:rPr lang="de-DE" dirty="0" err="1" smtClean="0"/>
              <a:t>as</a:t>
            </a:r>
            <a:r>
              <a:rPr lang="de-DE" dirty="0" smtClean="0"/>
              <a:t> DIN</a:t>
            </a:r>
          </a:p>
          <a:p>
            <a:pPr eaLnBrk="1" hangingPunct="1">
              <a:spcBef>
                <a:spcPct val="0"/>
              </a:spcBef>
              <a:buFontTx/>
              <a:buChar char="•"/>
            </a:pPr>
            <a:r>
              <a:rPr lang="de-DE" dirty="0" err="1" smtClean="0"/>
              <a:t>currently</a:t>
            </a:r>
            <a:r>
              <a:rPr lang="de-DE" dirty="0" smtClean="0"/>
              <a:t> </a:t>
            </a:r>
            <a:r>
              <a:rPr lang="de-DE" dirty="0" err="1" smtClean="0"/>
              <a:t>only</a:t>
            </a:r>
            <a:r>
              <a:rPr lang="de-DE" dirty="0" smtClean="0"/>
              <a:t> </a:t>
            </a:r>
            <a:r>
              <a:rPr lang="de-DE" dirty="0" err="1" smtClean="0"/>
              <a:t>available</a:t>
            </a:r>
            <a:r>
              <a:rPr lang="de-DE" dirty="0" smtClean="0"/>
              <a:t> </a:t>
            </a:r>
            <a:r>
              <a:rPr lang="de-DE" dirty="0" err="1" smtClean="0"/>
              <a:t>for</a:t>
            </a:r>
            <a:r>
              <a:rPr lang="de-DE" dirty="0" smtClean="0"/>
              <a:t> </a:t>
            </a:r>
            <a:r>
              <a:rPr lang="de-DE" dirty="0" err="1" smtClean="0"/>
              <a:t>self-assessment</a:t>
            </a:r>
            <a:r>
              <a:rPr lang="de-DE" dirty="0" smtClean="0"/>
              <a:t> – </a:t>
            </a:r>
            <a:r>
              <a:rPr lang="de-DE" dirty="0" err="1" smtClean="0"/>
              <a:t>no</a:t>
            </a:r>
            <a:r>
              <a:rPr lang="de-DE" dirty="0" smtClean="0"/>
              <a:t> </a:t>
            </a:r>
            <a:r>
              <a:rPr lang="de-DE" dirty="0" err="1" smtClean="0"/>
              <a:t>certification</a:t>
            </a:r>
            <a:r>
              <a:rPr lang="de-DE" dirty="0" smtClean="0"/>
              <a:t> </a:t>
            </a:r>
            <a:r>
              <a:rPr lang="de-DE" dirty="0" err="1" smtClean="0"/>
              <a:t>procedure</a:t>
            </a:r>
            <a:r>
              <a:rPr lang="de-DE" dirty="0" smtClean="0"/>
              <a:t> </a:t>
            </a:r>
            <a:r>
              <a:rPr lang="de-DE" dirty="0" err="1" smtClean="0"/>
              <a:t>implemented</a:t>
            </a:r>
            <a:r>
              <a:rPr lang="de-DE" dirty="0" smtClean="0"/>
              <a:t> </a:t>
            </a:r>
            <a:r>
              <a:rPr lang="de-DE" dirty="0" err="1" smtClean="0"/>
              <a:t>yet</a:t>
            </a:r>
            <a:endParaRPr lang="de-DE" dirty="0" smtClean="0"/>
          </a:p>
          <a:p>
            <a:pPr eaLnBrk="1" hangingPunct="1">
              <a:spcBef>
                <a:spcPct val="0"/>
              </a:spcBef>
            </a:pPr>
            <a:endParaRPr lang="de-DE" dirty="0" smtClean="0"/>
          </a:p>
          <a:p>
            <a:pPr eaLnBrk="1" hangingPunct="1">
              <a:spcBef>
                <a:spcPct val="0"/>
              </a:spcBef>
            </a:pPr>
            <a:r>
              <a:rPr lang="de-DE" dirty="0" err="1" smtClean="0"/>
              <a:t>Important</a:t>
            </a:r>
            <a:r>
              <a:rPr lang="de-DE" dirty="0" smtClean="0"/>
              <a:t>: </a:t>
            </a:r>
            <a:r>
              <a:rPr lang="de-DE" dirty="0" err="1" smtClean="0"/>
              <a:t>it</a:t>
            </a:r>
            <a:r>
              <a:rPr lang="de-DE" dirty="0" smtClean="0"/>
              <a:t> </a:t>
            </a:r>
            <a:r>
              <a:rPr lang="de-DE" dirty="0" err="1" smtClean="0"/>
              <a:t>is</a:t>
            </a:r>
            <a:r>
              <a:rPr lang="de-DE" dirty="0" smtClean="0"/>
              <a:t> </a:t>
            </a:r>
            <a:r>
              <a:rPr lang="de-DE" dirty="0" err="1" smtClean="0"/>
              <a:t>basic</a:t>
            </a:r>
            <a:r>
              <a:rPr lang="de-DE" dirty="0" smtClean="0"/>
              <a:t> + </a:t>
            </a:r>
            <a:r>
              <a:rPr lang="de-DE" dirty="0" err="1" smtClean="0"/>
              <a:t>either</a:t>
            </a:r>
            <a:r>
              <a:rPr lang="de-DE" dirty="0" smtClean="0"/>
              <a:t> </a:t>
            </a:r>
            <a:r>
              <a:rPr lang="de-DE" dirty="0" err="1" smtClean="0"/>
              <a:t>extended</a:t>
            </a:r>
            <a:r>
              <a:rPr lang="de-DE" dirty="0" smtClean="0"/>
              <a:t> </a:t>
            </a:r>
            <a:r>
              <a:rPr lang="de-DE" dirty="0" err="1" smtClean="0"/>
              <a:t>or</a:t>
            </a:r>
            <a:r>
              <a:rPr lang="de-DE" dirty="0" smtClean="0"/>
              <a:t> formal </a:t>
            </a:r>
            <a:r>
              <a:rPr lang="de-DE" dirty="0" err="1" smtClean="0"/>
              <a:t>certification</a:t>
            </a:r>
            <a:r>
              <a:rPr lang="de-DE" dirty="0" smtClean="0"/>
              <a:t>!</a:t>
            </a:r>
          </a:p>
          <a:p>
            <a:pPr eaLnBrk="1" hangingPunct="1">
              <a:spcBef>
                <a:spcPct val="0"/>
              </a:spcBef>
            </a:pPr>
            <a:r>
              <a:rPr lang="de-DE" dirty="0" smtClean="0"/>
              <a:t>Level 3 </a:t>
            </a:r>
            <a:r>
              <a:rPr lang="de-DE" dirty="0" err="1" smtClean="0"/>
              <a:t>does</a:t>
            </a:r>
            <a:r>
              <a:rPr lang="de-DE" dirty="0" smtClean="0"/>
              <a:t> not </a:t>
            </a:r>
            <a:r>
              <a:rPr lang="de-DE" dirty="0" err="1" smtClean="0"/>
              <a:t>exist</a:t>
            </a:r>
            <a:r>
              <a:rPr lang="de-DE" dirty="0" smtClean="0"/>
              <a:t> </a:t>
            </a:r>
            <a:r>
              <a:rPr lang="de-DE" dirty="0" err="1" smtClean="0"/>
              <a:t>yet</a:t>
            </a:r>
            <a:endParaRPr lang="de-DE" dirty="0" smtClean="0"/>
          </a:p>
        </p:txBody>
      </p:sp>
      <p:sp>
        <p:nvSpPr>
          <p:cNvPr id="317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FF4A54-1C96-4029-A559-6C109FCA85B3}"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de-DE" smtClean="0"/>
              <a:t>Titelmasterformat durch Klicken bearbeiten</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sv-SE"/>
          </a:p>
        </p:txBody>
      </p:sp>
      <p:sp>
        <p:nvSpPr>
          <p:cNvPr id="4" name="Platshållare för datum 3"/>
          <p:cNvSpPr>
            <a:spLocks noGrp="1"/>
          </p:cNvSpPr>
          <p:nvPr>
            <p:ph type="dt" sz="half" idx="10"/>
          </p:nvPr>
        </p:nvSpPr>
        <p:spPr/>
        <p:txBody>
          <a:bodyPr/>
          <a:lstStyle>
            <a:lvl1pPr>
              <a:defRPr/>
            </a:lvl1pPr>
          </a:lstStyle>
          <a:p>
            <a:pPr>
              <a:defRPr/>
            </a:pPr>
            <a:fld id="{08D7535B-D978-4261-986A-012B13EC7795}" type="datetimeFigureOut">
              <a:rPr lang="sv-SE"/>
              <a:pPr>
                <a:defRPr/>
              </a:pPr>
              <a:t>2014-10-22</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5A2A36DD-ABA9-4790-8AD7-DBFAC428B0F6}" type="slidenum">
              <a:rPr lang="sv-SE"/>
              <a:pPr>
                <a:defRPr/>
              </a:pPr>
              <a:t>‹Nr.›</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4" name="Bildobjekt 4" descr="Logo.tiff"/>
          <p:cNvPicPr>
            <a:picLocks noChangeAspect="1"/>
          </p:cNvPicPr>
          <p:nvPr userDrawn="1"/>
        </p:nvPicPr>
        <p:blipFill>
          <a:blip r:embed="rId2"/>
          <a:srcRect/>
          <a:stretch>
            <a:fillRect/>
          </a:stretch>
        </p:blipFill>
        <p:spPr bwMode="auto">
          <a:xfrm>
            <a:off x="635000" y="373063"/>
            <a:ext cx="7110413" cy="765175"/>
          </a:xfrm>
          <a:prstGeom prst="rect">
            <a:avLst/>
          </a:prstGeom>
          <a:noFill/>
          <a:ln w="9525">
            <a:noFill/>
            <a:miter lim="800000"/>
            <a:headEnd/>
            <a:tailEnd/>
          </a:ln>
        </p:spPr>
      </p:pic>
      <p:sp>
        <p:nvSpPr>
          <p:cNvPr id="2" name="Rubrik 1"/>
          <p:cNvSpPr>
            <a:spLocks noGrp="1"/>
          </p:cNvSpPr>
          <p:nvPr>
            <p:ph type="title"/>
          </p:nvPr>
        </p:nvSpPr>
        <p:spPr/>
        <p:txBody>
          <a:bodyPr/>
          <a:lstStyle/>
          <a:p>
            <a:r>
              <a:rPr lang="de-DE" smtClean="0"/>
              <a:t>Titelmasterformat durch Klicken bearbeiten</a:t>
            </a:r>
            <a:endParaRPr lang="sv-SE"/>
          </a:p>
        </p:txBody>
      </p:sp>
      <p:sp>
        <p:nvSpPr>
          <p:cNvPr id="3" name="Platshållare för lodrät text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sv-SE"/>
          </a:p>
        </p:txBody>
      </p:sp>
      <p:sp>
        <p:nvSpPr>
          <p:cNvPr id="5" name="Platshållare för datum 3"/>
          <p:cNvSpPr>
            <a:spLocks noGrp="1"/>
          </p:cNvSpPr>
          <p:nvPr>
            <p:ph type="dt" sz="half" idx="10"/>
          </p:nvPr>
        </p:nvSpPr>
        <p:spPr/>
        <p:txBody>
          <a:bodyPr/>
          <a:lstStyle>
            <a:lvl1pPr>
              <a:defRPr/>
            </a:lvl1pPr>
          </a:lstStyle>
          <a:p>
            <a:pPr>
              <a:defRPr/>
            </a:pPr>
            <a:fld id="{D8C22946-A6AC-4FF8-A39F-7DA8FB71B0E1}" type="datetimeFigureOut">
              <a:rPr lang="sv-SE"/>
              <a:pPr>
                <a:defRPr/>
              </a:pPr>
              <a:t>2014-10-22</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A2694002-9456-4E98-82BF-4F5E5CE7A485}" type="slidenum">
              <a:rPr lang="sv-SE"/>
              <a:pPr>
                <a:defRPr/>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219200"/>
            <a:ext cx="2057400" cy="4906963"/>
          </a:xfrm>
        </p:spPr>
        <p:txBody>
          <a:bodyPr vert="eaVert"/>
          <a:lstStyle/>
          <a:p>
            <a:r>
              <a:rPr lang="de-DE" smtClean="0"/>
              <a:t>Titelmasterformat durch Klicken bearbeiten</a:t>
            </a:r>
            <a:endParaRPr lang="sv-SE" dirty="0"/>
          </a:p>
        </p:txBody>
      </p:sp>
      <p:sp>
        <p:nvSpPr>
          <p:cNvPr id="3" name="Platshållare för lodrät text 2"/>
          <p:cNvSpPr>
            <a:spLocks noGrp="1"/>
          </p:cNvSpPr>
          <p:nvPr>
            <p:ph type="body" orient="vert" idx="1"/>
          </p:nvPr>
        </p:nvSpPr>
        <p:spPr>
          <a:xfrm>
            <a:off x="457200" y="1219200"/>
            <a:ext cx="6019800" cy="49069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sv-SE"/>
          </a:p>
        </p:txBody>
      </p:sp>
      <p:sp>
        <p:nvSpPr>
          <p:cNvPr id="4" name="Platshållare för datum 3"/>
          <p:cNvSpPr>
            <a:spLocks noGrp="1"/>
          </p:cNvSpPr>
          <p:nvPr>
            <p:ph type="dt" sz="half" idx="10"/>
          </p:nvPr>
        </p:nvSpPr>
        <p:spPr/>
        <p:txBody>
          <a:bodyPr/>
          <a:lstStyle>
            <a:lvl1pPr>
              <a:defRPr/>
            </a:lvl1pPr>
          </a:lstStyle>
          <a:p>
            <a:pPr>
              <a:defRPr/>
            </a:pPr>
            <a:fld id="{1183F0BE-8C60-4D45-AECE-5B20D55DE548}" type="datetimeFigureOut">
              <a:rPr lang="sv-SE"/>
              <a:pPr>
                <a:defRPr/>
              </a:pPr>
              <a:t>2014-10-22</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D54CD72-424F-4294-A0AA-DB21BAA98C4D}" type="slidenum">
              <a:rPr lang="sv-SE"/>
              <a:pPr>
                <a:defRPr/>
              </a:pPr>
              <a:t>‹Nr.›</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e-DE" smtClean="0"/>
              <a:t>Titelmasterformat durch Klicken bearbeiten</a:t>
            </a:r>
            <a:endParaRPr lang="sv-SE"/>
          </a:p>
        </p:txBody>
      </p:sp>
      <p:sp>
        <p:nvSpPr>
          <p:cNvPr id="3" name="Platshållare för innehåll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sv-SE"/>
          </a:p>
        </p:txBody>
      </p:sp>
      <p:sp>
        <p:nvSpPr>
          <p:cNvPr id="4" name="Platshållare för datum 3"/>
          <p:cNvSpPr>
            <a:spLocks noGrp="1"/>
          </p:cNvSpPr>
          <p:nvPr>
            <p:ph type="dt" sz="half" idx="10"/>
          </p:nvPr>
        </p:nvSpPr>
        <p:spPr/>
        <p:txBody>
          <a:bodyPr/>
          <a:lstStyle>
            <a:lvl1pPr>
              <a:defRPr/>
            </a:lvl1pPr>
          </a:lstStyle>
          <a:p>
            <a:pPr>
              <a:defRPr/>
            </a:pPr>
            <a:fld id="{D852FFE7-22C0-4E6E-95AC-07398451D99A}" type="datetimeFigureOut">
              <a:rPr lang="sv-SE"/>
              <a:pPr>
                <a:defRPr/>
              </a:pPr>
              <a:t>2014-10-22</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B097FC8-6C83-4D52-9DAF-F7F8FF5356DE}" type="slidenum">
              <a:rPr lang="sv-SE"/>
              <a:pPr>
                <a:defRPr/>
              </a:pPr>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Platshållare för datum 3"/>
          <p:cNvSpPr>
            <a:spLocks noGrp="1"/>
          </p:cNvSpPr>
          <p:nvPr>
            <p:ph type="dt" sz="half" idx="10"/>
          </p:nvPr>
        </p:nvSpPr>
        <p:spPr/>
        <p:txBody>
          <a:bodyPr/>
          <a:lstStyle>
            <a:lvl1pPr>
              <a:defRPr/>
            </a:lvl1pPr>
          </a:lstStyle>
          <a:p>
            <a:pPr>
              <a:defRPr/>
            </a:pPr>
            <a:fld id="{CA1F42F8-68FE-47E7-80FE-EB6A8BDE821B}" type="datetimeFigureOut">
              <a:rPr lang="sv-SE"/>
              <a:pPr>
                <a:defRPr/>
              </a:pPr>
              <a:t>2014-10-22</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CE8EC0E-C46C-4E88-8447-4773A8A54BAC}" type="slidenum">
              <a:rPr lang="sv-SE"/>
              <a:pPr>
                <a:defRPr/>
              </a:pPr>
              <a:t>‹Nr.›</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e-DE" smtClean="0"/>
              <a:t>Titelmasterformat durch Klicken bearbeiten</a:t>
            </a:r>
            <a:endParaRPr lang="sv-SE"/>
          </a:p>
        </p:txBody>
      </p:sp>
      <p:sp>
        <p:nvSpPr>
          <p:cNvPr id="3" name="Platshållare för innehåll 2"/>
          <p:cNvSpPr>
            <a:spLocks noGrp="1"/>
          </p:cNvSpPr>
          <p:nvPr>
            <p:ph sz="half" idx="1"/>
          </p:nvPr>
        </p:nvSpPr>
        <p:spPr>
          <a:xfrm>
            <a:off x="457200" y="2379785"/>
            <a:ext cx="4038600" cy="3746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sv-SE"/>
          </a:p>
        </p:txBody>
      </p:sp>
      <p:sp>
        <p:nvSpPr>
          <p:cNvPr id="4" name="Platshållare för innehåll 3"/>
          <p:cNvSpPr>
            <a:spLocks noGrp="1"/>
          </p:cNvSpPr>
          <p:nvPr>
            <p:ph sz="half" idx="2"/>
          </p:nvPr>
        </p:nvSpPr>
        <p:spPr>
          <a:xfrm>
            <a:off x="4648200" y="2379785"/>
            <a:ext cx="4038600" cy="3746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sv-SE" dirty="0"/>
          </a:p>
        </p:txBody>
      </p:sp>
      <p:sp>
        <p:nvSpPr>
          <p:cNvPr id="5" name="Platshållare för datum 3"/>
          <p:cNvSpPr>
            <a:spLocks noGrp="1"/>
          </p:cNvSpPr>
          <p:nvPr>
            <p:ph type="dt" sz="half" idx="10"/>
          </p:nvPr>
        </p:nvSpPr>
        <p:spPr/>
        <p:txBody>
          <a:bodyPr/>
          <a:lstStyle>
            <a:lvl1pPr>
              <a:defRPr/>
            </a:lvl1pPr>
          </a:lstStyle>
          <a:p>
            <a:pPr>
              <a:defRPr/>
            </a:pPr>
            <a:fld id="{873CB310-F2FA-4CB3-AAC4-1511E9F6E38A}" type="datetimeFigureOut">
              <a:rPr lang="sv-SE"/>
              <a:pPr>
                <a:defRPr/>
              </a:pPr>
              <a:t>2014-10-22</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C6CBB8AA-5F7D-44C8-9ED3-72B0AE010577}" type="slidenum">
              <a:rPr lang="sv-SE"/>
              <a:pPr>
                <a:defRPr/>
              </a:pPr>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de-DE" smtClean="0"/>
              <a:t>Titelmasterformat durch Klicken bearbeiten</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Platshållare för innehåll 3"/>
          <p:cNvSpPr>
            <a:spLocks noGrp="1"/>
          </p:cNvSpPr>
          <p:nvPr>
            <p:ph sz="half" idx="2"/>
          </p:nvPr>
        </p:nvSpPr>
        <p:spPr>
          <a:xfrm>
            <a:off x="457200" y="2391507"/>
            <a:ext cx="4040188" cy="37346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Platshållare för innehåll 5"/>
          <p:cNvSpPr>
            <a:spLocks noGrp="1"/>
          </p:cNvSpPr>
          <p:nvPr>
            <p:ph sz="quarter" idx="4"/>
          </p:nvPr>
        </p:nvSpPr>
        <p:spPr>
          <a:xfrm>
            <a:off x="4645025" y="2391507"/>
            <a:ext cx="4041775" cy="3734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sv-SE" dirty="0"/>
          </a:p>
        </p:txBody>
      </p:sp>
      <p:sp>
        <p:nvSpPr>
          <p:cNvPr id="7" name="Platshållare för datum 3"/>
          <p:cNvSpPr>
            <a:spLocks noGrp="1"/>
          </p:cNvSpPr>
          <p:nvPr>
            <p:ph type="dt" sz="half" idx="10"/>
          </p:nvPr>
        </p:nvSpPr>
        <p:spPr/>
        <p:txBody>
          <a:bodyPr/>
          <a:lstStyle>
            <a:lvl1pPr>
              <a:defRPr/>
            </a:lvl1pPr>
          </a:lstStyle>
          <a:p>
            <a:pPr>
              <a:defRPr/>
            </a:pPr>
            <a:fld id="{194785D6-76E7-40FF-8D1E-3CC6C7FC6906}" type="datetimeFigureOut">
              <a:rPr lang="sv-SE"/>
              <a:pPr>
                <a:defRPr/>
              </a:pPr>
              <a:t>2014-10-22</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1C6EF281-902D-4864-BB65-B87DDE872885}" type="slidenum">
              <a:rPr lang="sv-SE"/>
              <a:pPr>
                <a:defRPr/>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4" name="Bildobjekt 4" descr="Logo.tiff"/>
          <p:cNvPicPr>
            <a:picLocks noChangeAspect="1"/>
          </p:cNvPicPr>
          <p:nvPr userDrawn="1"/>
        </p:nvPicPr>
        <p:blipFill>
          <a:blip r:embed="rId2"/>
          <a:srcRect/>
          <a:stretch>
            <a:fillRect/>
          </a:stretch>
        </p:blipFill>
        <p:spPr bwMode="auto">
          <a:xfrm>
            <a:off x="635000" y="373063"/>
            <a:ext cx="7110413" cy="765175"/>
          </a:xfrm>
          <a:prstGeom prst="rect">
            <a:avLst/>
          </a:prstGeom>
          <a:noFill/>
          <a:ln w="9525">
            <a:noFill/>
            <a:miter lim="800000"/>
            <a:headEnd/>
            <a:tailEnd/>
          </a:ln>
        </p:spPr>
      </p:pic>
      <p:sp>
        <p:nvSpPr>
          <p:cNvPr id="2" name="Rubrik 1"/>
          <p:cNvSpPr>
            <a:spLocks noGrp="1"/>
          </p:cNvSpPr>
          <p:nvPr>
            <p:ph type="title"/>
          </p:nvPr>
        </p:nvSpPr>
        <p:spPr/>
        <p:txBody>
          <a:bodyPr/>
          <a:lstStyle/>
          <a:p>
            <a:r>
              <a:rPr lang="de-DE" smtClean="0"/>
              <a:t>Titelmasterformat durch Klicken bearbeiten</a:t>
            </a:r>
            <a:endParaRPr lang="sv-SE" dirty="0"/>
          </a:p>
        </p:txBody>
      </p:sp>
      <p:sp>
        <p:nvSpPr>
          <p:cNvPr id="8" name="Pladsholder til tekst 7"/>
          <p:cNvSpPr>
            <a:spLocks noGrp="1"/>
          </p:cNvSpPr>
          <p:nvPr>
            <p:ph type="body" sz="quarter" idx="13"/>
          </p:nvPr>
        </p:nvSpPr>
        <p:spPr>
          <a:xfrm>
            <a:off x="457200" y="2063750"/>
            <a:ext cx="8229600" cy="2192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a-DK"/>
          </a:p>
        </p:txBody>
      </p:sp>
      <p:sp>
        <p:nvSpPr>
          <p:cNvPr id="5" name="Platshållare för datum 2"/>
          <p:cNvSpPr>
            <a:spLocks noGrp="1"/>
          </p:cNvSpPr>
          <p:nvPr>
            <p:ph type="dt" sz="half" idx="14"/>
          </p:nvPr>
        </p:nvSpPr>
        <p:spPr/>
        <p:txBody>
          <a:bodyPr/>
          <a:lstStyle>
            <a:lvl1pPr>
              <a:defRPr/>
            </a:lvl1pPr>
          </a:lstStyle>
          <a:p>
            <a:pPr>
              <a:defRPr/>
            </a:pPr>
            <a:fld id="{AD7E8CE3-89CD-476D-ACF0-A36A9A8702C4}" type="datetimeFigureOut">
              <a:rPr lang="sv-SE"/>
              <a:pPr>
                <a:defRPr/>
              </a:pPr>
              <a:t>2014-10-22</a:t>
            </a:fld>
            <a:endParaRPr lang="sv-SE"/>
          </a:p>
        </p:txBody>
      </p:sp>
      <p:sp>
        <p:nvSpPr>
          <p:cNvPr id="6" name="Platshållare för sidfot 3"/>
          <p:cNvSpPr>
            <a:spLocks noGrp="1"/>
          </p:cNvSpPr>
          <p:nvPr>
            <p:ph type="ftr" sz="quarter" idx="15"/>
          </p:nvPr>
        </p:nvSpPr>
        <p:spPr/>
        <p:txBody>
          <a:bodyPr/>
          <a:lstStyle>
            <a:lvl1pPr>
              <a:defRPr/>
            </a:lvl1pPr>
          </a:lstStyle>
          <a:p>
            <a:pPr>
              <a:defRPr/>
            </a:pPr>
            <a:endParaRPr lang="sv-SE"/>
          </a:p>
        </p:txBody>
      </p:sp>
      <p:sp>
        <p:nvSpPr>
          <p:cNvPr id="7" name="Platshållare för bildnummer 4"/>
          <p:cNvSpPr>
            <a:spLocks noGrp="1"/>
          </p:cNvSpPr>
          <p:nvPr>
            <p:ph type="sldNum" sz="quarter" idx="16"/>
          </p:nvPr>
        </p:nvSpPr>
        <p:spPr/>
        <p:txBody>
          <a:bodyPr/>
          <a:lstStyle>
            <a:lvl1pPr>
              <a:defRPr/>
            </a:lvl1pPr>
          </a:lstStyle>
          <a:p>
            <a:pPr>
              <a:defRPr/>
            </a:pPr>
            <a:fld id="{17B74FD5-42FA-4080-AC2C-A3D0621550F0}" type="slidenum">
              <a:rPr lang="sv-SE"/>
              <a:pPr>
                <a:defRPr/>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4" name="Bildobjekt 4" descr="Logo.tiff"/>
          <p:cNvPicPr>
            <a:picLocks noChangeAspect="1"/>
          </p:cNvPicPr>
          <p:nvPr userDrawn="1"/>
        </p:nvPicPr>
        <p:blipFill>
          <a:blip r:embed="rId2"/>
          <a:srcRect/>
          <a:stretch>
            <a:fillRect/>
          </a:stretch>
        </p:blipFill>
        <p:spPr bwMode="auto">
          <a:xfrm>
            <a:off x="635000" y="373063"/>
            <a:ext cx="7110413" cy="765175"/>
          </a:xfrm>
          <a:prstGeom prst="rect">
            <a:avLst/>
          </a:prstGeom>
          <a:noFill/>
          <a:ln w="9525">
            <a:noFill/>
            <a:miter lim="800000"/>
            <a:headEnd/>
            <a:tailEnd/>
          </a:ln>
        </p:spPr>
      </p:pic>
      <p:sp>
        <p:nvSpPr>
          <p:cNvPr id="9" name="Titel 8"/>
          <p:cNvSpPr>
            <a:spLocks noGrp="1"/>
          </p:cNvSpPr>
          <p:nvPr>
            <p:ph type="title"/>
          </p:nvPr>
        </p:nvSpPr>
        <p:spPr/>
        <p:txBody>
          <a:bodyPr/>
          <a:lstStyle/>
          <a:p>
            <a:r>
              <a:rPr lang="de-DE" smtClean="0"/>
              <a:t>Titelmasterformat durch Klicken bearbeiten</a:t>
            </a:r>
            <a:endParaRPr lang="da-DK"/>
          </a:p>
        </p:txBody>
      </p:sp>
      <p:sp>
        <p:nvSpPr>
          <p:cNvPr id="12" name="Pladsholder til indhold 11"/>
          <p:cNvSpPr>
            <a:spLocks noGrp="1"/>
          </p:cNvSpPr>
          <p:nvPr>
            <p:ph sz="quarter" idx="13"/>
          </p:nvPr>
        </p:nvSpPr>
        <p:spPr>
          <a:xfrm>
            <a:off x="457200" y="2403230"/>
            <a:ext cx="8229600" cy="368165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a-DK" dirty="0"/>
          </a:p>
        </p:txBody>
      </p:sp>
      <p:sp>
        <p:nvSpPr>
          <p:cNvPr id="5" name="Platshållare för datum 1"/>
          <p:cNvSpPr>
            <a:spLocks noGrp="1"/>
          </p:cNvSpPr>
          <p:nvPr>
            <p:ph type="dt" sz="half" idx="14"/>
          </p:nvPr>
        </p:nvSpPr>
        <p:spPr/>
        <p:txBody>
          <a:bodyPr/>
          <a:lstStyle>
            <a:lvl1pPr>
              <a:defRPr/>
            </a:lvl1pPr>
          </a:lstStyle>
          <a:p>
            <a:pPr>
              <a:defRPr/>
            </a:pPr>
            <a:fld id="{392849E7-9F80-4AF9-9047-ABAFE065598A}" type="datetimeFigureOut">
              <a:rPr lang="sv-SE"/>
              <a:pPr>
                <a:defRPr/>
              </a:pPr>
              <a:t>2014-10-22</a:t>
            </a:fld>
            <a:endParaRPr lang="sv-SE"/>
          </a:p>
        </p:txBody>
      </p:sp>
      <p:sp>
        <p:nvSpPr>
          <p:cNvPr id="6" name="Platshållare för sidfot 2"/>
          <p:cNvSpPr>
            <a:spLocks noGrp="1"/>
          </p:cNvSpPr>
          <p:nvPr>
            <p:ph type="ftr" sz="quarter" idx="15"/>
          </p:nvPr>
        </p:nvSpPr>
        <p:spPr/>
        <p:txBody>
          <a:bodyPr/>
          <a:lstStyle>
            <a:lvl1pPr>
              <a:defRPr/>
            </a:lvl1pPr>
          </a:lstStyle>
          <a:p>
            <a:pPr>
              <a:defRPr/>
            </a:pPr>
            <a:endParaRPr lang="sv-SE"/>
          </a:p>
        </p:txBody>
      </p:sp>
      <p:sp>
        <p:nvSpPr>
          <p:cNvPr id="7" name="Platshållare för bildnummer 3"/>
          <p:cNvSpPr>
            <a:spLocks noGrp="1"/>
          </p:cNvSpPr>
          <p:nvPr>
            <p:ph type="sldNum" sz="quarter" idx="16"/>
          </p:nvPr>
        </p:nvSpPr>
        <p:spPr/>
        <p:txBody>
          <a:bodyPr/>
          <a:lstStyle>
            <a:lvl1pPr>
              <a:defRPr/>
            </a:lvl1pPr>
          </a:lstStyle>
          <a:p>
            <a:pPr>
              <a:defRPr/>
            </a:pPr>
            <a:fld id="{A3F2A9EC-2B98-41FE-A243-EC523E2D10AF}" type="slidenum">
              <a:rPr lang="sv-SE"/>
              <a:pPr>
                <a:defRPr/>
              </a:pPr>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1435100"/>
            <a:ext cx="3008313" cy="1162050"/>
          </a:xfrm>
        </p:spPr>
        <p:txBody>
          <a:bodyPr anchor="b"/>
          <a:lstStyle>
            <a:lvl1pPr algn="l">
              <a:defRPr sz="2000" b="1"/>
            </a:lvl1pPr>
          </a:lstStyle>
          <a:p>
            <a:r>
              <a:rPr lang="de-DE" smtClean="0"/>
              <a:t>Titelmasterformat durch Klicken bearbeiten</a:t>
            </a:r>
            <a:endParaRPr lang="sv-SE"/>
          </a:p>
        </p:txBody>
      </p:sp>
      <p:sp>
        <p:nvSpPr>
          <p:cNvPr id="3" name="Platshållare för innehåll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Platshållare för datum 3"/>
          <p:cNvSpPr>
            <a:spLocks noGrp="1"/>
          </p:cNvSpPr>
          <p:nvPr>
            <p:ph type="dt" sz="half" idx="10"/>
          </p:nvPr>
        </p:nvSpPr>
        <p:spPr/>
        <p:txBody>
          <a:bodyPr/>
          <a:lstStyle>
            <a:lvl1pPr>
              <a:defRPr/>
            </a:lvl1pPr>
          </a:lstStyle>
          <a:p>
            <a:pPr>
              <a:defRPr/>
            </a:pPr>
            <a:fld id="{78256737-71D6-47BE-B8D1-224368FC12ED}" type="datetimeFigureOut">
              <a:rPr lang="sv-SE"/>
              <a:pPr>
                <a:defRPr/>
              </a:pPr>
              <a:t>2014-10-22</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C1146F13-7575-4FBF-AE8F-D6F7984858DF}" type="slidenum">
              <a:rPr lang="sv-SE"/>
              <a:pPr>
                <a:defRPr/>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sv-SE"/>
          </a:p>
        </p:txBody>
      </p:sp>
      <p:sp>
        <p:nvSpPr>
          <p:cNvPr id="3" name="Platshållare för bild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Platshållare för datum 3"/>
          <p:cNvSpPr>
            <a:spLocks noGrp="1"/>
          </p:cNvSpPr>
          <p:nvPr>
            <p:ph type="dt" sz="half" idx="10"/>
          </p:nvPr>
        </p:nvSpPr>
        <p:spPr/>
        <p:txBody>
          <a:bodyPr/>
          <a:lstStyle>
            <a:lvl1pPr>
              <a:defRPr/>
            </a:lvl1pPr>
          </a:lstStyle>
          <a:p>
            <a:pPr>
              <a:defRPr/>
            </a:pPr>
            <a:fld id="{0FD89B9F-4543-40F8-8854-67B24DFB2395}" type="datetimeFigureOut">
              <a:rPr lang="sv-SE"/>
              <a:pPr>
                <a:defRPr/>
              </a:pPr>
              <a:t>2014-10-22</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B884E218-201F-4AEC-8D41-5B75C3B37CE8}" type="slidenum">
              <a:rPr lang="sv-SE"/>
              <a:pPr>
                <a:defRPr/>
              </a:pPr>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11382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Platshållare för text 2"/>
          <p:cNvSpPr>
            <a:spLocks noGrp="1"/>
          </p:cNvSpPr>
          <p:nvPr>
            <p:ph type="body" idx="1"/>
          </p:nvPr>
        </p:nvSpPr>
        <p:spPr bwMode="auto">
          <a:xfrm>
            <a:off x="457200" y="2427288"/>
            <a:ext cx="8229600" cy="369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9B4ECAE-3195-4C39-B4FE-2721DCF5DFB9}" type="datetimeFigureOut">
              <a:rPr lang="sv-SE"/>
              <a:pPr>
                <a:defRPr/>
              </a:pPr>
              <a:t>2014-10-22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C3F4E5-F7CC-4E33-B537-C3E84413AD73}" type="slidenum">
              <a:rPr lang="sv-SE"/>
              <a:pPr>
                <a:defRPr/>
              </a:pPr>
              <a:t>‹Nr.›</a:t>
            </a:fld>
            <a:endParaRPr lang="sv-SE"/>
          </a:p>
        </p:txBody>
      </p:sp>
      <p:pic>
        <p:nvPicPr>
          <p:cNvPr id="1031" name="Bildobjekt 4" descr="Logo.tiff"/>
          <p:cNvPicPr>
            <a:picLocks noChangeAspect="1"/>
          </p:cNvPicPr>
          <p:nvPr/>
        </p:nvPicPr>
        <p:blipFill>
          <a:blip r:embed="rId13"/>
          <a:srcRect/>
          <a:stretch>
            <a:fillRect/>
          </a:stretch>
        </p:blipFill>
        <p:spPr bwMode="auto">
          <a:xfrm>
            <a:off x="635000" y="209550"/>
            <a:ext cx="7110413" cy="765175"/>
          </a:xfrm>
          <a:prstGeom prst="rect">
            <a:avLst/>
          </a:prstGeom>
          <a:noFill/>
          <a:ln w="9525">
            <a:noFill/>
            <a:miter lim="800000"/>
            <a:headEnd/>
            <a:tailEnd/>
          </a:ln>
        </p:spPr>
      </p:pic>
      <p:pic>
        <p:nvPicPr>
          <p:cNvPr id="1032" name="Picture 2"/>
          <p:cNvPicPr>
            <a:picLocks noChangeAspect="1" noChangeArrowheads="1"/>
          </p:cNvPicPr>
          <p:nvPr/>
        </p:nvPicPr>
        <p:blipFill>
          <a:blip r:embed="rId14"/>
          <a:srcRect/>
          <a:stretch>
            <a:fillRect/>
          </a:stretch>
        </p:blipFill>
        <p:spPr bwMode="auto">
          <a:xfrm>
            <a:off x="7747000" y="6002338"/>
            <a:ext cx="981075"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60" r:id="rId6"/>
    <p:sldLayoutId id="2147483661" r:id="rId7"/>
    <p:sldLayoutId id="2147483657" r:id="rId8"/>
    <p:sldLayoutId id="2147483658" r:id="rId9"/>
    <p:sldLayoutId id="2147483662"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files.d-nb.de/nestor/materialien/nestor_mat_08_eng.pdf" TargetMode="External"/><Relationship Id="rId3" Type="http://schemas.openxmlformats.org/officeDocument/2006/relationships/hyperlink" Target="http://www.datasealofapproval.org/" TargetMode="External"/><Relationship Id="rId7" Type="http://schemas.openxmlformats.org/officeDocument/2006/relationships/hyperlink" Target="http://files.d-nb.de/nestor/materialien/nestor_mat_17_eng.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trusteddigitalrepositories.eu/" TargetMode="External"/><Relationship Id="rId5" Type="http://schemas.openxmlformats.org/officeDocument/2006/relationships/hyperlink" Target="http://www.iso.org/" TargetMode="External"/><Relationship Id="rId10" Type="http://schemas.openxmlformats.org/officeDocument/2006/relationships/hyperlink" Target="http://www.hbs.edu/faculty/Publication%20Files/08-057.pdf" TargetMode="External"/><Relationship Id="rId4" Type="http://schemas.openxmlformats.org/officeDocument/2006/relationships/hyperlink" Target="http://www.nabd.din.de/" TargetMode="External"/><Relationship Id="rId9" Type="http://schemas.openxmlformats.org/officeDocument/2006/relationships/hyperlink" Target="http://www.crl.edu/archiving-preservation/digital-archives/metrics-assessing-and-certifying-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rmAutofit fontScale="90000"/>
          </a:bodyPr>
          <a:lstStyle/>
          <a:p>
            <a:pPr eaLnBrk="1" fontAlgn="auto" hangingPunct="1">
              <a:spcAft>
                <a:spcPts val="0"/>
              </a:spcAft>
              <a:defRPr/>
            </a:pPr>
            <a:r>
              <a:rPr lang="da-DK" smtClean="0"/>
              <a:t>Trust and the European Framework for Audit and Certification of Digital Repositories</a:t>
            </a:r>
            <a:endParaRPr lang="da-DK"/>
          </a:p>
        </p:txBody>
      </p:sp>
      <p:sp>
        <p:nvSpPr>
          <p:cNvPr id="3" name="Undertitel 2"/>
          <p:cNvSpPr>
            <a:spLocks noGrp="1"/>
          </p:cNvSpPr>
          <p:nvPr>
            <p:ph type="subTitle" idx="1"/>
          </p:nvPr>
        </p:nvSpPr>
        <p:spPr>
          <a:xfrm>
            <a:off x="1371600" y="4121150"/>
            <a:ext cx="6400800" cy="1752600"/>
          </a:xfrm>
        </p:spPr>
        <p:txBody>
          <a:bodyPr rtlCol="0">
            <a:noAutofit/>
          </a:bodyPr>
          <a:lstStyle/>
          <a:p>
            <a:pPr eaLnBrk="1" fontAlgn="auto" hangingPunct="1">
              <a:spcAft>
                <a:spcPts val="0"/>
              </a:spcAft>
              <a:buFont typeface="Arial"/>
              <a:buNone/>
              <a:defRPr/>
            </a:pPr>
            <a:r>
              <a:rPr lang="da-DK" sz="2800" smtClean="0"/>
              <a:t>Claudia Engelhardt, Astrid Recker</a:t>
            </a:r>
          </a:p>
          <a:p>
            <a:pPr eaLnBrk="1" fontAlgn="auto" hangingPunct="1">
              <a:spcAft>
                <a:spcPts val="0"/>
              </a:spcAft>
              <a:buFont typeface="Arial"/>
              <a:buNone/>
              <a:defRPr/>
            </a:pPr>
            <a:r>
              <a:rPr lang="da-DK" sz="2800" smtClean="0"/>
              <a:t>DASISH Workshop on Trust and Certification, 16-17 October 2014, The Hague</a:t>
            </a:r>
            <a:endParaRPr lang="da-DK" sz="2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pPr eaLnBrk="1" hangingPunct="1"/>
            <a:r>
              <a:rPr lang="de-DE" smtClean="0"/>
              <a:t>References</a:t>
            </a:r>
            <a:endParaRPr lang="en-US" smtClean="0"/>
          </a:p>
        </p:txBody>
      </p:sp>
      <p:sp>
        <p:nvSpPr>
          <p:cNvPr id="3" name="Inhaltsplatzhalter 2"/>
          <p:cNvSpPr>
            <a:spLocks noGrp="1"/>
          </p:cNvSpPr>
          <p:nvPr>
            <p:ph idx="1"/>
          </p:nvPr>
        </p:nvSpPr>
        <p:spPr/>
        <p:txBody>
          <a:bodyPr rtlCol="0">
            <a:normAutofit fontScale="40000" lnSpcReduction="20000"/>
          </a:bodyPr>
          <a:lstStyle/>
          <a:p>
            <a:pPr eaLnBrk="1" fontAlgn="auto" hangingPunct="1">
              <a:spcAft>
                <a:spcPts val="0"/>
              </a:spcAft>
              <a:buFont typeface="Arial"/>
              <a:buChar char="•"/>
              <a:defRPr/>
            </a:pPr>
            <a:r>
              <a:rPr lang="en-US" smtClean="0"/>
              <a:t>Data </a:t>
            </a:r>
            <a:r>
              <a:rPr lang="en-US"/>
              <a:t>Seal of Approval. </a:t>
            </a:r>
            <a:r>
              <a:rPr lang="en-US">
                <a:hlinkClick r:id="rId3"/>
              </a:rPr>
              <a:t>http://www.datasealofapproval.org</a:t>
            </a:r>
            <a:r>
              <a:rPr lang="en-US"/>
              <a:t> </a:t>
            </a:r>
          </a:p>
          <a:p>
            <a:pPr eaLnBrk="1" fontAlgn="auto" hangingPunct="1">
              <a:spcAft>
                <a:spcPts val="0"/>
              </a:spcAft>
              <a:buFont typeface="Arial"/>
              <a:buChar char="•"/>
              <a:defRPr/>
            </a:pPr>
            <a:r>
              <a:rPr lang="en-US" smtClean="0"/>
              <a:t>DIN </a:t>
            </a:r>
            <a:r>
              <a:rPr lang="en-US"/>
              <a:t>31644:2012-04. Information und Dokumentation - Kriterien für vertrauenswürdige digitale Langzeitarchive. (Information and documentation - Criteria for trustworthy digital archives). </a:t>
            </a:r>
            <a:r>
              <a:rPr lang="en-US">
                <a:hlinkClick r:id="rId4"/>
              </a:rPr>
              <a:t>http://www.nabd.din.de</a:t>
            </a:r>
            <a:r>
              <a:rPr lang="en-US"/>
              <a:t> </a:t>
            </a:r>
          </a:p>
          <a:p>
            <a:pPr eaLnBrk="1" fontAlgn="auto" hangingPunct="1">
              <a:spcAft>
                <a:spcPts val="0"/>
              </a:spcAft>
              <a:buFont typeface="Arial"/>
              <a:buChar char="•"/>
              <a:defRPr/>
            </a:pPr>
            <a:r>
              <a:rPr lang="en-US"/>
              <a:t>ISO 16363:2012. Space data and information transfer systems -- Audit and certification of trustworthy digital repositories. </a:t>
            </a:r>
            <a:r>
              <a:rPr lang="en-US">
                <a:hlinkClick r:id="rId5"/>
              </a:rPr>
              <a:t>http://www.iso.org</a:t>
            </a:r>
            <a:r>
              <a:rPr lang="en-US"/>
              <a:t> </a:t>
            </a:r>
          </a:p>
          <a:p>
            <a:pPr eaLnBrk="1" fontAlgn="auto" hangingPunct="1">
              <a:spcAft>
                <a:spcPts val="0"/>
              </a:spcAft>
              <a:buFont typeface="Arial"/>
              <a:buChar char="•"/>
              <a:defRPr/>
            </a:pPr>
            <a:r>
              <a:rPr lang="en-US"/>
              <a:t>Kelt</a:t>
            </a:r>
            <a:r>
              <a:rPr lang="de-DE"/>
              <a:t>on, K., Fleischmann, K. R., &amp; Wallace, W. A. (2008). </a:t>
            </a:r>
            <a:r>
              <a:rPr lang="en-US"/>
              <a:t>Trust in Digital Information, 59(3), 363–374. doi:10.1002/asi</a:t>
            </a:r>
          </a:p>
          <a:p>
            <a:pPr eaLnBrk="1" fontAlgn="auto" hangingPunct="1">
              <a:spcAft>
                <a:spcPts val="0"/>
              </a:spcAft>
              <a:buFont typeface="Arial"/>
              <a:buChar char="•"/>
              <a:defRPr/>
            </a:pPr>
            <a:r>
              <a:rPr lang="en-US"/>
              <a:t>Memorandum of Understanding to create a European Framework for audit and Certification of Digital Repositories. </a:t>
            </a:r>
            <a:r>
              <a:rPr lang="en-US">
                <a:hlinkClick r:id="rId6"/>
              </a:rPr>
              <a:t>http://www.trusteddigitalrepositories.eu</a:t>
            </a:r>
            <a:r>
              <a:rPr lang="en-US"/>
              <a:t> </a:t>
            </a:r>
          </a:p>
          <a:p>
            <a:pPr eaLnBrk="1" fontAlgn="auto" hangingPunct="1">
              <a:spcAft>
                <a:spcPts val="0"/>
              </a:spcAft>
              <a:buFont typeface="Arial"/>
              <a:buChar char="•"/>
              <a:defRPr/>
            </a:pPr>
            <a:r>
              <a:rPr lang="en-US" smtClean="0"/>
              <a:t>nestor Certification Working Group (2013). Explanatory notes on the nestor Seal for Trustworthy Digital Archives. </a:t>
            </a:r>
            <a:r>
              <a:rPr lang="en-US" smtClean="0">
                <a:hlinkClick r:id="rId7"/>
              </a:rPr>
              <a:t>http://files.d-nb.de/nestor/materialien/nestor_mat_17_eng.pdf</a:t>
            </a:r>
            <a:endParaRPr lang="en-US" smtClean="0"/>
          </a:p>
          <a:p>
            <a:pPr eaLnBrk="1" fontAlgn="auto" hangingPunct="1">
              <a:spcAft>
                <a:spcPts val="0"/>
              </a:spcAft>
              <a:buFont typeface="Arial"/>
              <a:buChar char="•"/>
              <a:defRPr/>
            </a:pPr>
            <a:r>
              <a:rPr lang="en-US" smtClean="0"/>
              <a:t>nestor </a:t>
            </a:r>
            <a:r>
              <a:rPr lang="en-US"/>
              <a:t>Working Group Trusted Repositories - Certification. (2009). nestor criteria. Catalogue of Criteria for Trusted Digital Repositories. </a:t>
            </a:r>
            <a:r>
              <a:rPr lang="de-DE"/>
              <a:t>Version 2. </a:t>
            </a:r>
            <a:r>
              <a:rPr lang="de-DE">
                <a:hlinkClick r:id="rId8"/>
              </a:rPr>
              <a:t>http://files.d-nb.de/nestor/materialien/nestor_mat_08_eng.pdf</a:t>
            </a:r>
            <a:r>
              <a:rPr lang="de-DE"/>
              <a:t> </a:t>
            </a:r>
            <a:endParaRPr lang="en-US"/>
          </a:p>
          <a:p>
            <a:pPr eaLnBrk="1" fontAlgn="auto" hangingPunct="1">
              <a:spcAft>
                <a:spcPts val="0"/>
              </a:spcAft>
              <a:buFont typeface="Arial"/>
              <a:buChar char="•"/>
              <a:defRPr/>
            </a:pPr>
            <a:r>
              <a:rPr lang="en-US"/>
              <a:t>OCLC, &amp; The Center for Research Libraries (CRL). (2007). Trustworthy Repositories Audit &amp; Certification: Criteria and Checklist. </a:t>
            </a:r>
            <a:r>
              <a:rPr lang="en-US">
                <a:hlinkClick r:id="rId9"/>
              </a:rPr>
              <a:t>http://www.crl.edu/archiving-preservation/digital-archives/metrics-assessing-and-certifying-0</a:t>
            </a:r>
            <a:r>
              <a:rPr lang="en-US"/>
              <a:t> </a:t>
            </a:r>
          </a:p>
          <a:p>
            <a:pPr eaLnBrk="1" fontAlgn="auto" hangingPunct="1">
              <a:spcAft>
                <a:spcPts val="0"/>
              </a:spcAft>
              <a:buFont typeface="Arial"/>
              <a:buChar char="•"/>
              <a:defRPr/>
            </a:pPr>
            <a:r>
              <a:rPr lang="en-US"/>
              <a:t>Pirson, M., &amp; Malhotra, D. (2008). Unconventional Insights for Managing Stakeholder Trust. Retrieved from </a:t>
            </a:r>
            <a:r>
              <a:rPr lang="en-US">
                <a:hlinkClick r:id="rId10"/>
              </a:rPr>
              <a:t>http://www.hbs.edu/faculty/Publication Files/08-057.pdf</a:t>
            </a:r>
            <a:r>
              <a:rPr lang="en-US"/>
              <a:t> </a:t>
            </a:r>
          </a:p>
          <a:p>
            <a:pPr eaLnBrk="1" fontAlgn="auto" hangingPunct="1">
              <a:spcAft>
                <a:spcPts val="0"/>
              </a:spcAft>
              <a:buFont typeface="Arial"/>
              <a:buChar char="•"/>
              <a:defRPr/>
            </a:pPr>
            <a:r>
              <a:rPr lang="en-US"/>
              <a:t>Rousseau, D. M., Sitkin, S. B., Burt, R. S., &amp; Camerer, C. (1998). Not so different after all: a cross-discipline view of trust. Academy of Management Review, 23(3), 393–404.</a:t>
            </a:r>
          </a:p>
          <a:p>
            <a:pPr eaLnBrk="1" fontAlgn="auto" hangingPunct="1">
              <a:spcAft>
                <a:spcPts val="0"/>
              </a:spcAft>
              <a:buFont typeface="Arial"/>
              <a:buChar char="•"/>
              <a:defRPr/>
            </a:pPr>
            <a:r>
              <a:rPr lang="de-DE"/>
              <a:t>Yakel, E., Faniel, I., Kriesberg, A., &amp; Yoon, A. (2013). </a:t>
            </a:r>
            <a:r>
              <a:rPr lang="en-US"/>
              <a:t>Trust in Digital Repositories. 8</a:t>
            </a:r>
            <a:r>
              <a:rPr lang="en-US" baseline="30000"/>
              <a:t>th</a:t>
            </a:r>
            <a:r>
              <a:rPr lang="en-US"/>
              <a:t> International Digital Curation Conference, January 2013.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eaLnBrk="1" hangingPunct="1"/>
            <a:r>
              <a:rPr lang="de-DE" smtClean="0"/>
              <a:t>The road to trust(worthiness)</a:t>
            </a:r>
            <a:endParaRPr lang="en-US" smtClean="0"/>
          </a:p>
        </p:txBody>
      </p:sp>
      <p:pic>
        <p:nvPicPr>
          <p:cNvPr id="16386" name="Inhaltsplatzhalter 3"/>
          <p:cNvPicPr>
            <a:picLocks noGrp="1" noChangeAspect="1"/>
          </p:cNvPicPr>
          <p:nvPr>
            <p:ph idx="1"/>
          </p:nvPr>
        </p:nvPicPr>
        <p:blipFill>
          <a:blip r:embed="rId3"/>
          <a:srcRect b="9000"/>
          <a:stretch>
            <a:fillRect/>
          </a:stretch>
        </p:blipFill>
        <p:spPr>
          <a:xfrm>
            <a:off x="0" y="1150938"/>
            <a:ext cx="9144000" cy="5707062"/>
          </a:xfrm>
        </p:spPr>
      </p:pic>
      <p:sp>
        <p:nvSpPr>
          <p:cNvPr id="5" name="Textfeld 4"/>
          <p:cNvSpPr txBox="1"/>
          <p:nvPr/>
        </p:nvSpPr>
        <p:spPr>
          <a:xfrm>
            <a:off x="1629515" y="2157051"/>
            <a:ext cx="5868979" cy="2646878"/>
          </a:xfrm>
          <a:prstGeom prst="rect">
            <a:avLst/>
          </a:prstGeom>
          <a:noFill/>
        </p:spPr>
        <p:txBody>
          <a:bodyPr wrap="none">
            <a:spAutoFit/>
          </a:bodyPr>
          <a:lstStyle/>
          <a:p>
            <a:pPr fontAlgn="auto">
              <a:spcBef>
                <a:spcPts val="0"/>
              </a:spcBef>
              <a:spcAft>
                <a:spcPts val="0"/>
              </a:spcAft>
              <a:defRPr/>
            </a:pPr>
            <a:r>
              <a:rPr lang="de-DE" sz="16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TRUST</a:t>
            </a:r>
            <a:endParaRPr lang="en-US" sz="16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grpSp>
        <p:nvGrpSpPr>
          <p:cNvPr id="3" name="Gruppieren 2"/>
          <p:cNvGrpSpPr>
            <a:grpSpLocks/>
          </p:cNvGrpSpPr>
          <p:nvPr/>
        </p:nvGrpSpPr>
        <p:grpSpPr bwMode="auto">
          <a:xfrm>
            <a:off x="1933575" y="4713288"/>
            <a:ext cx="5334000" cy="1758950"/>
            <a:chOff x="1934302" y="4713600"/>
            <a:chExt cx="5334002" cy="1758461"/>
          </a:xfrm>
        </p:grpSpPr>
        <p:sp>
          <p:nvSpPr>
            <p:cNvPr id="16389" name="Inhaltsplatzhalter 8"/>
            <p:cNvSpPr txBox="1">
              <a:spLocks/>
            </p:cNvSpPr>
            <p:nvPr/>
          </p:nvSpPr>
          <p:spPr bwMode="auto">
            <a:xfrm>
              <a:off x="1934302" y="4713600"/>
              <a:ext cx="5251941" cy="1723295"/>
            </a:xfrm>
            <a:prstGeom prst="rect">
              <a:avLst/>
            </a:prstGeom>
            <a:solidFill>
              <a:schemeClr val="bg1">
                <a:alpha val="38823"/>
              </a:schemeClr>
            </a:solidFill>
            <a:ln w="9525">
              <a:noFill/>
              <a:miter lim="800000"/>
              <a:headEnd/>
              <a:tailEnd/>
            </a:ln>
          </p:spPr>
          <p:txBody>
            <a:bodyPr/>
            <a:lstStyle/>
            <a:p>
              <a:pPr algn="ctr">
                <a:spcBef>
                  <a:spcPct val="20000"/>
                </a:spcBef>
                <a:buFont typeface="Arial" charset="0"/>
                <a:buNone/>
              </a:pPr>
              <a:r>
                <a:rPr lang="en-US" sz="2400">
                  <a:cs typeface="Arial" charset="0"/>
                </a:rPr>
                <a:t>“a psychological state comprising the intention to accept vulnerability based upon positive expectations of the intentions or behavior of another”</a:t>
              </a:r>
            </a:p>
          </p:txBody>
        </p:sp>
        <p:sp>
          <p:nvSpPr>
            <p:cNvPr id="16390" name="Rechteck 9"/>
            <p:cNvSpPr>
              <a:spLocks noChangeArrowheads="1"/>
            </p:cNvSpPr>
            <p:nvPr/>
          </p:nvSpPr>
          <p:spPr bwMode="auto">
            <a:xfrm>
              <a:off x="4876303" y="6164284"/>
              <a:ext cx="2392001" cy="307777"/>
            </a:xfrm>
            <a:prstGeom prst="rect">
              <a:avLst/>
            </a:prstGeom>
            <a:noFill/>
            <a:ln w="9525">
              <a:noFill/>
              <a:miter lim="800000"/>
              <a:headEnd/>
              <a:tailEnd/>
            </a:ln>
          </p:spPr>
          <p:txBody>
            <a:bodyPr wrap="none">
              <a:spAutoFit/>
            </a:bodyPr>
            <a:lstStyle/>
            <a:p>
              <a:pPr algn="ctr"/>
              <a:r>
                <a:rPr lang="en-US" sz="1400">
                  <a:cs typeface="Arial" charset="0"/>
                </a:rPr>
                <a:t>(Rousseau et al. 1998, 395)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mtClean="0"/>
              <a:t>The road to trust(worthiness)</a:t>
            </a:r>
            <a:endParaRPr lang="en-US" smtClean="0"/>
          </a:p>
        </p:txBody>
      </p:sp>
      <p:pic>
        <p:nvPicPr>
          <p:cNvPr id="18434" name="Inhaltsplatzhalter 3"/>
          <p:cNvPicPr>
            <a:picLocks noGrp="1" noChangeAspect="1"/>
          </p:cNvPicPr>
          <p:nvPr>
            <p:ph idx="1"/>
          </p:nvPr>
        </p:nvPicPr>
        <p:blipFill>
          <a:blip r:embed="rId3"/>
          <a:srcRect b="9000"/>
          <a:stretch>
            <a:fillRect/>
          </a:stretch>
        </p:blipFill>
        <p:spPr>
          <a:xfrm>
            <a:off x="0" y="1150938"/>
            <a:ext cx="9144000" cy="5707062"/>
          </a:xfrm>
        </p:spPr>
      </p:pic>
      <p:sp>
        <p:nvSpPr>
          <p:cNvPr id="5" name="Textfeld 4"/>
          <p:cNvSpPr txBox="1"/>
          <p:nvPr/>
        </p:nvSpPr>
        <p:spPr>
          <a:xfrm>
            <a:off x="1629515" y="2157051"/>
            <a:ext cx="5868979" cy="2646878"/>
          </a:xfrm>
          <a:prstGeom prst="rect">
            <a:avLst/>
          </a:prstGeom>
          <a:noFill/>
        </p:spPr>
        <p:txBody>
          <a:bodyPr wrap="none">
            <a:spAutoFit/>
          </a:bodyPr>
          <a:lstStyle/>
          <a:p>
            <a:pPr fontAlgn="auto">
              <a:spcBef>
                <a:spcPts val="0"/>
              </a:spcBef>
              <a:spcAft>
                <a:spcPts val="0"/>
              </a:spcAft>
              <a:defRPr/>
            </a:pPr>
            <a:r>
              <a:rPr lang="de-DE" sz="16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TRUST</a:t>
            </a:r>
            <a:endParaRPr lang="en-US" sz="16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sp>
        <p:nvSpPr>
          <p:cNvPr id="6" name="Textfeld 5"/>
          <p:cNvSpPr txBox="1"/>
          <p:nvPr/>
        </p:nvSpPr>
        <p:spPr>
          <a:xfrm>
            <a:off x="2318334" y="5870358"/>
            <a:ext cx="4349589" cy="1015663"/>
          </a:xfrm>
          <a:prstGeom prst="rect">
            <a:avLst/>
          </a:prstGeom>
          <a:noFill/>
        </p:spPr>
        <p:txBody>
          <a:bodyPr wrap="none">
            <a:spAutoFit/>
            <a:scene3d>
              <a:camera prst="orthographicFront">
                <a:rot lat="17699995" lon="21599986" rev="0"/>
              </a:camera>
              <a:lightRig rig="threePt" dir="t"/>
            </a:scene3d>
          </a:bodyPr>
          <a:lstStyle/>
          <a:p>
            <a:pPr fontAlgn="auto">
              <a:spcBef>
                <a:spcPts val="0"/>
              </a:spcBef>
              <a:spcAft>
                <a:spcPts val="0"/>
              </a:spcAft>
              <a:defRPr/>
            </a:pPr>
            <a:r>
              <a:rPr lang="de-DE" sz="6000">
                <a:latin typeface="Arial" panose="020B0604020202020204" pitchFamily="34" charset="0"/>
                <a:cs typeface="Arial" panose="020B0604020202020204" pitchFamily="34" charset="0"/>
              </a:rPr>
              <a:t>Vulnerability</a:t>
            </a:r>
            <a:endParaRPr lang="en-US" sz="6000">
              <a:latin typeface="Arial" panose="020B0604020202020204" pitchFamily="34" charset="0"/>
              <a:cs typeface="Arial" panose="020B0604020202020204" pitchFamily="34" charset="0"/>
            </a:endParaRPr>
          </a:p>
        </p:txBody>
      </p:sp>
      <p:sp>
        <p:nvSpPr>
          <p:cNvPr id="7" name="Textfeld 6"/>
          <p:cNvSpPr txBox="1"/>
          <p:nvPr/>
        </p:nvSpPr>
        <p:spPr>
          <a:xfrm>
            <a:off x="2646694" y="5071625"/>
            <a:ext cx="3387466" cy="769441"/>
          </a:xfrm>
          <a:prstGeom prst="rect">
            <a:avLst/>
          </a:prstGeom>
          <a:noFill/>
        </p:spPr>
        <p:txBody>
          <a:bodyPr wrap="none">
            <a:spAutoFit/>
            <a:scene3d>
              <a:camera prst="orthographicFront">
                <a:rot lat="17699995" lon="21599986" rev="0"/>
              </a:camera>
              <a:lightRig rig="threePt" dir="t"/>
            </a:scene3d>
          </a:bodyPr>
          <a:lstStyle/>
          <a:p>
            <a:pPr fontAlgn="auto">
              <a:spcBef>
                <a:spcPts val="0"/>
              </a:spcBef>
              <a:spcAft>
                <a:spcPts val="0"/>
              </a:spcAft>
              <a:defRPr/>
            </a:pPr>
            <a:r>
              <a:rPr lang="de-DE" sz="4400">
                <a:latin typeface="Arial" panose="020B0604020202020204" pitchFamily="34" charset="0"/>
                <a:cs typeface="Arial" panose="020B0604020202020204" pitchFamily="34" charset="0"/>
              </a:rPr>
              <a:t>Dependence</a:t>
            </a:r>
            <a:endParaRPr lang="en-US" sz="4400">
              <a:latin typeface="Arial" panose="020B0604020202020204" pitchFamily="34" charset="0"/>
              <a:cs typeface="Arial" panose="020B0604020202020204" pitchFamily="34" charset="0"/>
            </a:endParaRPr>
          </a:p>
        </p:txBody>
      </p:sp>
      <p:sp>
        <p:nvSpPr>
          <p:cNvPr id="8" name="Textfeld 7"/>
          <p:cNvSpPr txBox="1"/>
          <p:nvPr/>
        </p:nvSpPr>
        <p:spPr>
          <a:xfrm>
            <a:off x="3081108" y="4480763"/>
            <a:ext cx="2518638" cy="646331"/>
          </a:xfrm>
          <a:prstGeom prst="rect">
            <a:avLst/>
          </a:prstGeom>
          <a:noFill/>
        </p:spPr>
        <p:txBody>
          <a:bodyPr wrap="none">
            <a:spAutoFit/>
            <a:scene3d>
              <a:camera prst="orthographicFront">
                <a:rot lat="17699995" lon="21599986" rev="0"/>
              </a:camera>
              <a:lightRig rig="threePt" dir="t"/>
            </a:scene3d>
          </a:bodyPr>
          <a:lstStyle/>
          <a:p>
            <a:pPr fontAlgn="auto">
              <a:spcBef>
                <a:spcPts val="0"/>
              </a:spcBef>
              <a:spcAft>
                <a:spcPts val="0"/>
              </a:spcAft>
              <a:defRPr/>
            </a:pPr>
            <a:r>
              <a:rPr lang="de-DE" sz="3600">
                <a:latin typeface="Arial" panose="020B0604020202020204" pitchFamily="34" charset="0"/>
                <a:cs typeface="Arial" panose="020B0604020202020204" pitchFamily="34" charset="0"/>
              </a:rPr>
              <a:t>Uncertainty</a:t>
            </a:r>
            <a:endParaRPr lang="en-US" sz="36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Grafik 2"/>
          <p:cNvPicPr>
            <a:picLocks noChangeAspect="1"/>
          </p:cNvPicPr>
          <p:nvPr/>
        </p:nvPicPr>
        <p:blipFill>
          <a:blip r:embed="rId3"/>
          <a:srcRect b="16924"/>
          <a:stretch>
            <a:fillRect/>
          </a:stretch>
        </p:blipFill>
        <p:spPr bwMode="auto">
          <a:xfrm>
            <a:off x="0" y="1160463"/>
            <a:ext cx="9144000" cy="5697537"/>
          </a:xfrm>
          <a:prstGeom prst="rect">
            <a:avLst/>
          </a:prstGeom>
          <a:noFill/>
          <a:ln w="9525">
            <a:noFill/>
            <a:miter lim="800000"/>
            <a:headEnd/>
            <a:tailEnd/>
          </a:ln>
        </p:spPr>
      </p:pic>
      <p:sp>
        <p:nvSpPr>
          <p:cNvPr id="20482" name="Titel 1"/>
          <p:cNvSpPr>
            <a:spLocks noGrp="1"/>
          </p:cNvSpPr>
          <p:nvPr>
            <p:ph type="title"/>
          </p:nvPr>
        </p:nvSpPr>
        <p:spPr/>
        <p:txBody>
          <a:bodyPr/>
          <a:lstStyle/>
          <a:p>
            <a:pPr eaLnBrk="1" hangingPunct="1"/>
            <a:r>
              <a:rPr lang="en-US" smtClean="0"/>
              <a:t>Trustworthiness</a:t>
            </a:r>
          </a:p>
        </p:txBody>
      </p:sp>
      <p:sp>
        <p:nvSpPr>
          <p:cNvPr id="21" name="Rechteck 20"/>
          <p:cNvSpPr/>
          <p:nvPr/>
        </p:nvSpPr>
        <p:spPr>
          <a:xfrm>
            <a:off x="128588" y="3429000"/>
            <a:ext cx="3517900" cy="273050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nchor="ctr"/>
          <a:lstStyle/>
          <a:p>
            <a:pPr fontAlgn="auto">
              <a:spcBef>
                <a:spcPts val="0"/>
              </a:spcBef>
              <a:spcAft>
                <a:spcPts val="0"/>
              </a:spcAft>
              <a:defRPr/>
            </a:pPr>
            <a:r>
              <a:rPr lang="en-US" sz="2400">
                <a:solidFill>
                  <a:schemeClr val="bg1"/>
                </a:solidFill>
                <a:latin typeface="Arial" pitchFamily="34" charset="0"/>
                <a:cs typeface="Arial" pitchFamily="34" charset="0"/>
              </a:rPr>
              <a:t>“the perceived likelihood that a particular trustee will uphold one’s trust”</a:t>
            </a:r>
          </a:p>
          <a:p>
            <a:pPr fontAlgn="auto">
              <a:spcBef>
                <a:spcPts val="0"/>
              </a:spcBef>
              <a:spcAft>
                <a:spcPts val="0"/>
              </a:spcAft>
              <a:defRPr/>
            </a:pPr>
            <a:r>
              <a:rPr lang="en-US" sz="2400">
                <a:latin typeface="Arial" panose="020B0604020202020204" pitchFamily="34" charset="0"/>
                <a:cs typeface="Arial" pitchFamily="34" charset="0"/>
              </a:rPr>
              <a:t>(Kelton et al. 2008, 367)</a:t>
            </a:r>
            <a:endParaRPr lang="en-US" sz="2400">
              <a:solidFill>
                <a:schemeClr val="bg1"/>
              </a:solidFill>
              <a:latin typeface="Arial"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Grafik 6"/>
          <p:cNvPicPr>
            <a:picLocks noChangeAspect="1"/>
          </p:cNvPicPr>
          <p:nvPr/>
        </p:nvPicPr>
        <p:blipFill>
          <a:blip r:embed="rId3"/>
          <a:srcRect t="17950" b="-2"/>
          <a:stretch>
            <a:fillRect/>
          </a:stretch>
        </p:blipFill>
        <p:spPr bwMode="auto">
          <a:xfrm>
            <a:off x="0" y="1230313"/>
            <a:ext cx="9144000" cy="5627687"/>
          </a:xfrm>
          <a:prstGeom prst="rect">
            <a:avLst/>
          </a:prstGeom>
          <a:noFill/>
          <a:ln w="9525">
            <a:noFill/>
            <a:miter lim="800000"/>
            <a:headEnd/>
            <a:tailEnd/>
          </a:ln>
        </p:spPr>
      </p:pic>
      <p:sp>
        <p:nvSpPr>
          <p:cNvPr id="22530" name="Titel 1"/>
          <p:cNvSpPr>
            <a:spLocks noGrp="1"/>
          </p:cNvSpPr>
          <p:nvPr>
            <p:ph type="title"/>
          </p:nvPr>
        </p:nvSpPr>
        <p:spPr/>
        <p:txBody>
          <a:bodyPr/>
          <a:lstStyle/>
          <a:p>
            <a:pPr eaLnBrk="1" hangingPunct="1"/>
            <a:r>
              <a:rPr lang="de-DE" smtClean="0">
                <a:solidFill>
                  <a:schemeClr val="bg1"/>
                </a:solidFill>
              </a:rPr>
              <a:t>Building blocks of trustworthiness</a:t>
            </a:r>
            <a:endParaRPr lang="en-US" smtClean="0">
              <a:solidFill>
                <a:schemeClr val="bg1"/>
              </a:solidFill>
            </a:endParaRPr>
          </a:p>
        </p:txBody>
      </p:sp>
      <p:sp>
        <p:nvSpPr>
          <p:cNvPr id="8" name="Textfeld 7"/>
          <p:cNvSpPr txBox="1"/>
          <p:nvPr/>
        </p:nvSpPr>
        <p:spPr>
          <a:xfrm>
            <a:off x="452438" y="3044825"/>
            <a:ext cx="1173162" cy="36830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fontAlgn="auto">
              <a:spcBef>
                <a:spcPts val="0"/>
              </a:spcBef>
              <a:spcAft>
                <a:spcPts val="0"/>
              </a:spcAft>
              <a:defRPr/>
            </a:pPr>
            <a:r>
              <a:rPr lang="de-DE">
                <a:latin typeface="Arial" pitchFamily="34" charset="0"/>
                <a:cs typeface="Arial" pitchFamily="34" charset="0"/>
              </a:rPr>
              <a:t>Integrity </a:t>
            </a:r>
          </a:p>
        </p:txBody>
      </p:sp>
      <p:sp>
        <p:nvSpPr>
          <p:cNvPr id="9" name="Rechteck 8"/>
          <p:cNvSpPr/>
          <p:nvPr/>
        </p:nvSpPr>
        <p:spPr>
          <a:xfrm>
            <a:off x="1201738" y="4838700"/>
            <a:ext cx="1454150" cy="36830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Guarantees </a:t>
            </a:r>
          </a:p>
        </p:txBody>
      </p:sp>
      <p:sp>
        <p:nvSpPr>
          <p:cNvPr id="10" name="Rechteck 9"/>
          <p:cNvSpPr/>
          <p:nvPr/>
        </p:nvSpPr>
        <p:spPr>
          <a:xfrm>
            <a:off x="2305050" y="4281488"/>
            <a:ext cx="1492250" cy="3698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Predictability</a:t>
            </a:r>
            <a:endParaRPr lang="en-US">
              <a:latin typeface="Arial" pitchFamily="34" charset="0"/>
              <a:cs typeface="Arial" pitchFamily="34" charset="0"/>
            </a:endParaRPr>
          </a:p>
        </p:txBody>
      </p:sp>
      <p:sp>
        <p:nvSpPr>
          <p:cNvPr id="11" name="Rechteck 10"/>
          <p:cNvSpPr/>
          <p:nvPr/>
        </p:nvSpPr>
        <p:spPr>
          <a:xfrm>
            <a:off x="2892425" y="2951163"/>
            <a:ext cx="1587500" cy="3698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Transparency</a:t>
            </a:r>
          </a:p>
        </p:txBody>
      </p:sp>
      <p:sp>
        <p:nvSpPr>
          <p:cNvPr id="12" name="Rechteck 11"/>
          <p:cNvSpPr/>
          <p:nvPr/>
        </p:nvSpPr>
        <p:spPr>
          <a:xfrm>
            <a:off x="260350" y="4281488"/>
            <a:ext cx="1557338" cy="3698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Competence </a:t>
            </a:r>
          </a:p>
        </p:txBody>
      </p:sp>
      <p:sp>
        <p:nvSpPr>
          <p:cNvPr id="13" name="Rechteck 12"/>
          <p:cNvSpPr/>
          <p:nvPr/>
        </p:nvSpPr>
        <p:spPr>
          <a:xfrm>
            <a:off x="2655888" y="5457825"/>
            <a:ext cx="1519237"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Benevolence</a:t>
            </a:r>
          </a:p>
        </p:txBody>
      </p:sp>
      <p:sp>
        <p:nvSpPr>
          <p:cNvPr id="14" name="Rechteck 13"/>
          <p:cNvSpPr/>
          <p:nvPr/>
        </p:nvSpPr>
        <p:spPr>
          <a:xfrm>
            <a:off x="3027363" y="4838700"/>
            <a:ext cx="1544637" cy="36830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Identification </a:t>
            </a:r>
          </a:p>
        </p:txBody>
      </p:sp>
      <p:sp>
        <p:nvSpPr>
          <p:cNvPr id="15" name="Rechteck 14"/>
          <p:cNvSpPr/>
          <p:nvPr/>
        </p:nvSpPr>
        <p:spPr>
          <a:xfrm>
            <a:off x="260350" y="5486400"/>
            <a:ext cx="2125663"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Positive intentions</a:t>
            </a:r>
          </a:p>
        </p:txBody>
      </p:sp>
      <p:sp>
        <p:nvSpPr>
          <p:cNvPr id="16" name="Textfeld 15"/>
          <p:cNvSpPr txBox="1"/>
          <p:nvPr/>
        </p:nvSpPr>
        <p:spPr>
          <a:xfrm>
            <a:off x="127000" y="3552825"/>
            <a:ext cx="4137025" cy="4619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de-DE" sz="2400">
                <a:latin typeface="Arial" panose="020B0604020202020204" pitchFamily="34" charset="0"/>
                <a:cs typeface="Arial" panose="020B0604020202020204" pitchFamily="34" charset="0"/>
              </a:rPr>
              <a:t>trustee actions and attributes</a:t>
            </a:r>
            <a:endParaRPr lang="en-US" sz="2400">
              <a:latin typeface="Arial" panose="020B0604020202020204" pitchFamily="34" charset="0"/>
              <a:cs typeface="Arial" panose="020B0604020202020204" pitchFamily="34" charset="0"/>
            </a:endParaRPr>
          </a:p>
        </p:txBody>
      </p:sp>
      <p:sp>
        <p:nvSpPr>
          <p:cNvPr id="17" name="Rechteck 16"/>
          <p:cNvSpPr/>
          <p:nvPr/>
        </p:nvSpPr>
        <p:spPr>
          <a:xfrm>
            <a:off x="6237288" y="4097338"/>
            <a:ext cx="2906712" cy="36830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Third-party endorsements</a:t>
            </a:r>
          </a:p>
        </p:txBody>
      </p:sp>
      <p:sp>
        <p:nvSpPr>
          <p:cNvPr id="18" name="Rechteck 17"/>
          <p:cNvSpPr/>
          <p:nvPr/>
        </p:nvSpPr>
        <p:spPr>
          <a:xfrm>
            <a:off x="5864225" y="3552825"/>
            <a:ext cx="1300163" cy="36988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Reputation</a:t>
            </a:r>
          </a:p>
        </p:txBody>
      </p:sp>
      <p:sp>
        <p:nvSpPr>
          <p:cNvPr id="19" name="Rechteck 18"/>
          <p:cNvSpPr/>
          <p:nvPr/>
        </p:nvSpPr>
        <p:spPr>
          <a:xfrm>
            <a:off x="7573963" y="3552825"/>
            <a:ext cx="1570037" cy="36988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fontAlgn="auto">
              <a:spcBef>
                <a:spcPts val="0"/>
              </a:spcBef>
              <a:spcAft>
                <a:spcPts val="0"/>
              </a:spcAft>
              <a:defRPr/>
            </a:pPr>
            <a:r>
              <a:rPr lang="de-DE">
                <a:latin typeface="Arial" pitchFamily="34" charset="0"/>
                <a:cs typeface="Arial" pitchFamily="34" charset="0"/>
              </a:rPr>
              <a:t>Social factors</a:t>
            </a:r>
            <a:endParaRPr lang="en-US">
              <a:latin typeface="Arial" pitchFamily="34" charset="0"/>
              <a:cs typeface="Arial" pitchFamily="34" charset="0"/>
            </a:endParaRPr>
          </a:p>
        </p:txBody>
      </p:sp>
      <p:sp>
        <p:nvSpPr>
          <p:cNvPr id="20" name="Textfeld 19"/>
          <p:cNvSpPr txBox="1"/>
          <p:nvPr/>
        </p:nvSpPr>
        <p:spPr>
          <a:xfrm>
            <a:off x="5238750" y="4710113"/>
            <a:ext cx="3851275" cy="46196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de-DE" sz="2400">
                <a:latin typeface="Arial" panose="020B0604020202020204" pitchFamily="34" charset="0"/>
                <a:cs typeface="Arial" panose="020B0604020202020204" pitchFamily="34" charset="0"/>
              </a:rPr>
              <a:t>external acknowledgement</a:t>
            </a:r>
            <a:endParaRPr lang="en-US" sz="2400">
              <a:latin typeface="Arial" panose="020B0604020202020204" pitchFamily="34" charset="0"/>
              <a:cs typeface="Arial" panose="020B0604020202020204" pitchFamily="34" charset="0"/>
            </a:endParaRPr>
          </a:p>
        </p:txBody>
      </p:sp>
      <p:sp>
        <p:nvSpPr>
          <p:cNvPr id="21" name="Rechteck 20"/>
          <p:cNvSpPr>
            <a:spLocks noChangeArrowheads="1"/>
          </p:cNvSpPr>
          <p:nvPr/>
        </p:nvSpPr>
        <p:spPr bwMode="auto">
          <a:xfrm>
            <a:off x="4175125" y="6581775"/>
            <a:ext cx="4968875" cy="276225"/>
          </a:xfrm>
          <a:prstGeom prst="rect">
            <a:avLst/>
          </a:prstGeom>
          <a:solidFill>
            <a:schemeClr val="bg1">
              <a:alpha val="54901"/>
            </a:schemeClr>
          </a:solidFill>
          <a:ln w="9525">
            <a:noFill/>
            <a:miter lim="800000"/>
            <a:headEnd/>
            <a:tailEnd/>
          </a:ln>
        </p:spPr>
        <p:txBody>
          <a:bodyPr>
            <a:spAutoFit/>
          </a:bodyPr>
          <a:lstStyle/>
          <a:p>
            <a:pPr algn="ctr"/>
            <a:r>
              <a:rPr lang="en-US" sz="1200">
                <a:cs typeface="Arial" charset="0"/>
              </a:rPr>
              <a:t>(Sources: Kelton et al. 2008; Yakel et al. 2013; Pirson/Malhorta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nhaltsplatzhalter 8"/>
          <p:cNvPicPr>
            <a:picLocks noGrp="1" noChangeAspect="1"/>
          </p:cNvPicPr>
          <p:nvPr>
            <p:ph idx="1"/>
          </p:nvPr>
        </p:nvPicPr>
        <p:blipFill>
          <a:blip r:embed="rId3"/>
          <a:srcRect b="17641"/>
          <a:stretch>
            <a:fillRect/>
          </a:stretch>
        </p:blipFill>
        <p:spPr>
          <a:xfrm>
            <a:off x="0" y="1209675"/>
            <a:ext cx="9144000" cy="5648325"/>
          </a:xfrm>
        </p:spPr>
      </p:pic>
      <p:sp>
        <p:nvSpPr>
          <p:cNvPr id="24578" name="Titel 1"/>
          <p:cNvSpPr>
            <a:spLocks noGrp="1"/>
          </p:cNvSpPr>
          <p:nvPr>
            <p:ph type="title"/>
          </p:nvPr>
        </p:nvSpPr>
        <p:spPr/>
        <p:txBody>
          <a:bodyPr/>
          <a:lstStyle/>
          <a:p>
            <a:pPr eaLnBrk="1" hangingPunct="1"/>
            <a:r>
              <a:rPr lang="de-DE" smtClean="0">
                <a:solidFill>
                  <a:schemeClr val="bg1"/>
                </a:solidFill>
              </a:rPr>
              <a:t>Building trust: Where to begin?</a:t>
            </a:r>
            <a:endParaRPr lang="en-US" smtClean="0">
              <a:solidFill>
                <a:schemeClr val="bg1"/>
              </a:solidFill>
            </a:endParaRPr>
          </a:p>
        </p:txBody>
      </p:sp>
      <p:sp>
        <p:nvSpPr>
          <p:cNvPr id="12" name="Pfeil nach oben 11"/>
          <p:cNvSpPr/>
          <p:nvPr/>
        </p:nvSpPr>
        <p:spPr>
          <a:xfrm rot="3251539">
            <a:off x="2706687" y="4973638"/>
            <a:ext cx="468313" cy="2236788"/>
          </a:xfrm>
          <a:prstGeom prst="upArrow">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0"/>
                                        <p:tgtEl>
                                          <p:spTgt spid="12"/>
                                        </p:tgtEl>
                                      </p:cBhvr>
                                    </p:animEffect>
                                    <p:anim calcmode="lin" valueType="num">
                                      <p:cBhvr>
                                        <p:cTn id="8" dur="2500" fill="hold"/>
                                        <p:tgtEl>
                                          <p:spTgt spid="12"/>
                                        </p:tgtEl>
                                        <p:attrNameLst>
                                          <p:attrName>ppt_x</p:attrName>
                                        </p:attrNameLst>
                                      </p:cBhvr>
                                      <p:tavLst>
                                        <p:tav tm="0">
                                          <p:val>
                                            <p:strVal val="#ppt_x"/>
                                          </p:val>
                                        </p:tav>
                                        <p:tav tm="100000">
                                          <p:val>
                                            <p:strVal val="#ppt_x"/>
                                          </p:val>
                                        </p:tav>
                                      </p:tavLst>
                                    </p:anim>
                                    <p:anim calcmode="lin" valueType="num">
                                      <p:cBhvr>
                                        <p:cTn id="9" dur="2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feld 10"/>
          <p:cNvSpPr txBox="1">
            <a:spLocks noChangeArrowheads="1"/>
          </p:cNvSpPr>
          <p:nvPr/>
        </p:nvSpPr>
        <p:spPr bwMode="auto">
          <a:xfrm>
            <a:off x="7645400" y="5934075"/>
            <a:ext cx="1498600" cy="923925"/>
          </a:xfrm>
          <a:prstGeom prst="rect">
            <a:avLst/>
          </a:prstGeom>
          <a:solidFill>
            <a:schemeClr val="bg1"/>
          </a:solidFill>
          <a:ln w="9525">
            <a:noFill/>
            <a:miter lim="800000"/>
            <a:headEnd/>
            <a:tailEnd/>
          </a:ln>
        </p:spPr>
        <p:txBody>
          <a:bodyPr>
            <a:spAutoFit/>
          </a:bodyPr>
          <a:lstStyle/>
          <a:p>
            <a:r>
              <a:rPr lang="de-DE">
                <a:solidFill>
                  <a:schemeClr val="bg1"/>
                </a:solidFill>
                <a:latin typeface="Calibri" pitchFamily="34" charset="0"/>
              </a:rPr>
              <a:t>adsfdaffdaadföjöadfjöaljfajfadljfafljölafj</a:t>
            </a:r>
          </a:p>
        </p:txBody>
      </p:sp>
      <p:pic>
        <p:nvPicPr>
          <p:cNvPr id="26626" name="Grafik 9"/>
          <p:cNvPicPr>
            <a:picLocks noChangeAspect="1"/>
          </p:cNvPicPr>
          <p:nvPr/>
        </p:nvPicPr>
        <p:blipFill>
          <a:blip r:embed="rId3"/>
          <a:srcRect/>
          <a:stretch>
            <a:fillRect/>
          </a:stretch>
        </p:blipFill>
        <p:spPr bwMode="auto">
          <a:xfrm>
            <a:off x="0" y="1152525"/>
            <a:ext cx="9144000" cy="5694363"/>
          </a:xfrm>
          <a:prstGeom prst="rect">
            <a:avLst/>
          </a:prstGeom>
          <a:noFill/>
          <a:ln w="9525">
            <a:noFill/>
            <a:miter lim="800000"/>
            <a:headEnd/>
            <a:tailEnd/>
          </a:ln>
        </p:spPr>
      </p:pic>
      <p:sp>
        <p:nvSpPr>
          <p:cNvPr id="26627" name="Titel 1"/>
          <p:cNvSpPr>
            <a:spLocks noGrp="1"/>
          </p:cNvSpPr>
          <p:nvPr>
            <p:ph type="title"/>
          </p:nvPr>
        </p:nvSpPr>
        <p:spPr>
          <a:xfrm>
            <a:off x="457200" y="1387475"/>
            <a:ext cx="8229600" cy="1143000"/>
          </a:xfrm>
          <a:solidFill>
            <a:schemeClr val="bg1"/>
          </a:solidFill>
        </p:spPr>
        <p:txBody>
          <a:bodyPr/>
          <a:lstStyle/>
          <a:p>
            <a:pPr eaLnBrk="1" hangingPunct="1"/>
            <a:r>
              <a:rPr lang="de-DE" smtClean="0"/>
              <a:t>Audit &amp; Certification</a:t>
            </a:r>
          </a:p>
        </p:txBody>
      </p:sp>
      <p:sp>
        <p:nvSpPr>
          <p:cNvPr id="13" name="Inhaltsplatzhalter 2"/>
          <p:cNvSpPr txBox="1">
            <a:spLocks/>
          </p:cNvSpPr>
          <p:nvPr/>
        </p:nvSpPr>
        <p:spPr bwMode="auto">
          <a:xfrm>
            <a:off x="457200" y="2500313"/>
            <a:ext cx="8229600" cy="3625850"/>
          </a:xfrm>
          <a:prstGeom prst="rect">
            <a:avLst/>
          </a:prstGeom>
          <a:noFill/>
          <a:ln w="9525">
            <a:noFill/>
            <a:miter lim="800000"/>
            <a:headEnd/>
            <a:tailEnd/>
          </a:ln>
        </p:spPr>
        <p:txBody>
          <a:bodyPr>
            <a:normAutofit fontScale="92500"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fontAlgn="auto">
              <a:spcAft>
                <a:spcPts val="0"/>
              </a:spcAft>
              <a:buFont typeface="Arial" pitchFamily="34" charset="0"/>
              <a:buChar char="•"/>
              <a:defRPr/>
            </a:pPr>
            <a:r>
              <a:rPr lang="de-DE" dirty="0" err="1" smtClean="0">
                <a:solidFill>
                  <a:sysClr val="windowText" lastClr="000000"/>
                </a:solidFill>
              </a:rPr>
              <a:t>Application</a:t>
            </a:r>
            <a:r>
              <a:rPr lang="de-DE" dirty="0" smtClean="0">
                <a:solidFill>
                  <a:sysClr val="windowText" lastClr="000000"/>
                </a:solidFill>
              </a:rPr>
              <a:t> </a:t>
            </a:r>
            <a:r>
              <a:rPr lang="de-DE" dirty="0" err="1" smtClean="0">
                <a:solidFill>
                  <a:sysClr val="windowText" lastClr="000000"/>
                </a:solidFill>
              </a:rPr>
              <a:t>of</a:t>
            </a:r>
            <a:r>
              <a:rPr lang="de-DE" dirty="0" smtClean="0">
                <a:solidFill>
                  <a:sysClr val="windowText" lastClr="000000"/>
                </a:solidFill>
              </a:rPr>
              <a:t> </a:t>
            </a:r>
            <a:r>
              <a:rPr lang="de-DE" dirty="0" err="1" smtClean="0">
                <a:solidFill>
                  <a:sysClr val="windowText" lastClr="000000"/>
                </a:solidFill>
              </a:rPr>
              <a:t>standards</a:t>
            </a:r>
            <a:r>
              <a:rPr lang="de-DE" dirty="0" smtClean="0">
                <a:solidFill>
                  <a:sysClr val="windowText" lastClr="000000"/>
                </a:solidFill>
              </a:rPr>
              <a:t> / check </a:t>
            </a:r>
            <a:r>
              <a:rPr lang="de-DE" dirty="0" err="1" smtClean="0">
                <a:solidFill>
                  <a:sysClr val="windowText" lastClr="000000"/>
                </a:solidFill>
              </a:rPr>
              <a:t>lists</a:t>
            </a:r>
            <a:r>
              <a:rPr lang="de-DE" dirty="0" smtClean="0">
                <a:solidFill>
                  <a:sysClr val="windowText" lastClr="000000"/>
                </a:solidFill>
              </a:rPr>
              <a:t> in</a:t>
            </a:r>
          </a:p>
          <a:p>
            <a:pPr lvl="1" defTabSz="914400" fontAlgn="auto">
              <a:spcAft>
                <a:spcPts val="0"/>
              </a:spcAft>
              <a:buFont typeface="Arial" pitchFamily="34" charset="0"/>
              <a:buChar char="–"/>
              <a:defRPr/>
            </a:pPr>
            <a:r>
              <a:rPr lang="de-DE" dirty="0" smtClean="0">
                <a:solidFill>
                  <a:sysClr val="windowText" lastClr="000000"/>
                </a:solidFill>
              </a:rPr>
              <a:t>(</a:t>
            </a:r>
            <a:r>
              <a:rPr lang="de-DE" dirty="0" err="1" smtClean="0">
                <a:solidFill>
                  <a:sysClr val="windowText" lastClr="000000"/>
                </a:solidFill>
              </a:rPr>
              <a:t>re</a:t>
            </a:r>
            <a:r>
              <a:rPr lang="de-DE" dirty="0" smtClean="0">
                <a:solidFill>
                  <a:sysClr val="windowText" lastClr="000000"/>
                </a:solidFill>
              </a:rPr>
              <a:t>-)</a:t>
            </a:r>
            <a:r>
              <a:rPr lang="de-DE" dirty="0" err="1" smtClean="0">
                <a:solidFill>
                  <a:sysClr val="windowText" lastClr="000000"/>
                </a:solidFill>
              </a:rPr>
              <a:t>designing</a:t>
            </a:r>
            <a:r>
              <a:rPr lang="de-DE" dirty="0" smtClean="0">
                <a:solidFill>
                  <a:sysClr val="windowText" lastClr="000000"/>
                </a:solidFill>
              </a:rPr>
              <a:t> digital </a:t>
            </a:r>
            <a:r>
              <a:rPr lang="de-DE" dirty="0" err="1" smtClean="0">
                <a:solidFill>
                  <a:sysClr val="windowText" lastClr="000000"/>
                </a:solidFill>
              </a:rPr>
              <a:t>repositories</a:t>
            </a:r>
            <a:endParaRPr lang="de-DE" dirty="0" smtClean="0">
              <a:solidFill>
                <a:sysClr val="windowText" lastClr="000000"/>
              </a:solidFill>
            </a:endParaRPr>
          </a:p>
          <a:p>
            <a:pPr lvl="1" defTabSz="914400" fontAlgn="auto">
              <a:spcAft>
                <a:spcPts val="0"/>
              </a:spcAft>
              <a:buFont typeface="Arial" pitchFamily="34" charset="0"/>
              <a:buChar char="–"/>
              <a:defRPr/>
            </a:pPr>
            <a:r>
              <a:rPr lang="de-DE" dirty="0" err="1" smtClean="0">
                <a:solidFill>
                  <a:sysClr val="windowText" lastClr="000000"/>
                </a:solidFill>
              </a:rPr>
              <a:t>self</a:t>
            </a:r>
            <a:r>
              <a:rPr lang="de-DE" dirty="0" smtClean="0">
                <a:solidFill>
                  <a:sysClr val="windowText" lastClr="000000"/>
                </a:solidFill>
              </a:rPr>
              <a:t>-audit/-</a:t>
            </a:r>
            <a:r>
              <a:rPr lang="de-DE" dirty="0" err="1" smtClean="0">
                <a:solidFill>
                  <a:sysClr val="windowText" lastClr="000000"/>
                </a:solidFill>
              </a:rPr>
              <a:t>assessment</a:t>
            </a:r>
            <a:r>
              <a:rPr lang="de-DE" dirty="0" smtClean="0">
                <a:solidFill>
                  <a:sysClr val="windowText" lastClr="000000"/>
                </a:solidFill>
              </a:rPr>
              <a:t>: internal </a:t>
            </a:r>
            <a:r>
              <a:rPr lang="de-DE" dirty="0" err="1" smtClean="0">
                <a:solidFill>
                  <a:sysClr val="windowText" lastClr="000000"/>
                </a:solidFill>
              </a:rPr>
              <a:t>checking</a:t>
            </a:r>
            <a:r>
              <a:rPr lang="de-DE" dirty="0" smtClean="0">
                <a:solidFill>
                  <a:sysClr val="windowText" lastClr="000000"/>
                </a:solidFill>
              </a:rPr>
              <a:t> </a:t>
            </a:r>
            <a:r>
              <a:rPr lang="de-DE" dirty="0" err="1" smtClean="0">
                <a:solidFill>
                  <a:sysClr val="windowText" lastClr="000000"/>
                </a:solidFill>
              </a:rPr>
              <a:t>of</a:t>
            </a:r>
            <a:r>
              <a:rPr lang="de-DE" dirty="0" smtClean="0">
                <a:solidFill>
                  <a:sysClr val="windowText" lastClr="000000"/>
                </a:solidFill>
              </a:rPr>
              <a:t> </a:t>
            </a:r>
            <a:r>
              <a:rPr lang="de-DE" dirty="0" err="1" smtClean="0">
                <a:solidFill>
                  <a:sysClr val="windowText" lastClr="000000"/>
                </a:solidFill>
              </a:rPr>
              <a:t>compliance</a:t>
            </a:r>
            <a:r>
              <a:rPr lang="de-DE" dirty="0" smtClean="0">
                <a:solidFill>
                  <a:sysClr val="windowText" lastClr="000000"/>
                </a:solidFill>
              </a:rPr>
              <a:t> (optional: </a:t>
            </a:r>
            <a:r>
              <a:rPr lang="de-DE" dirty="0" err="1" smtClean="0">
                <a:solidFill>
                  <a:sysClr val="windowText" lastClr="000000"/>
                </a:solidFill>
              </a:rPr>
              <a:t>external</a:t>
            </a:r>
            <a:r>
              <a:rPr lang="de-DE" dirty="0" smtClean="0">
                <a:solidFill>
                  <a:sysClr val="windowText" lastClr="000000"/>
                </a:solidFill>
              </a:rPr>
              <a:t> </a:t>
            </a:r>
            <a:r>
              <a:rPr lang="de-DE" dirty="0" err="1" smtClean="0">
                <a:solidFill>
                  <a:sysClr val="windowText" lastClr="000000"/>
                </a:solidFill>
              </a:rPr>
              <a:t>review</a:t>
            </a:r>
            <a:r>
              <a:rPr lang="de-DE" dirty="0" smtClean="0">
                <a:solidFill>
                  <a:sysClr val="windowText" lastClr="000000"/>
                </a:solidFill>
              </a:rPr>
              <a:t> </a:t>
            </a:r>
            <a:r>
              <a:rPr lang="de-DE" dirty="0" err="1" smtClean="0">
                <a:solidFill>
                  <a:sysClr val="windowText" lastClr="000000"/>
                </a:solidFill>
              </a:rPr>
              <a:t>of</a:t>
            </a:r>
            <a:r>
              <a:rPr lang="de-DE" dirty="0" smtClean="0">
                <a:solidFill>
                  <a:sysClr val="windowText" lastClr="000000"/>
                </a:solidFill>
              </a:rPr>
              <a:t> </a:t>
            </a:r>
            <a:r>
              <a:rPr lang="de-DE" dirty="0" err="1" smtClean="0">
                <a:solidFill>
                  <a:sysClr val="windowText" lastClr="000000"/>
                </a:solidFill>
              </a:rPr>
              <a:t>documentation</a:t>
            </a:r>
            <a:r>
              <a:rPr lang="de-DE" dirty="0" smtClean="0">
                <a:solidFill>
                  <a:sysClr val="windowText" lastClr="000000"/>
                </a:solidFill>
              </a:rPr>
              <a:t>)</a:t>
            </a:r>
          </a:p>
          <a:p>
            <a:pPr lvl="1" defTabSz="914400" fontAlgn="auto">
              <a:spcAft>
                <a:spcPts val="0"/>
              </a:spcAft>
              <a:buFont typeface="Arial" pitchFamily="34" charset="0"/>
              <a:buChar char="–"/>
              <a:defRPr/>
            </a:pPr>
            <a:r>
              <a:rPr lang="de-DE" dirty="0" err="1" smtClean="0">
                <a:solidFill>
                  <a:sysClr val="windowText" lastClr="000000"/>
                </a:solidFill>
              </a:rPr>
              <a:t>certification</a:t>
            </a:r>
            <a:r>
              <a:rPr lang="de-DE" dirty="0" smtClean="0">
                <a:solidFill>
                  <a:sysClr val="windowText" lastClr="000000"/>
                </a:solidFill>
              </a:rPr>
              <a:t> </a:t>
            </a:r>
            <a:r>
              <a:rPr lang="de-DE" dirty="0" err="1" smtClean="0">
                <a:solidFill>
                  <a:sysClr val="windowText" lastClr="000000"/>
                </a:solidFill>
              </a:rPr>
              <a:t>processes</a:t>
            </a:r>
            <a:r>
              <a:rPr lang="de-DE" dirty="0" smtClean="0">
                <a:solidFill>
                  <a:sysClr val="windowText" lastClr="000000"/>
                </a:solidFill>
              </a:rPr>
              <a:t>: </a:t>
            </a:r>
            <a:r>
              <a:rPr lang="de-DE" dirty="0" err="1" smtClean="0">
                <a:solidFill>
                  <a:sysClr val="windowText" lastClr="000000"/>
                </a:solidFill>
              </a:rPr>
              <a:t>review</a:t>
            </a:r>
            <a:r>
              <a:rPr lang="de-DE" dirty="0" smtClean="0">
                <a:solidFill>
                  <a:sysClr val="windowText" lastClr="000000"/>
                </a:solidFill>
              </a:rPr>
              <a:t> </a:t>
            </a:r>
            <a:r>
              <a:rPr lang="de-DE" dirty="0" err="1" smtClean="0">
                <a:solidFill>
                  <a:sysClr val="windowText" lastClr="000000"/>
                </a:solidFill>
              </a:rPr>
              <a:t>by</a:t>
            </a:r>
            <a:r>
              <a:rPr lang="de-DE" dirty="0" smtClean="0">
                <a:solidFill>
                  <a:sysClr val="windowText" lastClr="000000"/>
                </a:solidFill>
              </a:rPr>
              <a:t/>
            </a:r>
            <a:br>
              <a:rPr lang="de-DE" dirty="0" smtClean="0">
                <a:solidFill>
                  <a:sysClr val="windowText" lastClr="000000"/>
                </a:solidFill>
              </a:rPr>
            </a:br>
            <a:r>
              <a:rPr lang="de-DE" dirty="0" smtClean="0">
                <a:solidFill>
                  <a:sysClr val="windowText" lastClr="000000"/>
                </a:solidFill>
              </a:rPr>
              <a:t> </a:t>
            </a:r>
            <a:r>
              <a:rPr lang="de-DE" dirty="0" err="1" smtClean="0">
                <a:solidFill>
                  <a:sysClr val="windowText" lastClr="000000"/>
                </a:solidFill>
              </a:rPr>
              <a:t>external</a:t>
            </a:r>
            <a:r>
              <a:rPr lang="de-DE" dirty="0" smtClean="0">
                <a:solidFill>
                  <a:sysClr val="windowText" lastClr="000000"/>
                </a:solidFill>
              </a:rPr>
              <a:t> </a:t>
            </a:r>
            <a:r>
              <a:rPr lang="de-DE" dirty="0" err="1" smtClean="0">
                <a:solidFill>
                  <a:sysClr val="windowText" lastClr="000000"/>
                </a:solidFill>
              </a:rPr>
              <a:t>auditors</a:t>
            </a:r>
            <a:r>
              <a:rPr lang="de-DE" dirty="0" smtClean="0">
                <a:solidFill>
                  <a:sysClr val="windowText" lastClr="000000"/>
                </a:solidFill>
              </a:rPr>
              <a:t>, </a:t>
            </a:r>
            <a:r>
              <a:rPr lang="de-DE" dirty="0" err="1" smtClean="0">
                <a:solidFill>
                  <a:sysClr val="windowText" lastClr="000000"/>
                </a:solidFill>
              </a:rPr>
              <a:t>often</a:t>
            </a:r>
            <a:r>
              <a:rPr lang="de-DE" dirty="0" smtClean="0">
                <a:solidFill>
                  <a:sysClr val="windowText" lastClr="000000"/>
                </a:solidFill>
              </a:rPr>
              <a:t> </a:t>
            </a:r>
            <a:r>
              <a:rPr lang="de-DE" dirty="0" err="1" smtClean="0">
                <a:solidFill>
                  <a:sysClr val="windowText" lastClr="000000"/>
                </a:solidFill>
              </a:rPr>
              <a:t>including</a:t>
            </a:r>
            <a:r>
              <a:rPr lang="de-DE" dirty="0" smtClean="0">
                <a:solidFill>
                  <a:sysClr val="windowText" lastClr="000000"/>
                </a:solidFill>
              </a:rPr>
              <a:t> </a:t>
            </a:r>
            <a:br>
              <a:rPr lang="de-DE" dirty="0" smtClean="0">
                <a:solidFill>
                  <a:sysClr val="windowText" lastClr="000000"/>
                </a:solidFill>
              </a:rPr>
            </a:br>
            <a:r>
              <a:rPr lang="de-DE" dirty="0" err="1" smtClean="0">
                <a:solidFill>
                  <a:sysClr val="windowText" lastClr="000000"/>
                </a:solidFill>
              </a:rPr>
              <a:t>interviews</a:t>
            </a:r>
            <a:r>
              <a:rPr lang="de-DE" dirty="0" smtClean="0">
                <a:solidFill>
                  <a:sysClr val="windowText" lastClr="000000"/>
                </a:solidFill>
              </a:rPr>
              <a:t> </a:t>
            </a:r>
            <a:r>
              <a:rPr lang="de-DE" dirty="0" err="1" smtClean="0">
                <a:solidFill>
                  <a:sysClr val="windowText" lastClr="000000"/>
                </a:solidFill>
              </a:rPr>
              <a:t>and</a:t>
            </a:r>
            <a:r>
              <a:rPr lang="de-DE" dirty="0" smtClean="0">
                <a:solidFill>
                  <a:sysClr val="windowText" lastClr="000000"/>
                </a:solidFill>
              </a:rPr>
              <a:t> on-site </a:t>
            </a:r>
            <a:r>
              <a:rPr lang="de-DE" dirty="0" err="1" smtClean="0">
                <a:solidFill>
                  <a:sysClr val="windowText" lastClr="000000"/>
                </a:solidFill>
              </a:rPr>
              <a:t>observation</a:t>
            </a:r>
            <a:r>
              <a:rPr lang="de-DE" dirty="0" smtClean="0">
                <a:solidFill>
                  <a:sysClr val="windowText" lastClr="000000"/>
                </a:solidFill>
              </a:rPr>
              <a:t> </a:t>
            </a:r>
            <a:br>
              <a:rPr lang="de-DE" dirty="0" smtClean="0">
                <a:solidFill>
                  <a:sysClr val="windowText" lastClr="000000"/>
                </a:solidFill>
              </a:rPr>
            </a:br>
            <a:r>
              <a:rPr lang="de-DE" dirty="0" smtClean="0">
                <a:solidFill>
                  <a:sysClr val="windowText" lastClr="000000"/>
                </a:solidFill>
              </a:rPr>
              <a:t>in </a:t>
            </a:r>
            <a:r>
              <a:rPr lang="de-DE" dirty="0" err="1" smtClean="0">
                <a:solidFill>
                  <a:sysClr val="windowText" lastClr="000000"/>
                </a:solidFill>
              </a:rPr>
              <a:t>addition</a:t>
            </a:r>
            <a:r>
              <a:rPr lang="de-DE" dirty="0" smtClean="0">
                <a:solidFill>
                  <a:sysClr val="windowText" lastClr="000000"/>
                </a:solidFill>
              </a:rPr>
              <a:t> </a:t>
            </a:r>
            <a:r>
              <a:rPr lang="de-DE" dirty="0" err="1" smtClean="0">
                <a:solidFill>
                  <a:sysClr val="windowText" lastClr="000000"/>
                </a:solidFill>
              </a:rPr>
              <a:t>to</a:t>
            </a:r>
            <a:r>
              <a:rPr lang="de-DE" dirty="0" smtClean="0">
                <a:solidFill>
                  <a:sysClr val="windowText" lastClr="000000"/>
                </a:solidFill>
              </a:rPr>
              <a:t> </a:t>
            </a:r>
            <a:r>
              <a:rPr lang="de-DE" dirty="0" err="1" smtClean="0">
                <a:solidFill>
                  <a:sysClr val="windowText" lastClr="000000"/>
                </a:solidFill>
              </a:rPr>
              <a:t>document</a:t>
            </a:r>
            <a:r>
              <a:rPr lang="de-DE" dirty="0" smtClean="0">
                <a:solidFill>
                  <a:sysClr val="windowText" lastClr="000000"/>
                </a:solidFill>
              </a:rPr>
              <a:t> </a:t>
            </a:r>
            <a:r>
              <a:rPr lang="de-DE" dirty="0" err="1" smtClean="0">
                <a:solidFill>
                  <a:sysClr val="windowText" lastClr="000000"/>
                </a:solidFill>
              </a:rPr>
              <a:t>review</a:t>
            </a:r>
            <a:r>
              <a:rPr lang="de-DE" dirty="0" smtClean="0">
                <a:solidFill>
                  <a:sysClr val="windowText" lastClr="000000"/>
                </a:solidFill>
              </a:rPr>
              <a:t> </a:t>
            </a:r>
          </a:p>
          <a:p>
            <a:pPr defTabSz="914400" fontAlgn="auto">
              <a:spcAft>
                <a:spcPts val="0"/>
              </a:spcAft>
              <a:buFont typeface="Arial" pitchFamily="34" charset="0"/>
              <a:buChar char="•"/>
              <a:defRPr/>
            </a:pPr>
            <a:endParaRPr lang="de-DE" dirty="0" smtClean="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nhaltsplatzhalter 3"/>
          <p:cNvPicPr>
            <a:picLocks noGrp="1" noChangeAspect="1"/>
          </p:cNvPicPr>
          <p:nvPr>
            <p:ph idx="1"/>
          </p:nvPr>
        </p:nvPicPr>
        <p:blipFill>
          <a:blip r:embed="rId3"/>
          <a:srcRect t="16602"/>
          <a:stretch>
            <a:fillRect/>
          </a:stretch>
        </p:blipFill>
        <p:spPr>
          <a:xfrm>
            <a:off x="0" y="1147763"/>
            <a:ext cx="9144000" cy="5719762"/>
          </a:xfrm>
        </p:spPr>
      </p:pic>
      <p:sp>
        <p:nvSpPr>
          <p:cNvPr id="28674" name="Titel 1"/>
          <p:cNvSpPr>
            <a:spLocks noGrp="1"/>
          </p:cNvSpPr>
          <p:nvPr>
            <p:ph type="title"/>
          </p:nvPr>
        </p:nvSpPr>
        <p:spPr>
          <a:xfrm>
            <a:off x="457200" y="979488"/>
            <a:ext cx="8229600" cy="1143000"/>
          </a:xfrm>
        </p:spPr>
        <p:txBody>
          <a:bodyPr/>
          <a:lstStyle/>
          <a:p>
            <a:pPr eaLnBrk="1" hangingPunct="1"/>
            <a:r>
              <a:rPr lang="de-DE" smtClean="0">
                <a:solidFill>
                  <a:schemeClr val="bg1"/>
                </a:solidFill>
                <a:latin typeface="Arial" charset="0"/>
              </a:rPr>
              <a:t>Memorandum of Understanding</a:t>
            </a:r>
            <a:endParaRPr lang="de-DE" smtClean="0">
              <a:solidFill>
                <a:schemeClr val="bg1"/>
              </a:solidFill>
            </a:endParaRPr>
          </a:p>
        </p:txBody>
      </p:sp>
      <p:sp>
        <p:nvSpPr>
          <p:cNvPr id="5" name="Inhaltsplatzhalter 2"/>
          <p:cNvSpPr txBox="1">
            <a:spLocks/>
          </p:cNvSpPr>
          <p:nvPr/>
        </p:nvSpPr>
        <p:spPr>
          <a:xfrm>
            <a:off x="457200" y="2500313"/>
            <a:ext cx="8229600" cy="3625850"/>
          </a:xfrm>
          <a:prstGeom prst="rect">
            <a:avLst/>
          </a:prstGeom>
          <a:solidFill>
            <a:schemeClr val="bg1">
              <a:lumMod val="95000"/>
              <a:alpha val="30000"/>
            </a:schemeClr>
          </a:solidFill>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de-DE" dirty="0" smtClean="0"/>
              <a:t>…</a:t>
            </a:r>
            <a:r>
              <a:rPr lang="de-DE" dirty="0" err="1" smtClean="0"/>
              <a:t>to</a:t>
            </a:r>
            <a:r>
              <a:rPr lang="de-DE" dirty="0" smtClean="0"/>
              <a:t> </a:t>
            </a:r>
            <a:r>
              <a:rPr lang="de-DE" dirty="0" err="1" smtClean="0"/>
              <a:t>create</a:t>
            </a:r>
            <a:r>
              <a:rPr lang="de-DE" dirty="0" smtClean="0"/>
              <a:t> a European Framework </a:t>
            </a:r>
            <a:r>
              <a:rPr lang="de-DE" dirty="0" err="1" smtClean="0"/>
              <a:t>for</a:t>
            </a:r>
            <a:r>
              <a:rPr lang="de-DE" dirty="0" smtClean="0"/>
              <a:t> Audit </a:t>
            </a:r>
            <a:r>
              <a:rPr lang="de-DE" dirty="0" err="1" smtClean="0"/>
              <a:t>and</a:t>
            </a:r>
            <a:r>
              <a:rPr lang="de-DE" dirty="0" smtClean="0"/>
              <a:t> Certification </a:t>
            </a:r>
            <a:r>
              <a:rPr lang="de-DE" dirty="0" err="1" smtClean="0"/>
              <a:t>of</a:t>
            </a:r>
            <a:r>
              <a:rPr lang="de-DE" dirty="0" smtClean="0"/>
              <a:t> Digital </a:t>
            </a:r>
            <a:r>
              <a:rPr lang="de-DE" dirty="0" err="1" smtClean="0"/>
              <a:t>Repositories</a:t>
            </a:r>
            <a:r>
              <a:rPr lang="de-DE" dirty="0" smtClean="0"/>
              <a:t> (http://www.trusteddigitalrepository.eu)</a:t>
            </a:r>
          </a:p>
          <a:p>
            <a:pPr fontAlgn="auto">
              <a:spcAft>
                <a:spcPts val="0"/>
              </a:spcAft>
              <a:buFont typeface="Arial" pitchFamily="34" charset="0"/>
              <a:buChar char="•"/>
              <a:defRPr/>
            </a:pPr>
            <a:r>
              <a:rPr lang="en-US" dirty="0" smtClean="0"/>
              <a:t>signed by three groups working on standards for Trusted Digital Repositories:</a:t>
            </a:r>
          </a:p>
          <a:p>
            <a:pPr lvl="1" fontAlgn="auto">
              <a:spcAft>
                <a:spcPts val="0"/>
              </a:spcAft>
              <a:buFont typeface="Arial" pitchFamily="34" charset="0"/>
              <a:buChar char="–"/>
              <a:defRPr/>
            </a:pPr>
            <a:r>
              <a:rPr lang="en-US" dirty="0" smtClean="0"/>
              <a:t>CCSDS/ISO Repository Audit and Certification Working Group (RAC)</a:t>
            </a:r>
          </a:p>
          <a:p>
            <a:pPr lvl="1" fontAlgn="auto">
              <a:spcAft>
                <a:spcPts val="0"/>
              </a:spcAft>
              <a:buFont typeface="Arial" pitchFamily="34" charset="0"/>
              <a:buChar char="–"/>
              <a:defRPr/>
            </a:pPr>
            <a:r>
              <a:rPr lang="en-US" dirty="0" smtClean="0"/>
              <a:t>Data Seal of Approval (DSA)</a:t>
            </a:r>
          </a:p>
          <a:p>
            <a:pPr lvl="1" fontAlgn="auto">
              <a:spcAft>
                <a:spcPts val="0"/>
              </a:spcAft>
              <a:buFont typeface="Arial" pitchFamily="34" charset="0"/>
              <a:buChar char="–"/>
              <a:defRPr/>
            </a:pPr>
            <a:r>
              <a:rPr lang="en-US" dirty="0" smtClean="0"/>
              <a:t>DIN Working Group “Trusted Archives - Certification”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summit-437315_1920"/>
          <p:cNvPicPr>
            <a:picLocks noChangeAspect="1" noChangeArrowheads="1"/>
          </p:cNvPicPr>
          <p:nvPr/>
        </p:nvPicPr>
        <p:blipFill>
          <a:blip r:embed="rId3"/>
          <a:srcRect t="7349" r="31496" b="35432"/>
          <a:stretch>
            <a:fillRect/>
          </a:stretch>
        </p:blipFill>
        <p:spPr bwMode="auto">
          <a:xfrm>
            <a:off x="0" y="1176338"/>
            <a:ext cx="9148763" cy="5732462"/>
          </a:xfrm>
          <a:prstGeom prst="rect">
            <a:avLst/>
          </a:prstGeom>
          <a:noFill/>
          <a:ln w="9525">
            <a:noFill/>
            <a:miter lim="800000"/>
            <a:headEnd/>
            <a:tailEnd/>
          </a:ln>
        </p:spPr>
      </p:pic>
      <p:sp>
        <p:nvSpPr>
          <p:cNvPr id="30722" name="Titel 1"/>
          <p:cNvSpPr>
            <a:spLocks/>
          </p:cNvSpPr>
          <p:nvPr/>
        </p:nvSpPr>
        <p:spPr bwMode="auto">
          <a:xfrm>
            <a:off x="330200" y="1455738"/>
            <a:ext cx="7464425" cy="1143000"/>
          </a:xfrm>
          <a:prstGeom prst="rect">
            <a:avLst/>
          </a:prstGeom>
          <a:noFill/>
          <a:ln w="9525">
            <a:noFill/>
            <a:miter lim="800000"/>
            <a:headEnd/>
            <a:tailEnd/>
          </a:ln>
        </p:spPr>
        <p:txBody>
          <a:bodyPr anchor="ctr"/>
          <a:lstStyle/>
          <a:p>
            <a:r>
              <a:rPr lang="de-DE" sz="4000">
                <a:latin typeface="Calibri" pitchFamily="34" charset="0"/>
              </a:rPr>
              <a:t>Memorandum of Understanding</a:t>
            </a:r>
            <a:br>
              <a:rPr lang="de-DE" sz="4000">
                <a:latin typeface="Calibri" pitchFamily="34" charset="0"/>
              </a:rPr>
            </a:br>
            <a:r>
              <a:rPr lang="de-DE" sz="3200">
                <a:latin typeface="Calibri" pitchFamily="34" charset="0"/>
              </a:rPr>
              <a:t>Three levels of certification</a:t>
            </a:r>
            <a:endParaRPr lang="en-US" sz="3600">
              <a:latin typeface="Calibri" pitchFamily="34" charset="0"/>
            </a:endParaRPr>
          </a:p>
        </p:txBody>
      </p:sp>
      <p:grpSp>
        <p:nvGrpSpPr>
          <p:cNvPr id="15" name="Gruppieren 14"/>
          <p:cNvGrpSpPr>
            <a:grpSpLocks/>
          </p:cNvGrpSpPr>
          <p:nvPr/>
        </p:nvGrpSpPr>
        <p:grpSpPr bwMode="auto">
          <a:xfrm>
            <a:off x="1073150" y="5514975"/>
            <a:ext cx="2506663" cy="1404938"/>
            <a:chOff x="755576" y="4841867"/>
            <a:chExt cx="2506055" cy="1404156"/>
          </a:xfrm>
        </p:grpSpPr>
        <p:sp>
          <p:nvSpPr>
            <p:cNvPr id="7" name="Würfel 6"/>
            <p:cNvSpPr>
              <a:spLocks noChangeArrowheads="1"/>
            </p:cNvSpPr>
            <p:nvPr/>
          </p:nvSpPr>
          <p:spPr bwMode="auto">
            <a:xfrm>
              <a:off x="755576" y="4913265"/>
              <a:ext cx="2506055" cy="1332758"/>
            </a:xfrm>
            <a:prstGeom prst="cube">
              <a:avLst>
                <a:gd name="adj" fmla="val 32981"/>
              </a:avLst>
            </a:prstGeom>
            <a:solidFill>
              <a:srgbClr val="DCE6F2">
                <a:alpha val="70000"/>
              </a:srgbClr>
            </a:solidFill>
            <a:ln w="9525" algn="ctr">
              <a:solidFill>
                <a:schemeClr val="bg1"/>
              </a:solidFill>
              <a:miter lim="800000"/>
              <a:headEnd/>
              <a:tailEnd/>
            </a:ln>
            <a:effectLst>
              <a:outerShdw dist="20000" dir="5400000" rotWithShape="0">
                <a:srgbClr val="000000">
                  <a:alpha val="37999"/>
                </a:srgbClr>
              </a:outerShdw>
            </a:effectLst>
          </p:spPr>
          <p:txBody>
            <a:bodyPr anchor="ctr"/>
            <a:lstStyle/>
            <a:p>
              <a:pPr algn="ctr" defTabSz="914400" fontAlgn="auto">
                <a:spcBef>
                  <a:spcPts val="0"/>
                </a:spcBef>
                <a:spcAft>
                  <a:spcPts val="0"/>
                </a:spcAft>
                <a:defRPr/>
              </a:pPr>
              <a:r>
                <a:rPr lang="de-DE" b="1">
                  <a:solidFill>
                    <a:schemeClr val="dk1"/>
                  </a:solidFill>
                  <a:latin typeface="Arial" pitchFamily="34" charset="0"/>
                  <a:cs typeface="Arial" pitchFamily="34" charset="0"/>
                </a:rPr>
                <a:t>Basic</a:t>
              </a:r>
            </a:p>
            <a:p>
              <a:pPr algn="ctr" defTabSz="914400" fontAlgn="auto">
                <a:spcBef>
                  <a:spcPts val="0"/>
                </a:spcBef>
                <a:spcAft>
                  <a:spcPts val="0"/>
                </a:spcAft>
                <a:defRPr/>
              </a:pPr>
              <a:r>
                <a:rPr lang="de-DE">
                  <a:solidFill>
                    <a:schemeClr val="dk1"/>
                  </a:solidFill>
                  <a:latin typeface="Arial" pitchFamily="34" charset="0"/>
                  <a:cs typeface="Arial" pitchFamily="34" charset="0"/>
                </a:rPr>
                <a:t>Data Seal of Approval</a:t>
              </a:r>
            </a:p>
          </p:txBody>
        </p:sp>
        <p:pic>
          <p:nvPicPr>
            <p:cNvPr id="30731" name="Textfeld 10"/>
            <p:cNvPicPr>
              <a:picLocks noChangeArrowheads="1"/>
            </p:cNvPicPr>
            <p:nvPr/>
          </p:nvPicPr>
          <p:blipFill>
            <a:blip r:embed="rId4"/>
            <a:srcRect/>
            <a:stretch>
              <a:fillRect/>
            </a:stretch>
          </p:blipFill>
          <p:spPr bwMode="auto">
            <a:xfrm>
              <a:off x="1511808" y="4791456"/>
              <a:ext cx="926592" cy="573024"/>
            </a:xfrm>
            <a:prstGeom prst="rect">
              <a:avLst/>
            </a:prstGeom>
            <a:noFill/>
            <a:ln w="9525">
              <a:noFill/>
              <a:miter lim="800000"/>
              <a:headEnd/>
              <a:tailEnd/>
            </a:ln>
          </p:spPr>
        </p:pic>
      </p:grpSp>
      <p:grpSp>
        <p:nvGrpSpPr>
          <p:cNvPr id="16" name="Gruppieren 15"/>
          <p:cNvGrpSpPr>
            <a:grpSpLocks/>
          </p:cNvGrpSpPr>
          <p:nvPr/>
        </p:nvGrpSpPr>
        <p:grpSpPr bwMode="auto">
          <a:xfrm>
            <a:off x="3160713" y="4030663"/>
            <a:ext cx="2665412" cy="2889250"/>
            <a:chOff x="2843808" y="3356992"/>
            <a:chExt cx="2664296" cy="2889031"/>
          </a:xfrm>
        </p:grpSpPr>
        <p:sp>
          <p:nvSpPr>
            <p:cNvPr id="6" name="Würfel 5"/>
            <p:cNvSpPr>
              <a:spLocks noChangeArrowheads="1"/>
            </p:cNvSpPr>
            <p:nvPr/>
          </p:nvSpPr>
          <p:spPr bwMode="auto">
            <a:xfrm>
              <a:off x="2843808" y="3401439"/>
              <a:ext cx="2664296" cy="2844584"/>
            </a:xfrm>
            <a:prstGeom prst="cube">
              <a:avLst>
                <a:gd name="adj" fmla="val 18273"/>
              </a:avLst>
            </a:prstGeom>
            <a:solidFill>
              <a:srgbClr val="B9CDE5">
                <a:alpha val="80000"/>
              </a:srgbClr>
            </a:solidFill>
            <a:ln w="9525" algn="ctr">
              <a:solidFill>
                <a:schemeClr val="bg1"/>
              </a:solidFill>
              <a:miter lim="800000"/>
              <a:headEnd/>
              <a:tailEnd/>
            </a:ln>
            <a:effectLst>
              <a:outerShdw dist="23000" dir="5400000" rotWithShape="0">
                <a:srgbClr val="000000">
                  <a:alpha val="34999"/>
                </a:srgbClr>
              </a:outerShdw>
            </a:effectLst>
          </p:spPr>
          <p:txBody>
            <a:bodyPr anchor="ctr"/>
            <a:lstStyle/>
            <a:p>
              <a:pPr algn="ctr" defTabSz="914400"/>
              <a:r>
                <a:rPr lang="en-US" b="1" dirty="0">
                  <a:cs typeface="Arial" charset="0"/>
                </a:rPr>
                <a:t>Extended</a:t>
              </a:r>
            </a:p>
            <a:p>
              <a:pPr defTabSz="914400"/>
              <a:endParaRPr lang="en-US" b="1" dirty="0">
                <a:cs typeface="Arial" charset="0"/>
              </a:endParaRPr>
            </a:p>
            <a:p>
              <a:pPr defTabSz="914400"/>
              <a:r>
                <a:rPr lang="en-US" dirty="0">
                  <a:cs typeface="Arial" charset="0"/>
                </a:rPr>
                <a:t>Externally reviewed self-audit based on ISO 16363 or DIN </a:t>
              </a:r>
              <a:r>
                <a:rPr lang="en-US" dirty="0" smtClean="0">
                  <a:cs typeface="Arial" charset="0"/>
                </a:rPr>
                <a:t>31644/</a:t>
              </a:r>
              <a:r>
                <a:rPr lang="en-US" dirty="0" err="1" smtClean="0">
                  <a:cs typeface="Arial" charset="0"/>
                </a:rPr>
                <a:t>nestor</a:t>
              </a:r>
              <a:r>
                <a:rPr lang="en-US" dirty="0" smtClean="0">
                  <a:cs typeface="Arial" charset="0"/>
                </a:rPr>
                <a:t> Seal</a:t>
              </a:r>
              <a:endParaRPr lang="en-US" dirty="0">
                <a:cs typeface="Arial" charset="0"/>
              </a:endParaRPr>
            </a:p>
          </p:txBody>
        </p:sp>
        <p:pic>
          <p:nvPicPr>
            <p:cNvPr id="30729" name="Textfeld 7"/>
            <p:cNvPicPr>
              <a:picLocks noChangeArrowheads="1"/>
            </p:cNvPicPr>
            <p:nvPr/>
          </p:nvPicPr>
          <p:blipFill>
            <a:blip r:embed="rId5"/>
            <a:srcRect/>
            <a:stretch>
              <a:fillRect/>
            </a:stretch>
          </p:blipFill>
          <p:spPr bwMode="auto">
            <a:xfrm>
              <a:off x="3340608" y="3328416"/>
              <a:ext cx="1633728" cy="554736"/>
            </a:xfrm>
            <a:prstGeom prst="rect">
              <a:avLst/>
            </a:prstGeom>
            <a:noFill/>
            <a:ln w="9525">
              <a:noFill/>
              <a:miter lim="800000"/>
              <a:headEnd/>
              <a:tailEnd/>
            </a:ln>
          </p:spPr>
        </p:pic>
      </p:grpSp>
      <p:grpSp>
        <p:nvGrpSpPr>
          <p:cNvPr id="17" name="Gruppieren 16"/>
          <p:cNvGrpSpPr>
            <a:grpSpLocks/>
          </p:cNvGrpSpPr>
          <p:nvPr/>
        </p:nvGrpSpPr>
        <p:grpSpPr bwMode="auto">
          <a:xfrm>
            <a:off x="5364163" y="3138488"/>
            <a:ext cx="3054350" cy="3781425"/>
            <a:chOff x="5046208" y="2456892"/>
            <a:chExt cx="3054184" cy="3789131"/>
          </a:xfrm>
        </p:grpSpPr>
        <p:sp>
          <p:nvSpPr>
            <p:cNvPr id="5" name="Würfel 4"/>
            <p:cNvSpPr>
              <a:spLocks noChangeArrowheads="1"/>
            </p:cNvSpPr>
            <p:nvPr/>
          </p:nvSpPr>
          <p:spPr bwMode="auto">
            <a:xfrm>
              <a:off x="5046208" y="2464845"/>
              <a:ext cx="3054184" cy="3781178"/>
            </a:xfrm>
            <a:prstGeom prst="cube">
              <a:avLst>
                <a:gd name="adj" fmla="val 16991"/>
              </a:avLst>
            </a:prstGeom>
            <a:solidFill>
              <a:srgbClr val="95B3D7">
                <a:alpha val="80000"/>
              </a:srgbClr>
            </a:solidFill>
            <a:ln w="9525" algn="ctr">
              <a:solidFill>
                <a:schemeClr val="bg1"/>
              </a:solidFill>
              <a:miter lim="800000"/>
              <a:headEnd/>
              <a:tailEnd/>
            </a:ln>
            <a:effectLst>
              <a:outerShdw dist="23000" dir="5400000" rotWithShape="0">
                <a:srgbClr val="000000">
                  <a:alpha val="34999"/>
                </a:srgbClr>
              </a:outerShdw>
            </a:effectLst>
          </p:spPr>
          <p:txBody>
            <a:bodyPr anchor="ctr"/>
            <a:lstStyle/>
            <a:p>
              <a:pPr algn="ctr" defTabSz="914400"/>
              <a:r>
                <a:rPr lang="de-DE" b="1" dirty="0">
                  <a:cs typeface="Arial" charset="0"/>
                </a:rPr>
                <a:t>Formal</a:t>
              </a:r>
            </a:p>
            <a:p>
              <a:pPr defTabSz="914400"/>
              <a:endParaRPr lang="en-US" dirty="0">
                <a:cs typeface="Arial" charset="0"/>
              </a:endParaRPr>
            </a:p>
            <a:p>
              <a:pPr defTabSz="914400"/>
              <a:r>
                <a:rPr lang="en-US" dirty="0">
                  <a:cs typeface="Arial" charset="0"/>
                </a:rPr>
                <a:t>Full external audit and certification based on ISO 16363 or DIN </a:t>
              </a:r>
              <a:r>
                <a:rPr lang="en-US" dirty="0" smtClean="0">
                  <a:cs typeface="Arial" charset="0"/>
                </a:rPr>
                <a:t>31644/</a:t>
              </a:r>
              <a:r>
                <a:rPr lang="en-US" dirty="0" err="1" smtClean="0">
                  <a:cs typeface="Arial" charset="0"/>
                </a:rPr>
                <a:t>nestor</a:t>
              </a:r>
              <a:r>
                <a:rPr lang="en-US" dirty="0" smtClean="0">
                  <a:cs typeface="Arial" charset="0"/>
                </a:rPr>
                <a:t> Seal</a:t>
              </a:r>
              <a:endParaRPr lang="en-US" dirty="0">
                <a:cs typeface="Arial" charset="0"/>
              </a:endParaRPr>
            </a:p>
            <a:p>
              <a:pPr defTabSz="914400"/>
              <a:endParaRPr lang="de-DE" dirty="0">
                <a:cs typeface="Arial" charset="0"/>
              </a:endParaRPr>
            </a:p>
            <a:p>
              <a:pPr defTabSz="914400"/>
              <a:endParaRPr lang="en-US" dirty="0">
                <a:cs typeface="Arial" charset="0"/>
              </a:endParaRPr>
            </a:p>
            <a:p>
              <a:pPr defTabSz="914400"/>
              <a:endParaRPr lang="de-DE" dirty="0">
                <a:cs typeface="Arial" charset="0"/>
              </a:endParaRPr>
            </a:p>
          </p:txBody>
        </p:sp>
        <p:pic>
          <p:nvPicPr>
            <p:cNvPr id="30727" name="Textfeld 11"/>
            <p:cNvPicPr>
              <a:picLocks noChangeArrowheads="1"/>
            </p:cNvPicPr>
            <p:nvPr/>
          </p:nvPicPr>
          <p:blipFill>
            <a:blip r:embed="rId6"/>
            <a:srcRect/>
            <a:stretch>
              <a:fillRect/>
            </a:stretch>
          </p:blipFill>
          <p:spPr bwMode="auto">
            <a:xfrm>
              <a:off x="5602224" y="2420112"/>
              <a:ext cx="1645920" cy="56692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SISH P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DASISH PPP template</Template>
  <TotalTime>0</TotalTime>
  <Words>1334</Words>
  <Application>Microsoft Office PowerPoint</Application>
  <PresentationFormat>Bildschirmpräsentation (4:3)</PresentationFormat>
  <Paragraphs>150</Paragraphs>
  <Slides>10</Slides>
  <Notes>10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DASISH PPP template</vt:lpstr>
      <vt:lpstr>Trust and the European Framework for Audit and Certification of Digital Repositories</vt:lpstr>
      <vt:lpstr>The road to trust(worthiness)</vt:lpstr>
      <vt:lpstr>The road to trust(worthiness)</vt:lpstr>
      <vt:lpstr>Trustworthiness</vt:lpstr>
      <vt:lpstr>Building blocks of trustworthiness</vt:lpstr>
      <vt:lpstr>Building trust: Where to begin?</vt:lpstr>
      <vt:lpstr>Audit &amp; Certification</vt:lpstr>
      <vt:lpstr>Memorandum of Understanding</vt:lpstr>
      <vt:lpstr>PowerPoint-Präsentation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Recker, Astrid</dc:creator>
  <cp:lastModifiedBy>Claudia Engelhardt</cp:lastModifiedBy>
  <cp:revision>44</cp:revision>
  <cp:lastPrinted>2014-10-14T09:03:11Z</cp:lastPrinted>
  <dcterms:created xsi:type="dcterms:W3CDTF">2014-10-10T10:10:14Z</dcterms:created>
  <dcterms:modified xsi:type="dcterms:W3CDTF">2014-10-22T10:18:08Z</dcterms:modified>
</cp:coreProperties>
</file>