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46" r:id="rId2"/>
    <p:sldId id="366" r:id="rId3"/>
    <p:sldId id="389" r:id="rId4"/>
    <p:sldId id="386" r:id="rId5"/>
    <p:sldId id="385" r:id="rId6"/>
    <p:sldId id="391" r:id="rId7"/>
    <p:sldId id="404" r:id="rId8"/>
    <p:sldId id="375" r:id="rId9"/>
    <p:sldId id="403" r:id="rId10"/>
    <p:sldId id="376" r:id="rId11"/>
    <p:sldId id="399" r:id="rId12"/>
    <p:sldId id="354" r:id="rId13"/>
    <p:sldId id="361" r:id="rId14"/>
    <p:sldId id="402" r:id="rId15"/>
    <p:sldId id="384" r:id="rId16"/>
    <p:sldId id="394" r:id="rId17"/>
    <p:sldId id="344" r:id="rId18"/>
  </p:sldIdLst>
  <p:sldSz cx="9144000" cy="6858000" type="screen4x3"/>
  <p:notesSz cx="6797675" cy="9928225"/>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nb-NO"/>
              <a:t>PM</a:t>
            </a:r>
          </a:p>
        </c:rich>
      </c:tx>
      <c:overlay val="0"/>
    </c:title>
    <c:autoTitleDeleted val="0"/>
    <c:plotArea>
      <c:layout/>
      <c:barChart>
        <c:barDir val="col"/>
        <c:grouping val="clustered"/>
        <c:varyColors val="0"/>
        <c:ser>
          <c:idx val="0"/>
          <c:order val="0"/>
          <c:spPr>
            <a:solidFill>
              <a:schemeClr val="bg1">
                <a:lumMod val="85000"/>
              </a:schemeClr>
            </a:solidFill>
          </c:spPr>
          <c:invertIfNegative val="0"/>
          <c:dPt>
            <c:idx val="3"/>
            <c:invertIfNegative val="0"/>
            <c:bubble3D val="0"/>
            <c:spPr>
              <a:solidFill>
                <a:schemeClr val="tx2">
                  <a:lumMod val="75000"/>
                </a:schemeClr>
              </a:solidFill>
            </c:spPr>
          </c:dPt>
          <c:dPt>
            <c:idx val="6"/>
            <c:invertIfNegative val="0"/>
            <c:bubble3D val="0"/>
            <c:spPr>
              <a:solidFill>
                <a:schemeClr val="tx2">
                  <a:lumMod val="75000"/>
                </a:schemeClr>
              </a:solidFill>
            </c:spPr>
          </c:dPt>
          <c:cat>
            <c:strRef>
              <c:f>'Ark1'!$B$3:$B$10</c:f>
              <c:strCache>
                <c:ptCount val="8"/>
                <c:pt idx="0">
                  <c:v>WP 1: Management</c:v>
                </c:pt>
                <c:pt idx="1">
                  <c:v>WP2: Architecture and Quality Assessment</c:v>
                </c:pt>
                <c:pt idx="2">
                  <c:v>WP3: Data Quality</c:v>
                </c:pt>
                <c:pt idx="3">
                  <c:v>WP4: Data Archiving</c:v>
                </c:pt>
                <c:pt idx="4">
                  <c:v>WP5: Shared Data Access &amp; Enrichment</c:v>
                </c:pt>
                <c:pt idx="5">
                  <c:v>WP6: Legal and Ethical Issues</c:v>
                </c:pt>
                <c:pt idx="6">
                  <c:v>WP7: Education and Training</c:v>
                </c:pt>
                <c:pt idx="7">
                  <c:v>WP8: Dissemination</c:v>
                </c:pt>
              </c:strCache>
            </c:strRef>
          </c:cat>
          <c:val>
            <c:numRef>
              <c:f>'Ark1'!$C$3:$C$10</c:f>
              <c:numCache>
                <c:formatCode>General</c:formatCode>
                <c:ptCount val="8"/>
                <c:pt idx="0">
                  <c:v>44</c:v>
                </c:pt>
                <c:pt idx="1">
                  <c:v>83</c:v>
                </c:pt>
                <c:pt idx="2">
                  <c:v>199.5</c:v>
                </c:pt>
                <c:pt idx="3">
                  <c:v>67</c:v>
                </c:pt>
                <c:pt idx="4">
                  <c:v>171</c:v>
                </c:pt>
                <c:pt idx="5">
                  <c:v>68</c:v>
                </c:pt>
                <c:pt idx="6">
                  <c:v>56</c:v>
                </c:pt>
                <c:pt idx="7">
                  <c:v>34</c:v>
                </c:pt>
              </c:numCache>
            </c:numRef>
          </c:val>
        </c:ser>
        <c:dLbls>
          <c:showLegendKey val="0"/>
          <c:showVal val="1"/>
          <c:showCatName val="0"/>
          <c:showSerName val="0"/>
          <c:showPercent val="0"/>
          <c:showBubbleSize val="0"/>
        </c:dLbls>
        <c:gapWidth val="150"/>
        <c:overlap val="-25"/>
        <c:axId val="71761408"/>
        <c:axId val="163278208"/>
      </c:barChart>
      <c:catAx>
        <c:axId val="71761408"/>
        <c:scaling>
          <c:orientation val="minMax"/>
        </c:scaling>
        <c:delete val="0"/>
        <c:axPos val="b"/>
        <c:majorTickMark val="none"/>
        <c:minorTickMark val="none"/>
        <c:tickLblPos val="nextTo"/>
        <c:crossAx val="163278208"/>
        <c:crosses val="autoZero"/>
        <c:auto val="1"/>
        <c:lblAlgn val="ctr"/>
        <c:lblOffset val="100"/>
        <c:noMultiLvlLbl val="0"/>
      </c:catAx>
      <c:valAx>
        <c:axId val="163278208"/>
        <c:scaling>
          <c:orientation val="minMax"/>
        </c:scaling>
        <c:delete val="1"/>
        <c:axPos val="l"/>
        <c:numFmt formatCode="General" sourceLinked="1"/>
        <c:majorTickMark val="none"/>
        <c:minorTickMark val="none"/>
        <c:tickLblPos val="none"/>
        <c:crossAx val="71761408"/>
        <c:crosses val="autoZero"/>
        <c:crossBetween val="between"/>
      </c:valAx>
    </c:plotArea>
    <c:plotVisOnly val="1"/>
    <c:dispBlanksAs val="gap"/>
    <c:showDLblsOverMax val="0"/>
  </c:chart>
  <c:spPr>
    <a:scene3d>
      <a:camera prst="orthographicFront"/>
      <a:lightRig rig="threePt" dir="t"/>
    </a:scene3d>
    <a:sp3d/>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98087-5E78-41E5-9523-96C096EC8C8E}" type="doc">
      <dgm:prSet loTypeId="urn:microsoft.com/office/officeart/2005/8/layout/lProcess2" loCatId="list" qsTypeId="urn:microsoft.com/office/officeart/2005/8/quickstyle/simple1#2" qsCatId="simple" csTypeId="urn:microsoft.com/office/officeart/2005/8/colors/accent0_2" csCatId="mainScheme" phldr="1"/>
      <dgm:spPr/>
      <dgm:t>
        <a:bodyPr/>
        <a:lstStyle/>
        <a:p>
          <a:endParaRPr lang="nb-NO"/>
        </a:p>
      </dgm:t>
    </dgm:pt>
    <dgm:pt modelId="{62EF4115-F72D-4DF4-813C-D6473B2C005E}">
      <dgm:prSet/>
      <dgm:spPr/>
      <dgm:t>
        <a:bodyPr/>
        <a:lstStyle/>
        <a:p>
          <a:pPr rtl="0"/>
          <a:r>
            <a:rPr lang="en-US" b="1" dirty="0" smtClean="0"/>
            <a:t>Task 4.1: </a:t>
          </a:r>
        </a:p>
        <a:p>
          <a:pPr rtl="0"/>
          <a:r>
            <a:rPr lang="en-US" b="1" dirty="0" smtClean="0"/>
            <a:t>State-of-the-art of data preservation and curation</a:t>
          </a:r>
          <a:endParaRPr lang="nb-NO" dirty="0"/>
        </a:p>
      </dgm:t>
    </dgm:pt>
    <dgm:pt modelId="{826E8F11-10DD-428B-A850-BF6FDDE3C31E}" type="parTrans" cxnId="{D6E51C3A-8126-44A8-A6FD-C983C0394875}">
      <dgm:prSet/>
      <dgm:spPr/>
      <dgm:t>
        <a:bodyPr/>
        <a:lstStyle/>
        <a:p>
          <a:endParaRPr lang="nb-NO"/>
        </a:p>
      </dgm:t>
    </dgm:pt>
    <dgm:pt modelId="{347FDF08-8249-4BBF-8046-8327078CDDF3}" type="sibTrans" cxnId="{D6E51C3A-8126-44A8-A6FD-C983C0394875}">
      <dgm:prSet/>
      <dgm:spPr/>
      <dgm:t>
        <a:bodyPr/>
        <a:lstStyle/>
        <a:p>
          <a:endParaRPr lang="nb-NO"/>
        </a:p>
      </dgm:t>
    </dgm:pt>
    <dgm:pt modelId="{9400E63B-85DF-4512-9B10-41848F357F61}">
      <dgm:prSet/>
      <dgm:spPr/>
      <dgm:t>
        <a:bodyPr/>
        <a:lstStyle/>
        <a:p>
          <a:pPr rtl="0"/>
          <a:r>
            <a:rPr lang="en-US" b="1" dirty="0" smtClean="0"/>
            <a:t>Current state of data preservation and curation</a:t>
          </a:r>
          <a:endParaRPr lang="nb-NO" dirty="0"/>
        </a:p>
      </dgm:t>
    </dgm:pt>
    <dgm:pt modelId="{FE87CD7A-F90A-4187-B0D2-727169FF9DC9}" type="parTrans" cxnId="{E59332AE-4EC1-4A75-9ADE-CB94ED4E0E49}">
      <dgm:prSet/>
      <dgm:spPr/>
      <dgm:t>
        <a:bodyPr/>
        <a:lstStyle/>
        <a:p>
          <a:endParaRPr lang="nb-NO"/>
        </a:p>
      </dgm:t>
    </dgm:pt>
    <dgm:pt modelId="{99175E85-6A09-4974-8B7F-F8C8C3637E73}" type="sibTrans" cxnId="{E59332AE-4EC1-4A75-9ADE-CB94ED4E0E49}">
      <dgm:prSet/>
      <dgm:spPr/>
      <dgm:t>
        <a:bodyPr/>
        <a:lstStyle/>
        <a:p>
          <a:endParaRPr lang="nb-NO"/>
        </a:p>
      </dgm:t>
    </dgm:pt>
    <dgm:pt modelId="{D02AE517-F916-46DB-8C01-8012CD96380E}">
      <dgm:prSet/>
      <dgm:spPr/>
      <dgm:t>
        <a:bodyPr/>
        <a:lstStyle/>
        <a:p>
          <a:pPr rtl="0"/>
          <a:r>
            <a:rPr lang="en-US" b="1" dirty="0" smtClean="0"/>
            <a:t>Policies</a:t>
          </a:r>
          <a:r>
            <a:rPr lang="en-US" dirty="0" smtClean="0"/>
            <a:t> </a:t>
          </a:r>
          <a:r>
            <a:rPr lang="en-US" b="1" dirty="0" smtClean="0"/>
            <a:t>and</a:t>
          </a:r>
          <a:r>
            <a:rPr lang="en-US" dirty="0" smtClean="0"/>
            <a:t> </a:t>
          </a:r>
          <a:r>
            <a:rPr lang="en-US" b="1" dirty="0" smtClean="0"/>
            <a:t>guidelines</a:t>
          </a:r>
          <a:endParaRPr lang="nb-NO" dirty="0"/>
        </a:p>
      </dgm:t>
    </dgm:pt>
    <dgm:pt modelId="{F7A6718A-31FD-42AA-B3DC-58F89CB98BC4}" type="parTrans" cxnId="{2320640D-2293-4F95-BBDD-89D23D500B79}">
      <dgm:prSet/>
      <dgm:spPr/>
      <dgm:t>
        <a:bodyPr/>
        <a:lstStyle/>
        <a:p>
          <a:endParaRPr lang="nb-NO"/>
        </a:p>
      </dgm:t>
    </dgm:pt>
    <dgm:pt modelId="{173B3441-044A-45A3-B29F-6C9E30EA4F10}" type="sibTrans" cxnId="{2320640D-2293-4F95-BBDD-89D23D500B79}">
      <dgm:prSet/>
      <dgm:spPr/>
      <dgm:t>
        <a:bodyPr/>
        <a:lstStyle/>
        <a:p>
          <a:endParaRPr lang="nb-NO"/>
        </a:p>
      </dgm:t>
    </dgm:pt>
    <dgm:pt modelId="{1EA561A9-7753-4FF6-93B0-5A952D422B91}">
      <dgm:prSet/>
      <dgm:spPr/>
      <dgm:t>
        <a:bodyPr/>
        <a:lstStyle/>
        <a:p>
          <a:pPr rtl="0"/>
          <a:r>
            <a:rPr lang="en-US" b="1" dirty="0" smtClean="0"/>
            <a:t>Requirements specification</a:t>
          </a:r>
          <a:endParaRPr lang="nb-NO" dirty="0"/>
        </a:p>
      </dgm:t>
    </dgm:pt>
    <dgm:pt modelId="{AFC53EEE-6EDB-4011-967C-A3F2FD0275F7}" type="parTrans" cxnId="{286112B7-47A1-4F25-B0A3-F51785869FFE}">
      <dgm:prSet/>
      <dgm:spPr/>
      <dgm:t>
        <a:bodyPr/>
        <a:lstStyle/>
        <a:p>
          <a:endParaRPr lang="nb-NO"/>
        </a:p>
      </dgm:t>
    </dgm:pt>
    <dgm:pt modelId="{DF04A679-C079-4EBA-A63D-260741CA3DD2}" type="sibTrans" cxnId="{286112B7-47A1-4F25-B0A3-F51785869FFE}">
      <dgm:prSet/>
      <dgm:spPr/>
      <dgm:t>
        <a:bodyPr/>
        <a:lstStyle/>
        <a:p>
          <a:endParaRPr lang="nb-NO"/>
        </a:p>
      </dgm:t>
    </dgm:pt>
    <dgm:pt modelId="{7A6A88D1-6F98-4636-9FAE-61E731CD31DB}">
      <dgm:prSet/>
      <dgm:spPr/>
      <dgm:t>
        <a:bodyPr/>
        <a:lstStyle/>
        <a:p>
          <a:pPr rtl="0"/>
          <a:r>
            <a:rPr lang="en-US" b="1" dirty="0" smtClean="0"/>
            <a:t>Task 4.2:</a:t>
          </a:r>
        </a:p>
        <a:p>
          <a:pPr rtl="0"/>
          <a:r>
            <a:rPr lang="en-US" b="1" dirty="0" smtClean="0"/>
            <a:t>Assessment of deposit services</a:t>
          </a:r>
          <a:endParaRPr lang="nb-NO" dirty="0"/>
        </a:p>
      </dgm:t>
    </dgm:pt>
    <dgm:pt modelId="{24C0840B-F15A-49E0-B152-AFB22FEC3A01}" type="parTrans" cxnId="{70AA7704-9369-42F1-87DC-A65E6B18E709}">
      <dgm:prSet/>
      <dgm:spPr/>
      <dgm:t>
        <a:bodyPr/>
        <a:lstStyle/>
        <a:p>
          <a:endParaRPr lang="nb-NO"/>
        </a:p>
      </dgm:t>
    </dgm:pt>
    <dgm:pt modelId="{5E8AF4B5-FE27-4753-84B3-F6F3FF829630}" type="sibTrans" cxnId="{70AA7704-9369-42F1-87DC-A65E6B18E709}">
      <dgm:prSet/>
      <dgm:spPr/>
      <dgm:t>
        <a:bodyPr/>
        <a:lstStyle/>
        <a:p>
          <a:endParaRPr lang="nb-NO"/>
        </a:p>
      </dgm:t>
    </dgm:pt>
    <dgm:pt modelId="{5705FBA6-F768-4F64-837E-B6515EA74BAC}">
      <dgm:prSet/>
      <dgm:spPr/>
      <dgm:t>
        <a:bodyPr/>
        <a:lstStyle/>
        <a:p>
          <a:pPr rtl="0"/>
          <a:r>
            <a:rPr lang="en-US" b="1" dirty="0" smtClean="0"/>
            <a:t>Assess , analyze and describe selected services</a:t>
          </a:r>
          <a:endParaRPr lang="nb-NO" dirty="0"/>
        </a:p>
      </dgm:t>
    </dgm:pt>
    <dgm:pt modelId="{D986A266-C578-4F75-AA5D-72CC18FE56D2}" type="parTrans" cxnId="{A3584759-6CEC-4850-95B7-B3ACF56540DD}">
      <dgm:prSet/>
      <dgm:spPr/>
      <dgm:t>
        <a:bodyPr/>
        <a:lstStyle/>
        <a:p>
          <a:endParaRPr lang="nb-NO"/>
        </a:p>
      </dgm:t>
    </dgm:pt>
    <dgm:pt modelId="{DAE94AE7-D437-4485-A2F6-43D99CF3C5C2}" type="sibTrans" cxnId="{A3584759-6CEC-4850-95B7-B3ACF56540DD}">
      <dgm:prSet/>
      <dgm:spPr/>
      <dgm:t>
        <a:bodyPr/>
        <a:lstStyle/>
        <a:p>
          <a:endParaRPr lang="nb-NO"/>
        </a:p>
      </dgm:t>
    </dgm:pt>
    <dgm:pt modelId="{DA106AC1-5F29-48BD-97AE-EBB90116C0BA}">
      <dgm:prSet/>
      <dgm:spPr/>
      <dgm:t>
        <a:bodyPr/>
        <a:lstStyle/>
        <a:p>
          <a:pPr rtl="0"/>
          <a:r>
            <a:rPr lang="en-US" b="1" smtClean="0"/>
            <a:t>Recommendations</a:t>
          </a:r>
          <a:endParaRPr lang="nb-NO"/>
        </a:p>
      </dgm:t>
    </dgm:pt>
    <dgm:pt modelId="{9DCECE59-3442-48FE-936C-16ECAEFFE772}" type="parTrans" cxnId="{3A25A762-47BE-460A-892E-B2661459D77D}">
      <dgm:prSet/>
      <dgm:spPr/>
      <dgm:t>
        <a:bodyPr/>
        <a:lstStyle/>
        <a:p>
          <a:endParaRPr lang="nb-NO"/>
        </a:p>
      </dgm:t>
    </dgm:pt>
    <dgm:pt modelId="{5D4600E9-5569-4A8E-A70B-B5337C738713}" type="sibTrans" cxnId="{3A25A762-47BE-460A-892E-B2661459D77D}">
      <dgm:prSet/>
      <dgm:spPr/>
      <dgm:t>
        <a:bodyPr/>
        <a:lstStyle/>
        <a:p>
          <a:endParaRPr lang="nb-NO"/>
        </a:p>
      </dgm:t>
    </dgm:pt>
    <dgm:pt modelId="{86B80BD4-B0C6-4E8A-A1D4-7CC2AEBD4FE2}">
      <dgm:prSet/>
      <dgm:spPr/>
      <dgm:t>
        <a:bodyPr/>
        <a:lstStyle/>
        <a:p>
          <a:pPr rtl="0"/>
          <a:r>
            <a:rPr lang="en-US" b="1" dirty="0" smtClean="0"/>
            <a:t>DADS -Sheet requirements</a:t>
          </a:r>
          <a:endParaRPr lang="nb-NO" dirty="0"/>
        </a:p>
      </dgm:t>
    </dgm:pt>
    <dgm:pt modelId="{20E842A7-2FA9-4839-925B-2633EEEEC7A9}" type="parTrans" cxnId="{CA8E58C4-2653-4ABE-A7DD-55D4EE7FE081}">
      <dgm:prSet/>
      <dgm:spPr/>
      <dgm:t>
        <a:bodyPr/>
        <a:lstStyle/>
        <a:p>
          <a:endParaRPr lang="nb-NO"/>
        </a:p>
      </dgm:t>
    </dgm:pt>
    <dgm:pt modelId="{DDBBC902-09F3-4077-80F3-437C4BFD8C1A}" type="sibTrans" cxnId="{CA8E58C4-2653-4ABE-A7DD-55D4EE7FE081}">
      <dgm:prSet/>
      <dgm:spPr/>
      <dgm:t>
        <a:bodyPr/>
        <a:lstStyle/>
        <a:p>
          <a:endParaRPr lang="nb-NO"/>
        </a:p>
      </dgm:t>
    </dgm:pt>
    <dgm:pt modelId="{6330B21E-62F6-4521-9B66-2EBFDAF6832C}">
      <dgm:prSet/>
      <dgm:spPr/>
      <dgm:t>
        <a:bodyPr/>
        <a:lstStyle/>
        <a:p>
          <a:pPr rtl="0"/>
          <a:r>
            <a:rPr lang="en-US" b="1" dirty="0" smtClean="0"/>
            <a:t>Task 4.3:</a:t>
          </a:r>
        </a:p>
        <a:p>
          <a:pPr rtl="0"/>
          <a:r>
            <a:rPr lang="en-US" b="1" dirty="0" smtClean="0"/>
            <a:t>Deposit service convergence</a:t>
          </a:r>
          <a:endParaRPr lang="nb-NO" dirty="0"/>
        </a:p>
      </dgm:t>
    </dgm:pt>
    <dgm:pt modelId="{E605051B-CF77-41B8-879A-E4411BED1B79}" type="parTrans" cxnId="{2A3193F2-9E0D-4C47-90FE-1ACF341016B7}">
      <dgm:prSet/>
      <dgm:spPr/>
      <dgm:t>
        <a:bodyPr/>
        <a:lstStyle/>
        <a:p>
          <a:endParaRPr lang="nb-NO"/>
        </a:p>
      </dgm:t>
    </dgm:pt>
    <dgm:pt modelId="{5405A00F-DAC8-4CB3-B456-E76AB86AE50E}" type="sibTrans" cxnId="{2A3193F2-9E0D-4C47-90FE-1ACF341016B7}">
      <dgm:prSet/>
      <dgm:spPr/>
      <dgm:t>
        <a:bodyPr/>
        <a:lstStyle/>
        <a:p>
          <a:endParaRPr lang="nb-NO"/>
        </a:p>
      </dgm:t>
    </dgm:pt>
    <dgm:pt modelId="{8085C089-DA4F-48D7-A1E1-705CA5415808}">
      <dgm:prSet/>
      <dgm:spPr/>
      <dgm:t>
        <a:bodyPr/>
        <a:lstStyle/>
        <a:p>
          <a:pPr rtl="0"/>
          <a:r>
            <a:rPr lang="en-US" b="1" dirty="0" smtClean="0">
              <a:latin typeface="+mn-lt"/>
            </a:rPr>
            <a:t>Survey, interviews existing deposit offers.</a:t>
          </a:r>
          <a:endParaRPr lang="nb-NO" dirty="0"/>
        </a:p>
      </dgm:t>
    </dgm:pt>
    <dgm:pt modelId="{C23FD51F-160C-4D87-9228-5EAFF967E4EA}" type="parTrans" cxnId="{5F7F953C-08D9-4CE5-B21A-74A76C0B7429}">
      <dgm:prSet/>
      <dgm:spPr/>
      <dgm:t>
        <a:bodyPr/>
        <a:lstStyle/>
        <a:p>
          <a:endParaRPr lang="nb-NO"/>
        </a:p>
      </dgm:t>
    </dgm:pt>
    <dgm:pt modelId="{314AE78B-02AD-4DD5-9D21-D5AA1F19B52F}" type="sibTrans" cxnId="{5F7F953C-08D9-4CE5-B21A-74A76C0B7429}">
      <dgm:prSet/>
      <dgm:spPr/>
      <dgm:t>
        <a:bodyPr/>
        <a:lstStyle/>
        <a:p>
          <a:endParaRPr lang="nb-NO"/>
        </a:p>
      </dgm:t>
    </dgm:pt>
    <dgm:pt modelId="{CBDE6078-AC51-463D-B864-31DB6A1F3343}">
      <dgm:prSet/>
      <dgm:spPr/>
      <dgm:t>
        <a:bodyPr/>
        <a:lstStyle/>
        <a:p>
          <a:pPr rtl="0"/>
          <a:r>
            <a:rPr lang="en-GB" b="1" smtClean="0"/>
            <a:t>Service Level Agreements</a:t>
          </a:r>
          <a:endParaRPr lang="nb-NO"/>
        </a:p>
      </dgm:t>
    </dgm:pt>
    <dgm:pt modelId="{62E24623-9F29-4217-9303-C001AD91C8D3}" type="parTrans" cxnId="{2FA5C309-20DA-4A5E-87B4-248FABADEACE}">
      <dgm:prSet/>
      <dgm:spPr/>
      <dgm:t>
        <a:bodyPr/>
        <a:lstStyle/>
        <a:p>
          <a:endParaRPr lang="nb-NO"/>
        </a:p>
      </dgm:t>
    </dgm:pt>
    <dgm:pt modelId="{4CE65321-63A2-4B3F-A761-6F31A652BC62}" type="sibTrans" cxnId="{2FA5C309-20DA-4A5E-87B4-248FABADEACE}">
      <dgm:prSet/>
      <dgm:spPr/>
      <dgm:t>
        <a:bodyPr/>
        <a:lstStyle/>
        <a:p>
          <a:endParaRPr lang="nb-NO"/>
        </a:p>
      </dgm:t>
    </dgm:pt>
    <dgm:pt modelId="{F22B85FE-280A-448B-A4A4-E392C2537468}">
      <dgm:prSet/>
      <dgm:spPr/>
      <dgm:t>
        <a:bodyPr/>
        <a:lstStyle/>
        <a:p>
          <a:pPr rtl="0"/>
          <a:r>
            <a:rPr lang="en-GB" b="1" dirty="0" smtClean="0"/>
            <a:t>PR and training, work-shop</a:t>
          </a:r>
          <a:endParaRPr lang="nb-NO" dirty="0"/>
        </a:p>
      </dgm:t>
    </dgm:pt>
    <dgm:pt modelId="{524990CC-B563-49D4-A4FF-7A1143AF25F6}" type="parTrans" cxnId="{1DD73CD5-3CBD-4D26-8360-35A9C7A8F512}">
      <dgm:prSet/>
      <dgm:spPr/>
      <dgm:t>
        <a:bodyPr/>
        <a:lstStyle/>
        <a:p>
          <a:endParaRPr lang="nb-NO"/>
        </a:p>
      </dgm:t>
    </dgm:pt>
    <dgm:pt modelId="{BB4860FE-F625-4A64-8432-B02CEA9B86E9}" type="sibTrans" cxnId="{1DD73CD5-3CBD-4D26-8360-35A9C7A8F512}">
      <dgm:prSet/>
      <dgm:spPr/>
      <dgm:t>
        <a:bodyPr/>
        <a:lstStyle/>
        <a:p>
          <a:endParaRPr lang="nb-NO"/>
        </a:p>
      </dgm:t>
    </dgm:pt>
    <dgm:pt modelId="{E83C2A49-1181-4A68-921A-8D24494A72C9}">
      <dgm:prSet/>
      <dgm:spPr/>
      <dgm:t>
        <a:bodyPr/>
        <a:lstStyle/>
        <a:p>
          <a:pPr rtl="0"/>
          <a:r>
            <a:rPr lang="en-US" b="1" dirty="0" smtClean="0"/>
            <a:t>Task 4.4:</a:t>
          </a:r>
        </a:p>
        <a:p>
          <a:pPr rtl="0"/>
          <a:r>
            <a:rPr lang="en-US" b="1" dirty="0" smtClean="0"/>
            <a:t>Recommendation of a set of policy rules</a:t>
          </a:r>
          <a:endParaRPr lang="nb-NO" dirty="0"/>
        </a:p>
      </dgm:t>
    </dgm:pt>
    <dgm:pt modelId="{F14BC5A7-EFEA-485A-A59D-A7FC8D993AB6}" type="parTrans" cxnId="{EB65F5C3-BCCA-427D-877D-58BCD611DD25}">
      <dgm:prSet/>
      <dgm:spPr/>
      <dgm:t>
        <a:bodyPr/>
        <a:lstStyle/>
        <a:p>
          <a:endParaRPr lang="nb-NO"/>
        </a:p>
      </dgm:t>
    </dgm:pt>
    <dgm:pt modelId="{406857C5-FB8D-4026-8B8B-75C8E738B62B}" type="sibTrans" cxnId="{EB65F5C3-BCCA-427D-877D-58BCD611DD25}">
      <dgm:prSet/>
      <dgm:spPr/>
      <dgm:t>
        <a:bodyPr/>
        <a:lstStyle/>
        <a:p>
          <a:endParaRPr lang="nb-NO"/>
        </a:p>
      </dgm:t>
    </dgm:pt>
    <dgm:pt modelId="{74D34A28-DB3F-450D-A234-7AFFF29A6EFF}">
      <dgm:prSet/>
      <dgm:spPr/>
      <dgm:t>
        <a:bodyPr/>
        <a:lstStyle/>
        <a:p>
          <a:pPr rtl="0"/>
          <a:r>
            <a:rPr lang="en-GB" b="1" smtClean="0"/>
            <a:t>Assess the scope of policy rules and their requirements</a:t>
          </a:r>
          <a:endParaRPr lang="nb-NO"/>
        </a:p>
      </dgm:t>
    </dgm:pt>
    <dgm:pt modelId="{4B34B23E-FD7D-4FC2-AB43-01D68BA948D1}" type="parTrans" cxnId="{585F0A80-3EF9-4715-B026-7B731B5A99C3}">
      <dgm:prSet/>
      <dgm:spPr/>
      <dgm:t>
        <a:bodyPr/>
        <a:lstStyle/>
        <a:p>
          <a:endParaRPr lang="nb-NO"/>
        </a:p>
      </dgm:t>
    </dgm:pt>
    <dgm:pt modelId="{A73D211D-B094-4DB3-A989-A59336AC43D7}" type="sibTrans" cxnId="{585F0A80-3EF9-4715-B026-7B731B5A99C3}">
      <dgm:prSet/>
      <dgm:spPr/>
      <dgm:t>
        <a:bodyPr/>
        <a:lstStyle/>
        <a:p>
          <a:endParaRPr lang="nb-NO"/>
        </a:p>
      </dgm:t>
    </dgm:pt>
    <dgm:pt modelId="{F5348140-D1D1-476B-9FAD-B3E72B80CD5E}">
      <dgm:prSet/>
      <dgm:spPr/>
      <dgm:t>
        <a:bodyPr/>
        <a:lstStyle/>
        <a:p>
          <a:pPr rtl="0"/>
          <a:r>
            <a:rPr lang="en-GB" b="1" smtClean="0"/>
            <a:t>Establish policy rules</a:t>
          </a:r>
          <a:endParaRPr lang="nb-NO"/>
        </a:p>
      </dgm:t>
    </dgm:pt>
    <dgm:pt modelId="{130D4D79-FEFA-48DB-A77B-BA59E69BD48A}" type="parTrans" cxnId="{19F47D96-BD23-498B-8ABF-8319F8C1FB75}">
      <dgm:prSet/>
      <dgm:spPr/>
      <dgm:t>
        <a:bodyPr/>
        <a:lstStyle/>
        <a:p>
          <a:endParaRPr lang="nb-NO"/>
        </a:p>
      </dgm:t>
    </dgm:pt>
    <dgm:pt modelId="{2B268FE1-6FCD-48D9-B1E5-6F09FF0D66E8}" type="sibTrans" cxnId="{19F47D96-BD23-498B-8ABF-8319F8C1FB75}">
      <dgm:prSet/>
      <dgm:spPr/>
      <dgm:t>
        <a:bodyPr/>
        <a:lstStyle/>
        <a:p>
          <a:endParaRPr lang="nb-NO"/>
        </a:p>
      </dgm:t>
    </dgm:pt>
    <dgm:pt modelId="{013755EB-4F00-4DBF-9CC0-4A0B557DD904}">
      <dgm:prSet/>
      <dgm:spPr/>
      <dgm:t>
        <a:bodyPr/>
        <a:lstStyle/>
        <a:p>
          <a:pPr rtl="0"/>
          <a:r>
            <a:rPr lang="en-GB" b="1" dirty="0" smtClean="0"/>
            <a:t>Implement and test the policy framework</a:t>
          </a:r>
          <a:endParaRPr lang="nb-NO" dirty="0"/>
        </a:p>
      </dgm:t>
    </dgm:pt>
    <dgm:pt modelId="{9CB3ACA0-E62B-4412-BA24-8FF0438F76D2}" type="parTrans" cxnId="{541B1EF5-156B-4EAB-A8DC-A85493D5B3BA}">
      <dgm:prSet/>
      <dgm:spPr/>
      <dgm:t>
        <a:bodyPr/>
        <a:lstStyle/>
        <a:p>
          <a:endParaRPr lang="nb-NO"/>
        </a:p>
      </dgm:t>
    </dgm:pt>
    <dgm:pt modelId="{7D1CA4F0-C6E1-4985-8A72-81C98E16D194}" type="sibTrans" cxnId="{541B1EF5-156B-4EAB-A8DC-A85493D5B3BA}">
      <dgm:prSet/>
      <dgm:spPr/>
      <dgm:t>
        <a:bodyPr/>
        <a:lstStyle/>
        <a:p>
          <a:endParaRPr lang="nb-NO"/>
        </a:p>
      </dgm:t>
    </dgm:pt>
    <dgm:pt modelId="{6D3A8C91-1FAE-4050-8957-D594C4DAD7AB}" type="pres">
      <dgm:prSet presAssocID="{A8F98087-5E78-41E5-9523-96C096EC8C8E}" presName="theList" presStyleCnt="0">
        <dgm:presLayoutVars>
          <dgm:dir/>
          <dgm:animLvl val="lvl"/>
          <dgm:resizeHandles val="exact"/>
        </dgm:presLayoutVars>
      </dgm:prSet>
      <dgm:spPr/>
      <dgm:t>
        <a:bodyPr/>
        <a:lstStyle/>
        <a:p>
          <a:endParaRPr lang="en-US"/>
        </a:p>
      </dgm:t>
    </dgm:pt>
    <dgm:pt modelId="{D907B82E-898F-445D-A20E-F93621FB82A9}" type="pres">
      <dgm:prSet presAssocID="{62EF4115-F72D-4DF4-813C-D6473B2C005E}" presName="compNode" presStyleCnt="0"/>
      <dgm:spPr/>
    </dgm:pt>
    <dgm:pt modelId="{62BD2EF0-E210-4FC6-9145-D78035C1F093}" type="pres">
      <dgm:prSet presAssocID="{62EF4115-F72D-4DF4-813C-D6473B2C005E}" presName="aNode" presStyleLbl="bgShp" presStyleIdx="0" presStyleCnt="4"/>
      <dgm:spPr/>
      <dgm:t>
        <a:bodyPr/>
        <a:lstStyle/>
        <a:p>
          <a:endParaRPr lang="en-US"/>
        </a:p>
      </dgm:t>
    </dgm:pt>
    <dgm:pt modelId="{FCE0CE56-D633-4BD3-8F77-3AD691140F3D}" type="pres">
      <dgm:prSet presAssocID="{62EF4115-F72D-4DF4-813C-D6473B2C005E}" presName="textNode" presStyleLbl="bgShp" presStyleIdx="0" presStyleCnt="4"/>
      <dgm:spPr/>
      <dgm:t>
        <a:bodyPr/>
        <a:lstStyle/>
        <a:p>
          <a:endParaRPr lang="en-US"/>
        </a:p>
      </dgm:t>
    </dgm:pt>
    <dgm:pt modelId="{36CC2129-1AFB-4469-9012-41EFF00DA912}" type="pres">
      <dgm:prSet presAssocID="{62EF4115-F72D-4DF4-813C-D6473B2C005E}" presName="compChildNode" presStyleCnt="0"/>
      <dgm:spPr/>
    </dgm:pt>
    <dgm:pt modelId="{1258D4DA-378A-477F-B6A2-38FB749F8B16}" type="pres">
      <dgm:prSet presAssocID="{62EF4115-F72D-4DF4-813C-D6473B2C005E}" presName="theInnerList" presStyleCnt="0"/>
      <dgm:spPr/>
    </dgm:pt>
    <dgm:pt modelId="{AA408D2C-CED4-47CD-AAF0-8C51DADA7141}" type="pres">
      <dgm:prSet presAssocID="{9400E63B-85DF-4512-9B10-41848F357F61}" presName="childNode" presStyleLbl="node1" presStyleIdx="0" presStyleCnt="12">
        <dgm:presLayoutVars>
          <dgm:bulletEnabled val="1"/>
        </dgm:presLayoutVars>
      </dgm:prSet>
      <dgm:spPr/>
      <dgm:t>
        <a:bodyPr/>
        <a:lstStyle/>
        <a:p>
          <a:endParaRPr lang="en-US"/>
        </a:p>
      </dgm:t>
    </dgm:pt>
    <dgm:pt modelId="{022D7E0C-C3DD-4BDB-BDE6-EDA3B9A96FC5}" type="pres">
      <dgm:prSet presAssocID="{9400E63B-85DF-4512-9B10-41848F357F61}" presName="aSpace2" presStyleCnt="0"/>
      <dgm:spPr/>
    </dgm:pt>
    <dgm:pt modelId="{629E2287-70E9-4DF7-B9CF-C4F4AD5AE400}" type="pres">
      <dgm:prSet presAssocID="{D02AE517-F916-46DB-8C01-8012CD96380E}" presName="childNode" presStyleLbl="node1" presStyleIdx="1" presStyleCnt="12">
        <dgm:presLayoutVars>
          <dgm:bulletEnabled val="1"/>
        </dgm:presLayoutVars>
      </dgm:prSet>
      <dgm:spPr/>
      <dgm:t>
        <a:bodyPr/>
        <a:lstStyle/>
        <a:p>
          <a:endParaRPr lang="en-US"/>
        </a:p>
      </dgm:t>
    </dgm:pt>
    <dgm:pt modelId="{971F0319-C723-4125-9738-B8548E39783D}" type="pres">
      <dgm:prSet presAssocID="{D02AE517-F916-46DB-8C01-8012CD96380E}" presName="aSpace2" presStyleCnt="0"/>
      <dgm:spPr/>
    </dgm:pt>
    <dgm:pt modelId="{7E94485A-2AFC-426D-BEB0-3806D3C935C8}" type="pres">
      <dgm:prSet presAssocID="{1EA561A9-7753-4FF6-93B0-5A952D422B91}" presName="childNode" presStyleLbl="node1" presStyleIdx="2" presStyleCnt="12">
        <dgm:presLayoutVars>
          <dgm:bulletEnabled val="1"/>
        </dgm:presLayoutVars>
      </dgm:prSet>
      <dgm:spPr/>
      <dgm:t>
        <a:bodyPr/>
        <a:lstStyle/>
        <a:p>
          <a:endParaRPr lang="en-US"/>
        </a:p>
      </dgm:t>
    </dgm:pt>
    <dgm:pt modelId="{89DBFB52-9285-4CEF-83A0-7E0C6CCADABF}" type="pres">
      <dgm:prSet presAssocID="{62EF4115-F72D-4DF4-813C-D6473B2C005E}" presName="aSpace" presStyleCnt="0"/>
      <dgm:spPr/>
    </dgm:pt>
    <dgm:pt modelId="{0EFB0E0E-E84C-41FC-A7BC-B88BAD5F83DE}" type="pres">
      <dgm:prSet presAssocID="{7A6A88D1-6F98-4636-9FAE-61E731CD31DB}" presName="compNode" presStyleCnt="0"/>
      <dgm:spPr/>
    </dgm:pt>
    <dgm:pt modelId="{12FBE9D2-0976-4253-97FB-B255E95C0E32}" type="pres">
      <dgm:prSet presAssocID="{7A6A88D1-6F98-4636-9FAE-61E731CD31DB}" presName="aNode" presStyleLbl="bgShp" presStyleIdx="1" presStyleCnt="4"/>
      <dgm:spPr/>
      <dgm:t>
        <a:bodyPr/>
        <a:lstStyle/>
        <a:p>
          <a:endParaRPr lang="nb-NO"/>
        </a:p>
      </dgm:t>
    </dgm:pt>
    <dgm:pt modelId="{FB8A36A1-D2BB-49C6-A0CD-7E0767597BB1}" type="pres">
      <dgm:prSet presAssocID="{7A6A88D1-6F98-4636-9FAE-61E731CD31DB}" presName="textNode" presStyleLbl="bgShp" presStyleIdx="1" presStyleCnt="4"/>
      <dgm:spPr/>
      <dgm:t>
        <a:bodyPr/>
        <a:lstStyle/>
        <a:p>
          <a:endParaRPr lang="nb-NO"/>
        </a:p>
      </dgm:t>
    </dgm:pt>
    <dgm:pt modelId="{9F8D316D-6AB7-4517-BA6E-5D62A3A97B63}" type="pres">
      <dgm:prSet presAssocID="{7A6A88D1-6F98-4636-9FAE-61E731CD31DB}" presName="compChildNode" presStyleCnt="0"/>
      <dgm:spPr/>
    </dgm:pt>
    <dgm:pt modelId="{9E0BB435-4628-426D-BA4D-79483844E100}" type="pres">
      <dgm:prSet presAssocID="{7A6A88D1-6F98-4636-9FAE-61E731CD31DB}" presName="theInnerList" presStyleCnt="0"/>
      <dgm:spPr/>
    </dgm:pt>
    <dgm:pt modelId="{6EC3E3F8-61EE-4085-878F-2374638F2AA6}" type="pres">
      <dgm:prSet presAssocID="{5705FBA6-F768-4F64-837E-B6515EA74BAC}" presName="childNode" presStyleLbl="node1" presStyleIdx="3" presStyleCnt="12">
        <dgm:presLayoutVars>
          <dgm:bulletEnabled val="1"/>
        </dgm:presLayoutVars>
      </dgm:prSet>
      <dgm:spPr/>
      <dgm:t>
        <a:bodyPr/>
        <a:lstStyle/>
        <a:p>
          <a:endParaRPr lang="en-US"/>
        </a:p>
      </dgm:t>
    </dgm:pt>
    <dgm:pt modelId="{88C16280-379A-4650-95CF-DA2409B83B9A}" type="pres">
      <dgm:prSet presAssocID="{5705FBA6-F768-4F64-837E-B6515EA74BAC}" presName="aSpace2" presStyleCnt="0"/>
      <dgm:spPr/>
    </dgm:pt>
    <dgm:pt modelId="{4BD1903D-2C58-4745-9DE7-71FED9EF6589}" type="pres">
      <dgm:prSet presAssocID="{DA106AC1-5F29-48BD-97AE-EBB90116C0BA}" presName="childNode" presStyleLbl="node1" presStyleIdx="4" presStyleCnt="12">
        <dgm:presLayoutVars>
          <dgm:bulletEnabled val="1"/>
        </dgm:presLayoutVars>
      </dgm:prSet>
      <dgm:spPr/>
      <dgm:t>
        <a:bodyPr/>
        <a:lstStyle/>
        <a:p>
          <a:endParaRPr lang="en-US"/>
        </a:p>
      </dgm:t>
    </dgm:pt>
    <dgm:pt modelId="{E5D341AE-205F-4F57-B7BC-7A5C398FA4BF}" type="pres">
      <dgm:prSet presAssocID="{DA106AC1-5F29-48BD-97AE-EBB90116C0BA}" presName="aSpace2" presStyleCnt="0"/>
      <dgm:spPr/>
    </dgm:pt>
    <dgm:pt modelId="{436657EC-C998-4265-996B-6DBDE9441C00}" type="pres">
      <dgm:prSet presAssocID="{86B80BD4-B0C6-4E8A-A1D4-7CC2AEBD4FE2}" presName="childNode" presStyleLbl="node1" presStyleIdx="5" presStyleCnt="12">
        <dgm:presLayoutVars>
          <dgm:bulletEnabled val="1"/>
        </dgm:presLayoutVars>
      </dgm:prSet>
      <dgm:spPr/>
      <dgm:t>
        <a:bodyPr/>
        <a:lstStyle/>
        <a:p>
          <a:endParaRPr lang="en-US"/>
        </a:p>
      </dgm:t>
    </dgm:pt>
    <dgm:pt modelId="{625BBC1C-8FB4-4C91-AE6D-CF8129312FE8}" type="pres">
      <dgm:prSet presAssocID="{7A6A88D1-6F98-4636-9FAE-61E731CD31DB}" presName="aSpace" presStyleCnt="0"/>
      <dgm:spPr/>
    </dgm:pt>
    <dgm:pt modelId="{B58BFC1E-1545-4990-A3F3-07FCEF4E1898}" type="pres">
      <dgm:prSet presAssocID="{6330B21E-62F6-4521-9B66-2EBFDAF6832C}" presName="compNode" presStyleCnt="0"/>
      <dgm:spPr/>
    </dgm:pt>
    <dgm:pt modelId="{541E486B-F161-4BFB-8DFC-042666AB042F}" type="pres">
      <dgm:prSet presAssocID="{6330B21E-62F6-4521-9B66-2EBFDAF6832C}" presName="aNode" presStyleLbl="bgShp" presStyleIdx="2" presStyleCnt="4"/>
      <dgm:spPr/>
      <dgm:t>
        <a:bodyPr/>
        <a:lstStyle/>
        <a:p>
          <a:endParaRPr lang="nb-NO"/>
        </a:p>
      </dgm:t>
    </dgm:pt>
    <dgm:pt modelId="{B9B53499-98C4-4F9C-B2D3-86EC242237E0}" type="pres">
      <dgm:prSet presAssocID="{6330B21E-62F6-4521-9B66-2EBFDAF6832C}" presName="textNode" presStyleLbl="bgShp" presStyleIdx="2" presStyleCnt="4"/>
      <dgm:spPr/>
      <dgm:t>
        <a:bodyPr/>
        <a:lstStyle/>
        <a:p>
          <a:endParaRPr lang="nb-NO"/>
        </a:p>
      </dgm:t>
    </dgm:pt>
    <dgm:pt modelId="{330DFB72-D2BE-4996-AE93-54BBA7FB6E1A}" type="pres">
      <dgm:prSet presAssocID="{6330B21E-62F6-4521-9B66-2EBFDAF6832C}" presName="compChildNode" presStyleCnt="0"/>
      <dgm:spPr/>
    </dgm:pt>
    <dgm:pt modelId="{29FB06B4-A60B-45EF-8E3C-9AF27FEF699C}" type="pres">
      <dgm:prSet presAssocID="{6330B21E-62F6-4521-9B66-2EBFDAF6832C}" presName="theInnerList" presStyleCnt="0"/>
      <dgm:spPr/>
    </dgm:pt>
    <dgm:pt modelId="{F09E967D-E22C-4ECC-BCE3-966EF738DA6F}" type="pres">
      <dgm:prSet presAssocID="{8085C089-DA4F-48D7-A1E1-705CA5415808}" presName="childNode" presStyleLbl="node1" presStyleIdx="6" presStyleCnt="12">
        <dgm:presLayoutVars>
          <dgm:bulletEnabled val="1"/>
        </dgm:presLayoutVars>
      </dgm:prSet>
      <dgm:spPr/>
      <dgm:t>
        <a:bodyPr/>
        <a:lstStyle/>
        <a:p>
          <a:endParaRPr lang="en-US"/>
        </a:p>
      </dgm:t>
    </dgm:pt>
    <dgm:pt modelId="{FB123CCA-8A98-4773-ADDC-0129BBF53210}" type="pres">
      <dgm:prSet presAssocID="{8085C089-DA4F-48D7-A1E1-705CA5415808}" presName="aSpace2" presStyleCnt="0"/>
      <dgm:spPr/>
    </dgm:pt>
    <dgm:pt modelId="{4420467C-6C47-4EF4-AA69-130ED7403EFA}" type="pres">
      <dgm:prSet presAssocID="{CBDE6078-AC51-463D-B864-31DB6A1F3343}" presName="childNode" presStyleLbl="node1" presStyleIdx="7" presStyleCnt="12">
        <dgm:presLayoutVars>
          <dgm:bulletEnabled val="1"/>
        </dgm:presLayoutVars>
      </dgm:prSet>
      <dgm:spPr/>
      <dgm:t>
        <a:bodyPr/>
        <a:lstStyle/>
        <a:p>
          <a:endParaRPr lang="en-US"/>
        </a:p>
      </dgm:t>
    </dgm:pt>
    <dgm:pt modelId="{16903C31-3E43-4331-9025-02C8C62AEB93}" type="pres">
      <dgm:prSet presAssocID="{CBDE6078-AC51-463D-B864-31DB6A1F3343}" presName="aSpace2" presStyleCnt="0"/>
      <dgm:spPr/>
    </dgm:pt>
    <dgm:pt modelId="{1B5D83D2-761C-4DAF-9CAC-719D785F021C}" type="pres">
      <dgm:prSet presAssocID="{F22B85FE-280A-448B-A4A4-E392C2537468}" presName="childNode" presStyleLbl="node1" presStyleIdx="8" presStyleCnt="12">
        <dgm:presLayoutVars>
          <dgm:bulletEnabled val="1"/>
        </dgm:presLayoutVars>
      </dgm:prSet>
      <dgm:spPr/>
      <dgm:t>
        <a:bodyPr/>
        <a:lstStyle/>
        <a:p>
          <a:endParaRPr lang="en-US"/>
        </a:p>
      </dgm:t>
    </dgm:pt>
    <dgm:pt modelId="{8CA32500-BDA9-460F-8E74-9D80ED8AC5ED}" type="pres">
      <dgm:prSet presAssocID="{6330B21E-62F6-4521-9B66-2EBFDAF6832C}" presName="aSpace" presStyleCnt="0"/>
      <dgm:spPr/>
    </dgm:pt>
    <dgm:pt modelId="{808BF54E-1BE2-4A51-AFBA-E86981D905D7}" type="pres">
      <dgm:prSet presAssocID="{E83C2A49-1181-4A68-921A-8D24494A72C9}" presName="compNode" presStyleCnt="0"/>
      <dgm:spPr/>
    </dgm:pt>
    <dgm:pt modelId="{994BA779-6BCD-4D92-85B6-A9CD92F4CF15}" type="pres">
      <dgm:prSet presAssocID="{E83C2A49-1181-4A68-921A-8D24494A72C9}" presName="aNode" presStyleLbl="bgShp" presStyleIdx="3" presStyleCnt="4"/>
      <dgm:spPr/>
      <dgm:t>
        <a:bodyPr/>
        <a:lstStyle/>
        <a:p>
          <a:endParaRPr lang="nb-NO"/>
        </a:p>
      </dgm:t>
    </dgm:pt>
    <dgm:pt modelId="{9DE64151-5BCA-4D23-9E9E-FC7E2695EE85}" type="pres">
      <dgm:prSet presAssocID="{E83C2A49-1181-4A68-921A-8D24494A72C9}" presName="textNode" presStyleLbl="bgShp" presStyleIdx="3" presStyleCnt="4"/>
      <dgm:spPr/>
      <dgm:t>
        <a:bodyPr/>
        <a:lstStyle/>
        <a:p>
          <a:endParaRPr lang="nb-NO"/>
        </a:p>
      </dgm:t>
    </dgm:pt>
    <dgm:pt modelId="{4442E6B7-886C-4B2B-A1E9-AD17641CBAD9}" type="pres">
      <dgm:prSet presAssocID="{E83C2A49-1181-4A68-921A-8D24494A72C9}" presName="compChildNode" presStyleCnt="0"/>
      <dgm:spPr/>
    </dgm:pt>
    <dgm:pt modelId="{73F37799-CCA2-4A71-87F5-9F3198C67E77}" type="pres">
      <dgm:prSet presAssocID="{E83C2A49-1181-4A68-921A-8D24494A72C9}" presName="theInnerList" presStyleCnt="0"/>
      <dgm:spPr/>
    </dgm:pt>
    <dgm:pt modelId="{D1264972-272A-448E-A59F-8BFED7F4FE56}" type="pres">
      <dgm:prSet presAssocID="{74D34A28-DB3F-450D-A234-7AFFF29A6EFF}" presName="childNode" presStyleLbl="node1" presStyleIdx="9" presStyleCnt="12">
        <dgm:presLayoutVars>
          <dgm:bulletEnabled val="1"/>
        </dgm:presLayoutVars>
      </dgm:prSet>
      <dgm:spPr/>
      <dgm:t>
        <a:bodyPr/>
        <a:lstStyle/>
        <a:p>
          <a:endParaRPr lang="en-US"/>
        </a:p>
      </dgm:t>
    </dgm:pt>
    <dgm:pt modelId="{C881D999-8B67-4DA9-93CB-545461AA9850}" type="pres">
      <dgm:prSet presAssocID="{74D34A28-DB3F-450D-A234-7AFFF29A6EFF}" presName="aSpace2" presStyleCnt="0"/>
      <dgm:spPr/>
    </dgm:pt>
    <dgm:pt modelId="{C07C4B85-F828-4CDD-804B-6DE47B8D61C6}" type="pres">
      <dgm:prSet presAssocID="{F5348140-D1D1-476B-9FAD-B3E72B80CD5E}" presName="childNode" presStyleLbl="node1" presStyleIdx="10" presStyleCnt="12">
        <dgm:presLayoutVars>
          <dgm:bulletEnabled val="1"/>
        </dgm:presLayoutVars>
      </dgm:prSet>
      <dgm:spPr/>
      <dgm:t>
        <a:bodyPr/>
        <a:lstStyle/>
        <a:p>
          <a:endParaRPr lang="en-US"/>
        </a:p>
      </dgm:t>
    </dgm:pt>
    <dgm:pt modelId="{01075810-3AA0-4D3C-90E0-A84E43758883}" type="pres">
      <dgm:prSet presAssocID="{F5348140-D1D1-476B-9FAD-B3E72B80CD5E}" presName="aSpace2" presStyleCnt="0"/>
      <dgm:spPr/>
    </dgm:pt>
    <dgm:pt modelId="{E31F7282-4F0F-4322-8128-08D8624B6820}" type="pres">
      <dgm:prSet presAssocID="{013755EB-4F00-4DBF-9CC0-4A0B557DD904}" presName="childNode" presStyleLbl="node1" presStyleIdx="11" presStyleCnt="12">
        <dgm:presLayoutVars>
          <dgm:bulletEnabled val="1"/>
        </dgm:presLayoutVars>
      </dgm:prSet>
      <dgm:spPr/>
      <dgm:t>
        <a:bodyPr/>
        <a:lstStyle/>
        <a:p>
          <a:endParaRPr lang="en-US"/>
        </a:p>
      </dgm:t>
    </dgm:pt>
  </dgm:ptLst>
  <dgm:cxnLst>
    <dgm:cxn modelId="{2A3193F2-9E0D-4C47-90FE-1ACF341016B7}" srcId="{A8F98087-5E78-41E5-9523-96C096EC8C8E}" destId="{6330B21E-62F6-4521-9B66-2EBFDAF6832C}" srcOrd="2" destOrd="0" parTransId="{E605051B-CF77-41B8-879A-E4411BED1B79}" sibTransId="{5405A00F-DAC8-4CB3-B456-E76AB86AE50E}"/>
    <dgm:cxn modelId="{F5FD3E6E-1523-432D-B6A4-9BBD95ADE21F}" type="presOf" srcId="{7A6A88D1-6F98-4636-9FAE-61E731CD31DB}" destId="{FB8A36A1-D2BB-49C6-A0CD-7E0767597BB1}" srcOrd="1" destOrd="0" presId="urn:microsoft.com/office/officeart/2005/8/layout/lProcess2"/>
    <dgm:cxn modelId="{6BF467DD-38DB-4F3E-9376-F1BAA33CF785}" type="presOf" srcId="{6330B21E-62F6-4521-9B66-2EBFDAF6832C}" destId="{B9B53499-98C4-4F9C-B2D3-86EC242237E0}" srcOrd="1" destOrd="0" presId="urn:microsoft.com/office/officeart/2005/8/layout/lProcess2"/>
    <dgm:cxn modelId="{7445237B-1414-41A9-9A92-F551146BE33D}" type="presOf" srcId="{F22B85FE-280A-448B-A4A4-E392C2537468}" destId="{1B5D83D2-761C-4DAF-9CAC-719D785F021C}" srcOrd="0" destOrd="0" presId="urn:microsoft.com/office/officeart/2005/8/layout/lProcess2"/>
    <dgm:cxn modelId="{2FA5C309-20DA-4A5E-87B4-248FABADEACE}" srcId="{6330B21E-62F6-4521-9B66-2EBFDAF6832C}" destId="{CBDE6078-AC51-463D-B864-31DB6A1F3343}" srcOrd="1" destOrd="0" parTransId="{62E24623-9F29-4217-9303-C001AD91C8D3}" sibTransId="{4CE65321-63A2-4B3F-A761-6F31A652BC62}"/>
    <dgm:cxn modelId="{74748636-0AE8-480E-AA9B-1ACBB6E7706B}" type="presOf" srcId="{86B80BD4-B0C6-4E8A-A1D4-7CC2AEBD4FE2}" destId="{436657EC-C998-4265-996B-6DBDE9441C00}" srcOrd="0" destOrd="0" presId="urn:microsoft.com/office/officeart/2005/8/layout/lProcess2"/>
    <dgm:cxn modelId="{2F82A3B6-AA59-4C62-BFB9-F600EFAFD6B7}" type="presOf" srcId="{E83C2A49-1181-4A68-921A-8D24494A72C9}" destId="{9DE64151-5BCA-4D23-9E9E-FC7E2695EE85}" srcOrd="1" destOrd="0" presId="urn:microsoft.com/office/officeart/2005/8/layout/lProcess2"/>
    <dgm:cxn modelId="{53A1763D-6CC9-4D63-874A-6C0D567E8076}" type="presOf" srcId="{013755EB-4F00-4DBF-9CC0-4A0B557DD904}" destId="{E31F7282-4F0F-4322-8128-08D8624B6820}" srcOrd="0" destOrd="0" presId="urn:microsoft.com/office/officeart/2005/8/layout/lProcess2"/>
    <dgm:cxn modelId="{3A25A762-47BE-460A-892E-B2661459D77D}" srcId="{7A6A88D1-6F98-4636-9FAE-61E731CD31DB}" destId="{DA106AC1-5F29-48BD-97AE-EBB90116C0BA}" srcOrd="1" destOrd="0" parTransId="{9DCECE59-3442-48FE-936C-16ECAEFFE772}" sibTransId="{5D4600E9-5569-4A8E-A70B-B5337C738713}"/>
    <dgm:cxn modelId="{2320640D-2293-4F95-BBDD-89D23D500B79}" srcId="{62EF4115-F72D-4DF4-813C-D6473B2C005E}" destId="{D02AE517-F916-46DB-8C01-8012CD96380E}" srcOrd="1" destOrd="0" parTransId="{F7A6718A-31FD-42AA-B3DC-58F89CB98BC4}" sibTransId="{173B3441-044A-45A3-B29F-6C9E30EA4F10}"/>
    <dgm:cxn modelId="{19F47D96-BD23-498B-8ABF-8319F8C1FB75}" srcId="{E83C2A49-1181-4A68-921A-8D24494A72C9}" destId="{F5348140-D1D1-476B-9FAD-B3E72B80CD5E}" srcOrd="1" destOrd="0" parTransId="{130D4D79-FEFA-48DB-A77B-BA59E69BD48A}" sibTransId="{2B268FE1-6FCD-48D9-B1E5-6F09FF0D66E8}"/>
    <dgm:cxn modelId="{286112B7-47A1-4F25-B0A3-F51785869FFE}" srcId="{62EF4115-F72D-4DF4-813C-D6473B2C005E}" destId="{1EA561A9-7753-4FF6-93B0-5A952D422B91}" srcOrd="2" destOrd="0" parTransId="{AFC53EEE-6EDB-4011-967C-A3F2FD0275F7}" sibTransId="{DF04A679-C079-4EBA-A63D-260741CA3DD2}"/>
    <dgm:cxn modelId="{75C93EF2-7E32-4348-B170-72E68EA364B0}" type="presOf" srcId="{D02AE517-F916-46DB-8C01-8012CD96380E}" destId="{629E2287-70E9-4DF7-B9CF-C4F4AD5AE400}" srcOrd="0" destOrd="0" presId="urn:microsoft.com/office/officeart/2005/8/layout/lProcess2"/>
    <dgm:cxn modelId="{70AA7704-9369-42F1-87DC-A65E6B18E709}" srcId="{A8F98087-5E78-41E5-9523-96C096EC8C8E}" destId="{7A6A88D1-6F98-4636-9FAE-61E731CD31DB}" srcOrd="1" destOrd="0" parTransId="{24C0840B-F15A-49E0-B152-AFB22FEC3A01}" sibTransId="{5E8AF4B5-FE27-4753-84B3-F6F3FF829630}"/>
    <dgm:cxn modelId="{CA8E58C4-2653-4ABE-A7DD-55D4EE7FE081}" srcId="{7A6A88D1-6F98-4636-9FAE-61E731CD31DB}" destId="{86B80BD4-B0C6-4E8A-A1D4-7CC2AEBD4FE2}" srcOrd="2" destOrd="0" parTransId="{20E842A7-2FA9-4839-925B-2633EEEEC7A9}" sibTransId="{DDBBC902-09F3-4077-80F3-437C4BFD8C1A}"/>
    <dgm:cxn modelId="{AFB29890-0689-47E9-8500-7438AD692A2A}" type="presOf" srcId="{F5348140-D1D1-476B-9FAD-B3E72B80CD5E}" destId="{C07C4B85-F828-4CDD-804B-6DE47B8D61C6}" srcOrd="0" destOrd="0" presId="urn:microsoft.com/office/officeart/2005/8/layout/lProcess2"/>
    <dgm:cxn modelId="{585F0A80-3EF9-4715-B026-7B731B5A99C3}" srcId="{E83C2A49-1181-4A68-921A-8D24494A72C9}" destId="{74D34A28-DB3F-450D-A234-7AFFF29A6EFF}" srcOrd="0" destOrd="0" parTransId="{4B34B23E-FD7D-4FC2-AB43-01D68BA948D1}" sibTransId="{A73D211D-B094-4DB3-A989-A59336AC43D7}"/>
    <dgm:cxn modelId="{A3584759-6CEC-4850-95B7-B3ACF56540DD}" srcId="{7A6A88D1-6F98-4636-9FAE-61E731CD31DB}" destId="{5705FBA6-F768-4F64-837E-B6515EA74BAC}" srcOrd="0" destOrd="0" parTransId="{D986A266-C578-4F75-AA5D-72CC18FE56D2}" sibTransId="{DAE94AE7-D437-4485-A2F6-43D99CF3C5C2}"/>
    <dgm:cxn modelId="{D693D748-179F-4583-A4D6-97C2B1FA49A2}" type="presOf" srcId="{7A6A88D1-6F98-4636-9FAE-61E731CD31DB}" destId="{12FBE9D2-0976-4253-97FB-B255E95C0E32}" srcOrd="0" destOrd="0" presId="urn:microsoft.com/office/officeart/2005/8/layout/lProcess2"/>
    <dgm:cxn modelId="{7D324D3F-3BB2-4058-8BC7-D3ED6A0CD2CD}" type="presOf" srcId="{9400E63B-85DF-4512-9B10-41848F357F61}" destId="{AA408D2C-CED4-47CD-AAF0-8C51DADA7141}" srcOrd="0" destOrd="0" presId="urn:microsoft.com/office/officeart/2005/8/layout/lProcess2"/>
    <dgm:cxn modelId="{9F44C1FC-567C-4510-84AB-E569845ECC05}" type="presOf" srcId="{DA106AC1-5F29-48BD-97AE-EBB90116C0BA}" destId="{4BD1903D-2C58-4745-9DE7-71FED9EF6589}" srcOrd="0" destOrd="0" presId="urn:microsoft.com/office/officeart/2005/8/layout/lProcess2"/>
    <dgm:cxn modelId="{8C30F4C8-2657-4C93-BD92-31ACF5CD44DA}" type="presOf" srcId="{5705FBA6-F768-4F64-837E-B6515EA74BAC}" destId="{6EC3E3F8-61EE-4085-878F-2374638F2AA6}" srcOrd="0" destOrd="0" presId="urn:microsoft.com/office/officeart/2005/8/layout/lProcess2"/>
    <dgm:cxn modelId="{9B05415E-4ED3-4BB0-BAD9-A92EE283067A}" type="presOf" srcId="{A8F98087-5E78-41E5-9523-96C096EC8C8E}" destId="{6D3A8C91-1FAE-4050-8957-D594C4DAD7AB}" srcOrd="0" destOrd="0" presId="urn:microsoft.com/office/officeart/2005/8/layout/lProcess2"/>
    <dgm:cxn modelId="{280C4658-8934-4C91-BE1A-172263AF6F23}" type="presOf" srcId="{E83C2A49-1181-4A68-921A-8D24494A72C9}" destId="{994BA779-6BCD-4D92-85B6-A9CD92F4CF15}" srcOrd="0" destOrd="0" presId="urn:microsoft.com/office/officeart/2005/8/layout/lProcess2"/>
    <dgm:cxn modelId="{9EB6AFA2-54F0-470D-B9BC-97780803BCBF}" type="presOf" srcId="{62EF4115-F72D-4DF4-813C-D6473B2C005E}" destId="{62BD2EF0-E210-4FC6-9145-D78035C1F093}" srcOrd="0" destOrd="0" presId="urn:microsoft.com/office/officeart/2005/8/layout/lProcess2"/>
    <dgm:cxn modelId="{1F519DCA-E457-4DEA-822D-D1490CC7D407}" type="presOf" srcId="{8085C089-DA4F-48D7-A1E1-705CA5415808}" destId="{F09E967D-E22C-4ECC-BCE3-966EF738DA6F}" srcOrd="0" destOrd="0" presId="urn:microsoft.com/office/officeart/2005/8/layout/lProcess2"/>
    <dgm:cxn modelId="{4A0B8B90-4391-42E8-8BAF-859211FD2369}" type="presOf" srcId="{62EF4115-F72D-4DF4-813C-D6473B2C005E}" destId="{FCE0CE56-D633-4BD3-8F77-3AD691140F3D}" srcOrd="1" destOrd="0" presId="urn:microsoft.com/office/officeart/2005/8/layout/lProcess2"/>
    <dgm:cxn modelId="{EB65F5C3-BCCA-427D-877D-58BCD611DD25}" srcId="{A8F98087-5E78-41E5-9523-96C096EC8C8E}" destId="{E83C2A49-1181-4A68-921A-8D24494A72C9}" srcOrd="3" destOrd="0" parTransId="{F14BC5A7-EFEA-485A-A59D-A7FC8D993AB6}" sibTransId="{406857C5-FB8D-4026-8B8B-75C8E738B62B}"/>
    <dgm:cxn modelId="{541B1EF5-156B-4EAB-A8DC-A85493D5B3BA}" srcId="{E83C2A49-1181-4A68-921A-8D24494A72C9}" destId="{013755EB-4F00-4DBF-9CC0-4A0B557DD904}" srcOrd="2" destOrd="0" parTransId="{9CB3ACA0-E62B-4412-BA24-8FF0438F76D2}" sibTransId="{7D1CA4F0-C6E1-4985-8A72-81C98E16D194}"/>
    <dgm:cxn modelId="{F38EB767-5EF3-4F80-88AA-983C13F63A6D}" type="presOf" srcId="{6330B21E-62F6-4521-9B66-2EBFDAF6832C}" destId="{541E486B-F161-4BFB-8DFC-042666AB042F}" srcOrd="0" destOrd="0" presId="urn:microsoft.com/office/officeart/2005/8/layout/lProcess2"/>
    <dgm:cxn modelId="{894CF08F-5CAC-47D0-9A0A-26332E15013C}" type="presOf" srcId="{1EA561A9-7753-4FF6-93B0-5A952D422B91}" destId="{7E94485A-2AFC-426D-BEB0-3806D3C935C8}" srcOrd="0" destOrd="0" presId="urn:microsoft.com/office/officeart/2005/8/layout/lProcess2"/>
    <dgm:cxn modelId="{D6E51C3A-8126-44A8-A6FD-C983C0394875}" srcId="{A8F98087-5E78-41E5-9523-96C096EC8C8E}" destId="{62EF4115-F72D-4DF4-813C-D6473B2C005E}" srcOrd="0" destOrd="0" parTransId="{826E8F11-10DD-428B-A850-BF6FDDE3C31E}" sibTransId="{347FDF08-8249-4BBF-8046-8327078CDDF3}"/>
    <dgm:cxn modelId="{5F7F953C-08D9-4CE5-B21A-74A76C0B7429}" srcId="{6330B21E-62F6-4521-9B66-2EBFDAF6832C}" destId="{8085C089-DA4F-48D7-A1E1-705CA5415808}" srcOrd="0" destOrd="0" parTransId="{C23FD51F-160C-4D87-9228-5EAFF967E4EA}" sibTransId="{314AE78B-02AD-4DD5-9D21-D5AA1F19B52F}"/>
    <dgm:cxn modelId="{A760CD06-2B5B-41A2-817A-9EEE5997D3CA}" type="presOf" srcId="{74D34A28-DB3F-450D-A234-7AFFF29A6EFF}" destId="{D1264972-272A-448E-A59F-8BFED7F4FE56}" srcOrd="0" destOrd="0" presId="urn:microsoft.com/office/officeart/2005/8/layout/lProcess2"/>
    <dgm:cxn modelId="{E59332AE-4EC1-4A75-9ADE-CB94ED4E0E49}" srcId="{62EF4115-F72D-4DF4-813C-D6473B2C005E}" destId="{9400E63B-85DF-4512-9B10-41848F357F61}" srcOrd="0" destOrd="0" parTransId="{FE87CD7A-F90A-4187-B0D2-727169FF9DC9}" sibTransId="{99175E85-6A09-4974-8B7F-F8C8C3637E73}"/>
    <dgm:cxn modelId="{1DD73CD5-3CBD-4D26-8360-35A9C7A8F512}" srcId="{6330B21E-62F6-4521-9B66-2EBFDAF6832C}" destId="{F22B85FE-280A-448B-A4A4-E392C2537468}" srcOrd="2" destOrd="0" parTransId="{524990CC-B563-49D4-A4FF-7A1143AF25F6}" sibTransId="{BB4860FE-F625-4A64-8432-B02CEA9B86E9}"/>
    <dgm:cxn modelId="{853567E2-2D93-4C1A-AEF5-AD47B3B65B3B}" type="presOf" srcId="{CBDE6078-AC51-463D-B864-31DB6A1F3343}" destId="{4420467C-6C47-4EF4-AA69-130ED7403EFA}" srcOrd="0" destOrd="0" presId="urn:microsoft.com/office/officeart/2005/8/layout/lProcess2"/>
    <dgm:cxn modelId="{70B68A4E-219C-4295-B912-7A53AE8D59B7}" type="presParOf" srcId="{6D3A8C91-1FAE-4050-8957-D594C4DAD7AB}" destId="{D907B82E-898F-445D-A20E-F93621FB82A9}" srcOrd="0" destOrd="0" presId="urn:microsoft.com/office/officeart/2005/8/layout/lProcess2"/>
    <dgm:cxn modelId="{5F151DDF-C7AE-45D7-AAA5-77C7A338EC86}" type="presParOf" srcId="{D907B82E-898F-445D-A20E-F93621FB82A9}" destId="{62BD2EF0-E210-4FC6-9145-D78035C1F093}" srcOrd="0" destOrd="0" presId="urn:microsoft.com/office/officeart/2005/8/layout/lProcess2"/>
    <dgm:cxn modelId="{485246A1-B06A-4503-B2D2-4299AD08FD6A}" type="presParOf" srcId="{D907B82E-898F-445D-A20E-F93621FB82A9}" destId="{FCE0CE56-D633-4BD3-8F77-3AD691140F3D}" srcOrd="1" destOrd="0" presId="urn:microsoft.com/office/officeart/2005/8/layout/lProcess2"/>
    <dgm:cxn modelId="{43A24735-2ECD-464E-8747-9859767FB3CF}" type="presParOf" srcId="{D907B82E-898F-445D-A20E-F93621FB82A9}" destId="{36CC2129-1AFB-4469-9012-41EFF00DA912}" srcOrd="2" destOrd="0" presId="urn:microsoft.com/office/officeart/2005/8/layout/lProcess2"/>
    <dgm:cxn modelId="{88DC40CB-B295-4D14-9E10-99C7C64CB560}" type="presParOf" srcId="{36CC2129-1AFB-4469-9012-41EFF00DA912}" destId="{1258D4DA-378A-477F-B6A2-38FB749F8B16}" srcOrd="0" destOrd="0" presId="urn:microsoft.com/office/officeart/2005/8/layout/lProcess2"/>
    <dgm:cxn modelId="{AF87DE2E-1F9E-435E-A40A-3867F0467299}" type="presParOf" srcId="{1258D4DA-378A-477F-B6A2-38FB749F8B16}" destId="{AA408D2C-CED4-47CD-AAF0-8C51DADA7141}" srcOrd="0" destOrd="0" presId="urn:microsoft.com/office/officeart/2005/8/layout/lProcess2"/>
    <dgm:cxn modelId="{94319BB8-D39F-4267-9B94-FD07D7DC861D}" type="presParOf" srcId="{1258D4DA-378A-477F-B6A2-38FB749F8B16}" destId="{022D7E0C-C3DD-4BDB-BDE6-EDA3B9A96FC5}" srcOrd="1" destOrd="0" presId="urn:microsoft.com/office/officeart/2005/8/layout/lProcess2"/>
    <dgm:cxn modelId="{32D1C64F-2F74-41A8-87E0-C502EE587E51}" type="presParOf" srcId="{1258D4DA-378A-477F-B6A2-38FB749F8B16}" destId="{629E2287-70E9-4DF7-B9CF-C4F4AD5AE400}" srcOrd="2" destOrd="0" presId="urn:microsoft.com/office/officeart/2005/8/layout/lProcess2"/>
    <dgm:cxn modelId="{89ADCB93-FAD7-4E96-A5A4-BC83BCF74037}" type="presParOf" srcId="{1258D4DA-378A-477F-B6A2-38FB749F8B16}" destId="{971F0319-C723-4125-9738-B8548E39783D}" srcOrd="3" destOrd="0" presId="urn:microsoft.com/office/officeart/2005/8/layout/lProcess2"/>
    <dgm:cxn modelId="{8DB26C38-F7EA-4B10-A501-0B832602EE59}" type="presParOf" srcId="{1258D4DA-378A-477F-B6A2-38FB749F8B16}" destId="{7E94485A-2AFC-426D-BEB0-3806D3C935C8}" srcOrd="4" destOrd="0" presId="urn:microsoft.com/office/officeart/2005/8/layout/lProcess2"/>
    <dgm:cxn modelId="{641AEAEF-BD66-459D-9009-A90D59C4A71D}" type="presParOf" srcId="{6D3A8C91-1FAE-4050-8957-D594C4DAD7AB}" destId="{89DBFB52-9285-4CEF-83A0-7E0C6CCADABF}" srcOrd="1" destOrd="0" presId="urn:microsoft.com/office/officeart/2005/8/layout/lProcess2"/>
    <dgm:cxn modelId="{3D271527-8274-44BC-AF12-3F006B4FD847}" type="presParOf" srcId="{6D3A8C91-1FAE-4050-8957-D594C4DAD7AB}" destId="{0EFB0E0E-E84C-41FC-A7BC-B88BAD5F83DE}" srcOrd="2" destOrd="0" presId="urn:microsoft.com/office/officeart/2005/8/layout/lProcess2"/>
    <dgm:cxn modelId="{58865686-F4B4-400B-9272-3D06ECB94EA8}" type="presParOf" srcId="{0EFB0E0E-E84C-41FC-A7BC-B88BAD5F83DE}" destId="{12FBE9D2-0976-4253-97FB-B255E95C0E32}" srcOrd="0" destOrd="0" presId="urn:microsoft.com/office/officeart/2005/8/layout/lProcess2"/>
    <dgm:cxn modelId="{86C53C92-6F2E-48CC-B02A-5080CE16D0ED}" type="presParOf" srcId="{0EFB0E0E-E84C-41FC-A7BC-B88BAD5F83DE}" destId="{FB8A36A1-D2BB-49C6-A0CD-7E0767597BB1}" srcOrd="1" destOrd="0" presId="urn:microsoft.com/office/officeart/2005/8/layout/lProcess2"/>
    <dgm:cxn modelId="{DFA31E69-3838-492E-8BC4-BD6A8CECE60C}" type="presParOf" srcId="{0EFB0E0E-E84C-41FC-A7BC-B88BAD5F83DE}" destId="{9F8D316D-6AB7-4517-BA6E-5D62A3A97B63}" srcOrd="2" destOrd="0" presId="urn:microsoft.com/office/officeart/2005/8/layout/lProcess2"/>
    <dgm:cxn modelId="{082332F6-5C95-48D7-A3B4-F2B2DE78AC75}" type="presParOf" srcId="{9F8D316D-6AB7-4517-BA6E-5D62A3A97B63}" destId="{9E0BB435-4628-426D-BA4D-79483844E100}" srcOrd="0" destOrd="0" presId="urn:microsoft.com/office/officeart/2005/8/layout/lProcess2"/>
    <dgm:cxn modelId="{815067A7-60EB-4274-9C57-229935DE8EAC}" type="presParOf" srcId="{9E0BB435-4628-426D-BA4D-79483844E100}" destId="{6EC3E3F8-61EE-4085-878F-2374638F2AA6}" srcOrd="0" destOrd="0" presId="urn:microsoft.com/office/officeart/2005/8/layout/lProcess2"/>
    <dgm:cxn modelId="{D38CC2FE-8E2A-45B5-A393-DBD66E63B2C3}" type="presParOf" srcId="{9E0BB435-4628-426D-BA4D-79483844E100}" destId="{88C16280-379A-4650-95CF-DA2409B83B9A}" srcOrd="1" destOrd="0" presId="urn:microsoft.com/office/officeart/2005/8/layout/lProcess2"/>
    <dgm:cxn modelId="{9E28DB26-BA92-472A-9AD1-FDD98396D1AB}" type="presParOf" srcId="{9E0BB435-4628-426D-BA4D-79483844E100}" destId="{4BD1903D-2C58-4745-9DE7-71FED9EF6589}" srcOrd="2" destOrd="0" presId="urn:microsoft.com/office/officeart/2005/8/layout/lProcess2"/>
    <dgm:cxn modelId="{F6F142E1-EABD-433E-A609-235555B27577}" type="presParOf" srcId="{9E0BB435-4628-426D-BA4D-79483844E100}" destId="{E5D341AE-205F-4F57-B7BC-7A5C398FA4BF}" srcOrd="3" destOrd="0" presId="urn:microsoft.com/office/officeart/2005/8/layout/lProcess2"/>
    <dgm:cxn modelId="{5AED4398-8480-4DF8-8273-E1207721B429}" type="presParOf" srcId="{9E0BB435-4628-426D-BA4D-79483844E100}" destId="{436657EC-C998-4265-996B-6DBDE9441C00}" srcOrd="4" destOrd="0" presId="urn:microsoft.com/office/officeart/2005/8/layout/lProcess2"/>
    <dgm:cxn modelId="{D30F0043-081A-43D8-A629-6C1F62710966}" type="presParOf" srcId="{6D3A8C91-1FAE-4050-8957-D594C4DAD7AB}" destId="{625BBC1C-8FB4-4C91-AE6D-CF8129312FE8}" srcOrd="3" destOrd="0" presId="urn:microsoft.com/office/officeart/2005/8/layout/lProcess2"/>
    <dgm:cxn modelId="{7310B83C-107D-4808-909A-68137517C2F6}" type="presParOf" srcId="{6D3A8C91-1FAE-4050-8957-D594C4DAD7AB}" destId="{B58BFC1E-1545-4990-A3F3-07FCEF4E1898}" srcOrd="4" destOrd="0" presId="urn:microsoft.com/office/officeart/2005/8/layout/lProcess2"/>
    <dgm:cxn modelId="{1835BC2F-76B4-4743-BA99-6ABF52999147}" type="presParOf" srcId="{B58BFC1E-1545-4990-A3F3-07FCEF4E1898}" destId="{541E486B-F161-4BFB-8DFC-042666AB042F}" srcOrd="0" destOrd="0" presId="urn:microsoft.com/office/officeart/2005/8/layout/lProcess2"/>
    <dgm:cxn modelId="{556F4B1A-5E3D-44A8-BC67-341CDE0EA463}" type="presParOf" srcId="{B58BFC1E-1545-4990-A3F3-07FCEF4E1898}" destId="{B9B53499-98C4-4F9C-B2D3-86EC242237E0}" srcOrd="1" destOrd="0" presId="urn:microsoft.com/office/officeart/2005/8/layout/lProcess2"/>
    <dgm:cxn modelId="{8CD609B6-5397-42FD-BD66-56C8DA94E6B1}" type="presParOf" srcId="{B58BFC1E-1545-4990-A3F3-07FCEF4E1898}" destId="{330DFB72-D2BE-4996-AE93-54BBA7FB6E1A}" srcOrd="2" destOrd="0" presId="urn:microsoft.com/office/officeart/2005/8/layout/lProcess2"/>
    <dgm:cxn modelId="{3363CDC3-FB16-4EF3-AA20-924ABAF54265}" type="presParOf" srcId="{330DFB72-D2BE-4996-AE93-54BBA7FB6E1A}" destId="{29FB06B4-A60B-45EF-8E3C-9AF27FEF699C}" srcOrd="0" destOrd="0" presId="urn:microsoft.com/office/officeart/2005/8/layout/lProcess2"/>
    <dgm:cxn modelId="{A34DDEC2-8B99-4681-9F17-FE9447966B29}" type="presParOf" srcId="{29FB06B4-A60B-45EF-8E3C-9AF27FEF699C}" destId="{F09E967D-E22C-4ECC-BCE3-966EF738DA6F}" srcOrd="0" destOrd="0" presId="urn:microsoft.com/office/officeart/2005/8/layout/lProcess2"/>
    <dgm:cxn modelId="{04165615-080F-41D4-83F0-227E30E6C214}" type="presParOf" srcId="{29FB06B4-A60B-45EF-8E3C-9AF27FEF699C}" destId="{FB123CCA-8A98-4773-ADDC-0129BBF53210}" srcOrd="1" destOrd="0" presId="urn:microsoft.com/office/officeart/2005/8/layout/lProcess2"/>
    <dgm:cxn modelId="{3A05B7C8-613D-457F-B5F2-2A6DC825A141}" type="presParOf" srcId="{29FB06B4-A60B-45EF-8E3C-9AF27FEF699C}" destId="{4420467C-6C47-4EF4-AA69-130ED7403EFA}" srcOrd="2" destOrd="0" presId="urn:microsoft.com/office/officeart/2005/8/layout/lProcess2"/>
    <dgm:cxn modelId="{DF161FDA-B970-4693-AC13-84BBD9A69896}" type="presParOf" srcId="{29FB06B4-A60B-45EF-8E3C-9AF27FEF699C}" destId="{16903C31-3E43-4331-9025-02C8C62AEB93}" srcOrd="3" destOrd="0" presId="urn:microsoft.com/office/officeart/2005/8/layout/lProcess2"/>
    <dgm:cxn modelId="{640116EB-7462-422D-AA28-995B8677E465}" type="presParOf" srcId="{29FB06B4-A60B-45EF-8E3C-9AF27FEF699C}" destId="{1B5D83D2-761C-4DAF-9CAC-719D785F021C}" srcOrd="4" destOrd="0" presId="urn:microsoft.com/office/officeart/2005/8/layout/lProcess2"/>
    <dgm:cxn modelId="{6CA656D6-0D73-47E2-B31E-D7FCF1C6944C}" type="presParOf" srcId="{6D3A8C91-1FAE-4050-8957-D594C4DAD7AB}" destId="{8CA32500-BDA9-460F-8E74-9D80ED8AC5ED}" srcOrd="5" destOrd="0" presId="urn:microsoft.com/office/officeart/2005/8/layout/lProcess2"/>
    <dgm:cxn modelId="{DEAE85BE-FDDD-4806-8496-357CC16D9C28}" type="presParOf" srcId="{6D3A8C91-1FAE-4050-8957-D594C4DAD7AB}" destId="{808BF54E-1BE2-4A51-AFBA-E86981D905D7}" srcOrd="6" destOrd="0" presId="urn:microsoft.com/office/officeart/2005/8/layout/lProcess2"/>
    <dgm:cxn modelId="{719ED904-7230-480B-97D6-2F2003163C24}" type="presParOf" srcId="{808BF54E-1BE2-4A51-AFBA-E86981D905D7}" destId="{994BA779-6BCD-4D92-85B6-A9CD92F4CF15}" srcOrd="0" destOrd="0" presId="urn:microsoft.com/office/officeart/2005/8/layout/lProcess2"/>
    <dgm:cxn modelId="{407E4158-5390-4EDD-9F8E-9AEE49945466}" type="presParOf" srcId="{808BF54E-1BE2-4A51-AFBA-E86981D905D7}" destId="{9DE64151-5BCA-4D23-9E9E-FC7E2695EE85}" srcOrd="1" destOrd="0" presId="urn:microsoft.com/office/officeart/2005/8/layout/lProcess2"/>
    <dgm:cxn modelId="{4F77A2C0-A457-4A32-BF84-5B2B77341008}" type="presParOf" srcId="{808BF54E-1BE2-4A51-AFBA-E86981D905D7}" destId="{4442E6B7-886C-4B2B-A1E9-AD17641CBAD9}" srcOrd="2" destOrd="0" presId="urn:microsoft.com/office/officeart/2005/8/layout/lProcess2"/>
    <dgm:cxn modelId="{A700E51B-628E-493D-9C8F-A78BF6AC7B4D}" type="presParOf" srcId="{4442E6B7-886C-4B2B-A1E9-AD17641CBAD9}" destId="{73F37799-CCA2-4A71-87F5-9F3198C67E77}" srcOrd="0" destOrd="0" presId="urn:microsoft.com/office/officeart/2005/8/layout/lProcess2"/>
    <dgm:cxn modelId="{56A6C098-6E71-480C-843D-AC0FEDABCA20}" type="presParOf" srcId="{73F37799-CCA2-4A71-87F5-9F3198C67E77}" destId="{D1264972-272A-448E-A59F-8BFED7F4FE56}" srcOrd="0" destOrd="0" presId="urn:microsoft.com/office/officeart/2005/8/layout/lProcess2"/>
    <dgm:cxn modelId="{0DF0AD8C-876E-4000-A01D-0A62ABFDBEEA}" type="presParOf" srcId="{73F37799-CCA2-4A71-87F5-9F3198C67E77}" destId="{C881D999-8B67-4DA9-93CB-545461AA9850}" srcOrd="1" destOrd="0" presId="urn:microsoft.com/office/officeart/2005/8/layout/lProcess2"/>
    <dgm:cxn modelId="{57511831-C65A-4062-840D-2150FC251FA6}" type="presParOf" srcId="{73F37799-CCA2-4A71-87F5-9F3198C67E77}" destId="{C07C4B85-F828-4CDD-804B-6DE47B8D61C6}" srcOrd="2" destOrd="0" presId="urn:microsoft.com/office/officeart/2005/8/layout/lProcess2"/>
    <dgm:cxn modelId="{A65C4860-DB34-49BE-A9FE-CDFBF4460BAF}" type="presParOf" srcId="{73F37799-CCA2-4A71-87F5-9F3198C67E77}" destId="{01075810-3AA0-4D3C-90E0-A84E43758883}" srcOrd="3" destOrd="0" presId="urn:microsoft.com/office/officeart/2005/8/layout/lProcess2"/>
    <dgm:cxn modelId="{5F823704-13BD-4C2E-ADD6-3761197486CD}" type="presParOf" srcId="{73F37799-CCA2-4A71-87F5-9F3198C67E77}" destId="{E31F7282-4F0F-4322-8128-08D8624B6820}"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839" cy="496732"/>
          </a:xfrm>
          <a:prstGeom prst="rect">
            <a:avLst/>
          </a:prstGeom>
        </p:spPr>
        <p:txBody>
          <a:bodyPr vert="horz" lIns="92437" tIns="46218" rIns="92437" bIns="46218"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sz="quarter" idx="1"/>
          </p:nvPr>
        </p:nvSpPr>
        <p:spPr>
          <a:xfrm>
            <a:off x="3849228" y="0"/>
            <a:ext cx="2946839" cy="496732"/>
          </a:xfrm>
          <a:prstGeom prst="rect">
            <a:avLst/>
          </a:prstGeom>
        </p:spPr>
        <p:txBody>
          <a:bodyPr vert="horz" lIns="92437" tIns="46218" rIns="92437" bIns="46218" rtlCol="0"/>
          <a:lstStyle>
            <a:lvl1pPr algn="r" fontAlgn="auto">
              <a:spcBef>
                <a:spcPts val="0"/>
              </a:spcBef>
              <a:spcAft>
                <a:spcPts val="0"/>
              </a:spcAft>
              <a:defRPr sz="1200">
                <a:latin typeface="+mn-lt"/>
              </a:defRPr>
            </a:lvl1pPr>
          </a:lstStyle>
          <a:p>
            <a:pPr>
              <a:defRPr/>
            </a:pPr>
            <a:fld id="{E6B18FDC-2D8F-46EF-89A9-856CE9A9839C}" type="datetimeFigureOut">
              <a:rPr lang="nb-NO"/>
              <a:pPr>
                <a:defRPr/>
              </a:pPr>
              <a:t>27.11.2014</a:t>
            </a:fld>
            <a:endParaRPr lang="nb-NO"/>
          </a:p>
        </p:txBody>
      </p:sp>
      <p:sp>
        <p:nvSpPr>
          <p:cNvPr id="4" name="Plassholder for bunntekst 3"/>
          <p:cNvSpPr>
            <a:spLocks noGrp="1"/>
          </p:cNvSpPr>
          <p:nvPr>
            <p:ph type="ftr" sz="quarter" idx="2"/>
          </p:nvPr>
        </p:nvSpPr>
        <p:spPr>
          <a:xfrm>
            <a:off x="0" y="9429892"/>
            <a:ext cx="2946839" cy="496732"/>
          </a:xfrm>
          <a:prstGeom prst="rect">
            <a:avLst/>
          </a:prstGeom>
        </p:spPr>
        <p:txBody>
          <a:bodyPr vert="horz" lIns="92437" tIns="46218" rIns="92437" bIns="46218" rtlCol="0" anchor="b"/>
          <a:lstStyle>
            <a:lvl1pPr algn="l" fontAlgn="auto">
              <a:spcBef>
                <a:spcPts val="0"/>
              </a:spcBef>
              <a:spcAft>
                <a:spcPts val="0"/>
              </a:spcAft>
              <a:defRPr sz="1200">
                <a:latin typeface="+mn-lt"/>
              </a:defRPr>
            </a:lvl1pPr>
          </a:lstStyle>
          <a:p>
            <a:pPr>
              <a:defRPr/>
            </a:pPr>
            <a:endParaRPr lang="nb-NO"/>
          </a:p>
        </p:txBody>
      </p:sp>
      <p:sp>
        <p:nvSpPr>
          <p:cNvPr id="5" name="Plassholder for lysbildenummer 4"/>
          <p:cNvSpPr>
            <a:spLocks noGrp="1"/>
          </p:cNvSpPr>
          <p:nvPr>
            <p:ph type="sldNum" sz="quarter" idx="3"/>
          </p:nvPr>
        </p:nvSpPr>
        <p:spPr>
          <a:xfrm>
            <a:off x="3849228" y="9429892"/>
            <a:ext cx="2946839" cy="496732"/>
          </a:xfrm>
          <a:prstGeom prst="rect">
            <a:avLst/>
          </a:prstGeom>
        </p:spPr>
        <p:txBody>
          <a:bodyPr vert="horz" lIns="92437" tIns="46218" rIns="92437" bIns="46218" rtlCol="0" anchor="b"/>
          <a:lstStyle>
            <a:lvl1pPr algn="r" fontAlgn="auto">
              <a:spcBef>
                <a:spcPts val="0"/>
              </a:spcBef>
              <a:spcAft>
                <a:spcPts val="0"/>
              </a:spcAft>
              <a:defRPr sz="1200">
                <a:latin typeface="+mn-lt"/>
              </a:defRPr>
            </a:lvl1pPr>
          </a:lstStyle>
          <a:p>
            <a:pPr>
              <a:defRPr/>
            </a:pPr>
            <a:fld id="{89134723-691F-453D-8944-4CB67AA6EFA2}" type="slidenum">
              <a:rPr lang="nb-NO"/>
              <a:pPr>
                <a:defRPr/>
              </a:pPr>
              <a:t>‹#›</a:t>
            </a:fld>
            <a:endParaRPr lang="nb-NO"/>
          </a:p>
        </p:txBody>
      </p:sp>
    </p:spTree>
    <p:extLst>
      <p:ext uri="{BB962C8B-B14F-4D97-AF65-F5344CB8AC3E}">
        <p14:creationId xmlns:p14="http://schemas.microsoft.com/office/powerpoint/2010/main" val="178164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839" cy="496732"/>
          </a:xfrm>
          <a:prstGeom prst="rect">
            <a:avLst/>
          </a:prstGeom>
        </p:spPr>
        <p:txBody>
          <a:bodyPr vert="horz" lIns="92437" tIns="46218" rIns="92437" bIns="46218"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49228" y="0"/>
            <a:ext cx="2946839" cy="496732"/>
          </a:xfrm>
          <a:prstGeom prst="rect">
            <a:avLst/>
          </a:prstGeom>
        </p:spPr>
        <p:txBody>
          <a:bodyPr vert="horz" lIns="92437" tIns="46218" rIns="92437" bIns="46218" rtlCol="0"/>
          <a:lstStyle>
            <a:lvl1pPr algn="r" fontAlgn="auto">
              <a:spcBef>
                <a:spcPts val="0"/>
              </a:spcBef>
              <a:spcAft>
                <a:spcPts val="0"/>
              </a:spcAft>
              <a:defRPr sz="1200">
                <a:latin typeface="+mn-lt"/>
              </a:defRPr>
            </a:lvl1pPr>
          </a:lstStyle>
          <a:p>
            <a:pPr>
              <a:defRPr/>
            </a:pPr>
            <a:fld id="{F383A6CA-A7D7-4DBA-A8D2-1B8D5B68C418}" type="datetimeFigureOut">
              <a:rPr lang="nb-NO"/>
              <a:pPr>
                <a:defRPr/>
              </a:pPr>
              <a:t>27.11.2014</a:t>
            </a:fld>
            <a:endParaRPr lang="nb-NO"/>
          </a:p>
        </p:txBody>
      </p:sp>
      <p:sp>
        <p:nvSpPr>
          <p:cNvPr id="4" name="Plassholder for lysbilde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2437" tIns="46218" rIns="92437" bIns="46218" rtlCol="0" anchor="ctr"/>
          <a:lstStyle/>
          <a:p>
            <a:pPr lvl="0"/>
            <a:endParaRPr lang="nb-NO" noProof="0"/>
          </a:p>
        </p:txBody>
      </p:sp>
      <p:sp>
        <p:nvSpPr>
          <p:cNvPr id="5" name="Plassholder for notater 4"/>
          <p:cNvSpPr>
            <a:spLocks noGrp="1"/>
          </p:cNvSpPr>
          <p:nvPr>
            <p:ph type="body" sz="quarter" idx="3"/>
          </p:nvPr>
        </p:nvSpPr>
        <p:spPr>
          <a:xfrm>
            <a:off x="680412" y="4717349"/>
            <a:ext cx="5436853" cy="4467381"/>
          </a:xfrm>
          <a:prstGeom prst="rect">
            <a:avLst/>
          </a:prstGeom>
        </p:spPr>
        <p:txBody>
          <a:bodyPr vert="horz" lIns="92437" tIns="46218" rIns="92437" bIns="46218"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6" name="Plassholder for bunntekst 5"/>
          <p:cNvSpPr>
            <a:spLocks noGrp="1"/>
          </p:cNvSpPr>
          <p:nvPr>
            <p:ph type="ftr" sz="quarter" idx="4"/>
          </p:nvPr>
        </p:nvSpPr>
        <p:spPr>
          <a:xfrm>
            <a:off x="0" y="9429892"/>
            <a:ext cx="2946839" cy="496732"/>
          </a:xfrm>
          <a:prstGeom prst="rect">
            <a:avLst/>
          </a:prstGeom>
        </p:spPr>
        <p:txBody>
          <a:bodyPr vert="horz" lIns="92437" tIns="46218" rIns="92437" bIns="46218"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49228" y="9429892"/>
            <a:ext cx="2946839" cy="496732"/>
          </a:xfrm>
          <a:prstGeom prst="rect">
            <a:avLst/>
          </a:prstGeom>
        </p:spPr>
        <p:txBody>
          <a:bodyPr vert="horz" lIns="92437" tIns="46218" rIns="92437" bIns="46218" rtlCol="0" anchor="b"/>
          <a:lstStyle>
            <a:lvl1pPr algn="r" fontAlgn="auto">
              <a:spcBef>
                <a:spcPts val="0"/>
              </a:spcBef>
              <a:spcAft>
                <a:spcPts val="0"/>
              </a:spcAft>
              <a:defRPr sz="1200">
                <a:latin typeface="+mn-lt"/>
              </a:defRPr>
            </a:lvl1pPr>
          </a:lstStyle>
          <a:p>
            <a:pPr>
              <a:defRPr/>
            </a:pPr>
            <a:fld id="{B522DBFF-A0DC-462C-B669-32878CDB3BDB}" type="slidenum">
              <a:rPr lang="nb-NO"/>
              <a:pPr>
                <a:defRPr/>
              </a:pPr>
              <a:t>‹#›</a:t>
            </a:fld>
            <a:endParaRPr lang="nb-NO"/>
          </a:p>
        </p:txBody>
      </p:sp>
    </p:spTree>
    <p:extLst>
      <p:ext uri="{BB962C8B-B14F-4D97-AF65-F5344CB8AC3E}">
        <p14:creationId xmlns:p14="http://schemas.microsoft.com/office/powerpoint/2010/main" val="1578529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6CCDC58-68D6-4488-8FD3-4020E3EDA601}" type="slidenum">
              <a:rPr lang="nb-NO" smtClean="0"/>
              <a:t>3</a:t>
            </a:fld>
            <a:endParaRPr lang="nb-NO"/>
          </a:p>
        </p:txBody>
      </p:sp>
    </p:spTree>
    <p:extLst>
      <p:ext uri="{BB962C8B-B14F-4D97-AF65-F5344CB8AC3E}">
        <p14:creationId xmlns:p14="http://schemas.microsoft.com/office/powerpoint/2010/main" val="385965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367">
              <a:defRPr/>
            </a:pPr>
            <a:endParaRPr lang="en-GB" b="0" noProof="0" dirty="0"/>
          </a:p>
        </p:txBody>
      </p:sp>
      <p:sp>
        <p:nvSpPr>
          <p:cNvPr id="4" name="Plassholder for lysbildenummer 3"/>
          <p:cNvSpPr>
            <a:spLocks noGrp="1"/>
          </p:cNvSpPr>
          <p:nvPr>
            <p:ph type="sldNum" sz="quarter" idx="10"/>
          </p:nvPr>
        </p:nvSpPr>
        <p:spPr/>
        <p:txBody>
          <a:bodyPr/>
          <a:lstStyle/>
          <a:p>
            <a:pPr>
              <a:defRPr/>
            </a:pPr>
            <a:fld id="{B522DBFF-A0DC-462C-B669-32878CDB3BDB}" type="slidenum">
              <a:rPr lang="nb-NO" smtClean="0"/>
              <a:pPr>
                <a:defRPr/>
              </a:pPr>
              <a:t>4</a:t>
            </a:fld>
            <a:endParaRPr lang="nb-NO"/>
          </a:p>
        </p:txBody>
      </p:sp>
    </p:spTree>
    <p:extLst>
      <p:ext uri="{BB962C8B-B14F-4D97-AF65-F5344CB8AC3E}">
        <p14:creationId xmlns:p14="http://schemas.microsoft.com/office/powerpoint/2010/main" val="285893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46CCDC58-68D6-4488-8FD3-4020E3EDA601}" type="slidenum">
              <a:rPr lang="nb-NO" smtClean="0"/>
              <a:t>5</a:t>
            </a:fld>
            <a:endParaRPr lang="nb-NO"/>
          </a:p>
        </p:txBody>
      </p:sp>
    </p:spTree>
    <p:extLst>
      <p:ext uri="{BB962C8B-B14F-4D97-AF65-F5344CB8AC3E}">
        <p14:creationId xmlns:p14="http://schemas.microsoft.com/office/powerpoint/2010/main" val="215301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46CCDC58-68D6-4488-8FD3-4020E3EDA601}" type="slidenum">
              <a:rPr lang="nb-NO" smtClean="0"/>
              <a:t>6</a:t>
            </a:fld>
            <a:endParaRPr lang="nb-NO"/>
          </a:p>
        </p:txBody>
      </p:sp>
    </p:spTree>
    <p:extLst>
      <p:ext uri="{BB962C8B-B14F-4D97-AF65-F5344CB8AC3E}">
        <p14:creationId xmlns:p14="http://schemas.microsoft.com/office/powerpoint/2010/main" val="215301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6CCDC58-68D6-4488-8FD3-4020E3EDA601}" type="slidenum">
              <a:rPr lang="nb-NO" smtClean="0"/>
              <a:t>7</a:t>
            </a:fld>
            <a:endParaRPr lang="nb-NO"/>
          </a:p>
        </p:txBody>
      </p:sp>
    </p:spTree>
    <p:extLst>
      <p:ext uri="{BB962C8B-B14F-4D97-AF65-F5344CB8AC3E}">
        <p14:creationId xmlns:p14="http://schemas.microsoft.com/office/powerpoint/2010/main" val="215301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46CCDC58-68D6-4488-8FD3-4020E3EDA601}" type="slidenum">
              <a:rPr lang="nb-NO" smtClean="0"/>
              <a:pPr/>
              <a:t>14</a:t>
            </a:fld>
            <a:endParaRPr lang="nb-NO"/>
          </a:p>
        </p:txBody>
      </p:sp>
    </p:spTree>
    <p:extLst>
      <p:ext uri="{BB962C8B-B14F-4D97-AF65-F5344CB8AC3E}">
        <p14:creationId xmlns:p14="http://schemas.microsoft.com/office/powerpoint/2010/main" val="256474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46CCDC58-68D6-4488-8FD3-4020E3EDA601}" type="slidenum">
              <a:rPr lang="nb-NO" smtClean="0"/>
              <a:pPr/>
              <a:t>15</a:t>
            </a:fld>
            <a:endParaRPr lang="nb-NO"/>
          </a:p>
        </p:txBody>
      </p:sp>
    </p:spTree>
    <p:extLst>
      <p:ext uri="{BB962C8B-B14F-4D97-AF65-F5344CB8AC3E}">
        <p14:creationId xmlns:p14="http://schemas.microsoft.com/office/powerpoint/2010/main" val="256474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E4F626A5-D039-42AE-A429-3C8E173DD35B}" type="datetime1">
              <a:rPr lang="nb-NO" smtClean="0"/>
              <a:t>27.11.2014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F129D6C1-BFD6-4796-AC0F-BEA784570D06}" type="slidenum">
              <a:rPr lang="nb-NO"/>
              <a:pPr>
                <a:defRPr/>
              </a:pPr>
              <a:t>‹#›</a:t>
            </a:fld>
            <a:endParaRPr lang="nb-N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48F2D6CA-1CB7-4102-AF03-0113473B3BBA}" type="datetime1">
              <a:rPr lang="nb-NO" smtClean="0"/>
              <a:t>27.11.2014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98CE0F62-833D-4B2D-9E0A-EA32F8C79746}" type="slidenum">
              <a:rPr lang="nb-NO"/>
              <a:pPr>
                <a:defRPr/>
              </a:pPr>
              <a:t>‹#›</a:t>
            </a:fld>
            <a:endParaRPr lang="nb-N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8B5E1B75-85D6-4022-92CF-92E12DCE808D}" type="datetime1">
              <a:rPr lang="nb-NO" smtClean="0"/>
              <a:t>27.11.2014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F46A12EF-F3EB-4D3E-9B61-B1E951035384}" type="slidenum">
              <a:rPr lang="nb-NO"/>
              <a:pPr>
                <a:defRPr/>
              </a:pPr>
              <a:t>‹#›</a:t>
            </a:fld>
            <a:endParaRPr lang="nb-N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DB4E60D1-0301-4714-A289-FC2C25F76460}" type="datetime1">
              <a:rPr lang="nb-NO" smtClean="0"/>
              <a:t>27.11.2014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3F2CF5DA-69C3-4E58-B2B9-AE72D8B4439D}" type="slidenum">
              <a:rPr lang="nb-NO"/>
              <a:pPr>
                <a:defRPr/>
              </a:pPr>
              <a:t>‹#›</a:t>
            </a:fld>
            <a:endParaRPr lang="nb-N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BDCB5118-4A9A-4B90-962D-3FDC6D583950}" type="datetime1">
              <a:rPr lang="nb-NO" smtClean="0"/>
              <a:t>27.11.2014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56C14BE5-AECF-4B11-B652-E67587A1F845}" type="slidenum">
              <a:rPr lang="nb-NO"/>
              <a:pPr>
                <a:defRPr/>
              </a:pPr>
              <a:t>‹#›</a:t>
            </a:fld>
            <a:endParaRPr lang="nb-N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C5E8B567-C4DA-4FE2-A467-06BCD5E2A3C6}" type="datetime1">
              <a:rPr lang="nb-NO" smtClean="0"/>
              <a:t>27.11.2014</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9DDDB9E9-6EA3-495F-9A86-C8A1BAE80814}" type="slidenum">
              <a:rPr lang="nb-NO"/>
              <a:pPr>
                <a:defRPr/>
              </a:pPr>
              <a:t>‹#›</a:t>
            </a:fld>
            <a:endParaRPr lang="nb-N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26D0748A-9AD9-4239-83ED-301844DD0CA1}" type="datetime1">
              <a:rPr lang="nb-NO" smtClean="0"/>
              <a:t>27.11.2014</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05B5793C-2768-475D-BD00-F12281694CF0}" type="slidenum">
              <a:rPr lang="nb-NO"/>
              <a:pPr>
                <a:defRPr/>
              </a:pPr>
              <a:t>‹#›</a:t>
            </a:fld>
            <a:endParaRPr lang="nb-N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89B878ED-7329-4DDD-B096-19A9D8F542CE}" type="datetime1">
              <a:rPr lang="nb-NO" smtClean="0"/>
              <a:t>27.11.2014</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4DD77EE5-6856-497D-B072-D3F16702D223}" type="slidenum">
              <a:rPr lang="nb-NO"/>
              <a:pPr>
                <a:defRPr/>
              </a:pPr>
              <a:t>‹#›</a:t>
            </a:fld>
            <a:endParaRPr lang="nb-N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D12AD2FB-8B3E-4565-8E8D-39FDA50212D5}" type="datetime1">
              <a:rPr lang="nb-NO" smtClean="0"/>
              <a:t>27.11.2014</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DBBF438A-88E9-4D7C-9D7A-4812567C4353}" type="slidenum">
              <a:rPr lang="nb-NO"/>
              <a:pPr>
                <a:defRPr/>
              </a:pPr>
              <a:t>‹#›</a:t>
            </a:fld>
            <a:endParaRPr lang="nb-N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DB47FCC0-72D2-4E64-A65E-33D31E95B46C}" type="datetime1">
              <a:rPr lang="nb-NO" smtClean="0"/>
              <a:t>27.11.2014</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4F779A08-3C01-4265-B708-0B879B1C2F9C}" type="slidenum">
              <a:rPr lang="nb-NO"/>
              <a:pPr>
                <a:defRPr/>
              </a:pPr>
              <a:t>‹#›</a:t>
            </a:fld>
            <a:endParaRPr lang="nb-N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0CEBC620-EDD1-4FA0-AC28-C89563C778B8}" type="datetime1">
              <a:rPr lang="nb-NO" smtClean="0"/>
              <a:t>27.11.2014</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2A4DDFD9-8E98-4BDE-8915-A39FFCB3FD18}" type="slidenum">
              <a:rPr lang="nb-NO"/>
              <a:pPr>
                <a:defRPr/>
              </a:pPr>
              <a:t>‹#›</a:t>
            </a:fld>
            <a:endParaRPr lang="nb-N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6D79CB3-5B17-468C-A5ED-EE6E59355D22}" type="datetime1">
              <a:rPr lang="nb-NO" smtClean="0"/>
              <a:t>27.11.2014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0013624-2E62-4A36-B2FC-F5973A9A9199}"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brtf.sdsc.edu/biblio/BRTF_Final_Report.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esf.org/fileadmin/Public_documents/Publications/ESPB10.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orskningsradet.no/en/Newsarticle/Norwegian_researchers_willing_to_share_research_data/125399646134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5" y="304800"/>
            <a:ext cx="2181225"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4038600" y="6477000"/>
            <a:ext cx="1048685" cy="276999"/>
          </a:xfrm>
          <a:prstGeom prst="rect">
            <a:avLst/>
          </a:prstGeom>
          <a:noFill/>
        </p:spPr>
        <p:txBody>
          <a:bodyPr wrap="none" rtlCol="0">
            <a:spAutoFit/>
          </a:bodyPr>
          <a:lstStyle/>
          <a:p>
            <a:r>
              <a:rPr lang="nb-NO" sz="1200" dirty="0" smtClean="0"/>
              <a:t>NSD © 2014</a:t>
            </a:r>
            <a:endParaRPr lang="nb-NO" sz="1200" dirty="0"/>
          </a:p>
        </p:txBody>
      </p:sp>
      <p:sp>
        <p:nvSpPr>
          <p:cNvPr id="12" name="Text Box 9"/>
          <p:cNvSpPr txBox="1">
            <a:spLocks noChangeArrowheads="1"/>
          </p:cNvSpPr>
          <p:nvPr/>
        </p:nvSpPr>
        <p:spPr bwMode="auto">
          <a:xfrm>
            <a:off x="219542" y="1905000"/>
            <a:ext cx="8686800" cy="28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30000"/>
              </a:lnSpc>
              <a:spcBef>
                <a:spcPct val="50000"/>
              </a:spcBef>
            </a:pPr>
            <a:r>
              <a:rPr lang="nb-NO" sz="3200" b="1" dirty="0" smtClean="0">
                <a:solidFill>
                  <a:schemeClr val="tx2">
                    <a:lumMod val="75000"/>
                  </a:schemeClr>
                </a:solidFill>
                <a:latin typeface="+mn-lt"/>
              </a:rPr>
              <a:t>DASISH</a:t>
            </a:r>
            <a:endParaRPr lang="nb-NO" sz="3200" b="1" dirty="0">
              <a:solidFill>
                <a:schemeClr val="tx2">
                  <a:lumMod val="75000"/>
                </a:schemeClr>
              </a:solidFill>
              <a:latin typeface="+mn-lt"/>
            </a:endParaRPr>
          </a:p>
          <a:p>
            <a:pPr lvl="1" eaLnBrk="1" hangingPunct="1">
              <a:lnSpc>
                <a:spcPct val="80000"/>
              </a:lnSpc>
              <a:spcBef>
                <a:spcPct val="20000"/>
              </a:spcBef>
              <a:buFont typeface="Arial" charset="0"/>
              <a:buNone/>
            </a:pPr>
            <a:r>
              <a:rPr lang="en-US" dirty="0">
                <a:solidFill>
                  <a:schemeClr val="tx2">
                    <a:lumMod val="75000"/>
                  </a:schemeClr>
                </a:solidFill>
                <a:latin typeface="+mn-lt"/>
              </a:rPr>
              <a:t>Digital Services Infrastructure for Social Sciences and Humanities</a:t>
            </a:r>
          </a:p>
          <a:p>
            <a:pPr lvl="1" eaLnBrk="1" hangingPunct="1">
              <a:lnSpc>
                <a:spcPct val="80000"/>
              </a:lnSpc>
              <a:spcBef>
                <a:spcPct val="20000"/>
              </a:spcBef>
              <a:buFont typeface="Arial" charset="0"/>
              <a:buNone/>
            </a:pPr>
            <a:endParaRPr lang="en-US" dirty="0">
              <a:solidFill>
                <a:schemeClr val="tx2">
                  <a:lumMod val="75000"/>
                </a:schemeClr>
              </a:solidFill>
              <a:latin typeface="+mn-lt"/>
            </a:endParaRPr>
          </a:p>
          <a:p>
            <a:pPr lvl="1" algn="ctr" eaLnBrk="1" hangingPunct="1">
              <a:lnSpc>
                <a:spcPct val="80000"/>
              </a:lnSpc>
              <a:spcBef>
                <a:spcPct val="20000"/>
              </a:spcBef>
              <a:buFont typeface="Arial" charset="0"/>
              <a:buNone/>
            </a:pPr>
            <a:r>
              <a:rPr lang="nb-NO" b="1" dirty="0" smtClean="0">
                <a:solidFill>
                  <a:schemeClr val="tx2">
                    <a:lumMod val="75000"/>
                  </a:schemeClr>
                </a:solidFill>
                <a:latin typeface="+mn-lt"/>
              </a:rPr>
              <a:t>WP4 Data </a:t>
            </a:r>
            <a:r>
              <a:rPr lang="nb-NO" b="1" dirty="0" err="1" smtClean="0">
                <a:solidFill>
                  <a:schemeClr val="tx2">
                    <a:lumMod val="75000"/>
                  </a:schemeClr>
                </a:solidFill>
                <a:latin typeface="+mn-lt"/>
              </a:rPr>
              <a:t>Archiving</a:t>
            </a:r>
            <a:endParaRPr lang="nb-NO" b="1" dirty="0" smtClean="0">
              <a:solidFill>
                <a:schemeClr val="tx2">
                  <a:lumMod val="75000"/>
                </a:schemeClr>
              </a:solidFill>
              <a:latin typeface="+mn-lt"/>
            </a:endParaRPr>
          </a:p>
          <a:p>
            <a:pPr lvl="1" algn="ctr" eaLnBrk="1" hangingPunct="1">
              <a:lnSpc>
                <a:spcPct val="80000"/>
              </a:lnSpc>
              <a:spcBef>
                <a:spcPct val="20000"/>
              </a:spcBef>
              <a:buFont typeface="Arial" charset="0"/>
              <a:buNone/>
            </a:pPr>
            <a:endParaRPr lang="nb-NO" sz="1800" b="1" dirty="0" smtClean="0">
              <a:solidFill>
                <a:schemeClr val="tx2">
                  <a:lumMod val="75000"/>
                </a:schemeClr>
              </a:solidFill>
              <a:latin typeface="+mn-lt"/>
            </a:endParaRPr>
          </a:p>
          <a:p>
            <a:pPr lvl="1" algn="ctr" eaLnBrk="1" hangingPunct="1">
              <a:lnSpc>
                <a:spcPct val="80000"/>
              </a:lnSpc>
              <a:spcBef>
                <a:spcPct val="20000"/>
              </a:spcBef>
              <a:buFont typeface="Arial" charset="0"/>
              <a:buNone/>
            </a:pPr>
            <a:r>
              <a:rPr lang="nb-NO" b="1" dirty="0" smtClean="0">
                <a:solidFill>
                  <a:schemeClr val="tx2">
                    <a:lumMod val="75000"/>
                  </a:schemeClr>
                </a:solidFill>
                <a:latin typeface="+mn-lt"/>
              </a:rPr>
              <a:t>Claudia Engelhardt (UGOE),  Arjan </a:t>
            </a:r>
            <a:r>
              <a:rPr lang="nb-NO" b="1" dirty="0" err="1" smtClean="0">
                <a:solidFill>
                  <a:schemeClr val="tx2">
                    <a:lumMod val="75000"/>
                  </a:schemeClr>
                </a:solidFill>
                <a:latin typeface="+mn-lt"/>
              </a:rPr>
              <a:t>Hogenaar</a:t>
            </a:r>
            <a:r>
              <a:rPr lang="nb-NO" b="1" dirty="0" smtClean="0">
                <a:solidFill>
                  <a:schemeClr val="tx2">
                    <a:lumMod val="75000"/>
                  </a:schemeClr>
                </a:solidFill>
                <a:latin typeface="+mn-lt"/>
              </a:rPr>
              <a:t> (DANS</a:t>
            </a:r>
            <a:r>
              <a:rPr lang="nb-NO" b="1" smtClean="0">
                <a:solidFill>
                  <a:schemeClr val="tx2">
                    <a:lumMod val="75000"/>
                  </a:schemeClr>
                </a:solidFill>
                <a:latin typeface="+mn-lt"/>
              </a:rPr>
              <a:t>), </a:t>
            </a:r>
            <a:endParaRPr lang="nb-NO" b="1" smtClean="0">
              <a:solidFill>
                <a:schemeClr val="tx2">
                  <a:lumMod val="75000"/>
                </a:schemeClr>
              </a:solidFill>
              <a:latin typeface="+mn-lt"/>
            </a:endParaRPr>
          </a:p>
          <a:p>
            <a:pPr lvl="1" algn="ctr" eaLnBrk="1" hangingPunct="1">
              <a:lnSpc>
                <a:spcPct val="80000"/>
              </a:lnSpc>
              <a:spcBef>
                <a:spcPct val="20000"/>
              </a:spcBef>
              <a:buFont typeface="Arial" charset="0"/>
              <a:buNone/>
            </a:pPr>
            <a:r>
              <a:rPr lang="nb-NO" b="1" smtClean="0">
                <a:solidFill>
                  <a:schemeClr val="tx2">
                    <a:lumMod val="75000"/>
                  </a:schemeClr>
                </a:solidFill>
                <a:latin typeface="+mn-lt"/>
              </a:rPr>
              <a:t>Trond </a:t>
            </a:r>
            <a:r>
              <a:rPr lang="nb-NO" b="1" dirty="0" smtClean="0">
                <a:solidFill>
                  <a:schemeClr val="tx2">
                    <a:lumMod val="75000"/>
                  </a:schemeClr>
                </a:solidFill>
                <a:latin typeface="+mn-lt"/>
              </a:rPr>
              <a:t>Kvamme (NSD), Vigdis Kvalheim (NSD)</a:t>
            </a:r>
            <a:endParaRPr lang="nb-NO" sz="3600" b="1" dirty="0">
              <a:solidFill>
                <a:schemeClr val="tx2">
                  <a:lumMod val="75000"/>
                </a:schemeClr>
              </a:solidFill>
              <a:latin typeface="+mn-lt"/>
            </a:endParaRPr>
          </a:p>
        </p:txBody>
      </p:sp>
      <p:sp>
        <p:nvSpPr>
          <p:cNvPr id="7" name="Rektangel 6"/>
          <p:cNvSpPr/>
          <p:nvPr/>
        </p:nvSpPr>
        <p:spPr>
          <a:xfrm>
            <a:off x="914400" y="5417403"/>
            <a:ext cx="7315200" cy="461665"/>
          </a:xfrm>
          <a:prstGeom prst="rect">
            <a:avLst/>
          </a:prstGeom>
        </p:spPr>
        <p:txBody>
          <a:bodyPr wrap="square">
            <a:spAutoFit/>
          </a:bodyPr>
          <a:lstStyle/>
          <a:p>
            <a:pPr algn="ctr"/>
            <a:r>
              <a:rPr lang="nb-NO" sz="2400" b="1" dirty="0" smtClean="0">
                <a:latin typeface="+mn-lt"/>
              </a:rPr>
              <a:t>27th -28th November – </a:t>
            </a:r>
            <a:r>
              <a:rPr lang="nb-NO" sz="2400" b="1" dirty="0" err="1" smtClean="0">
                <a:latin typeface="+mn-lt"/>
              </a:rPr>
              <a:t>Gothenburg</a:t>
            </a:r>
            <a:endParaRPr lang="nb-NO" sz="2400" b="1" dirty="0" smtClean="0">
              <a:latin typeface="+mn-lt"/>
            </a:endParaRPr>
          </a:p>
        </p:txBody>
      </p:sp>
      <p:sp>
        <p:nvSpPr>
          <p:cNvPr id="3" name="Plassholder for lysbildenummer 2"/>
          <p:cNvSpPr>
            <a:spLocks noGrp="1"/>
          </p:cNvSpPr>
          <p:nvPr>
            <p:ph type="sldNum" sz="quarter" idx="12"/>
          </p:nvPr>
        </p:nvSpPr>
        <p:spPr/>
        <p:txBody>
          <a:bodyPr/>
          <a:lstStyle/>
          <a:p>
            <a:pPr>
              <a:defRPr/>
            </a:pPr>
            <a:fld id="{F129D6C1-BFD6-4796-AC0F-BEA784570D06}" type="slidenum">
              <a:rPr lang="nb-NO" smtClean="0"/>
              <a:pPr>
                <a:defRPr/>
              </a:pPr>
              <a:t>1</a:t>
            </a:fld>
            <a:endParaRPr lang="nb-NO"/>
          </a:p>
        </p:txBody>
      </p:sp>
    </p:spTree>
    <p:extLst>
      <p:ext uri="{BB962C8B-B14F-4D97-AF65-F5344CB8AC3E}">
        <p14:creationId xmlns:p14="http://schemas.microsoft.com/office/powerpoint/2010/main" val="186787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34489831"/>
              </p:ext>
            </p:extLst>
          </p:nvPr>
        </p:nvGraphicFramePr>
        <p:xfrm>
          <a:off x="1371600" y="1905000"/>
          <a:ext cx="6400800" cy="4183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915" name="Picture 3"/>
          <p:cNvPicPr>
            <a:picLocks noChangeAspect="1" noChangeArrowheads="1"/>
          </p:cNvPicPr>
          <p:nvPr/>
        </p:nvPicPr>
        <p:blipFill>
          <a:blip r:embed="rId7"/>
          <a:srcRect/>
          <a:stretch>
            <a:fillRect/>
          </a:stretch>
        </p:blipFill>
        <p:spPr bwMode="auto">
          <a:xfrm>
            <a:off x="8001000" y="311150"/>
            <a:ext cx="790575" cy="787400"/>
          </a:xfrm>
          <a:prstGeom prst="rect">
            <a:avLst/>
          </a:prstGeom>
          <a:noFill/>
          <a:ln w="9525">
            <a:noFill/>
            <a:miter lim="800000"/>
            <a:headEnd/>
            <a:tailEnd/>
          </a:ln>
        </p:spPr>
      </p:pic>
      <p:sp>
        <p:nvSpPr>
          <p:cNvPr id="6" name="Rektangel 4"/>
          <p:cNvSpPr>
            <a:spLocks noChangeArrowheads="1"/>
          </p:cNvSpPr>
          <p:nvPr/>
        </p:nvSpPr>
        <p:spPr bwMode="auto">
          <a:xfrm>
            <a:off x="990600" y="1228725"/>
            <a:ext cx="5029200" cy="523875"/>
          </a:xfrm>
          <a:prstGeom prst="rect">
            <a:avLst/>
          </a:prstGeom>
          <a:noFill/>
          <a:ln>
            <a:noFill/>
          </a:ln>
          <a:extLst/>
        </p:spPr>
        <p:txBody>
          <a:bodyPr wrap="square">
            <a:spAutoFit/>
          </a:bodyPr>
          <a:lstStyle/>
          <a:p>
            <a:pPr fontAlgn="auto">
              <a:spcBef>
                <a:spcPts val="0"/>
              </a:spcBef>
              <a:spcAft>
                <a:spcPts val="0"/>
              </a:spcAft>
              <a:defRPr/>
            </a:pPr>
            <a:r>
              <a:rPr lang="en-GB" sz="2800" b="1" dirty="0">
                <a:solidFill>
                  <a:schemeClr val="tx2">
                    <a:lumMod val="75000"/>
                  </a:schemeClr>
                </a:solidFill>
                <a:latin typeface="+mn-lt"/>
                <a:cs typeface="Times New Roman" pitchFamily="18" charset="0"/>
              </a:rPr>
              <a:t>WP4 </a:t>
            </a:r>
            <a:r>
              <a:rPr lang="nb-NO" sz="2800" b="1" dirty="0" err="1">
                <a:solidFill>
                  <a:schemeClr val="tx2">
                    <a:lumMod val="75000"/>
                  </a:schemeClr>
                </a:solidFill>
                <a:latin typeface="+mn-lt"/>
              </a:rPr>
              <a:t>Sub-tasks</a:t>
            </a:r>
            <a:endParaRPr lang="nb-NO" sz="2800" b="1" dirty="0">
              <a:solidFill>
                <a:schemeClr val="tx2">
                  <a:lumMod val="75000"/>
                </a:schemeClr>
              </a:solidFill>
              <a:latin typeface="+mn-lt"/>
            </a:endParaRPr>
          </a:p>
        </p:txBody>
      </p:sp>
      <p:sp>
        <p:nvSpPr>
          <p:cNvPr id="7" name="TekstSylinder 6"/>
          <p:cNvSpPr txBox="1"/>
          <p:nvPr/>
        </p:nvSpPr>
        <p:spPr>
          <a:xfrm>
            <a:off x="4038600" y="6477000"/>
            <a:ext cx="962123" cy="276999"/>
          </a:xfrm>
          <a:prstGeom prst="rect">
            <a:avLst/>
          </a:prstGeom>
          <a:noFill/>
        </p:spPr>
        <p:txBody>
          <a:bodyPr wrap="none" rtlCol="0">
            <a:spAutoFit/>
          </a:bodyPr>
          <a:lstStyle/>
          <a:p>
            <a:r>
              <a:rPr lang="nb-NO" sz="1200" dirty="0" smtClean="0">
                <a:latin typeface="+mn-lt"/>
              </a:rPr>
              <a:t>NSD © 2014</a:t>
            </a:r>
            <a:endParaRPr lang="nb-NO" sz="1200" dirty="0">
              <a:latin typeface="+mn-lt"/>
            </a:endParaRPr>
          </a:p>
        </p:txBody>
      </p:sp>
      <p:pic>
        <p:nvPicPr>
          <p:cNvPr id="8" name="Picture 2"/>
          <p:cNvPicPr>
            <a:picLocks noChangeAspect="1" noChangeArrowheads="1"/>
          </p:cNvPicPr>
          <p:nvPr/>
        </p:nvPicPr>
        <p:blipFill>
          <a:blip r:embed="rId8" cstate="print"/>
          <a:srcRect/>
          <a:stretch>
            <a:fillRect/>
          </a:stretch>
        </p:blipFill>
        <p:spPr bwMode="auto">
          <a:xfrm>
            <a:off x="257175" y="304800"/>
            <a:ext cx="1419225" cy="473075"/>
          </a:xfrm>
          <a:prstGeom prst="rect">
            <a:avLst/>
          </a:prstGeom>
          <a:noFill/>
          <a:ln w="9525">
            <a:noFill/>
            <a:miter lim="800000"/>
            <a:headEnd/>
            <a:tailEnd/>
          </a:ln>
        </p:spPr>
      </p:pic>
      <p:sp>
        <p:nvSpPr>
          <p:cNvPr id="2" name="Plassholder for lysbildenummer 1"/>
          <p:cNvSpPr>
            <a:spLocks noGrp="1"/>
          </p:cNvSpPr>
          <p:nvPr>
            <p:ph type="sldNum" sz="quarter" idx="12"/>
          </p:nvPr>
        </p:nvSpPr>
        <p:spPr/>
        <p:txBody>
          <a:bodyPr/>
          <a:lstStyle/>
          <a:p>
            <a:pPr>
              <a:defRPr/>
            </a:pPr>
            <a:fld id="{F129D6C1-BFD6-4796-AC0F-BEA784570D06}" type="slidenum">
              <a:rPr lang="nb-NO" smtClean="0"/>
              <a:pPr>
                <a:defRPr/>
              </a:pPr>
              <a:t>10</a:t>
            </a:fld>
            <a:endParaRPr lang="nb-NO"/>
          </a:p>
        </p:txBody>
      </p:sp>
    </p:spTree>
    <p:extLst>
      <p:ext uri="{BB962C8B-B14F-4D97-AF65-F5344CB8AC3E}">
        <p14:creationId xmlns:p14="http://schemas.microsoft.com/office/powerpoint/2010/main" val="45500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ktangel 4"/>
          <p:cNvSpPr>
            <a:spLocks noChangeArrowheads="1"/>
          </p:cNvSpPr>
          <p:nvPr/>
        </p:nvSpPr>
        <p:spPr bwMode="auto">
          <a:xfrm>
            <a:off x="950222" y="1230868"/>
            <a:ext cx="8305800" cy="400110"/>
          </a:xfrm>
          <a:prstGeom prst="rect">
            <a:avLst/>
          </a:prstGeom>
          <a:noFill/>
          <a:ln w="9525">
            <a:noFill/>
            <a:miter lim="800000"/>
            <a:headEnd/>
            <a:tailEnd/>
          </a:ln>
        </p:spPr>
        <p:txBody>
          <a:bodyPr>
            <a:spAutoFit/>
          </a:bodyPr>
          <a:lstStyle/>
          <a:p>
            <a:r>
              <a:rPr lang="en-GB" sz="2000" b="1" dirty="0">
                <a:solidFill>
                  <a:schemeClr val="tx2">
                    <a:lumMod val="75000"/>
                  </a:schemeClr>
                </a:solidFill>
                <a:latin typeface="+mn-lt"/>
                <a:cs typeface="Times New Roman" pitchFamily="18" charset="0"/>
              </a:rPr>
              <a:t>WP4.1 and WP4.2: </a:t>
            </a:r>
            <a:r>
              <a:rPr lang="en-GB" sz="2000" b="1" dirty="0" smtClean="0">
                <a:solidFill>
                  <a:schemeClr val="tx2">
                    <a:lumMod val="75000"/>
                  </a:schemeClr>
                </a:solidFill>
                <a:latin typeface="+mn-lt"/>
                <a:cs typeface="Times New Roman" pitchFamily="18" charset="0"/>
              </a:rPr>
              <a:t>Reports</a:t>
            </a:r>
            <a:endParaRPr lang="nb-NO" sz="2000" b="1" dirty="0">
              <a:solidFill>
                <a:schemeClr val="tx2">
                  <a:lumMod val="75000"/>
                </a:schemeClr>
              </a:solidFill>
              <a:latin typeface="+mn-lt"/>
            </a:endParaRPr>
          </a:p>
        </p:txBody>
      </p:sp>
      <p:pic>
        <p:nvPicPr>
          <p:cNvPr id="53250" name="Picture 2"/>
          <p:cNvPicPr>
            <a:picLocks noChangeAspect="1" noChangeArrowheads="1"/>
          </p:cNvPicPr>
          <p:nvPr/>
        </p:nvPicPr>
        <p:blipFill>
          <a:blip r:embed="rId2" cstate="print"/>
          <a:srcRect/>
          <a:stretch>
            <a:fillRect/>
          </a:stretch>
        </p:blipFill>
        <p:spPr bwMode="auto">
          <a:xfrm>
            <a:off x="457200" y="1676400"/>
            <a:ext cx="3690938" cy="456247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53251" name="Picture 3"/>
          <p:cNvPicPr>
            <a:picLocks noChangeAspect="1" noChangeArrowheads="1"/>
          </p:cNvPicPr>
          <p:nvPr/>
        </p:nvPicPr>
        <p:blipFill>
          <a:blip r:embed="rId3" cstate="print"/>
          <a:srcRect/>
          <a:stretch>
            <a:fillRect/>
          </a:stretch>
        </p:blipFill>
        <p:spPr bwMode="auto">
          <a:xfrm>
            <a:off x="4876800" y="1676400"/>
            <a:ext cx="3673475" cy="459263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14" name="Rektangel 13"/>
          <p:cNvSpPr/>
          <p:nvPr/>
        </p:nvSpPr>
        <p:spPr>
          <a:xfrm>
            <a:off x="152400" y="6248400"/>
            <a:ext cx="4572000" cy="276999"/>
          </a:xfrm>
          <a:prstGeom prst="rect">
            <a:avLst/>
          </a:prstGeom>
        </p:spPr>
        <p:txBody>
          <a:bodyPr>
            <a:spAutoFit/>
          </a:bodyPr>
          <a:lstStyle/>
          <a:p>
            <a:pPr>
              <a:defRPr/>
            </a:pPr>
            <a:r>
              <a:rPr lang="en-GB" sz="1200" b="1" dirty="0">
                <a:latin typeface="+mn-lt"/>
                <a:cs typeface="Times New Roman" pitchFamily="18" charset="0"/>
              </a:rPr>
              <a:t>WP</a:t>
            </a:r>
            <a:r>
              <a:rPr lang="en-US" sz="1200" b="1" dirty="0">
                <a:latin typeface="+mn-lt"/>
              </a:rPr>
              <a:t>4.1 Roadmap for Preservation and </a:t>
            </a:r>
            <a:r>
              <a:rPr lang="en-US" sz="1200" b="1" dirty="0" err="1">
                <a:latin typeface="+mn-lt"/>
              </a:rPr>
              <a:t>Curation</a:t>
            </a:r>
            <a:r>
              <a:rPr lang="en-US" sz="1200" b="1" dirty="0">
                <a:latin typeface="+mn-lt"/>
              </a:rPr>
              <a:t> in the SSH</a:t>
            </a:r>
          </a:p>
        </p:txBody>
      </p:sp>
      <p:sp>
        <p:nvSpPr>
          <p:cNvPr id="15" name="Rektangel 14"/>
          <p:cNvSpPr/>
          <p:nvPr/>
        </p:nvSpPr>
        <p:spPr>
          <a:xfrm>
            <a:off x="4724400" y="6248400"/>
            <a:ext cx="4572000" cy="276999"/>
          </a:xfrm>
          <a:prstGeom prst="rect">
            <a:avLst/>
          </a:prstGeom>
        </p:spPr>
        <p:txBody>
          <a:bodyPr>
            <a:spAutoFit/>
          </a:bodyPr>
          <a:lstStyle/>
          <a:p>
            <a:pPr>
              <a:defRPr/>
            </a:pPr>
            <a:r>
              <a:rPr lang="en-GB" sz="1200" b="1" dirty="0">
                <a:latin typeface="+mn-lt"/>
                <a:cs typeface="Times New Roman" pitchFamily="18" charset="0"/>
              </a:rPr>
              <a:t>WP</a:t>
            </a:r>
            <a:r>
              <a:rPr lang="en-US" sz="1200" b="1" dirty="0">
                <a:latin typeface="+mn-lt"/>
              </a:rPr>
              <a:t>4.2 </a:t>
            </a:r>
            <a:r>
              <a:rPr lang="en-GB" sz="1200" b="1" dirty="0">
                <a:latin typeface="+mn-lt"/>
              </a:rPr>
              <a:t>“Report about Preservation Service Offers”</a:t>
            </a:r>
            <a:endParaRPr lang="nb-NO" sz="1200" b="1" dirty="0">
              <a:latin typeface="+mn-lt"/>
            </a:endParaRPr>
          </a:p>
        </p:txBody>
      </p:sp>
      <p:sp>
        <p:nvSpPr>
          <p:cNvPr id="9" name="TekstSylinder 8"/>
          <p:cNvSpPr txBox="1"/>
          <p:nvPr/>
        </p:nvSpPr>
        <p:spPr>
          <a:xfrm>
            <a:off x="4038600" y="6477000"/>
            <a:ext cx="962123" cy="276999"/>
          </a:xfrm>
          <a:prstGeom prst="rect">
            <a:avLst/>
          </a:prstGeom>
          <a:noFill/>
        </p:spPr>
        <p:txBody>
          <a:bodyPr wrap="none" rtlCol="0">
            <a:spAutoFit/>
          </a:bodyPr>
          <a:lstStyle/>
          <a:p>
            <a:r>
              <a:rPr lang="nb-NO" sz="1200" dirty="0" smtClean="0">
                <a:latin typeface="+mn-lt"/>
              </a:rPr>
              <a:t>NSD © 2014</a:t>
            </a:r>
            <a:endParaRPr lang="nb-NO" sz="1200" dirty="0">
              <a:latin typeface="+mn-lt"/>
            </a:endParaRPr>
          </a:p>
        </p:txBody>
      </p:sp>
      <p:pic>
        <p:nvPicPr>
          <p:cNvPr id="11" name="Picture 2"/>
          <p:cNvPicPr>
            <a:picLocks noChangeAspect="1" noChangeArrowheads="1"/>
          </p:cNvPicPr>
          <p:nvPr/>
        </p:nvPicPr>
        <p:blipFill>
          <a:blip r:embed="rId4" cstate="print"/>
          <a:srcRect/>
          <a:stretch>
            <a:fillRect/>
          </a:stretch>
        </p:blipFill>
        <p:spPr bwMode="auto">
          <a:xfrm>
            <a:off x="257175" y="304800"/>
            <a:ext cx="1419225" cy="473075"/>
          </a:xfrm>
          <a:prstGeom prst="rect">
            <a:avLst/>
          </a:prstGeom>
          <a:noFill/>
          <a:ln w="9525">
            <a:noFill/>
            <a:miter lim="800000"/>
            <a:headEnd/>
            <a:tailEnd/>
          </a:ln>
        </p:spPr>
      </p:pic>
      <p:sp>
        <p:nvSpPr>
          <p:cNvPr id="2" name="Plassholder for lysbildenummer 1"/>
          <p:cNvSpPr>
            <a:spLocks noGrp="1"/>
          </p:cNvSpPr>
          <p:nvPr>
            <p:ph type="sldNum" sz="quarter" idx="12"/>
          </p:nvPr>
        </p:nvSpPr>
        <p:spPr/>
        <p:txBody>
          <a:bodyPr/>
          <a:lstStyle/>
          <a:p>
            <a:pPr>
              <a:defRPr/>
            </a:pPr>
            <a:fld id="{DBBF438A-88E9-4D7C-9D7A-4812567C4353}" type="slidenum">
              <a:rPr lang="nb-NO" smtClean="0"/>
              <a:pPr>
                <a:defRPr/>
              </a:pPr>
              <a:t>11</a:t>
            </a:fld>
            <a:endParaRPr lang="nb-NO"/>
          </a:p>
        </p:txBody>
      </p:sp>
    </p:spTree>
    <p:extLst>
      <p:ext uri="{BB962C8B-B14F-4D97-AF65-F5344CB8AC3E}">
        <p14:creationId xmlns:p14="http://schemas.microsoft.com/office/powerpoint/2010/main" val="145016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93" y="1622901"/>
            <a:ext cx="3224213" cy="456160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Rektangel 4"/>
          <p:cNvSpPr>
            <a:spLocks noChangeArrowheads="1"/>
          </p:cNvSpPr>
          <p:nvPr/>
        </p:nvSpPr>
        <p:spPr bwMode="auto">
          <a:xfrm>
            <a:off x="990600" y="1219200"/>
            <a:ext cx="5791200" cy="400110"/>
          </a:xfrm>
          <a:prstGeom prst="rect">
            <a:avLst/>
          </a:prstGeom>
          <a:noFill/>
          <a:ln w="9525">
            <a:noFill/>
            <a:miter lim="800000"/>
            <a:headEnd/>
            <a:tailEnd/>
          </a:ln>
        </p:spPr>
        <p:txBody>
          <a:bodyPr wrap="square">
            <a:spAutoFit/>
          </a:bodyPr>
          <a:lstStyle/>
          <a:p>
            <a:r>
              <a:rPr lang="en-GB" sz="2000" b="1" dirty="0" smtClean="0">
                <a:solidFill>
                  <a:schemeClr val="tx2">
                    <a:lumMod val="75000"/>
                  </a:schemeClr>
                </a:solidFill>
                <a:latin typeface="+mn-lt"/>
                <a:cs typeface="Times New Roman" pitchFamily="18" charset="0"/>
              </a:rPr>
              <a:t>D4.1 </a:t>
            </a:r>
            <a:r>
              <a:rPr lang="en-GB" sz="2000" b="1" dirty="0">
                <a:solidFill>
                  <a:schemeClr val="tx2">
                    <a:lumMod val="75000"/>
                  </a:schemeClr>
                </a:solidFill>
                <a:latin typeface="+mn-lt"/>
                <a:cs typeface="Times New Roman" pitchFamily="18" charset="0"/>
              </a:rPr>
              <a:t>and </a:t>
            </a:r>
            <a:r>
              <a:rPr lang="en-GB" sz="2000" b="1" dirty="0" smtClean="0">
                <a:solidFill>
                  <a:schemeClr val="tx2">
                    <a:lumMod val="75000"/>
                  </a:schemeClr>
                </a:solidFill>
                <a:latin typeface="+mn-lt"/>
                <a:cs typeface="Times New Roman" pitchFamily="18" charset="0"/>
              </a:rPr>
              <a:t>D4.2</a:t>
            </a:r>
            <a:r>
              <a:rPr lang="en-GB" sz="2000" b="1" dirty="0">
                <a:solidFill>
                  <a:schemeClr val="tx2">
                    <a:lumMod val="75000"/>
                  </a:schemeClr>
                </a:solidFill>
                <a:latin typeface="+mn-lt"/>
                <a:cs typeface="Times New Roman" pitchFamily="18" charset="0"/>
              </a:rPr>
              <a:t>: </a:t>
            </a:r>
            <a:r>
              <a:rPr lang="en-GB" sz="2000" b="1" dirty="0" smtClean="0">
                <a:solidFill>
                  <a:schemeClr val="tx2">
                    <a:lumMod val="75000"/>
                  </a:schemeClr>
                </a:solidFill>
                <a:latin typeface="+mn-lt"/>
                <a:cs typeface="Times New Roman" pitchFamily="18" charset="0"/>
              </a:rPr>
              <a:t>Fact Sheets</a:t>
            </a:r>
            <a:endParaRPr lang="nb-NO" sz="2000" b="1" dirty="0">
              <a:solidFill>
                <a:schemeClr val="tx2">
                  <a:lumMod val="75000"/>
                </a:schemeClr>
              </a:solidFill>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3226650" cy="458252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Rektangel 1"/>
          <p:cNvSpPr/>
          <p:nvPr/>
        </p:nvSpPr>
        <p:spPr>
          <a:xfrm>
            <a:off x="0" y="6256783"/>
            <a:ext cx="4724400" cy="200055"/>
          </a:xfrm>
          <a:prstGeom prst="rect">
            <a:avLst/>
          </a:prstGeom>
        </p:spPr>
        <p:txBody>
          <a:bodyPr wrap="square">
            <a:spAutoFit/>
          </a:bodyPr>
          <a:lstStyle/>
          <a:p>
            <a:r>
              <a:rPr lang="nb-NO" sz="700" dirty="0">
                <a:latin typeface="+mn-lt"/>
              </a:rPr>
              <a:t>http://dasish.eu/publications/projectreports/D4.1_-_Roadmap_for_Preservation_and_Curation_in_the_SSH.pdf</a:t>
            </a:r>
          </a:p>
        </p:txBody>
      </p:sp>
      <p:sp>
        <p:nvSpPr>
          <p:cNvPr id="5" name="Rektangel 4"/>
          <p:cNvSpPr/>
          <p:nvPr/>
        </p:nvSpPr>
        <p:spPr>
          <a:xfrm>
            <a:off x="4572000" y="6256783"/>
            <a:ext cx="4724400" cy="200055"/>
          </a:xfrm>
          <a:prstGeom prst="rect">
            <a:avLst/>
          </a:prstGeom>
        </p:spPr>
        <p:txBody>
          <a:bodyPr wrap="square">
            <a:spAutoFit/>
          </a:bodyPr>
          <a:lstStyle/>
          <a:p>
            <a:r>
              <a:rPr lang="nb-NO" sz="700" dirty="0">
                <a:latin typeface="+mn-lt"/>
              </a:rPr>
              <a:t>http://dasish.eu/publications/projectreports/D4.2_-_Report_about_Preservation_Service_Offers.pdf</a:t>
            </a:r>
          </a:p>
        </p:txBody>
      </p:sp>
      <p:sp>
        <p:nvSpPr>
          <p:cNvPr id="8" name="TekstSylinder 7"/>
          <p:cNvSpPr txBox="1"/>
          <p:nvPr/>
        </p:nvSpPr>
        <p:spPr>
          <a:xfrm>
            <a:off x="4038600" y="6477000"/>
            <a:ext cx="962123" cy="276999"/>
          </a:xfrm>
          <a:prstGeom prst="rect">
            <a:avLst/>
          </a:prstGeom>
          <a:noFill/>
        </p:spPr>
        <p:txBody>
          <a:bodyPr wrap="none" rtlCol="0">
            <a:spAutoFit/>
          </a:bodyPr>
          <a:lstStyle/>
          <a:p>
            <a:r>
              <a:rPr lang="nb-NO" sz="1200" dirty="0" smtClean="0">
                <a:latin typeface="+mn-lt"/>
              </a:rPr>
              <a:t>NSD © 2014</a:t>
            </a:r>
            <a:endParaRPr lang="nb-NO" sz="1200" dirty="0">
              <a:latin typeface="+mn-lt"/>
            </a:endParaRPr>
          </a:p>
        </p:txBody>
      </p:sp>
      <p:pic>
        <p:nvPicPr>
          <p:cNvPr id="9" name="Picture 2"/>
          <p:cNvPicPr>
            <a:picLocks noChangeAspect="1" noChangeArrowheads="1"/>
          </p:cNvPicPr>
          <p:nvPr/>
        </p:nvPicPr>
        <p:blipFill>
          <a:blip r:embed="rId4" cstate="print"/>
          <a:srcRect/>
          <a:stretch>
            <a:fillRect/>
          </a:stretch>
        </p:blipFill>
        <p:spPr bwMode="auto">
          <a:xfrm>
            <a:off x="257175" y="304800"/>
            <a:ext cx="1419225" cy="473075"/>
          </a:xfrm>
          <a:prstGeom prst="rect">
            <a:avLst/>
          </a:prstGeom>
          <a:noFill/>
          <a:ln w="9525">
            <a:noFill/>
            <a:miter lim="800000"/>
            <a:headEnd/>
            <a:tailEnd/>
          </a:ln>
        </p:spPr>
      </p:pic>
      <p:sp>
        <p:nvSpPr>
          <p:cNvPr id="3" name="Plassholder for lysbildenummer 2"/>
          <p:cNvSpPr>
            <a:spLocks noGrp="1"/>
          </p:cNvSpPr>
          <p:nvPr>
            <p:ph type="sldNum" sz="quarter" idx="12"/>
          </p:nvPr>
        </p:nvSpPr>
        <p:spPr/>
        <p:txBody>
          <a:bodyPr/>
          <a:lstStyle/>
          <a:p>
            <a:pPr>
              <a:defRPr/>
            </a:pPr>
            <a:fld id="{DBBF438A-88E9-4D7C-9D7A-4812567C4353}" type="slidenum">
              <a:rPr lang="nb-NO" smtClean="0"/>
              <a:pPr>
                <a:defRPr/>
              </a:pPr>
              <a:t>12</a:t>
            </a:fld>
            <a:endParaRPr lang="nb-NO"/>
          </a:p>
        </p:txBody>
      </p:sp>
    </p:spTree>
    <p:extLst>
      <p:ext uri="{BB962C8B-B14F-4D97-AF65-F5344CB8AC3E}">
        <p14:creationId xmlns:p14="http://schemas.microsoft.com/office/powerpoint/2010/main" val="195465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ktangel 4"/>
          <p:cNvSpPr>
            <a:spLocks noChangeArrowheads="1"/>
          </p:cNvSpPr>
          <p:nvPr/>
        </p:nvSpPr>
        <p:spPr bwMode="auto">
          <a:xfrm>
            <a:off x="944217" y="1231560"/>
            <a:ext cx="8305800" cy="400110"/>
          </a:xfrm>
          <a:prstGeom prst="rect">
            <a:avLst/>
          </a:prstGeom>
          <a:noFill/>
          <a:ln w="9525">
            <a:noFill/>
            <a:miter lim="800000"/>
            <a:headEnd/>
            <a:tailEnd/>
          </a:ln>
        </p:spPr>
        <p:txBody>
          <a:bodyPr>
            <a:spAutoFit/>
          </a:bodyPr>
          <a:lstStyle/>
          <a:p>
            <a:r>
              <a:rPr lang="en-GB" sz="2000" b="1" dirty="0" smtClean="0">
                <a:solidFill>
                  <a:schemeClr val="tx2">
                    <a:lumMod val="75000"/>
                  </a:schemeClr>
                </a:solidFill>
                <a:latin typeface="+mn-lt"/>
                <a:cs typeface="Times New Roman" pitchFamily="18" charset="0"/>
              </a:rPr>
              <a:t>WP4.3 </a:t>
            </a:r>
            <a:r>
              <a:rPr lang="en-GB" sz="2000" b="1" dirty="0">
                <a:solidFill>
                  <a:schemeClr val="tx2">
                    <a:lumMod val="75000"/>
                  </a:schemeClr>
                </a:solidFill>
                <a:latin typeface="+mn-lt"/>
                <a:cs typeface="Times New Roman" pitchFamily="18" charset="0"/>
              </a:rPr>
              <a:t>and </a:t>
            </a:r>
            <a:r>
              <a:rPr lang="en-GB" sz="2000" b="1" dirty="0" smtClean="0">
                <a:solidFill>
                  <a:schemeClr val="tx2">
                    <a:lumMod val="75000"/>
                  </a:schemeClr>
                </a:solidFill>
                <a:latin typeface="+mn-lt"/>
                <a:cs typeface="Times New Roman" pitchFamily="18" charset="0"/>
              </a:rPr>
              <a:t>WP4.4: Reports</a:t>
            </a:r>
            <a:endParaRPr lang="nb-NO" sz="2000" b="1" dirty="0">
              <a:solidFill>
                <a:schemeClr val="tx2">
                  <a:lumMod val="75000"/>
                </a:schemeClr>
              </a:solidFill>
              <a:latin typeface="+mn-lt"/>
            </a:endParaRPr>
          </a:p>
        </p:txBody>
      </p:sp>
      <p:sp>
        <p:nvSpPr>
          <p:cNvPr id="14" name="Rektangel 13"/>
          <p:cNvSpPr/>
          <p:nvPr/>
        </p:nvSpPr>
        <p:spPr>
          <a:xfrm>
            <a:off x="152400" y="6011319"/>
            <a:ext cx="4382323" cy="461665"/>
          </a:xfrm>
          <a:prstGeom prst="rect">
            <a:avLst/>
          </a:prstGeom>
        </p:spPr>
        <p:txBody>
          <a:bodyPr wrap="square">
            <a:spAutoFit/>
          </a:bodyPr>
          <a:lstStyle/>
          <a:p>
            <a:r>
              <a:rPr lang="en-GB" sz="1200" b="1" dirty="0">
                <a:latin typeface="+mn-lt"/>
                <a:cs typeface="Times New Roman" pitchFamily="18" charset="0"/>
              </a:rPr>
              <a:t>WP</a:t>
            </a:r>
            <a:r>
              <a:rPr lang="en-US" sz="1200" b="1" dirty="0" smtClean="0">
                <a:latin typeface="+mn-lt"/>
              </a:rPr>
              <a:t>4.3  </a:t>
            </a:r>
            <a:r>
              <a:rPr lang="en-US" sz="1200" b="1" dirty="0">
                <a:latin typeface="+mn-lt"/>
              </a:rPr>
              <a:t>Scope and Characteristics of Data Archive Services within the DASISH Communities </a:t>
            </a:r>
          </a:p>
        </p:txBody>
      </p:sp>
      <p:sp>
        <p:nvSpPr>
          <p:cNvPr id="15" name="Rektangel 14"/>
          <p:cNvSpPr/>
          <p:nvPr/>
        </p:nvSpPr>
        <p:spPr>
          <a:xfrm>
            <a:off x="4724400" y="6011319"/>
            <a:ext cx="4236246" cy="461665"/>
          </a:xfrm>
          <a:prstGeom prst="rect">
            <a:avLst/>
          </a:prstGeom>
        </p:spPr>
        <p:txBody>
          <a:bodyPr wrap="square">
            <a:spAutoFit/>
          </a:bodyPr>
          <a:lstStyle/>
          <a:p>
            <a:pPr>
              <a:defRPr/>
            </a:pPr>
            <a:r>
              <a:rPr lang="en-GB" sz="1200" b="1" dirty="0" smtClean="0">
                <a:latin typeface="+mn-lt"/>
                <a:cs typeface="Times New Roman" pitchFamily="18" charset="0"/>
              </a:rPr>
              <a:t>WP</a:t>
            </a:r>
            <a:r>
              <a:rPr lang="en-US" sz="1200" b="1" dirty="0" smtClean="0">
                <a:latin typeface="+mn-lt"/>
              </a:rPr>
              <a:t>4.4 Report </a:t>
            </a:r>
            <a:r>
              <a:rPr lang="en-US" sz="1200" b="1" dirty="0">
                <a:latin typeface="+mn-lt"/>
              </a:rPr>
              <a:t>about Preservation Policy-Rules (Preservation Challenges</a:t>
            </a:r>
            <a:r>
              <a:rPr lang="en-US" sz="1200" b="1" dirty="0" smtClean="0">
                <a:latin typeface="+mn-lt"/>
              </a:rPr>
              <a:t>)</a:t>
            </a:r>
            <a:endParaRPr lang="nb-NO" sz="1200" b="1" dirty="0">
              <a:latin typeface="+mn-lt"/>
            </a:endParaRP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25" y="1600200"/>
            <a:ext cx="3550381" cy="439564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TekstSylinder 8"/>
          <p:cNvSpPr txBox="1"/>
          <p:nvPr/>
        </p:nvSpPr>
        <p:spPr>
          <a:xfrm>
            <a:off x="4038600" y="6477000"/>
            <a:ext cx="962123" cy="276999"/>
          </a:xfrm>
          <a:prstGeom prst="rect">
            <a:avLst/>
          </a:prstGeom>
          <a:noFill/>
        </p:spPr>
        <p:txBody>
          <a:bodyPr wrap="none" rtlCol="0">
            <a:spAutoFit/>
          </a:bodyPr>
          <a:lstStyle/>
          <a:p>
            <a:r>
              <a:rPr lang="nb-NO" sz="1200" dirty="0" smtClean="0">
                <a:latin typeface="+mn-lt"/>
              </a:rPr>
              <a:t>NSD © 2014</a:t>
            </a:r>
            <a:endParaRPr lang="nb-NO" sz="1200" dirty="0">
              <a:latin typeface="+mn-lt"/>
            </a:endParaRPr>
          </a:p>
        </p:txBody>
      </p:sp>
      <p:pic>
        <p:nvPicPr>
          <p:cNvPr id="11" name="Picture 2"/>
          <p:cNvPicPr>
            <a:picLocks noChangeAspect="1" noChangeArrowheads="1"/>
          </p:cNvPicPr>
          <p:nvPr/>
        </p:nvPicPr>
        <p:blipFill>
          <a:blip r:embed="rId3" cstate="print"/>
          <a:srcRect/>
          <a:stretch>
            <a:fillRect/>
          </a:stretch>
        </p:blipFill>
        <p:spPr bwMode="auto">
          <a:xfrm>
            <a:off x="257175" y="304800"/>
            <a:ext cx="1419225" cy="473075"/>
          </a:xfrm>
          <a:prstGeom prst="rect">
            <a:avLst/>
          </a:prstGeom>
          <a:noFill/>
          <a:ln w="9525">
            <a:noFill/>
            <a:miter lim="800000"/>
            <a:headEnd/>
            <a:tailEnd/>
          </a:ln>
        </p:spPr>
      </p:pic>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3550381" cy="4389023"/>
          </a:xfrm>
          <a:prstGeom prst="rect">
            <a:avLst/>
          </a:prstGeom>
          <a:noFill/>
          <a:ln w="12700">
            <a:solidFill>
              <a:srgbClr val="00206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Plassholder for lysbildenummer 1"/>
          <p:cNvSpPr>
            <a:spLocks noGrp="1"/>
          </p:cNvSpPr>
          <p:nvPr>
            <p:ph type="sldNum" sz="quarter" idx="12"/>
          </p:nvPr>
        </p:nvSpPr>
        <p:spPr/>
        <p:txBody>
          <a:bodyPr/>
          <a:lstStyle/>
          <a:p>
            <a:pPr>
              <a:defRPr/>
            </a:pPr>
            <a:fld id="{DBBF438A-88E9-4D7C-9D7A-4812567C4353}" type="slidenum">
              <a:rPr lang="nb-NO" smtClean="0"/>
              <a:pPr>
                <a:defRPr/>
              </a:pPr>
              <a:t>13</a:t>
            </a:fld>
            <a:endParaRPr lang="nb-NO"/>
          </a:p>
        </p:txBody>
      </p:sp>
    </p:spTree>
    <p:extLst>
      <p:ext uri="{BB962C8B-B14F-4D97-AF65-F5344CB8AC3E}">
        <p14:creationId xmlns:p14="http://schemas.microsoft.com/office/powerpoint/2010/main" val="200470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966787" y="1984513"/>
            <a:ext cx="7567613" cy="3354765"/>
          </a:xfrm>
          <a:prstGeom prst="rect">
            <a:avLst/>
          </a:prstGeom>
        </p:spPr>
        <p:txBody>
          <a:bodyPr wrap="square">
            <a:spAutoFit/>
          </a:bodyPr>
          <a:lstStyle/>
          <a:p>
            <a:pPr>
              <a:spcAft>
                <a:spcPts val="1200"/>
              </a:spcAft>
            </a:pPr>
            <a:r>
              <a:rPr lang="en-US" sz="2400" dirty="0" smtClean="0">
                <a:latin typeface="+mn-lt"/>
                <a:ea typeface="Verdana" pitchFamily="34" charset="0"/>
                <a:cs typeface="Verdana" pitchFamily="34" charset="0"/>
              </a:rPr>
              <a:t>Looking at the overall picture:</a:t>
            </a:r>
          </a:p>
          <a:p>
            <a:pPr marL="685800" indent="-685800">
              <a:spcAft>
                <a:spcPts val="1200"/>
              </a:spcAft>
              <a:buFont typeface="Arial" pitchFamily="34" charset="0"/>
              <a:buChar char="•"/>
            </a:pPr>
            <a:r>
              <a:rPr lang="en-US" sz="2400" dirty="0" smtClean="0">
                <a:latin typeface="+mn-lt"/>
                <a:ea typeface="Verdana" pitchFamily="34" charset="0"/>
                <a:cs typeface="Verdana" pitchFamily="34" charset="0"/>
              </a:rPr>
              <a:t>In many countries high-level policy recommendations has not yet led to specified national policies by key research funders.</a:t>
            </a:r>
          </a:p>
          <a:p>
            <a:pPr marL="685800" indent="-685800">
              <a:spcAft>
                <a:spcPts val="1200"/>
              </a:spcAft>
              <a:buFont typeface="Arial" pitchFamily="34" charset="0"/>
              <a:buChar char="•"/>
            </a:pPr>
            <a:r>
              <a:rPr lang="en-US" sz="2400" dirty="0" smtClean="0">
                <a:latin typeface="+mn-lt"/>
                <a:ea typeface="Verdana" pitchFamily="34" charset="0"/>
                <a:cs typeface="Verdana" pitchFamily="34" charset="0"/>
              </a:rPr>
              <a:t>If SSH funders has formulated open access policies, they are likely to be soft recommendations without  well defined requirements and guidance to follow-up and implementation of recommendations</a:t>
            </a:r>
            <a:r>
              <a:rPr lang="en-GB" sz="2400" dirty="0" smtClean="0">
                <a:latin typeface="+mn-lt"/>
                <a:ea typeface="Verdana" pitchFamily="34" charset="0"/>
                <a:cs typeface="Verdana" pitchFamily="34" charset="0"/>
              </a:rPr>
              <a:t>. </a:t>
            </a:r>
            <a:endParaRPr lang="en-US" sz="2400" dirty="0">
              <a:latin typeface="+mn-lt"/>
              <a:ea typeface="Verdana" pitchFamily="34" charset="0"/>
              <a:cs typeface="Verdana" pitchFamily="34" charset="0"/>
            </a:endParaRPr>
          </a:p>
        </p:txBody>
      </p:sp>
      <p:sp>
        <p:nvSpPr>
          <p:cNvPr id="7" name="Rektangel 6"/>
          <p:cNvSpPr/>
          <p:nvPr/>
        </p:nvSpPr>
        <p:spPr>
          <a:xfrm>
            <a:off x="966787" y="1229380"/>
            <a:ext cx="5257800" cy="523220"/>
          </a:xfrm>
          <a:prstGeom prst="rect">
            <a:avLst/>
          </a:prstGeom>
        </p:spPr>
        <p:txBody>
          <a:bodyPr wrap="square">
            <a:spAutoFit/>
          </a:bodyPr>
          <a:lstStyle/>
          <a:p>
            <a:pPr fontAlgn="base"/>
            <a:r>
              <a:rPr lang="en-US" sz="2800" b="1" dirty="0" smtClean="0">
                <a:solidFill>
                  <a:schemeClr val="tx2">
                    <a:lumMod val="75000"/>
                  </a:schemeClr>
                </a:solidFill>
                <a:latin typeface="+mn-lt"/>
                <a:ea typeface="Verdana" pitchFamily="34" charset="0"/>
                <a:cs typeface="Verdana" pitchFamily="34" charset="0"/>
              </a:rPr>
              <a:t>Common Challenges and needs</a:t>
            </a:r>
            <a:endParaRPr lang="en-US" sz="2800" b="1" dirty="0">
              <a:solidFill>
                <a:schemeClr val="tx2">
                  <a:lumMod val="75000"/>
                </a:schemeClr>
              </a:solidFill>
              <a:latin typeface="+mn-lt"/>
              <a:ea typeface="Verdana" pitchFamily="34" charset="0"/>
              <a:cs typeface="Verdana" pitchFamily="34" charset="0"/>
            </a:endParaRPr>
          </a:p>
        </p:txBody>
      </p:sp>
      <p:sp>
        <p:nvSpPr>
          <p:cNvPr id="6" name="TekstSylinder 5"/>
          <p:cNvSpPr txBox="1"/>
          <p:nvPr/>
        </p:nvSpPr>
        <p:spPr>
          <a:xfrm>
            <a:off x="4038600" y="6477000"/>
            <a:ext cx="962123" cy="276999"/>
          </a:xfrm>
          <a:prstGeom prst="rect">
            <a:avLst/>
          </a:prstGeom>
          <a:noFill/>
        </p:spPr>
        <p:txBody>
          <a:bodyPr wrap="none" rtlCol="0">
            <a:spAutoFit/>
          </a:bodyPr>
          <a:lstStyle/>
          <a:p>
            <a:r>
              <a:rPr lang="nb-NO" sz="1200" dirty="0" smtClean="0">
                <a:latin typeface="+mn-lt"/>
              </a:rPr>
              <a:t>NSD © 2014</a:t>
            </a:r>
            <a:endParaRPr lang="nb-NO" sz="1200" dirty="0">
              <a:latin typeface="+mn-lt"/>
            </a:endParaRPr>
          </a:p>
        </p:txBody>
      </p:sp>
      <p:pic>
        <p:nvPicPr>
          <p:cNvPr id="8" name="Picture 2"/>
          <p:cNvPicPr>
            <a:picLocks noChangeAspect="1" noChangeArrowheads="1"/>
          </p:cNvPicPr>
          <p:nvPr/>
        </p:nvPicPr>
        <p:blipFill>
          <a:blip r:embed="rId3" cstate="print"/>
          <a:srcRect/>
          <a:stretch>
            <a:fillRect/>
          </a:stretch>
        </p:blipFill>
        <p:spPr bwMode="auto">
          <a:xfrm>
            <a:off x="257175" y="304800"/>
            <a:ext cx="1419225" cy="473075"/>
          </a:xfrm>
          <a:prstGeom prst="rect">
            <a:avLst/>
          </a:prstGeom>
          <a:noFill/>
          <a:ln w="9525">
            <a:noFill/>
            <a:miter lim="800000"/>
            <a:headEnd/>
            <a:tailEnd/>
          </a:ln>
        </p:spPr>
      </p:pic>
      <p:sp>
        <p:nvSpPr>
          <p:cNvPr id="2" name="Plassholder for lysbildenummer 1"/>
          <p:cNvSpPr>
            <a:spLocks noGrp="1"/>
          </p:cNvSpPr>
          <p:nvPr>
            <p:ph type="sldNum" sz="quarter" idx="12"/>
          </p:nvPr>
        </p:nvSpPr>
        <p:spPr/>
        <p:txBody>
          <a:bodyPr/>
          <a:lstStyle/>
          <a:p>
            <a:pPr>
              <a:defRPr/>
            </a:pPr>
            <a:fld id="{F129D6C1-BFD6-4796-AC0F-BEA784570D06}" type="slidenum">
              <a:rPr lang="nb-NO" smtClean="0"/>
              <a:pPr>
                <a:defRPr/>
              </a:pPr>
              <a:t>14</a:t>
            </a:fld>
            <a:endParaRPr lang="nb-NO"/>
          </a:p>
        </p:txBody>
      </p:sp>
    </p:spTree>
    <p:extLst>
      <p:ext uri="{BB962C8B-B14F-4D97-AF65-F5344CB8AC3E}">
        <p14:creationId xmlns:p14="http://schemas.microsoft.com/office/powerpoint/2010/main" val="59419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966786" y="1981200"/>
            <a:ext cx="7948613" cy="4401205"/>
          </a:xfrm>
          <a:prstGeom prst="rect">
            <a:avLst/>
          </a:prstGeom>
        </p:spPr>
        <p:txBody>
          <a:bodyPr wrap="square">
            <a:spAutoFit/>
          </a:bodyPr>
          <a:lstStyle/>
          <a:p>
            <a:pPr marL="685800" indent="-685800">
              <a:spcAft>
                <a:spcPts val="1200"/>
              </a:spcAft>
              <a:buFont typeface="Arial" pitchFamily="34" charset="0"/>
              <a:buChar char="•"/>
            </a:pPr>
            <a:r>
              <a:rPr lang="en-US" sz="2400" dirty="0" smtClean="0">
                <a:latin typeface="+mn-lt"/>
              </a:rPr>
              <a:t>it is still unusual to enforce projects to open their data </a:t>
            </a:r>
            <a:r>
              <a:rPr lang="en-US" sz="2400" dirty="0">
                <a:latin typeface="+mn-lt"/>
              </a:rPr>
              <a:t> </a:t>
            </a:r>
            <a:r>
              <a:rPr lang="en-US" sz="2400" dirty="0" smtClean="0">
                <a:latin typeface="+mn-lt"/>
              </a:rPr>
              <a:t>              - we need to move form policy </a:t>
            </a:r>
            <a:r>
              <a:rPr lang="en-US" sz="2400" dirty="0">
                <a:latin typeface="+mn-lt"/>
              </a:rPr>
              <a:t>statements to policy </a:t>
            </a:r>
            <a:r>
              <a:rPr lang="en-US" sz="2400" b="1" dirty="0" smtClean="0">
                <a:latin typeface="+mn-lt"/>
              </a:rPr>
              <a:t>enforcements and monitoring</a:t>
            </a:r>
            <a:endParaRPr lang="en-US" sz="2400" b="1" dirty="0">
              <a:latin typeface="+mn-lt"/>
            </a:endParaRPr>
          </a:p>
          <a:p>
            <a:pPr marL="685800" indent="-685800">
              <a:spcAft>
                <a:spcPts val="1200"/>
              </a:spcAft>
              <a:buFont typeface="Arial" pitchFamily="34" charset="0"/>
              <a:buChar char="•"/>
            </a:pPr>
            <a:r>
              <a:rPr lang="en-US" sz="2400" dirty="0" smtClean="0">
                <a:latin typeface="+mn-lt"/>
              </a:rPr>
              <a:t>too many countries lack sufficient research data archives and data sharing infrastructures </a:t>
            </a:r>
          </a:p>
          <a:p>
            <a:pPr marL="685800" indent="-685800">
              <a:spcAft>
                <a:spcPts val="1200"/>
              </a:spcAft>
              <a:buFont typeface="Arial" pitchFamily="34" charset="0"/>
              <a:buChar char="•"/>
            </a:pPr>
            <a:r>
              <a:rPr lang="en-US" sz="2400" dirty="0" smtClean="0">
                <a:latin typeface="+mn-lt"/>
              </a:rPr>
              <a:t>we need to move from </a:t>
            </a:r>
            <a:r>
              <a:rPr lang="en-US" sz="2400" dirty="0">
                <a:latin typeface="+mn-lt"/>
              </a:rPr>
              <a:t>short-term funding to long-term funding </a:t>
            </a:r>
            <a:r>
              <a:rPr lang="en-US" sz="2400" dirty="0" smtClean="0">
                <a:latin typeface="+mn-lt"/>
              </a:rPr>
              <a:t>and </a:t>
            </a:r>
            <a:r>
              <a:rPr lang="en-US" sz="2400" dirty="0">
                <a:latin typeface="+mn-lt"/>
              </a:rPr>
              <a:t>business models that build </a:t>
            </a:r>
            <a:r>
              <a:rPr lang="en-US" sz="2400" b="1" dirty="0" smtClean="0">
                <a:latin typeface="+mn-lt"/>
              </a:rPr>
              <a:t>trust, </a:t>
            </a:r>
            <a:r>
              <a:rPr lang="en-US" sz="2400" b="1" dirty="0">
                <a:latin typeface="+mn-lt"/>
              </a:rPr>
              <a:t>confidence and incentives </a:t>
            </a:r>
            <a:r>
              <a:rPr lang="en-US" sz="2400" dirty="0">
                <a:latin typeface="+mn-lt"/>
              </a:rPr>
              <a:t>to contribute to the data infrastructure</a:t>
            </a:r>
            <a:r>
              <a:rPr lang="en-GB" sz="2400" dirty="0">
                <a:latin typeface="+mn-lt"/>
              </a:rPr>
              <a:t>. </a:t>
            </a:r>
            <a:endParaRPr lang="en-GB" sz="2400" dirty="0" smtClean="0">
              <a:latin typeface="+mn-lt"/>
            </a:endParaRPr>
          </a:p>
          <a:p>
            <a:pPr algn="ctr">
              <a:spcAft>
                <a:spcPts val="1200"/>
              </a:spcAft>
            </a:pPr>
            <a:endParaRPr lang="en-GB" sz="2400" b="1" dirty="0" smtClean="0">
              <a:latin typeface="+mn-lt"/>
            </a:endParaRPr>
          </a:p>
          <a:p>
            <a:pPr algn="ctr">
              <a:spcAft>
                <a:spcPts val="1200"/>
              </a:spcAft>
            </a:pPr>
            <a:r>
              <a:rPr lang="en-GB" sz="2400" b="1" dirty="0" smtClean="0">
                <a:latin typeface="+mn-lt"/>
              </a:rPr>
              <a:t>Moving towards policy based data archiving!</a:t>
            </a:r>
            <a:endParaRPr lang="en-US" sz="2400" b="1" dirty="0">
              <a:latin typeface="+mn-lt"/>
            </a:endParaRPr>
          </a:p>
        </p:txBody>
      </p:sp>
      <p:sp>
        <p:nvSpPr>
          <p:cNvPr id="7" name="TekstSylinder 6"/>
          <p:cNvSpPr txBox="1"/>
          <p:nvPr/>
        </p:nvSpPr>
        <p:spPr>
          <a:xfrm>
            <a:off x="4038600" y="6477000"/>
            <a:ext cx="962123" cy="276999"/>
          </a:xfrm>
          <a:prstGeom prst="rect">
            <a:avLst/>
          </a:prstGeom>
          <a:noFill/>
        </p:spPr>
        <p:txBody>
          <a:bodyPr wrap="none" rtlCol="0">
            <a:spAutoFit/>
          </a:bodyPr>
          <a:lstStyle/>
          <a:p>
            <a:r>
              <a:rPr lang="nb-NO" sz="1200" dirty="0" smtClean="0">
                <a:latin typeface="+mn-lt"/>
              </a:rPr>
              <a:t>NSD © 2014</a:t>
            </a:r>
            <a:endParaRPr lang="nb-NO" sz="1200" dirty="0">
              <a:latin typeface="+mn-lt"/>
            </a:endParaRPr>
          </a:p>
        </p:txBody>
      </p:sp>
      <p:pic>
        <p:nvPicPr>
          <p:cNvPr id="8" name="Picture 2"/>
          <p:cNvPicPr>
            <a:picLocks noChangeAspect="1" noChangeArrowheads="1"/>
          </p:cNvPicPr>
          <p:nvPr/>
        </p:nvPicPr>
        <p:blipFill>
          <a:blip r:embed="rId3" cstate="print"/>
          <a:srcRect/>
          <a:stretch>
            <a:fillRect/>
          </a:stretch>
        </p:blipFill>
        <p:spPr bwMode="auto">
          <a:xfrm>
            <a:off x="257175" y="304800"/>
            <a:ext cx="1419225" cy="473075"/>
          </a:xfrm>
          <a:prstGeom prst="rect">
            <a:avLst/>
          </a:prstGeom>
          <a:noFill/>
          <a:ln w="9525">
            <a:noFill/>
            <a:miter lim="800000"/>
            <a:headEnd/>
            <a:tailEnd/>
          </a:ln>
        </p:spPr>
      </p:pic>
      <p:sp>
        <p:nvSpPr>
          <p:cNvPr id="9" name="Rektangel 8"/>
          <p:cNvSpPr/>
          <p:nvPr/>
        </p:nvSpPr>
        <p:spPr>
          <a:xfrm>
            <a:off x="966787" y="1229380"/>
            <a:ext cx="5257800" cy="523220"/>
          </a:xfrm>
          <a:prstGeom prst="rect">
            <a:avLst/>
          </a:prstGeom>
        </p:spPr>
        <p:txBody>
          <a:bodyPr wrap="square">
            <a:spAutoFit/>
          </a:bodyPr>
          <a:lstStyle/>
          <a:p>
            <a:pPr fontAlgn="base"/>
            <a:r>
              <a:rPr lang="en-US" sz="2800" b="1" dirty="0" smtClean="0">
                <a:solidFill>
                  <a:schemeClr val="tx2">
                    <a:lumMod val="75000"/>
                  </a:schemeClr>
                </a:solidFill>
                <a:latin typeface="+mn-lt"/>
                <a:ea typeface="Verdana" pitchFamily="34" charset="0"/>
                <a:cs typeface="Verdana" pitchFamily="34" charset="0"/>
              </a:rPr>
              <a:t>Common Challenges and needs</a:t>
            </a:r>
            <a:endParaRPr lang="en-US" sz="2800" b="1" dirty="0">
              <a:solidFill>
                <a:schemeClr val="tx2">
                  <a:lumMod val="75000"/>
                </a:schemeClr>
              </a:solidFill>
              <a:latin typeface="+mn-lt"/>
              <a:ea typeface="Verdana" pitchFamily="34" charset="0"/>
              <a:cs typeface="Verdana" pitchFamily="34" charset="0"/>
            </a:endParaRPr>
          </a:p>
        </p:txBody>
      </p:sp>
      <p:sp>
        <p:nvSpPr>
          <p:cNvPr id="2" name="Plassholder for lysbildenummer 1"/>
          <p:cNvSpPr>
            <a:spLocks noGrp="1"/>
          </p:cNvSpPr>
          <p:nvPr>
            <p:ph type="sldNum" sz="quarter" idx="12"/>
          </p:nvPr>
        </p:nvSpPr>
        <p:spPr/>
        <p:txBody>
          <a:bodyPr/>
          <a:lstStyle/>
          <a:p>
            <a:pPr>
              <a:defRPr/>
            </a:pPr>
            <a:fld id="{F129D6C1-BFD6-4796-AC0F-BEA784570D06}" type="slidenum">
              <a:rPr lang="nb-NO" smtClean="0"/>
              <a:pPr>
                <a:defRPr/>
              </a:pPr>
              <a:t>15</a:t>
            </a:fld>
            <a:endParaRPr lang="nb-NO"/>
          </a:p>
        </p:txBody>
      </p:sp>
    </p:spTree>
    <p:extLst>
      <p:ext uri="{BB962C8B-B14F-4D97-AF65-F5344CB8AC3E}">
        <p14:creationId xmlns:p14="http://schemas.microsoft.com/office/powerpoint/2010/main" val="76820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cstate="print"/>
          <a:srcRect/>
          <a:stretch>
            <a:fillRect/>
          </a:stretch>
        </p:blipFill>
        <p:spPr bwMode="auto">
          <a:xfrm>
            <a:off x="257175" y="304800"/>
            <a:ext cx="2181225" cy="727075"/>
          </a:xfrm>
          <a:prstGeom prst="rect">
            <a:avLst/>
          </a:prstGeom>
          <a:noFill/>
          <a:ln w="9525">
            <a:noFill/>
            <a:miter lim="800000"/>
            <a:headEnd/>
            <a:tailEnd/>
          </a:ln>
        </p:spPr>
      </p:pic>
      <p:sp>
        <p:nvSpPr>
          <p:cNvPr id="7" name="Text Box 5"/>
          <p:cNvSpPr txBox="1">
            <a:spLocks noChangeArrowheads="1"/>
          </p:cNvSpPr>
          <p:nvPr/>
        </p:nvSpPr>
        <p:spPr bwMode="auto">
          <a:xfrm>
            <a:off x="304800" y="2362200"/>
            <a:ext cx="4343400" cy="421653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endParaRPr lang="en-GB" dirty="0">
              <a:solidFill>
                <a:schemeClr val="tx2">
                  <a:lumMod val="75000"/>
                </a:schemeClr>
              </a:solidFill>
              <a:cs typeface="Times New Roman" pitchFamily="18" charset="0"/>
            </a:endParaRPr>
          </a:p>
          <a:p>
            <a:pPr>
              <a:spcAft>
                <a:spcPts val="1200"/>
              </a:spcAft>
            </a:pPr>
            <a:r>
              <a:rPr lang="en-GB" sz="2000" dirty="0">
                <a:solidFill>
                  <a:schemeClr val="tx2">
                    <a:lumMod val="75000"/>
                  </a:schemeClr>
                </a:solidFill>
                <a:cs typeface="Times New Roman" pitchFamily="18" charset="0"/>
              </a:rPr>
              <a:t>SSH are well placed to develop common solutions for data </a:t>
            </a:r>
            <a:r>
              <a:rPr lang="en-GB" sz="2000" dirty="0" smtClean="0">
                <a:solidFill>
                  <a:schemeClr val="tx2">
                    <a:lumMod val="75000"/>
                  </a:schemeClr>
                </a:solidFill>
                <a:cs typeface="Times New Roman" pitchFamily="18" charset="0"/>
              </a:rPr>
              <a:t>management, access and </a:t>
            </a:r>
            <a:r>
              <a:rPr lang="en-GB" sz="2000" dirty="0">
                <a:solidFill>
                  <a:schemeClr val="tx2">
                    <a:lumMod val="75000"/>
                  </a:schemeClr>
                </a:solidFill>
                <a:cs typeface="Times New Roman" pitchFamily="18" charset="0"/>
              </a:rPr>
              <a:t>sharing</a:t>
            </a:r>
          </a:p>
          <a:p>
            <a:r>
              <a:rPr lang="en-GB" sz="2000" dirty="0" smtClean="0">
                <a:solidFill>
                  <a:schemeClr val="tx2">
                    <a:lumMod val="75000"/>
                  </a:schemeClr>
                </a:solidFill>
                <a:cs typeface="Times New Roman" pitchFamily="18" charset="0"/>
              </a:rPr>
              <a:t>All </a:t>
            </a:r>
            <a:r>
              <a:rPr lang="en-GB" sz="2000" dirty="0">
                <a:solidFill>
                  <a:schemeClr val="tx2">
                    <a:lumMod val="75000"/>
                  </a:schemeClr>
                </a:solidFill>
                <a:cs typeface="Times New Roman" pitchFamily="18" charset="0"/>
              </a:rPr>
              <a:t>fields face challenges in data preservation and data curation, particularly in a distributed environment</a:t>
            </a:r>
            <a:r>
              <a:rPr lang="en-GB" sz="2000" dirty="0" smtClean="0">
                <a:solidFill>
                  <a:schemeClr val="tx2">
                    <a:lumMod val="75000"/>
                  </a:schemeClr>
                </a:solidFill>
                <a:cs typeface="Times New Roman" pitchFamily="18" charset="0"/>
              </a:rPr>
              <a:t>.</a:t>
            </a:r>
          </a:p>
          <a:p>
            <a:r>
              <a:rPr lang="en-GB" sz="2000" dirty="0">
                <a:solidFill>
                  <a:schemeClr val="tx2">
                    <a:lumMod val="75000"/>
                  </a:schemeClr>
                </a:solidFill>
              </a:rPr>
              <a:t/>
            </a:r>
            <a:br>
              <a:rPr lang="en-GB" sz="2000" dirty="0">
                <a:solidFill>
                  <a:schemeClr val="tx2">
                    <a:lumMod val="75000"/>
                  </a:schemeClr>
                </a:solidFill>
              </a:rPr>
            </a:br>
            <a:r>
              <a:rPr lang="en-GB" sz="2000" b="1" dirty="0">
                <a:solidFill>
                  <a:schemeClr val="tx2">
                    <a:lumMod val="75000"/>
                  </a:schemeClr>
                </a:solidFill>
              </a:rPr>
              <a:t>Variations across </a:t>
            </a:r>
            <a:r>
              <a:rPr lang="en-GB" sz="2000" b="1" dirty="0" smtClean="0">
                <a:solidFill>
                  <a:schemeClr val="tx2">
                    <a:lumMod val="75000"/>
                  </a:schemeClr>
                </a:solidFill>
              </a:rPr>
              <a:t>research fields </a:t>
            </a:r>
            <a:r>
              <a:rPr lang="en-GB" sz="2000" b="1" dirty="0">
                <a:solidFill>
                  <a:schemeClr val="tx2">
                    <a:lumMod val="75000"/>
                  </a:schemeClr>
                </a:solidFill>
              </a:rPr>
              <a:t>and countries </a:t>
            </a:r>
            <a:r>
              <a:rPr lang="en-GB" sz="2000" dirty="0">
                <a:solidFill>
                  <a:schemeClr val="tx2">
                    <a:lumMod val="75000"/>
                  </a:schemeClr>
                </a:solidFill>
              </a:rPr>
              <a:t>regarding the existence of research infrastructures </a:t>
            </a:r>
            <a:r>
              <a:rPr lang="en-GB" sz="2000" dirty="0" smtClean="0">
                <a:solidFill>
                  <a:schemeClr val="tx2">
                    <a:lumMod val="75000"/>
                  </a:schemeClr>
                </a:solidFill>
              </a:rPr>
              <a:t>and deposit solutions</a:t>
            </a:r>
            <a:endParaRPr lang="nb-NO" sz="2000" dirty="0">
              <a:solidFill>
                <a:schemeClr val="tx2">
                  <a:lumMod val="75000"/>
                </a:schemeClr>
              </a:solidFill>
              <a:cs typeface="Times New Roman" pitchFamily="18" charset="0"/>
            </a:endParaRPr>
          </a:p>
        </p:txBody>
      </p:sp>
      <p:sp>
        <p:nvSpPr>
          <p:cNvPr id="49156" name="Rektangel 5"/>
          <p:cNvSpPr>
            <a:spLocks noChangeArrowheads="1"/>
          </p:cNvSpPr>
          <p:nvPr/>
        </p:nvSpPr>
        <p:spPr bwMode="auto">
          <a:xfrm>
            <a:off x="685800" y="1196975"/>
            <a:ext cx="3889206" cy="523220"/>
          </a:xfrm>
          <a:prstGeom prst="rect">
            <a:avLst/>
          </a:prstGeom>
          <a:noFill/>
          <a:ln w="9525">
            <a:noFill/>
            <a:miter lim="800000"/>
            <a:headEnd/>
            <a:tailEnd/>
          </a:ln>
        </p:spPr>
        <p:txBody>
          <a:bodyPr wrap="none">
            <a:spAutoFit/>
          </a:bodyPr>
          <a:lstStyle/>
          <a:p>
            <a:r>
              <a:rPr lang="en-GB" sz="2800" dirty="0">
                <a:solidFill>
                  <a:srgbClr val="000066"/>
                </a:solidFill>
                <a:latin typeface="Verdana" pitchFamily="34" charset="0"/>
                <a:cs typeface="Times New Roman" pitchFamily="18" charset="0"/>
              </a:rPr>
              <a:t>WP4 Data Archiving </a:t>
            </a:r>
            <a:endParaRPr lang="nb-NO" sz="2800" dirty="0">
              <a:solidFill>
                <a:srgbClr val="000066"/>
              </a:solidFill>
              <a:latin typeface="Calibri" pitchFamily="34" charset="0"/>
            </a:endParaRPr>
          </a:p>
        </p:txBody>
      </p:sp>
      <p:sp>
        <p:nvSpPr>
          <p:cNvPr id="9" name="Rectangle 2"/>
          <p:cNvSpPr>
            <a:spLocks noChangeArrowheads="1"/>
          </p:cNvSpPr>
          <p:nvPr/>
        </p:nvSpPr>
        <p:spPr bwMode="auto">
          <a:xfrm>
            <a:off x="4800600" y="2362200"/>
            <a:ext cx="4191000" cy="350865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en-GB" sz="2000" i="1" dirty="0">
                <a:solidFill>
                  <a:srgbClr val="10253F"/>
                </a:solidFill>
              </a:rPr>
              <a:t>“Specialised support services should be considered as means to ensure the cost-effective production, use, management and archiving of research data.”</a:t>
            </a:r>
          </a:p>
          <a:p>
            <a:r>
              <a:rPr lang="en-GB" b="1" dirty="0">
                <a:solidFill>
                  <a:srgbClr val="10253F"/>
                </a:solidFill>
                <a:latin typeface="Arial" charset="0"/>
              </a:rPr>
              <a:t>(OECD Principles and Guidelines)</a:t>
            </a:r>
            <a:endParaRPr lang="en-GB" dirty="0">
              <a:solidFill>
                <a:srgbClr val="10253F"/>
              </a:solidFill>
              <a:effectLst>
                <a:outerShdw blurRad="38100" dist="38100" dir="2700000" algn="tl">
                  <a:srgbClr val="000000"/>
                </a:outerShdw>
              </a:effectLst>
              <a:latin typeface="Arial" charset="0"/>
            </a:endParaRPr>
          </a:p>
          <a:p>
            <a:endParaRPr lang="en-GB" sz="2000" b="1" i="1" dirty="0" smtClean="0">
              <a:solidFill>
                <a:srgbClr val="10253F"/>
              </a:solidFill>
            </a:endParaRPr>
          </a:p>
          <a:p>
            <a:r>
              <a:rPr lang="en-GB" sz="2000" b="1" i="1" dirty="0" smtClean="0">
                <a:solidFill>
                  <a:srgbClr val="10253F"/>
                </a:solidFill>
              </a:rPr>
              <a:t>Support deposit services with </a:t>
            </a:r>
            <a:r>
              <a:rPr lang="en-GB" sz="2000" b="1" i="1" dirty="0">
                <a:solidFill>
                  <a:srgbClr val="10253F"/>
                </a:solidFill>
              </a:rPr>
              <a:t>national backing, long-term funding and transparency in procedures and policies</a:t>
            </a:r>
            <a:r>
              <a:rPr lang="en-GB" sz="2400" b="1" i="1" dirty="0">
                <a:solidFill>
                  <a:srgbClr val="10253F"/>
                </a:solidFill>
              </a:rPr>
              <a:t>. </a:t>
            </a:r>
          </a:p>
        </p:txBody>
      </p:sp>
      <p:sp>
        <p:nvSpPr>
          <p:cNvPr id="49158" name="Rektangel 9"/>
          <p:cNvSpPr>
            <a:spLocks noChangeArrowheads="1"/>
          </p:cNvSpPr>
          <p:nvPr/>
        </p:nvSpPr>
        <p:spPr bwMode="auto">
          <a:xfrm>
            <a:off x="1371600" y="1905000"/>
            <a:ext cx="2379626" cy="369332"/>
          </a:xfrm>
          <a:prstGeom prst="rect">
            <a:avLst/>
          </a:prstGeom>
          <a:noFill/>
          <a:ln w="9525">
            <a:noFill/>
            <a:miter lim="800000"/>
            <a:headEnd/>
            <a:tailEnd/>
          </a:ln>
        </p:spPr>
        <p:txBody>
          <a:bodyPr wrap="none">
            <a:spAutoFit/>
          </a:bodyPr>
          <a:lstStyle/>
          <a:p>
            <a:r>
              <a:rPr lang="en-GB" b="1" dirty="0" smtClean="0">
                <a:solidFill>
                  <a:srgbClr val="000066"/>
                </a:solidFill>
                <a:latin typeface="Calibri" pitchFamily="34" charset="0"/>
                <a:cs typeface="Times New Roman" pitchFamily="18" charset="0"/>
              </a:rPr>
              <a:t>DASISH survey findings</a:t>
            </a:r>
            <a:endParaRPr lang="nb-NO" dirty="0">
              <a:latin typeface="Calibri" pitchFamily="34" charset="0"/>
            </a:endParaRPr>
          </a:p>
        </p:txBody>
      </p:sp>
      <p:sp>
        <p:nvSpPr>
          <p:cNvPr id="49159" name="Rektangel 10"/>
          <p:cNvSpPr>
            <a:spLocks noChangeArrowheads="1"/>
          </p:cNvSpPr>
          <p:nvPr/>
        </p:nvSpPr>
        <p:spPr bwMode="auto">
          <a:xfrm>
            <a:off x="5562600" y="1905000"/>
            <a:ext cx="2852738" cy="369888"/>
          </a:xfrm>
          <a:prstGeom prst="rect">
            <a:avLst/>
          </a:prstGeom>
          <a:noFill/>
          <a:ln w="9525">
            <a:noFill/>
            <a:miter lim="800000"/>
            <a:headEnd/>
            <a:tailEnd/>
          </a:ln>
        </p:spPr>
        <p:txBody>
          <a:bodyPr wrap="none">
            <a:spAutoFit/>
          </a:bodyPr>
          <a:lstStyle/>
          <a:p>
            <a:r>
              <a:rPr lang="en-GB" b="1">
                <a:solidFill>
                  <a:srgbClr val="000066"/>
                </a:solidFill>
                <a:latin typeface="Calibri" pitchFamily="34" charset="0"/>
                <a:cs typeface="Times New Roman" pitchFamily="18" charset="0"/>
              </a:rPr>
              <a:t>Important recommendation</a:t>
            </a:r>
            <a:endParaRPr lang="nb-NO">
              <a:latin typeface="Calibri" pitchFamily="34" charset="0"/>
            </a:endParaRPr>
          </a:p>
        </p:txBody>
      </p:sp>
      <p:sp>
        <p:nvSpPr>
          <p:cNvPr id="10" name="TekstSylinder 9"/>
          <p:cNvSpPr txBox="1"/>
          <p:nvPr/>
        </p:nvSpPr>
        <p:spPr>
          <a:xfrm>
            <a:off x="4114800" y="6581001"/>
            <a:ext cx="891591" cy="276999"/>
          </a:xfrm>
          <a:prstGeom prst="rect">
            <a:avLst/>
          </a:prstGeom>
          <a:noFill/>
        </p:spPr>
        <p:txBody>
          <a:bodyPr wrap="none" rtlCol="0">
            <a:spAutoFit/>
          </a:bodyPr>
          <a:lstStyle/>
          <a:p>
            <a:r>
              <a:rPr lang="nb-NO" sz="1200" dirty="0" smtClean="0">
                <a:latin typeface="+mn-lt"/>
              </a:rPr>
              <a:t>NSD©2013</a:t>
            </a:r>
            <a:endParaRPr lang="nb-NO" sz="1200" dirty="0">
              <a:latin typeface="+mn-lt"/>
            </a:endParaRPr>
          </a:p>
        </p:txBody>
      </p:sp>
      <p:sp>
        <p:nvSpPr>
          <p:cNvPr id="2" name="Plassholder for lysbildenummer 1"/>
          <p:cNvSpPr>
            <a:spLocks noGrp="1"/>
          </p:cNvSpPr>
          <p:nvPr>
            <p:ph type="sldNum" sz="quarter" idx="12"/>
          </p:nvPr>
        </p:nvSpPr>
        <p:spPr/>
        <p:txBody>
          <a:bodyPr/>
          <a:lstStyle/>
          <a:p>
            <a:pPr>
              <a:defRPr/>
            </a:pPr>
            <a:fld id="{DBBF438A-88E9-4D7C-9D7A-4812567C4353}" type="slidenum">
              <a:rPr lang="nb-NO" smtClean="0"/>
              <a:pPr>
                <a:defRPr/>
              </a:pPr>
              <a:t>16</a:t>
            </a:fld>
            <a:endParaRPr lang="nb-NO"/>
          </a:p>
        </p:txBody>
      </p:sp>
    </p:spTree>
    <p:extLst>
      <p:ext uri="{BB962C8B-B14F-4D97-AF65-F5344CB8AC3E}">
        <p14:creationId xmlns:p14="http://schemas.microsoft.com/office/powerpoint/2010/main" val="426069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2" cstate="print"/>
          <a:srcRect/>
          <a:stretch>
            <a:fillRect/>
          </a:stretch>
        </p:blipFill>
        <p:spPr bwMode="auto">
          <a:xfrm>
            <a:off x="257175" y="304800"/>
            <a:ext cx="2181225" cy="727075"/>
          </a:xfrm>
          <a:prstGeom prst="rect">
            <a:avLst/>
          </a:prstGeom>
          <a:noFill/>
          <a:ln w="9525">
            <a:noFill/>
            <a:miter lim="800000"/>
            <a:headEnd/>
            <a:tailEnd/>
          </a:ln>
        </p:spPr>
      </p:pic>
      <p:sp>
        <p:nvSpPr>
          <p:cNvPr id="5" name="Text Box 2"/>
          <p:cNvSpPr txBox="1">
            <a:spLocks noChangeArrowheads="1"/>
          </p:cNvSpPr>
          <p:nvPr/>
        </p:nvSpPr>
        <p:spPr bwMode="auto">
          <a:xfrm>
            <a:off x="778775" y="1844675"/>
            <a:ext cx="8008937" cy="2862322"/>
          </a:xfrm>
          <a:prstGeom prst="rect">
            <a:avLst/>
          </a:prstGeom>
          <a:noFill/>
          <a:ln>
            <a:noFill/>
          </a:ln>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 hangingPunct="1">
              <a:spcBef>
                <a:spcPts val="0"/>
              </a:spcBef>
              <a:spcAft>
                <a:spcPts val="0"/>
              </a:spcAft>
              <a:defRPr/>
            </a:pPr>
            <a:endParaRPr lang="nb-NO" sz="4400" b="1" dirty="0" smtClean="0">
              <a:solidFill>
                <a:schemeClr val="tx2">
                  <a:lumMod val="75000"/>
                </a:schemeClr>
              </a:solidFill>
              <a:latin typeface="+mn-lt"/>
            </a:endParaRPr>
          </a:p>
          <a:p>
            <a:pPr algn="ctr" eaLnBrk="1" fontAlgn="b" hangingPunct="1">
              <a:spcBef>
                <a:spcPts val="0"/>
              </a:spcBef>
              <a:spcAft>
                <a:spcPts val="0"/>
              </a:spcAft>
              <a:defRPr/>
            </a:pPr>
            <a:r>
              <a:rPr lang="nb-NO" sz="4400" b="1" dirty="0" err="1" smtClean="0">
                <a:solidFill>
                  <a:schemeClr val="tx2">
                    <a:lumMod val="75000"/>
                  </a:schemeClr>
                </a:solidFill>
                <a:latin typeface="+mn-lt"/>
              </a:rPr>
              <a:t>Thank</a:t>
            </a:r>
            <a:r>
              <a:rPr lang="nb-NO" sz="4400" b="1" dirty="0" smtClean="0">
                <a:solidFill>
                  <a:schemeClr val="tx2">
                    <a:lumMod val="75000"/>
                  </a:schemeClr>
                </a:solidFill>
                <a:latin typeface="+mn-lt"/>
              </a:rPr>
              <a:t> </a:t>
            </a:r>
            <a:r>
              <a:rPr lang="nb-NO" sz="4400" b="1" dirty="0" err="1" smtClean="0">
                <a:solidFill>
                  <a:schemeClr val="tx2">
                    <a:lumMod val="75000"/>
                  </a:schemeClr>
                </a:solidFill>
                <a:latin typeface="+mn-lt"/>
              </a:rPr>
              <a:t>you</a:t>
            </a:r>
            <a:r>
              <a:rPr lang="nb-NO" sz="4400" b="1" dirty="0" smtClean="0">
                <a:solidFill>
                  <a:schemeClr val="tx2">
                    <a:lumMod val="75000"/>
                  </a:schemeClr>
                </a:solidFill>
                <a:latin typeface="+mn-lt"/>
              </a:rPr>
              <a:t> for </a:t>
            </a:r>
            <a:r>
              <a:rPr lang="nb-NO" sz="4400" b="1" dirty="0" err="1" smtClean="0">
                <a:solidFill>
                  <a:schemeClr val="tx2">
                    <a:lumMod val="75000"/>
                  </a:schemeClr>
                </a:solidFill>
                <a:latin typeface="+mn-lt"/>
              </a:rPr>
              <a:t>listening</a:t>
            </a:r>
            <a:r>
              <a:rPr lang="nb-NO" sz="4400" b="1" dirty="0" smtClean="0">
                <a:solidFill>
                  <a:schemeClr val="tx2">
                    <a:lumMod val="75000"/>
                  </a:schemeClr>
                </a:solidFill>
                <a:latin typeface="+mn-lt"/>
              </a:rPr>
              <a:t>!</a:t>
            </a:r>
          </a:p>
          <a:p>
            <a:pPr eaLnBrk="1" fontAlgn="b" hangingPunct="1">
              <a:spcBef>
                <a:spcPts val="0"/>
              </a:spcBef>
              <a:spcAft>
                <a:spcPts val="0"/>
              </a:spcAft>
              <a:defRPr/>
            </a:pPr>
            <a:endParaRPr lang="nb-NO" sz="4400" b="1" dirty="0">
              <a:solidFill>
                <a:schemeClr val="tx2">
                  <a:lumMod val="75000"/>
                </a:schemeClr>
              </a:solidFill>
              <a:latin typeface="+mn-lt"/>
            </a:endParaRPr>
          </a:p>
          <a:p>
            <a:pPr eaLnBrk="1" fontAlgn="b" hangingPunct="1">
              <a:spcBef>
                <a:spcPts val="0"/>
              </a:spcBef>
              <a:spcAft>
                <a:spcPts val="0"/>
              </a:spcAft>
              <a:defRPr/>
            </a:pPr>
            <a:endParaRPr lang="nb-NO" sz="2800" dirty="0" smtClean="0">
              <a:solidFill>
                <a:schemeClr val="tx2">
                  <a:lumMod val="75000"/>
                </a:schemeClr>
              </a:solidFill>
              <a:latin typeface="+mn-lt"/>
            </a:endParaRPr>
          </a:p>
          <a:p>
            <a:pPr eaLnBrk="1" fontAlgn="b" hangingPunct="1">
              <a:spcBef>
                <a:spcPts val="0"/>
              </a:spcBef>
              <a:spcAft>
                <a:spcPts val="0"/>
              </a:spcAft>
              <a:defRPr/>
            </a:pPr>
            <a:endParaRPr lang="nb-NO" sz="2000" dirty="0" smtClean="0">
              <a:solidFill>
                <a:schemeClr val="tx2">
                  <a:lumMod val="75000"/>
                </a:schemeClr>
              </a:solidFill>
              <a:latin typeface="+mn-lt"/>
            </a:endParaRPr>
          </a:p>
        </p:txBody>
      </p:sp>
      <p:sp>
        <p:nvSpPr>
          <p:cNvPr id="53252" name="Rektangel 2"/>
          <p:cNvSpPr>
            <a:spLocks noChangeArrowheads="1"/>
          </p:cNvSpPr>
          <p:nvPr/>
        </p:nvSpPr>
        <p:spPr bwMode="auto">
          <a:xfrm>
            <a:off x="685800" y="1196975"/>
            <a:ext cx="184731" cy="523220"/>
          </a:xfrm>
          <a:prstGeom prst="rect">
            <a:avLst/>
          </a:prstGeom>
          <a:noFill/>
          <a:ln w="9525">
            <a:noFill/>
            <a:miter lim="800000"/>
            <a:headEnd/>
            <a:tailEnd/>
          </a:ln>
        </p:spPr>
        <p:txBody>
          <a:bodyPr wrap="none">
            <a:spAutoFit/>
          </a:bodyPr>
          <a:lstStyle/>
          <a:p>
            <a:endParaRPr lang="nb-NO" sz="2800" dirty="0">
              <a:solidFill>
                <a:srgbClr val="000066"/>
              </a:solidFill>
              <a:latin typeface="Calibri" pitchFamily="34" charset="0"/>
            </a:endParaRPr>
          </a:p>
        </p:txBody>
      </p:sp>
      <p:sp>
        <p:nvSpPr>
          <p:cNvPr id="7" name="TekstSylinder 6"/>
          <p:cNvSpPr txBox="1"/>
          <p:nvPr/>
        </p:nvSpPr>
        <p:spPr>
          <a:xfrm>
            <a:off x="4038600" y="6477000"/>
            <a:ext cx="962123" cy="276999"/>
          </a:xfrm>
          <a:prstGeom prst="rect">
            <a:avLst/>
          </a:prstGeom>
          <a:noFill/>
        </p:spPr>
        <p:txBody>
          <a:bodyPr wrap="none" rtlCol="0">
            <a:spAutoFit/>
          </a:bodyPr>
          <a:lstStyle/>
          <a:p>
            <a:r>
              <a:rPr lang="nb-NO" sz="1200" dirty="0" smtClean="0">
                <a:latin typeface="+mn-lt"/>
              </a:rPr>
              <a:t>NSD © 2014</a:t>
            </a:r>
            <a:endParaRPr lang="nb-NO" sz="1200" dirty="0">
              <a:latin typeface="+mn-lt"/>
            </a:endParaRPr>
          </a:p>
        </p:txBody>
      </p:sp>
      <p:sp>
        <p:nvSpPr>
          <p:cNvPr id="2" name="Plassholder for lysbildenummer 1"/>
          <p:cNvSpPr>
            <a:spLocks noGrp="1"/>
          </p:cNvSpPr>
          <p:nvPr>
            <p:ph type="sldNum" sz="quarter" idx="12"/>
          </p:nvPr>
        </p:nvSpPr>
        <p:spPr/>
        <p:txBody>
          <a:bodyPr/>
          <a:lstStyle/>
          <a:p>
            <a:pPr>
              <a:defRPr/>
            </a:pPr>
            <a:fld id="{F129D6C1-BFD6-4796-AC0F-BEA784570D06}" type="slidenum">
              <a:rPr lang="nb-NO" smtClean="0"/>
              <a:pPr>
                <a:defRPr/>
              </a:pPr>
              <a:t>17</a:t>
            </a:fld>
            <a:endParaRPr lang="nb-NO"/>
          </a:p>
        </p:txBody>
      </p:sp>
    </p:spTree>
    <p:extLst>
      <p:ext uri="{BB962C8B-B14F-4D97-AF65-F5344CB8AC3E}">
        <p14:creationId xmlns:p14="http://schemas.microsoft.com/office/powerpoint/2010/main" val="410398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9" name="Object 5"/>
          <p:cNvGraphicFramePr>
            <a:graphicFrameLocks noChangeAspect="1"/>
          </p:cNvGraphicFramePr>
          <p:nvPr>
            <p:extLst>
              <p:ext uri="{D42A27DB-BD31-4B8C-83A1-F6EECF244321}">
                <p14:modId xmlns:p14="http://schemas.microsoft.com/office/powerpoint/2010/main" val="324642909"/>
              </p:ext>
            </p:extLst>
          </p:nvPr>
        </p:nvGraphicFramePr>
        <p:xfrm>
          <a:off x="6629400" y="1480810"/>
          <a:ext cx="2295525" cy="2971800"/>
        </p:xfrm>
        <a:graphic>
          <a:graphicData uri="http://schemas.openxmlformats.org/presentationml/2006/ole">
            <mc:AlternateContent xmlns:mc="http://schemas.openxmlformats.org/markup-compatibility/2006">
              <mc:Choice xmlns:v="urn:schemas-microsoft-com:vml" Requires="v">
                <p:oleObj spid="_x0000_s39978" name="Punktgrafikkbilde" r:id="rId3" imgW="3971429" imgH="5144218" progId="PBrush">
                  <p:embed/>
                </p:oleObj>
              </mc:Choice>
              <mc:Fallback>
                <p:oleObj name="Punktgrafikkbilde" r:id="rId3" imgW="3971429" imgH="514421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480810"/>
                        <a:ext cx="2295525" cy="2971800"/>
                      </a:xfrm>
                      <a:prstGeom prst="rect">
                        <a:avLst/>
                      </a:prstGeom>
                      <a:noFill/>
                      <a:ln w="9525">
                        <a:solidFill>
                          <a:srgbClr val="B3C6ED"/>
                        </a:solidFill>
                        <a:miter lim="800000"/>
                        <a:headEnd/>
                        <a:tailEnd/>
                      </a:ln>
                      <a:effectLst>
                        <a:outerShdw dist="53882" dir="2700000" algn="ctr" rotWithShape="0">
                          <a:srgbClr val="B3C6ED"/>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3" name="Rectangle 3"/>
          <p:cNvSpPr>
            <a:spLocks noChangeArrowheads="1"/>
          </p:cNvSpPr>
          <p:nvPr/>
        </p:nvSpPr>
        <p:spPr bwMode="auto">
          <a:xfrm>
            <a:off x="900113" y="2060575"/>
            <a:ext cx="5576887" cy="41052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fontAlgn="auto">
              <a:lnSpc>
                <a:spcPct val="120000"/>
              </a:lnSpc>
              <a:spcBef>
                <a:spcPts val="0"/>
              </a:spcBef>
              <a:spcAft>
                <a:spcPts val="0"/>
              </a:spcAft>
              <a:defRPr/>
            </a:pPr>
            <a:r>
              <a:rPr lang="en-GB" sz="3600" dirty="0">
                <a:cs typeface="Times New Roman" pitchFamily="18" charset="0"/>
              </a:rPr>
              <a:t>“</a:t>
            </a:r>
            <a:r>
              <a:rPr lang="en-GB" sz="2400" i="1" dirty="0">
                <a:cs typeface="Times New Roman" pitchFamily="18" charset="0"/>
              </a:rPr>
              <a:t>Preservation was once an obscure background operation of interest chiefly to conservators and archivists. It is now widely recognised as one of the most important elements of a functional </a:t>
            </a:r>
            <a:r>
              <a:rPr lang="en-GB" sz="2400" i="1" dirty="0" err="1">
                <a:cs typeface="Times New Roman" pitchFamily="18" charset="0"/>
              </a:rPr>
              <a:t>cyberinfrastructure</a:t>
            </a:r>
            <a:r>
              <a:rPr lang="en-GB" sz="2400" i="1" dirty="0">
                <a:cs typeface="Times New Roman" pitchFamily="18" charset="0"/>
              </a:rPr>
              <a:t>.” </a:t>
            </a:r>
            <a:br>
              <a:rPr lang="en-GB" sz="2400" i="1" dirty="0">
                <a:cs typeface="Times New Roman" pitchFamily="18" charset="0"/>
              </a:rPr>
            </a:br>
            <a:r>
              <a:rPr lang="en-GB" sz="2400" i="1" dirty="0">
                <a:cs typeface="Times New Roman" pitchFamily="18" charset="0"/>
              </a:rPr>
              <a:t/>
            </a:r>
            <a:br>
              <a:rPr lang="en-GB" sz="2400" i="1" dirty="0">
                <a:cs typeface="Times New Roman" pitchFamily="18" charset="0"/>
              </a:rPr>
            </a:br>
            <a:r>
              <a:rPr lang="en-GB" sz="2400" dirty="0">
                <a:cs typeface="Times New Roman" pitchFamily="18" charset="0"/>
              </a:rPr>
              <a:t>(Our Cultural Commonwealth, ACLS, 2006)</a:t>
            </a:r>
            <a:endParaRPr lang="nb-NO" sz="2400" dirty="0">
              <a:solidFill>
                <a:schemeClr val="bg2"/>
              </a:solidFill>
            </a:endParaRPr>
          </a:p>
        </p:txBody>
      </p:sp>
      <p:sp>
        <p:nvSpPr>
          <p:cNvPr id="36873" name="Rektangel 1"/>
          <p:cNvSpPr>
            <a:spLocks noChangeArrowheads="1"/>
          </p:cNvSpPr>
          <p:nvPr/>
        </p:nvSpPr>
        <p:spPr bwMode="auto">
          <a:xfrm>
            <a:off x="974901" y="1219200"/>
            <a:ext cx="3139899" cy="523220"/>
          </a:xfrm>
          <a:prstGeom prst="rect">
            <a:avLst/>
          </a:prstGeom>
          <a:noFill/>
          <a:ln w="9525">
            <a:noFill/>
            <a:miter lim="800000"/>
            <a:headEnd/>
            <a:tailEnd/>
          </a:ln>
        </p:spPr>
        <p:txBody>
          <a:bodyPr wrap="none">
            <a:spAutoFit/>
          </a:bodyPr>
          <a:lstStyle/>
          <a:p>
            <a:r>
              <a:rPr lang="en-GB" sz="2800" b="1" dirty="0">
                <a:solidFill>
                  <a:schemeClr val="tx2">
                    <a:lumMod val="75000"/>
                  </a:schemeClr>
                </a:solidFill>
                <a:latin typeface="+mn-lt"/>
                <a:cs typeface="Times New Roman" pitchFamily="18" charset="0"/>
              </a:rPr>
              <a:t>WP4 Data Archiving</a:t>
            </a:r>
            <a:endParaRPr lang="nb-NO" sz="2800" b="1" dirty="0">
              <a:solidFill>
                <a:schemeClr val="tx2">
                  <a:lumMod val="75000"/>
                </a:schemeClr>
              </a:solidFill>
              <a:latin typeface="+mn-lt"/>
            </a:endParaRPr>
          </a:p>
        </p:txBody>
      </p:sp>
      <p:sp>
        <p:nvSpPr>
          <p:cNvPr id="7" name="TekstSylinder 6"/>
          <p:cNvSpPr txBox="1"/>
          <p:nvPr/>
        </p:nvSpPr>
        <p:spPr>
          <a:xfrm>
            <a:off x="4038600" y="6477000"/>
            <a:ext cx="962123" cy="276999"/>
          </a:xfrm>
          <a:prstGeom prst="rect">
            <a:avLst/>
          </a:prstGeom>
          <a:noFill/>
        </p:spPr>
        <p:txBody>
          <a:bodyPr wrap="none" rtlCol="0">
            <a:spAutoFit/>
          </a:bodyPr>
          <a:lstStyle/>
          <a:p>
            <a:r>
              <a:rPr lang="nb-NO" sz="1200" dirty="0" smtClean="0">
                <a:latin typeface="+mn-lt"/>
              </a:rPr>
              <a:t>NSD © 2014</a:t>
            </a:r>
            <a:endParaRPr lang="nb-NO" sz="1200" dirty="0">
              <a:latin typeface="+mn-lt"/>
            </a:endParaRPr>
          </a:p>
        </p:txBody>
      </p:sp>
      <p:sp>
        <p:nvSpPr>
          <p:cNvPr id="8" name="Plassholder for lysbildenummer 2"/>
          <p:cNvSpPr>
            <a:spLocks noGrp="1"/>
          </p:cNvSpPr>
          <p:nvPr>
            <p:ph type="sldNum" sz="quarter" idx="12"/>
          </p:nvPr>
        </p:nvSpPr>
        <p:spPr>
          <a:xfrm>
            <a:off x="6553200" y="6356350"/>
            <a:ext cx="2133600" cy="365125"/>
          </a:xfrm>
        </p:spPr>
        <p:txBody>
          <a:bodyPr/>
          <a:lstStyle/>
          <a:p>
            <a:fld id="{63F1779B-E7A4-4AFA-AB56-9EC091816FFF}" type="slidenum">
              <a:rPr lang="nb-NO" smtClean="0"/>
              <a:t>2</a:t>
            </a:fld>
            <a:endParaRPr lang="nb-NO"/>
          </a:p>
        </p:txBody>
      </p:sp>
      <p:pic>
        <p:nvPicPr>
          <p:cNvPr id="9" name="Picture 2"/>
          <p:cNvPicPr>
            <a:picLocks noChangeAspect="1" noChangeArrowheads="1"/>
          </p:cNvPicPr>
          <p:nvPr/>
        </p:nvPicPr>
        <p:blipFill>
          <a:blip r:embed="rId5" cstate="print"/>
          <a:srcRect/>
          <a:stretch>
            <a:fillRect/>
          </a:stretch>
        </p:blipFill>
        <p:spPr bwMode="auto">
          <a:xfrm>
            <a:off x="257175" y="304800"/>
            <a:ext cx="1419225" cy="473075"/>
          </a:xfrm>
          <a:prstGeom prst="rect">
            <a:avLst/>
          </a:prstGeom>
          <a:noFill/>
          <a:ln w="9525">
            <a:noFill/>
            <a:miter lim="800000"/>
            <a:headEnd/>
            <a:tailEnd/>
          </a:ln>
        </p:spPr>
      </p:pic>
    </p:spTree>
    <p:extLst>
      <p:ext uri="{BB962C8B-B14F-4D97-AF65-F5344CB8AC3E}">
        <p14:creationId xmlns:p14="http://schemas.microsoft.com/office/powerpoint/2010/main" val="328883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23" y="1828800"/>
            <a:ext cx="2054795" cy="2057400"/>
          </a:xfrm>
          <a:prstGeom prst="rect">
            <a:avLst/>
          </a:prstGeom>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7369" y="1905000"/>
            <a:ext cx="2021440" cy="2743200"/>
          </a:xfrm>
          <a:prstGeom prst="rect">
            <a:avLst/>
          </a:prstGeom>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690576"/>
            <a:ext cx="1981200" cy="2859905"/>
          </a:xfrm>
          <a:prstGeom prst="rect">
            <a:avLst/>
          </a:prstGeom>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013373"/>
            <a:ext cx="1995894" cy="2831253"/>
          </a:xfrm>
          <a:prstGeom prst="rect">
            <a:avLst/>
          </a:prstGeom>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3723706"/>
            <a:ext cx="1974533" cy="2666999"/>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3041" y="3700515"/>
            <a:ext cx="2008487" cy="2590800"/>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1396" y="1503251"/>
            <a:ext cx="1905000" cy="2503940"/>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Plassholder for lysbildenummer 2"/>
          <p:cNvSpPr>
            <a:spLocks noGrp="1"/>
          </p:cNvSpPr>
          <p:nvPr>
            <p:ph type="sldNum" sz="quarter" idx="12"/>
          </p:nvPr>
        </p:nvSpPr>
        <p:spPr/>
        <p:txBody>
          <a:bodyPr/>
          <a:lstStyle/>
          <a:p>
            <a:fld id="{63F1779B-E7A4-4AFA-AB56-9EC091816FFF}" type="slidenum">
              <a:rPr lang="nb-NO" smtClean="0"/>
              <a:t>3</a:t>
            </a:fld>
            <a:endParaRPr lang="nb-NO"/>
          </a:p>
        </p:txBody>
      </p:sp>
      <p:sp>
        <p:nvSpPr>
          <p:cNvPr id="15" name="TekstSylinder 14"/>
          <p:cNvSpPr txBox="1"/>
          <p:nvPr/>
        </p:nvSpPr>
        <p:spPr>
          <a:xfrm>
            <a:off x="4038600" y="6477000"/>
            <a:ext cx="1048685" cy="276999"/>
          </a:xfrm>
          <a:prstGeom prst="rect">
            <a:avLst/>
          </a:prstGeom>
          <a:noFill/>
        </p:spPr>
        <p:txBody>
          <a:bodyPr wrap="none" rtlCol="0">
            <a:spAutoFit/>
          </a:bodyPr>
          <a:lstStyle/>
          <a:p>
            <a:r>
              <a:rPr lang="nb-NO" sz="1200" dirty="0" smtClean="0"/>
              <a:t>NSD © 2014</a:t>
            </a:r>
            <a:endParaRPr lang="nb-NO" sz="1200" dirty="0"/>
          </a:p>
        </p:txBody>
      </p:sp>
      <p:sp>
        <p:nvSpPr>
          <p:cNvPr id="17" name="Rektangel 1"/>
          <p:cNvSpPr>
            <a:spLocks noChangeArrowheads="1"/>
          </p:cNvSpPr>
          <p:nvPr/>
        </p:nvSpPr>
        <p:spPr bwMode="auto">
          <a:xfrm>
            <a:off x="990600" y="1219200"/>
            <a:ext cx="7214026" cy="461665"/>
          </a:xfrm>
          <a:prstGeom prst="rect">
            <a:avLst/>
          </a:prstGeom>
          <a:noFill/>
          <a:ln w="9525">
            <a:noFill/>
            <a:miter lim="800000"/>
            <a:headEnd/>
            <a:tailEnd/>
          </a:ln>
        </p:spPr>
        <p:txBody>
          <a:bodyPr wrap="none">
            <a:spAutoFit/>
          </a:bodyPr>
          <a:lstStyle/>
          <a:p>
            <a:r>
              <a:rPr lang="en-US" sz="2400" b="1" dirty="0">
                <a:solidFill>
                  <a:schemeClr val="tx2">
                    <a:lumMod val="75000"/>
                  </a:schemeClr>
                </a:solidFill>
                <a:latin typeface="+mn-lt"/>
                <a:cs typeface="Times New Roman" pitchFamily="18" charset="0"/>
              </a:rPr>
              <a:t>The context is changing- new policies, new instruments</a:t>
            </a:r>
            <a:endParaRPr lang="nb-NO" sz="2400" b="1" dirty="0">
              <a:solidFill>
                <a:schemeClr val="tx2">
                  <a:lumMod val="75000"/>
                </a:schemeClr>
              </a:solidFill>
              <a:latin typeface="+mn-lt"/>
            </a:endParaRPr>
          </a:p>
        </p:txBody>
      </p:sp>
      <p:pic>
        <p:nvPicPr>
          <p:cNvPr id="18" name="Picture 2"/>
          <p:cNvPicPr>
            <a:picLocks noChangeAspect="1" noChangeArrowheads="1"/>
          </p:cNvPicPr>
          <p:nvPr/>
        </p:nvPicPr>
        <p:blipFill>
          <a:blip r:embed="rId10" cstate="print"/>
          <a:srcRect/>
          <a:stretch>
            <a:fillRect/>
          </a:stretch>
        </p:blipFill>
        <p:spPr bwMode="auto">
          <a:xfrm>
            <a:off x="257175" y="304800"/>
            <a:ext cx="1419225" cy="473075"/>
          </a:xfrm>
          <a:prstGeom prst="rect">
            <a:avLst/>
          </a:prstGeom>
          <a:noFill/>
          <a:ln w="9525">
            <a:noFill/>
            <a:miter lim="800000"/>
            <a:headEnd/>
            <a:tailEnd/>
          </a:ln>
        </p:spPr>
      </p:pic>
    </p:spTree>
    <p:extLst>
      <p:ext uri="{BB962C8B-B14F-4D97-AF65-F5344CB8AC3E}">
        <p14:creationId xmlns:p14="http://schemas.microsoft.com/office/powerpoint/2010/main" val="22092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Sylinder 11"/>
          <p:cNvSpPr txBox="1"/>
          <p:nvPr/>
        </p:nvSpPr>
        <p:spPr>
          <a:xfrm>
            <a:off x="457200" y="1035973"/>
            <a:ext cx="8305800" cy="923330"/>
          </a:xfrm>
          <a:prstGeom prst="rect">
            <a:avLst/>
          </a:prstGeom>
          <a:noFill/>
        </p:spPr>
        <p:txBody>
          <a:bodyPr wrap="square" rtlCol="0">
            <a:spAutoFit/>
          </a:bodyPr>
          <a:lstStyle/>
          <a:p>
            <a:r>
              <a:rPr lang="en-US" dirty="0" smtClean="0">
                <a:latin typeface="+mn-lt"/>
              </a:rPr>
              <a:t>From the final report of the Blue Ribbon Task Force on Sustainable Digital Preservation and Access: “</a:t>
            </a:r>
            <a:r>
              <a:rPr lang="en-US" i="1" dirty="0" smtClean="0">
                <a:latin typeface="+mn-lt"/>
                <a:hlinkClick r:id="rId3"/>
              </a:rPr>
              <a:t>Sustainable Economics for a Digital Planet – Ensuring Long-Term Access to Digital Information</a:t>
            </a:r>
            <a:r>
              <a:rPr lang="en-US" dirty="0" smtClean="0">
                <a:latin typeface="+mn-lt"/>
              </a:rPr>
              <a:t>”: </a:t>
            </a:r>
            <a:endParaRPr lang="nb-NO" i="1" dirty="0">
              <a:latin typeface="+mn-lt"/>
            </a:endParaRPr>
          </a:p>
        </p:txBody>
      </p:sp>
      <p:sp>
        <p:nvSpPr>
          <p:cNvPr id="13" name="Rektangel 12"/>
          <p:cNvSpPr/>
          <p:nvPr/>
        </p:nvSpPr>
        <p:spPr>
          <a:xfrm>
            <a:off x="457200" y="2057400"/>
            <a:ext cx="8305800" cy="4739759"/>
          </a:xfrm>
          <a:prstGeom prst="rect">
            <a:avLst/>
          </a:prstGeom>
        </p:spPr>
        <p:txBody>
          <a:bodyPr wrap="square">
            <a:spAutoFit/>
          </a:bodyPr>
          <a:lstStyle/>
          <a:p>
            <a:pPr lvl="0"/>
            <a:r>
              <a:rPr lang="en-US" sz="2000" i="1" dirty="0" smtClean="0">
                <a:latin typeface="+mn-lt"/>
                <a:ea typeface="Verdana" panose="020B0604030504040204" pitchFamily="34" charset="0"/>
                <a:cs typeface="Verdana" panose="020B0604030504040204" pitchFamily="34" charset="0"/>
              </a:rPr>
              <a:t>“Open </a:t>
            </a:r>
            <a:r>
              <a:rPr lang="en-US" sz="2000" i="1" dirty="0">
                <a:latin typeface="+mn-lt"/>
                <a:ea typeface="Verdana" panose="020B0604030504040204" pitchFamily="34" charset="0"/>
                <a:cs typeface="Verdana" panose="020B0604030504040204" pitchFamily="34" charset="0"/>
              </a:rPr>
              <a:t>access is like any other form of access: without preservation, there will be no access, open or </a:t>
            </a:r>
            <a:r>
              <a:rPr lang="en-US" sz="2000" i="1" dirty="0" smtClean="0">
                <a:latin typeface="+mn-lt"/>
                <a:ea typeface="Verdana" panose="020B0604030504040204" pitchFamily="34" charset="0"/>
                <a:cs typeface="Verdana" panose="020B0604030504040204" pitchFamily="34" charset="0"/>
              </a:rPr>
              <a:t>otherwise.”</a:t>
            </a:r>
          </a:p>
          <a:p>
            <a:pPr lvl="0"/>
            <a:endParaRPr lang="en-US" sz="2000" i="1" dirty="0" smtClean="0">
              <a:latin typeface="+mn-lt"/>
              <a:ea typeface="Verdana" panose="020B0604030504040204" pitchFamily="34" charset="0"/>
              <a:cs typeface="Verdana" panose="020B0604030504040204" pitchFamily="34" charset="0"/>
            </a:endParaRPr>
          </a:p>
          <a:p>
            <a:r>
              <a:rPr lang="en-GB" sz="2000" dirty="0" smtClean="0">
                <a:latin typeface="+mn-lt"/>
              </a:rPr>
              <a:t>Or, in </a:t>
            </a:r>
            <a:r>
              <a:rPr lang="en-GB" sz="2000" dirty="0">
                <a:latin typeface="+mn-lt"/>
              </a:rPr>
              <a:t>the words of the European Science Foundation (ESF</a:t>
            </a:r>
            <a:r>
              <a:rPr lang="en-GB" sz="2000" dirty="0" smtClean="0">
                <a:latin typeface="+mn-lt"/>
              </a:rPr>
              <a:t>):</a:t>
            </a:r>
          </a:p>
          <a:p>
            <a:endParaRPr lang="en-GB" sz="2000" dirty="0">
              <a:latin typeface="+mn-lt"/>
            </a:endParaRPr>
          </a:p>
          <a:p>
            <a:r>
              <a:rPr lang="en-GB" sz="2000" i="1" dirty="0" smtClean="0">
                <a:latin typeface="+mn-lt"/>
              </a:rPr>
              <a:t> </a:t>
            </a:r>
            <a:r>
              <a:rPr lang="en-GB" sz="2000" i="1" dirty="0">
                <a:latin typeface="+mn-lt"/>
              </a:rPr>
              <a:t>“….data sets are an important resource, which enable later verification of scientific interpretation and conclusions. They may also be the starting point for further studies. It is vital, therefore, that all primary and secondary data are stored in a</a:t>
            </a:r>
            <a:r>
              <a:rPr lang="en-GB" sz="2400" i="1" dirty="0">
                <a:latin typeface="+mn-lt"/>
              </a:rPr>
              <a:t> </a:t>
            </a:r>
            <a:r>
              <a:rPr lang="en-GB" sz="2400" b="1" i="1" dirty="0">
                <a:latin typeface="+mn-lt"/>
              </a:rPr>
              <a:t>secure and accessible </a:t>
            </a:r>
            <a:r>
              <a:rPr lang="en-GB" sz="2000" i="1" dirty="0">
                <a:latin typeface="+mn-lt"/>
              </a:rPr>
              <a:t>form”</a:t>
            </a:r>
            <a:r>
              <a:rPr lang="en-GB" sz="2000" i="1" baseline="30000" dirty="0">
                <a:latin typeface="+mn-lt"/>
              </a:rPr>
              <a:t>.</a:t>
            </a:r>
            <a:endParaRPr lang="nb-NO" sz="2000" i="1" dirty="0">
              <a:latin typeface="+mn-lt"/>
            </a:endParaRPr>
          </a:p>
          <a:p>
            <a:r>
              <a:rPr lang="en-GB" sz="2000" dirty="0">
                <a:latin typeface="+mn-lt"/>
              </a:rPr>
              <a:t> </a:t>
            </a:r>
            <a:endParaRPr lang="nb-NO" sz="2000" dirty="0">
              <a:latin typeface="+mn-lt"/>
            </a:endParaRPr>
          </a:p>
          <a:p>
            <a:r>
              <a:rPr lang="en-GB" sz="2000" dirty="0">
                <a:latin typeface="+mn-lt"/>
              </a:rPr>
              <a:t> European Science Foundation Policy Briefing, December 2000: </a:t>
            </a:r>
            <a:r>
              <a:rPr lang="en-GB" sz="2000" i="1" dirty="0">
                <a:latin typeface="+mn-lt"/>
              </a:rPr>
              <a:t>Good scientific practice in research and scholarship</a:t>
            </a:r>
            <a:r>
              <a:rPr lang="en-GB" sz="2000" dirty="0">
                <a:latin typeface="+mn-lt"/>
              </a:rPr>
              <a:t>: </a:t>
            </a:r>
            <a:r>
              <a:rPr lang="en-GB" u="sng" dirty="0">
                <a:latin typeface="+mn-lt"/>
                <a:hlinkClick r:id="rId4"/>
              </a:rPr>
              <a:t>http://www.esf.org/fileadmin/Public_documents/Publications/ESPB10.pdf</a:t>
            </a:r>
            <a:endParaRPr lang="nb-NO" dirty="0">
              <a:latin typeface="+mn-lt"/>
            </a:endParaRPr>
          </a:p>
          <a:p>
            <a:r>
              <a:rPr lang="en-GB" sz="2000" dirty="0">
                <a:latin typeface="+mn-lt"/>
              </a:rPr>
              <a:t> </a:t>
            </a:r>
            <a:endParaRPr lang="nb-NO" sz="2000" dirty="0">
              <a:latin typeface="+mn-lt"/>
            </a:endParaRPr>
          </a:p>
          <a:p>
            <a:pPr lvl="0"/>
            <a:endParaRPr lang="en-US" sz="2000" i="1" dirty="0">
              <a:latin typeface="+mn-lt"/>
              <a:ea typeface="Verdana" panose="020B0604030504040204" pitchFamily="34" charset="0"/>
              <a:cs typeface="Verdana" panose="020B0604030504040204" pitchFamily="34" charset="0"/>
            </a:endParaRPr>
          </a:p>
        </p:txBody>
      </p:sp>
      <p:sp>
        <p:nvSpPr>
          <p:cNvPr id="5" name="TekstSylinder 4"/>
          <p:cNvSpPr txBox="1"/>
          <p:nvPr/>
        </p:nvSpPr>
        <p:spPr>
          <a:xfrm>
            <a:off x="4038600" y="6477000"/>
            <a:ext cx="962123" cy="276999"/>
          </a:xfrm>
          <a:prstGeom prst="rect">
            <a:avLst/>
          </a:prstGeom>
          <a:noFill/>
        </p:spPr>
        <p:txBody>
          <a:bodyPr wrap="none" rtlCol="0">
            <a:spAutoFit/>
          </a:bodyPr>
          <a:lstStyle/>
          <a:p>
            <a:r>
              <a:rPr lang="nb-NO" sz="1200" dirty="0" smtClean="0">
                <a:latin typeface="+mn-lt"/>
              </a:rPr>
              <a:t>NSD © 2014</a:t>
            </a:r>
            <a:endParaRPr lang="nb-NO" sz="1200" dirty="0">
              <a:latin typeface="+mn-lt"/>
            </a:endParaRPr>
          </a:p>
        </p:txBody>
      </p:sp>
      <p:sp>
        <p:nvSpPr>
          <p:cNvPr id="6" name="Plassholder for lysbildenummer 2"/>
          <p:cNvSpPr>
            <a:spLocks noGrp="1"/>
          </p:cNvSpPr>
          <p:nvPr>
            <p:ph type="sldNum" sz="quarter" idx="12"/>
          </p:nvPr>
        </p:nvSpPr>
        <p:spPr>
          <a:xfrm>
            <a:off x="6553200" y="6356350"/>
            <a:ext cx="2133600" cy="365125"/>
          </a:xfrm>
        </p:spPr>
        <p:txBody>
          <a:bodyPr/>
          <a:lstStyle/>
          <a:p>
            <a:fld id="{63F1779B-E7A4-4AFA-AB56-9EC091816FFF}" type="slidenum">
              <a:rPr lang="nb-NO" smtClean="0"/>
              <a:t>4</a:t>
            </a:fld>
            <a:endParaRPr lang="nb-NO"/>
          </a:p>
        </p:txBody>
      </p:sp>
      <p:pic>
        <p:nvPicPr>
          <p:cNvPr id="7" name="Picture 2"/>
          <p:cNvPicPr>
            <a:picLocks noChangeAspect="1" noChangeArrowheads="1"/>
          </p:cNvPicPr>
          <p:nvPr/>
        </p:nvPicPr>
        <p:blipFill>
          <a:blip r:embed="rId5" cstate="print"/>
          <a:srcRect/>
          <a:stretch>
            <a:fillRect/>
          </a:stretch>
        </p:blipFill>
        <p:spPr bwMode="auto">
          <a:xfrm>
            <a:off x="257175" y="304800"/>
            <a:ext cx="1419225" cy="473075"/>
          </a:xfrm>
          <a:prstGeom prst="rect">
            <a:avLst/>
          </a:prstGeom>
          <a:noFill/>
          <a:ln w="9525">
            <a:noFill/>
            <a:miter lim="800000"/>
            <a:headEnd/>
            <a:tailEnd/>
          </a:ln>
        </p:spPr>
      </p:pic>
    </p:spTree>
    <p:extLst>
      <p:ext uri="{BB962C8B-B14F-4D97-AF65-F5344CB8AC3E}">
        <p14:creationId xmlns:p14="http://schemas.microsoft.com/office/powerpoint/2010/main" val="17039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tel 1"/>
          <p:cNvSpPr txBox="1">
            <a:spLocks/>
          </p:cNvSpPr>
          <p:nvPr/>
        </p:nvSpPr>
        <p:spPr>
          <a:xfrm>
            <a:off x="887896" y="1981200"/>
            <a:ext cx="7620000" cy="37328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57188" indent="-357188" algn="l">
              <a:spcAft>
                <a:spcPts val="1200"/>
              </a:spcAft>
              <a:buFont typeface="Arial" panose="020B0604020202020204" pitchFamily="34" charset="0"/>
              <a:buChar char="•"/>
            </a:pPr>
            <a:r>
              <a:rPr lang="en-GB" sz="2800" dirty="0" smtClean="0">
                <a:cs typeface="Times New Roman" pitchFamily="18" charset="0"/>
              </a:rPr>
              <a:t>The international push towards open access and data sharing increases the need for trusted and sustainable research data infrastructures and research data archives</a:t>
            </a:r>
          </a:p>
          <a:p>
            <a:pPr marL="357188" indent="-357188" algn="l">
              <a:spcAft>
                <a:spcPts val="1200"/>
              </a:spcAft>
              <a:buFont typeface="Arial" panose="020B0604020202020204" pitchFamily="34" charset="0"/>
              <a:buChar char="•"/>
            </a:pPr>
            <a:r>
              <a:rPr lang="en-GB" sz="2800" dirty="0" smtClean="0">
                <a:cs typeface="Times New Roman" pitchFamily="18" charset="0"/>
              </a:rPr>
              <a:t>Open access policy rely on good data management, including long-term preservation and permanent access to data resources</a:t>
            </a:r>
          </a:p>
        </p:txBody>
      </p:sp>
      <p:sp>
        <p:nvSpPr>
          <p:cNvPr id="3" name="Plassholder for lysbildenummer 2"/>
          <p:cNvSpPr>
            <a:spLocks noGrp="1"/>
          </p:cNvSpPr>
          <p:nvPr>
            <p:ph type="sldNum" sz="quarter" idx="12"/>
          </p:nvPr>
        </p:nvSpPr>
        <p:spPr/>
        <p:txBody>
          <a:bodyPr/>
          <a:lstStyle/>
          <a:p>
            <a:fld id="{63F1779B-E7A4-4AFA-AB56-9EC091816FFF}" type="slidenum">
              <a:rPr lang="nb-NO" smtClean="0"/>
              <a:t>5</a:t>
            </a:fld>
            <a:endParaRPr lang="nb-NO" dirty="0"/>
          </a:p>
        </p:txBody>
      </p:sp>
      <p:sp>
        <p:nvSpPr>
          <p:cNvPr id="11" name="TekstSylinder 10"/>
          <p:cNvSpPr txBox="1"/>
          <p:nvPr/>
        </p:nvSpPr>
        <p:spPr>
          <a:xfrm>
            <a:off x="4038600" y="6477000"/>
            <a:ext cx="1048685" cy="276999"/>
          </a:xfrm>
          <a:prstGeom prst="rect">
            <a:avLst/>
          </a:prstGeom>
          <a:noFill/>
        </p:spPr>
        <p:txBody>
          <a:bodyPr wrap="none" rtlCol="0">
            <a:spAutoFit/>
          </a:bodyPr>
          <a:lstStyle/>
          <a:p>
            <a:r>
              <a:rPr lang="nb-NO" sz="1200" dirty="0" smtClean="0"/>
              <a:t>NSD © 2014</a:t>
            </a:r>
            <a:endParaRPr lang="nb-NO" sz="1200" dirty="0"/>
          </a:p>
        </p:txBody>
      </p:sp>
      <p:sp>
        <p:nvSpPr>
          <p:cNvPr id="13" name="Rektangel 1"/>
          <p:cNvSpPr>
            <a:spLocks noChangeArrowheads="1"/>
          </p:cNvSpPr>
          <p:nvPr/>
        </p:nvSpPr>
        <p:spPr bwMode="auto">
          <a:xfrm>
            <a:off x="826293" y="1012219"/>
            <a:ext cx="6424613" cy="1077218"/>
          </a:xfrm>
          <a:prstGeom prst="rect">
            <a:avLst/>
          </a:prstGeom>
          <a:noFill/>
          <a:ln w="9525">
            <a:noFill/>
            <a:miter lim="800000"/>
            <a:headEnd/>
            <a:tailEnd/>
          </a:ln>
        </p:spPr>
        <p:txBody>
          <a:bodyPr wrap="square">
            <a:spAutoFit/>
          </a:bodyPr>
          <a:lstStyle/>
          <a:p>
            <a:pPr algn="ctr"/>
            <a:r>
              <a:rPr lang="en-US" sz="3200" b="1" dirty="0" smtClean="0">
                <a:solidFill>
                  <a:schemeClr val="tx2">
                    <a:lumMod val="75000"/>
                  </a:schemeClr>
                </a:solidFill>
                <a:latin typeface="+mn-lt"/>
                <a:cs typeface="Times New Roman" pitchFamily="18" charset="0"/>
              </a:rPr>
              <a:t>Common Needs and Requirements </a:t>
            </a:r>
          </a:p>
          <a:p>
            <a:pPr algn="ctr"/>
            <a:r>
              <a:rPr lang="en-US" sz="3200" b="1" dirty="0" smtClean="0">
                <a:solidFill>
                  <a:schemeClr val="tx2">
                    <a:lumMod val="75000"/>
                  </a:schemeClr>
                </a:solidFill>
                <a:latin typeface="+mn-lt"/>
                <a:cs typeface="Times New Roman" pitchFamily="18" charset="0"/>
              </a:rPr>
              <a:t>Building Capacity and Trust</a:t>
            </a:r>
            <a:endParaRPr lang="nb-NO" sz="3200" b="1" dirty="0">
              <a:solidFill>
                <a:schemeClr val="tx2">
                  <a:lumMod val="75000"/>
                </a:schemeClr>
              </a:solidFill>
              <a:latin typeface="+mn-lt"/>
            </a:endParaRPr>
          </a:p>
        </p:txBody>
      </p:sp>
      <p:pic>
        <p:nvPicPr>
          <p:cNvPr id="14" name="Picture 2"/>
          <p:cNvPicPr>
            <a:picLocks noChangeAspect="1" noChangeArrowheads="1"/>
          </p:cNvPicPr>
          <p:nvPr/>
        </p:nvPicPr>
        <p:blipFill>
          <a:blip r:embed="rId3" cstate="print"/>
          <a:srcRect/>
          <a:stretch>
            <a:fillRect/>
          </a:stretch>
        </p:blipFill>
        <p:spPr bwMode="auto">
          <a:xfrm>
            <a:off x="257175" y="304800"/>
            <a:ext cx="1419225" cy="473075"/>
          </a:xfrm>
          <a:prstGeom prst="rect">
            <a:avLst/>
          </a:prstGeom>
          <a:noFill/>
          <a:ln w="9525">
            <a:noFill/>
            <a:miter lim="800000"/>
            <a:headEnd/>
            <a:tailEnd/>
          </a:ln>
        </p:spPr>
      </p:pic>
    </p:spTree>
    <p:extLst>
      <p:ext uri="{BB962C8B-B14F-4D97-AF65-F5344CB8AC3E}">
        <p14:creationId xmlns:p14="http://schemas.microsoft.com/office/powerpoint/2010/main" val="304740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tel 1"/>
          <p:cNvSpPr txBox="1">
            <a:spLocks/>
          </p:cNvSpPr>
          <p:nvPr/>
        </p:nvSpPr>
        <p:spPr>
          <a:xfrm>
            <a:off x="762000" y="1447800"/>
            <a:ext cx="7848600" cy="46578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smtClean="0"/>
          </a:p>
          <a:p>
            <a:pPr algn="l"/>
            <a:r>
              <a:rPr lang="en-GB" sz="2400" dirty="0" smtClean="0"/>
              <a:t>The </a:t>
            </a:r>
            <a:r>
              <a:rPr lang="en-GB" sz="2400" dirty="0"/>
              <a:t>success of an open data policy also relies on the existence of a data sharing culture, i.e. the researcher must be willing to deposit and share data. </a:t>
            </a:r>
            <a:endParaRPr lang="en-GB" sz="2400" dirty="0" smtClean="0"/>
          </a:p>
          <a:p>
            <a:pPr algn="l"/>
            <a:endParaRPr lang="en-GB" sz="2400" dirty="0"/>
          </a:p>
          <a:p>
            <a:pPr algn="l"/>
            <a:r>
              <a:rPr lang="en-GB" sz="2400" dirty="0" smtClean="0"/>
              <a:t>Today </a:t>
            </a:r>
            <a:r>
              <a:rPr lang="en-GB" sz="2400" dirty="0"/>
              <a:t>only a fraction of produced research data are deposited in a professional data archive and made available for secondary analyses</a:t>
            </a:r>
            <a:r>
              <a:rPr lang="en-GB" sz="2400" dirty="0" smtClean="0"/>
              <a:t>.</a:t>
            </a:r>
          </a:p>
          <a:p>
            <a:pPr algn="l"/>
            <a:r>
              <a:rPr lang="en-GB" sz="2400" dirty="0" smtClean="0"/>
              <a:t> </a:t>
            </a:r>
          </a:p>
          <a:p>
            <a:pPr algn="l"/>
            <a:r>
              <a:rPr lang="en-GB" sz="2400" dirty="0" smtClean="0"/>
              <a:t>The result is massive </a:t>
            </a:r>
            <a:r>
              <a:rPr lang="en-GB" sz="2400" dirty="0"/>
              <a:t>loss of investments in valuable research data and the benefits of data sharing. </a:t>
            </a:r>
            <a:endParaRPr lang="en-GB" sz="2400" dirty="0" smtClean="0"/>
          </a:p>
          <a:p>
            <a:pPr algn="l"/>
            <a:endParaRPr lang="en-GB" sz="2400" dirty="0"/>
          </a:p>
          <a:p>
            <a:pPr algn="l"/>
            <a:r>
              <a:rPr lang="en-GB" sz="2400" dirty="0" smtClean="0"/>
              <a:t>When </a:t>
            </a:r>
            <a:r>
              <a:rPr lang="en-GB" sz="2400" dirty="0"/>
              <a:t>building policy frameworks into </a:t>
            </a:r>
            <a:r>
              <a:rPr lang="en-GB" sz="2400" dirty="0" smtClean="0"/>
              <a:t>research infrastructure (or ‘deposit service offers’ ‘research data archives’), </a:t>
            </a:r>
            <a:r>
              <a:rPr lang="en-GB" sz="2400" dirty="0"/>
              <a:t>the element of </a:t>
            </a:r>
            <a:r>
              <a:rPr lang="en-GB" sz="2400" i="1" dirty="0"/>
              <a:t>trust</a:t>
            </a:r>
            <a:r>
              <a:rPr lang="en-GB" sz="2400" dirty="0"/>
              <a:t> is </a:t>
            </a:r>
            <a:r>
              <a:rPr lang="en-GB" sz="2400" dirty="0" smtClean="0"/>
              <a:t>an important issue. </a:t>
            </a:r>
            <a:endParaRPr lang="nb-NO" sz="2400" dirty="0"/>
          </a:p>
        </p:txBody>
      </p:sp>
      <p:sp>
        <p:nvSpPr>
          <p:cNvPr id="3" name="Plassholder for lysbildenummer 2"/>
          <p:cNvSpPr>
            <a:spLocks noGrp="1"/>
          </p:cNvSpPr>
          <p:nvPr>
            <p:ph type="sldNum" sz="quarter" idx="12"/>
          </p:nvPr>
        </p:nvSpPr>
        <p:spPr/>
        <p:txBody>
          <a:bodyPr/>
          <a:lstStyle/>
          <a:p>
            <a:fld id="{63F1779B-E7A4-4AFA-AB56-9EC091816FFF}" type="slidenum">
              <a:rPr lang="nb-NO" smtClean="0"/>
              <a:t>6</a:t>
            </a:fld>
            <a:endParaRPr lang="nb-NO"/>
          </a:p>
        </p:txBody>
      </p:sp>
      <p:sp>
        <p:nvSpPr>
          <p:cNvPr id="11" name="TekstSylinder 10"/>
          <p:cNvSpPr txBox="1"/>
          <p:nvPr/>
        </p:nvSpPr>
        <p:spPr>
          <a:xfrm>
            <a:off x="4038600" y="6477000"/>
            <a:ext cx="1048685" cy="276999"/>
          </a:xfrm>
          <a:prstGeom prst="rect">
            <a:avLst/>
          </a:prstGeom>
          <a:noFill/>
        </p:spPr>
        <p:txBody>
          <a:bodyPr wrap="none" rtlCol="0">
            <a:spAutoFit/>
          </a:bodyPr>
          <a:lstStyle/>
          <a:p>
            <a:r>
              <a:rPr lang="nb-NO" sz="1200" dirty="0" smtClean="0"/>
              <a:t>NSD © 2014</a:t>
            </a:r>
            <a:endParaRPr lang="nb-NO" sz="1200" dirty="0"/>
          </a:p>
        </p:txBody>
      </p:sp>
      <p:sp>
        <p:nvSpPr>
          <p:cNvPr id="13" name="Rektangel 1"/>
          <p:cNvSpPr>
            <a:spLocks noChangeArrowheads="1"/>
          </p:cNvSpPr>
          <p:nvPr/>
        </p:nvSpPr>
        <p:spPr bwMode="auto">
          <a:xfrm>
            <a:off x="868019" y="767936"/>
            <a:ext cx="5436704" cy="523220"/>
          </a:xfrm>
          <a:prstGeom prst="rect">
            <a:avLst/>
          </a:prstGeom>
          <a:noFill/>
          <a:ln w="9525">
            <a:noFill/>
            <a:miter lim="800000"/>
            <a:headEnd/>
            <a:tailEnd/>
          </a:ln>
        </p:spPr>
        <p:txBody>
          <a:bodyPr wrap="square">
            <a:spAutoFit/>
          </a:bodyPr>
          <a:lstStyle/>
          <a:p>
            <a:r>
              <a:rPr lang="en-US" sz="2800" b="1" dirty="0" smtClean="0">
                <a:solidFill>
                  <a:schemeClr val="tx2">
                    <a:lumMod val="75000"/>
                  </a:schemeClr>
                </a:solidFill>
                <a:latin typeface="+mn-lt"/>
                <a:cs typeface="Times New Roman" pitchFamily="18" charset="0"/>
              </a:rPr>
              <a:t>Building Capacity and Trust</a:t>
            </a:r>
            <a:endParaRPr lang="nb-NO" sz="2800" b="1" dirty="0">
              <a:solidFill>
                <a:schemeClr val="tx2">
                  <a:lumMod val="75000"/>
                </a:schemeClr>
              </a:solidFill>
              <a:latin typeface="+mn-lt"/>
            </a:endParaRPr>
          </a:p>
        </p:txBody>
      </p:sp>
      <p:pic>
        <p:nvPicPr>
          <p:cNvPr id="14" name="Picture 2"/>
          <p:cNvPicPr>
            <a:picLocks noChangeAspect="1" noChangeArrowheads="1"/>
          </p:cNvPicPr>
          <p:nvPr/>
        </p:nvPicPr>
        <p:blipFill>
          <a:blip r:embed="rId3" cstate="print"/>
          <a:srcRect/>
          <a:stretch>
            <a:fillRect/>
          </a:stretch>
        </p:blipFill>
        <p:spPr bwMode="auto">
          <a:xfrm>
            <a:off x="257175" y="304800"/>
            <a:ext cx="1419225" cy="473075"/>
          </a:xfrm>
          <a:prstGeom prst="rect">
            <a:avLst/>
          </a:prstGeom>
          <a:noFill/>
          <a:ln w="9525">
            <a:noFill/>
            <a:miter lim="800000"/>
            <a:headEnd/>
            <a:tailEnd/>
          </a:ln>
        </p:spPr>
      </p:pic>
    </p:spTree>
    <p:extLst>
      <p:ext uri="{BB962C8B-B14F-4D97-AF65-F5344CB8AC3E}">
        <p14:creationId xmlns:p14="http://schemas.microsoft.com/office/powerpoint/2010/main" val="332797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tel 1"/>
          <p:cNvSpPr txBox="1">
            <a:spLocks/>
          </p:cNvSpPr>
          <p:nvPr/>
        </p:nvSpPr>
        <p:spPr>
          <a:xfrm>
            <a:off x="457200" y="1981200"/>
            <a:ext cx="8382000" cy="28184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smtClean="0"/>
          </a:p>
          <a:p>
            <a:pPr algn="l"/>
            <a:endParaRPr lang="en-GB" sz="2400" dirty="0"/>
          </a:p>
          <a:p>
            <a:pPr algn="l"/>
            <a:endParaRPr lang="en-GB" sz="2400" dirty="0" smtClean="0"/>
          </a:p>
          <a:p>
            <a:pPr algn="l"/>
            <a:r>
              <a:rPr lang="en-GB" sz="2400" dirty="0" smtClean="0"/>
              <a:t>Studies indicate that the main </a:t>
            </a:r>
            <a:r>
              <a:rPr lang="en-GB" sz="2400" dirty="0"/>
              <a:t>o</a:t>
            </a:r>
            <a:r>
              <a:rPr lang="en-GB" sz="2400" dirty="0" smtClean="0"/>
              <a:t>bstacles </a:t>
            </a:r>
            <a:r>
              <a:rPr lang="en-GB" sz="2400" dirty="0"/>
              <a:t>to data archiving and sharing across scientific fields </a:t>
            </a:r>
            <a:r>
              <a:rPr lang="en-GB" sz="2400" dirty="0" smtClean="0"/>
              <a:t>are:</a:t>
            </a:r>
          </a:p>
          <a:p>
            <a:pPr algn="l"/>
            <a:endParaRPr lang="nb-NO" sz="2400" dirty="0"/>
          </a:p>
          <a:p>
            <a:pPr marL="342900" lvl="0" indent="-342900" algn="l">
              <a:buFont typeface="Arial" panose="020B0604020202020204" pitchFamily="34" charset="0"/>
              <a:buChar char="•"/>
            </a:pPr>
            <a:r>
              <a:rPr lang="en-GB" sz="2800" dirty="0"/>
              <a:t>Lack of time to prepare data for open access - takes up </a:t>
            </a:r>
            <a:r>
              <a:rPr lang="en-GB" sz="2800" b="1" dirty="0"/>
              <a:t>valuable research time</a:t>
            </a:r>
            <a:endParaRPr lang="nb-NO" sz="2800" dirty="0"/>
          </a:p>
          <a:p>
            <a:pPr marL="342900" lvl="0" indent="-342900" algn="l">
              <a:buFont typeface="Arial" panose="020B0604020202020204" pitchFamily="34" charset="0"/>
              <a:buChar char="•"/>
            </a:pPr>
            <a:r>
              <a:rPr lang="en-GB" sz="2800" dirty="0"/>
              <a:t>Lack of adequate technical </a:t>
            </a:r>
            <a:r>
              <a:rPr lang="en-GB" sz="2800" b="1" dirty="0"/>
              <a:t>infrastructure</a:t>
            </a:r>
            <a:endParaRPr lang="nb-NO" sz="2800" dirty="0"/>
          </a:p>
          <a:p>
            <a:pPr marL="342900" lvl="0" indent="-342900" algn="l">
              <a:buFont typeface="Arial" panose="020B0604020202020204" pitchFamily="34" charset="0"/>
              <a:buChar char="•"/>
            </a:pPr>
            <a:r>
              <a:rPr lang="en-GB" sz="2800" dirty="0"/>
              <a:t>Reduced possibilities of future scientific publications</a:t>
            </a:r>
            <a:endParaRPr lang="nb-NO" sz="2800" dirty="0"/>
          </a:p>
          <a:p>
            <a:pPr marL="342900" lvl="0" indent="-342900" algn="l">
              <a:buFont typeface="Arial" panose="020B0604020202020204" pitchFamily="34" charset="0"/>
              <a:buChar char="•"/>
            </a:pPr>
            <a:r>
              <a:rPr lang="en-GB" sz="2800" dirty="0"/>
              <a:t>Fear that other researchers will not understand data</a:t>
            </a:r>
            <a:endParaRPr lang="nb-NO" sz="2800" dirty="0"/>
          </a:p>
          <a:p>
            <a:pPr marL="342900" indent="-342900" algn="l">
              <a:buFont typeface="Arial" panose="020B0604020202020204" pitchFamily="34" charset="0"/>
              <a:buChar char="•"/>
            </a:pPr>
            <a:r>
              <a:rPr lang="en-GB" sz="2800" dirty="0"/>
              <a:t>Inability to give access due to sensitivity issues</a:t>
            </a:r>
            <a:r>
              <a:rPr lang="en-GB" sz="2800" b="1" dirty="0"/>
              <a:t> </a:t>
            </a:r>
            <a:r>
              <a:rPr lang="en-GB" sz="2800" dirty="0"/>
              <a:t>(mostly social- and health sciences</a:t>
            </a:r>
            <a:r>
              <a:rPr lang="en-GB" sz="2800" dirty="0" smtClean="0"/>
              <a:t>)</a:t>
            </a:r>
          </a:p>
          <a:p>
            <a:pPr algn="l"/>
            <a:r>
              <a:rPr lang="en-GB" sz="2800" dirty="0" smtClean="0"/>
              <a:t> </a:t>
            </a:r>
          </a:p>
          <a:p>
            <a:pPr algn="l"/>
            <a:endParaRPr lang="en-GB" sz="2400" dirty="0"/>
          </a:p>
          <a:p>
            <a:pPr algn="l"/>
            <a:r>
              <a:rPr lang="nb-NO" sz="1800" dirty="0" smtClean="0">
                <a:hlinkClick r:id="rId3"/>
              </a:rPr>
              <a:t>http</a:t>
            </a:r>
            <a:r>
              <a:rPr lang="nb-NO" sz="1800" dirty="0">
                <a:hlinkClick r:id="rId3"/>
              </a:rPr>
              <a:t>://</a:t>
            </a:r>
            <a:r>
              <a:rPr lang="nb-NO" sz="1800" dirty="0" smtClean="0">
                <a:hlinkClick r:id="rId3"/>
              </a:rPr>
              <a:t>www.forskningsradet.no/en/Newsarticle/Norwegian_researchers_willing_to_share_research_data/1253996461347</a:t>
            </a:r>
            <a:endParaRPr lang="nb-NO" sz="1800" dirty="0" smtClean="0"/>
          </a:p>
          <a:p>
            <a:pPr algn="l"/>
            <a:endParaRPr lang="nb-NO" sz="1800" dirty="0"/>
          </a:p>
          <a:p>
            <a:pPr marL="342900" lvl="0" indent="-342900" algn="l">
              <a:buFont typeface="Arial" panose="020B0604020202020204" pitchFamily="34" charset="0"/>
              <a:buChar char="•"/>
            </a:pPr>
            <a:endParaRPr lang="nb-NO" sz="1800" dirty="0"/>
          </a:p>
        </p:txBody>
      </p:sp>
      <p:sp>
        <p:nvSpPr>
          <p:cNvPr id="3" name="Plassholder for lysbildenummer 2"/>
          <p:cNvSpPr>
            <a:spLocks noGrp="1"/>
          </p:cNvSpPr>
          <p:nvPr>
            <p:ph type="sldNum" sz="quarter" idx="12"/>
          </p:nvPr>
        </p:nvSpPr>
        <p:spPr/>
        <p:txBody>
          <a:bodyPr/>
          <a:lstStyle/>
          <a:p>
            <a:fld id="{63F1779B-E7A4-4AFA-AB56-9EC091816FFF}" type="slidenum">
              <a:rPr lang="nb-NO" smtClean="0"/>
              <a:t>7</a:t>
            </a:fld>
            <a:endParaRPr lang="nb-NO" dirty="0"/>
          </a:p>
        </p:txBody>
      </p:sp>
      <p:sp>
        <p:nvSpPr>
          <p:cNvPr id="11" name="TekstSylinder 10"/>
          <p:cNvSpPr txBox="1"/>
          <p:nvPr/>
        </p:nvSpPr>
        <p:spPr>
          <a:xfrm>
            <a:off x="4038600" y="6477000"/>
            <a:ext cx="1048685" cy="276999"/>
          </a:xfrm>
          <a:prstGeom prst="rect">
            <a:avLst/>
          </a:prstGeom>
          <a:noFill/>
        </p:spPr>
        <p:txBody>
          <a:bodyPr wrap="none" rtlCol="0">
            <a:spAutoFit/>
          </a:bodyPr>
          <a:lstStyle/>
          <a:p>
            <a:r>
              <a:rPr lang="nb-NO" sz="1200" dirty="0" smtClean="0"/>
              <a:t>NSD © 2014</a:t>
            </a:r>
            <a:endParaRPr lang="nb-NO" sz="1200" dirty="0"/>
          </a:p>
        </p:txBody>
      </p:sp>
      <p:pic>
        <p:nvPicPr>
          <p:cNvPr id="14" name="Picture 2"/>
          <p:cNvPicPr>
            <a:picLocks noChangeAspect="1" noChangeArrowheads="1"/>
          </p:cNvPicPr>
          <p:nvPr/>
        </p:nvPicPr>
        <p:blipFill>
          <a:blip r:embed="rId4" cstate="print"/>
          <a:srcRect/>
          <a:stretch>
            <a:fillRect/>
          </a:stretch>
        </p:blipFill>
        <p:spPr bwMode="auto">
          <a:xfrm>
            <a:off x="257175" y="304800"/>
            <a:ext cx="1419225" cy="473075"/>
          </a:xfrm>
          <a:prstGeom prst="rect">
            <a:avLst/>
          </a:prstGeom>
          <a:noFill/>
          <a:ln w="9525">
            <a:noFill/>
            <a:miter lim="800000"/>
            <a:headEnd/>
            <a:tailEnd/>
          </a:ln>
        </p:spPr>
      </p:pic>
    </p:spTree>
    <p:extLst>
      <p:ext uri="{BB962C8B-B14F-4D97-AF65-F5344CB8AC3E}">
        <p14:creationId xmlns:p14="http://schemas.microsoft.com/office/powerpoint/2010/main" val="43970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746125" y="2174875"/>
            <a:ext cx="184150" cy="457200"/>
          </a:xfrm>
          <a:prstGeom prst="rect">
            <a:avLst/>
          </a:prstGeom>
          <a:noFill/>
          <a:ln w="9525">
            <a:noFill/>
            <a:miter lim="800000"/>
            <a:headEnd/>
            <a:tailEnd/>
          </a:ln>
        </p:spPr>
        <p:txBody>
          <a:bodyPr wrap="none">
            <a:spAutoFit/>
          </a:bodyPr>
          <a:lstStyle/>
          <a:p>
            <a:endParaRPr lang="en-US" sz="2400">
              <a:latin typeface="+mn-lt"/>
            </a:endParaRPr>
          </a:p>
        </p:txBody>
      </p:sp>
      <p:sp>
        <p:nvSpPr>
          <p:cNvPr id="7" name="Text Box 5"/>
          <p:cNvSpPr txBox="1">
            <a:spLocks noChangeArrowheads="1"/>
          </p:cNvSpPr>
          <p:nvPr/>
        </p:nvSpPr>
        <p:spPr bwMode="auto">
          <a:xfrm>
            <a:off x="869358" y="1765611"/>
            <a:ext cx="7985126" cy="3939540"/>
          </a:xfrm>
          <a:prstGeom prst="rect">
            <a:avLst/>
          </a:prstGeom>
          <a:noFill/>
          <a:ln>
            <a:noFill/>
          </a:ln>
          <a:extLst/>
        </p:spPr>
        <p:txBody>
          <a:bodyPr wrap="square">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1200"/>
              </a:spcAft>
              <a:defRPr/>
            </a:pPr>
            <a:r>
              <a:rPr lang="en-GB" sz="2200" b="1" dirty="0" smtClean="0">
                <a:latin typeface="+mn-lt"/>
                <a:cs typeface="Times New Roman" pitchFamily="18" charset="0"/>
              </a:rPr>
              <a:t>“</a:t>
            </a:r>
            <a:r>
              <a:rPr lang="en-GB" sz="2200" i="1" dirty="0" smtClean="0">
                <a:latin typeface="+mn-lt"/>
                <a:cs typeface="Times New Roman" pitchFamily="18" charset="0"/>
              </a:rPr>
              <a:t>DASISH will rely on common data services offered by a network of strong data centres with national backing”</a:t>
            </a:r>
          </a:p>
          <a:p>
            <a:pPr eaLnBrk="1" fontAlgn="auto" hangingPunct="1">
              <a:spcBef>
                <a:spcPts val="0"/>
              </a:spcBef>
              <a:spcAft>
                <a:spcPts val="0"/>
              </a:spcAft>
              <a:defRPr/>
            </a:pPr>
            <a:r>
              <a:rPr lang="nb-NO" sz="2200" b="1" dirty="0" smtClean="0">
                <a:latin typeface="+mn-lt"/>
                <a:cs typeface="Times New Roman" pitchFamily="18" charset="0"/>
              </a:rPr>
              <a:t>Purpose:</a:t>
            </a:r>
          </a:p>
          <a:p>
            <a:pPr marL="457200" indent="-457200" eaLnBrk="1" fontAlgn="auto" hangingPunct="1">
              <a:spcBef>
                <a:spcPts val="0"/>
              </a:spcBef>
              <a:spcAft>
                <a:spcPts val="1200"/>
              </a:spcAft>
              <a:buFont typeface="Arial" pitchFamily="34" charset="0"/>
              <a:buChar char="•"/>
              <a:defRPr/>
            </a:pPr>
            <a:r>
              <a:rPr lang="en-US" sz="2200" dirty="0" smtClean="0">
                <a:latin typeface="+mn-lt"/>
                <a:cs typeface="Arial" charset="0"/>
              </a:rPr>
              <a:t>Assess and discuss the state of data and deposit services in the SSH domain </a:t>
            </a:r>
            <a:r>
              <a:rPr lang="en-GB" sz="2200" dirty="0" smtClean="0">
                <a:latin typeface="+mn-lt"/>
              </a:rPr>
              <a:t>and identify gaps, bottlenecks and requirements</a:t>
            </a:r>
            <a:endParaRPr lang="en-US" sz="2200" dirty="0" smtClean="0">
              <a:latin typeface="+mn-lt"/>
              <a:cs typeface="Arial" charset="0"/>
            </a:endParaRPr>
          </a:p>
          <a:p>
            <a:pPr marL="457200" indent="-457200" eaLnBrk="1" fontAlgn="auto" hangingPunct="1">
              <a:spcBef>
                <a:spcPts val="0"/>
              </a:spcBef>
              <a:spcAft>
                <a:spcPts val="1200"/>
              </a:spcAft>
              <a:buFont typeface="Arial" pitchFamily="34" charset="0"/>
              <a:buChar char="•"/>
              <a:defRPr/>
            </a:pPr>
            <a:r>
              <a:rPr lang="en-US" sz="2200" dirty="0" smtClean="0">
                <a:latin typeface="+mn-lt"/>
                <a:cs typeface="Arial" charset="0"/>
              </a:rPr>
              <a:t>Develop and recommend requirements and a research data archive model which handle various types of data</a:t>
            </a:r>
          </a:p>
          <a:p>
            <a:pPr marL="457200" indent="-457200" eaLnBrk="1" fontAlgn="auto" hangingPunct="1">
              <a:spcBef>
                <a:spcPts val="0"/>
              </a:spcBef>
              <a:spcAft>
                <a:spcPts val="1200"/>
              </a:spcAft>
              <a:buFont typeface="Arial" pitchFamily="34" charset="0"/>
              <a:buChar char="•"/>
              <a:defRPr/>
            </a:pPr>
            <a:r>
              <a:rPr lang="en-US" sz="2200" dirty="0" smtClean="0">
                <a:latin typeface="+mn-lt"/>
                <a:cs typeface="Arial" charset="0"/>
              </a:rPr>
              <a:t>Suggest policy rules and guidelines for proper data management, that can be taken up by data infrastructures providing long term preservation and curation services</a:t>
            </a:r>
            <a:endParaRPr lang="nb-NO" sz="2200" dirty="0" smtClean="0">
              <a:latin typeface="+mn-lt"/>
              <a:cs typeface="Times New Roman" pitchFamily="18" charset="0"/>
            </a:endParaRPr>
          </a:p>
        </p:txBody>
      </p:sp>
      <p:sp>
        <p:nvSpPr>
          <p:cNvPr id="37893" name="Rektangel 4"/>
          <p:cNvSpPr>
            <a:spLocks noChangeArrowheads="1"/>
          </p:cNvSpPr>
          <p:nvPr/>
        </p:nvSpPr>
        <p:spPr bwMode="auto">
          <a:xfrm>
            <a:off x="962755" y="1219200"/>
            <a:ext cx="7891729" cy="523220"/>
          </a:xfrm>
          <a:prstGeom prst="rect">
            <a:avLst/>
          </a:prstGeom>
          <a:noFill/>
          <a:ln w="9525">
            <a:noFill/>
            <a:miter lim="800000"/>
            <a:headEnd/>
            <a:tailEnd/>
          </a:ln>
        </p:spPr>
        <p:txBody>
          <a:bodyPr wrap="square">
            <a:spAutoFit/>
          </a:bodyPr>
          <a:lstStyle/>
          <a:p>
            <a:r>
              <a:rPr lang="en-GB" sz="2800" b="1" dirty="0" smtClean="0">
                <a:solidFill>
                  <a:schemeClr val="tx2">
                    <a:lumMod val="75000"/>
                  </a:schemeClr>
                </a:solidFill>
                <a:latin typeface="+mn-lt"/>
                <a:cs typeface="Times New Roman" pitchFamily="18" charset="0"/>
              </a:rPr>
              <a:t>WP4 – Building Blocks of Trustworthiness</a:t>
            </a:r>
            <a:endParaRPr lang="nb-NO" sz="2800" dirty="0">
              <a:solidFill>
                <a:schemeClr val="tx2">
                  <a:lumMod val="75000"/>
                </a:schemeClr>
              </a:solidFill>
              <a:latin typeface="+mn-lt"/>
            </a:endParaRPr>
          </a:p>
        </p:txBody>
      </p:sp>
      <p:sp>
        <p:nvSpPr>
          <p:cNvPr id="8" name="TekstSylinder 7"/>
          <p:cNvSpPr txBox="1"/>
          <p:nvPr/>
        </p:nvSpPr>
        <p:spPr>
          <a:xfrm>
            <a:off x="4038600" y="6477000"/>
            <a:ext cx="962123" cy="276999"/>
          </a:xfrm>
          <a:prstGeom prst="rect">
            <a:avLst/>
          </a:prstGeom>
          <a:noFill/>
        </p:spPr>
        <p:txBody>
          <a:bodyPr wrap="none" rtlCol="0">
            <a:spAutoFit/>
          </a:bodyPr>
          <a:lstStyle/>
          <a:p>
            <a:r>
              <a:rPr lang="nb-NO" sz="1200" dirty="0" smtClean="0">
                <a:latin typeface="+mn-lt"/>
              </a:rPr>
              <a:t>NSD © 2014</a:t>
            </a:r>
            <a:endParaRPr lang="nb-NO" sz="1200" dirty="0">
              <a:latin typeface="+mn-lt"/>
            </a:endParaRPr>
          </a:p>
        </p:txBody>
      </p:sp>
      <p:pic>
        <p:nvPicPr>
          <p:cNvPr id="9" name="Picture 2"/>
          <p:cNvPicPr>
            <a:picLocks noChangeAspect="1" noChangeArrowheads="1"/>
          </p:cNvPicPr>
          <p:nvPr/>
        </p:nvPicPr>
        <p:blipFill>
          <a:blip r:embed="rId2" cstate="print"/>
          <a:srcRect/>
          <a:stretch>
            <a:fillRect/>
          </a:stretch>
        </p:blipFill>
        <p:spPr bwMode="auto">
          <a:xfrm>
            <a:off x="257175" y="304800"/>
            <a:ext cx="1419225" cy="473075"/>
          </a:xfrm>
          <a:prstGeom prst="rect">
            <a:avLst/>
          </a:prstGeom>
          <a:noFill/>
          <a:ln w="9525">
            <a:noFill/>
            <a:miter lim="800000"/>
            <a:headEnd/>
            <a:tailEnd/>
          </a:ln>
        </p:spPr>
      </p:pic>
      <p:sp>
        <p:nvSpPr>
          <p:cNvPr id="2" name="Plassholder for lysbildenummer 1"/>
          <p:cNvSpPr>
            <a:spLocks noGrp="1"/>
          </p:cNvSpPr>
          <p:nvPr>
            <p:ph type="sldNum" sz="quarter" idx="12"/>
          </p:nvPr>
        </p:nvSpPr>
        <p:spPr/>
        <p:txBody>
          <a:bodyPr/>
          <a:lstStyle/>
          <a:p>
            <a:pPr>
              <a:defRPr/>
            </a:pPr>
            <a:fld id="{F129D6C1-BFD6-4796-AC0F-BEA784570D06}" type="slidenum">
              <a:rPr lang="nb-NO" smtClean="0"/>
              <a:pPr>
                <a:defRPr/>
              </a:pPr>
              <a:t>8</a:t>
            </a:fld>
            <a:endParaRPr lang="nb-NO"/>
          </a:p>
        </p:txBody>
      </p:sp>
    </p:spTree>
    <p:extLst>
      <p:ext uri="{BB962C8B-B14F-4D97-AF65-F5344CB8AC3E}">
        <p14:creationId xmlns:p14="http://schemas.microsoft.com/office/powerpoint/2010/main" val="102866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ktangel 2"/>
          <p:cNvSpPr>
            <a:spLocks noChangeArrowheads="1"/>
          </p:cNvSpPr>
          <p:nvPr/>
        </p:nvSpPr>
        <p:spPr bwMode="auto">
          <a:xfrm>
            <a:off x="996729" y="1229380"/>
            <a:ext cx="5708871" cy="523220"/>
          </a:xfrm>
          <a:prstGeom prst="rect">
            <a:avLst/>
          </a:prstGeom>
          <a:noFill/>
          <a:ln w="9525">
            <a:noFill/>
            <a:miter lim="800000"/>
            <a:headEnd/>
            <a:tailEnd/>
          </a:ln>
        </p:spPr>
        <p:txBody>
          <a:bodyPr wrap="none">
            <a:spAutoFit/>
          </a:bodyPr>
          <a:lstStyle/>
          <a:p>
            <a:r>
              <a:rPr lang="en-GB" sz="2800" b="1" dirty="0">
                <a:solidFill>
                  <a:schemeClr val="tx2">
                    <a:lumMod val="75000"/>
                  </a:schemeClr>
                </a:solidFill>
                <a:latin typeface="+mn-lt"/>
                <a:cs typeface="Times New Roman" pitchFamily="18" charset="0"/>
              </a:rPr>
              <a:t>DASISH PM Distribution and Partners</a:t>
            </a:r>
            <a:endParaRPr lang="nb-NO" sz="2800" b="1" dirty="0">
              <a:solidFill>
                <a:schemeClr val="tx2">
                  <a:lumMod val="75000"/>
                </a:schemeClr>
              </a:solidFill>
              <a:latin typeface="+mn-lt"/>
            </a:endParaRPr>
          </a:p>
        </p:txBody>
      </p:sp>
      <p:graphicFrame>
        <p:nvGraphicFramePr>
          <p:cNvPr id="10" name="Group 42"/>
          <p:cNvGraphicFramePr>
            <a:graphicFrameLocks noGrp="1"/>
          </p:cNvGraphicFramePr>
          <p:nvPr>
            <p:extLst>
              <p:ext uri="{D42A27DB-BD31-4B8C-83A1-F6EECF244321}">
                <p14:modId xmlns:p14="http://schemas.microsoft.com/office/powerpoint/2010/main" val="374077431"/>
              </p:ext>
            </p:extLst>
          </p:nvPr>
        </p:nvGraphicFramePr>
        <p:xfrm>
          <a:off x="4876800" y="1725582"/>
          <a:ext cx="4114800" cy="4650830"/>
        </p:xfrm>
        <a:graphic>
          <a:graphicData uri="http://schemas.openxmlformats.org/drawingml/2006/table">
            <a:tbl>
              <a:tblPr>
                <a:effectLst>
                  <a:outerShdw blurRad="50800" dist="38100" dir="2700000" algn="tl" rotWithShape="0">
                    <a:prstClr val="black">
                      <a:alpha val="40000"/>
                    </a:prstClr>
                  </a:outerShdw>
                </a:effectLst>
              </a:tblPr>
              <a:tblGrid>
                <a:gridCol w="832207"/>
                <a:gridCol w="3282593"/>
              </a:tblGrid>
              <a:tr h="371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100" b="1" i="0" u="none" strike="noStrike" cap="none" normalizeH="0" baseline="0" dirty="0" smtClean="0">
                          <a:ln>
                            <a:noFill/>
                          </a:ln>
                          <a:solidFill>
                            <a:schemeClr val="tx1"/>
                          </a:solidFill>
                          <a:effectLst/>
                          <a:latin typeface="Verdana" pitchFamily="34" charset="0"/>
                        </a:rPr>
                        <a:t>CESSDA</a:t>
                      </a:r>
                    </a:p>
                  </a:txBody>
                  <a:tcPr marL="91432" marR="91432"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050" b="1" i="0" u="none" strike="noStrike" cap="none" normalizeH="0" baseline="0" dirty="0" smtClean="0">
                          <a:ln>
                            <a:noFill/>
                          </a:ln>
                          <a:solidFill>
                            <a:srgbClr val="000000"/>
                          </a:solidFill>
                          <a:effectLst/>
                          <a:latin typeface="Calibri" pitchFamily="34" charset="0"/>
                        </a:rPr>
                        <a:t>NSD , Norwegian </a:t>
                      </a:r>
                      <a:r>
                        <a:rPr kumimoji="0" lang="nb-NO" sz="1050" b="1" i="0" u="none" strike="noStrike" cap="none" normalizeH="0" baseline="0" dirty="0" err="1" smtClean="0">
                          <a:ln>
                            <a:noFill/>
                          </a:ln>
                          <a:solidFill>
                            <a:srgbClr val="000000"/>
                          </a:solidFill>
                          <a:effectLst/>
                          <a:latin typeface="Calibri" pitchFamily="34" charset="0"/>
                        </a:rPr>
                        <a:t>Social</a:t>
                      </a:r>
                      <a:r>
                        <a:rPr kumimoji="0" lang="nb-NO" sz="1050" b="1" i="0" u="none" strike="noStrike" cap="none" normalizeH="0" baseline="0" dirty="0" smtClean="0">
                          <a:ln>
                            <a:noFill/>
                          </a:ln>
                          <a:solidFill>
                            <a:srgbClr val="000000"/>
                          </a:solidFill>
                          <a:effectLst/>
                          <a:latin typeface="Calibri" pitchFamily="34" charset="0"/>
                        </a:rPr>
                        <a:t> </a:t>
                      </a:r>
                      <a:r>
                        <a:rPr kumimoji="0" lang="nb-NO" sz="1050" b="1" i="0" u="none" strike="noStrike" cap="none" normalizeH="0" baseline="0" dirty="0" err="1" smtClean="0">
                          <a:ln>
                            <a:noFill/>
                          </a:ln>
                          <a:solidFill>
                            <a:srgbClr val="000000"/>
                          </a:solidFill>
                          <a:effectLst/>
                          <a:latin typeface="Calibri" pitchFamily="34" charset="0"/>
                        </a:rPr>
                        <a:t>Science</a:t>
                      </a:r>
                      <a:r>
                        <a:rPr kumimoji="0" lang="nb-NO" sz="1050" b="1" i="0" u="none" strike="noStrike" cap="none" normalizeH="0" baseline="0" dirty="0" smtClean="0">
                          <a:ln>
                            <a:noFill/>
                          </a:ln>
                          <a:solidFill>
                            <a:srgbClr val="000000"/>
                          </a:solidFill>
                          <a:effectLst/>
                          <a:latin typeface="Calibri" pitchFamily="34" charset="0"/>
                        </a:rPr>
                        <a:t> Data Services  ( 15 PM)</a:t>
                      </a:r>
                    </a:p>
                  </a:txBody>
                  <a:tcPr marL="91432" marR="91432"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txBody>
                  <a:tcPr marL="91432" marR="91432"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050" b="1" i="0" u="none" strike="noStrike" cap="none" normalizeH="0" baseline="0" dirty="0" smtClean="0">
                          <a:ln>
                            <a:noFill/>
                          </a:ln>
                          <a:solidFill>
                            <a:srgbClr val="000000"/>
                          </a:solidFill>
                          <a:effectLst/>
                          <a:latin typeface="Calibri" pitchFamily="34" charset="0"/>
                        </a:rPr>
                        <a:t>FSD,  Finish Social Science Data </a:t>
                      </a:r>
                      <a:r>
                        <a:rPr kumimoji="0" lang="nb-NO" sz="1050" b="1" i="0" u="none" strike="noStrike" cap="none" normalizeH="0" baseline="0" dirty="0" err="1" smtClean="0">
                          <a:ln>
                            <a:noFill/>
                          </a:ln>
                          <a:solidFill>
                            <a:srgbClr val="000000"/>
                          </a:solidFill>
                          <a:effectLst/>
                          <a:latin typeface="Calibri" pitchFamily="34" charset="0"/>
                        </a:rPr>
                        <a:t>Archive</a:t>
                      </a:r>
                      <a:r>
                        <a:rPr kumimoji="0" lang="nb-NO" sz="1050" b="1" i="0" u="none" strike="noStrike" cap="none" normalizeH="0" baseline="0" dirty="0" smtClean="0">
                          <a:ln>
                            <a:noFill/>
                          </a:ln>
                          <a:solidFill>
                            <a:srgbClr val="000000"/>
                          </a:solidFill>
                          <a:effectLst/>
                          <a:latin typeface="Calibri" pitchFamily="34" charset="0"/>
                        </a:rPr>
                        <a:t> (2 PM)</a:t>
                      </a:r>
                      <a:endParaRPr kumimoji="0" lang="nb-NO" sz="1050" b="1" i="0" u="none" strike="noStrike" cap="none" normalizeH="0" baseline="0" dirty="0" smtClean="0">
                        <a:ln>
                          <a:noFill/>
                        </a:ln>
                        <a:solidFill>
                          <a:schemeClr val="tx1"/>
                        </a:solidFill>
                        <a:effectLst/>
                        <a:latin typeface="Verdana" pitchFamily="34" charset="0"/>
                      </a:endParaRPr>
                    </a:p>
                  </a:txBody>
                  <a:tcPr marL="91432" marR="91432"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txBody>
                  <a:tcPr marL="91432" marR="91432"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050" b="1" i="0" u="none" strike="noStrike" cap="none" normalizeH="0" baseline="0" dirty="0" smtClean="0">
                          <a:ln>
                            <a:noFill/>
                          </a:ln>
                          <a:solidFill>
                            <a:srgbClr val="000000"/>
                          </a:solidFill>
                          <a:effectLst/>
                          <a:latin typeface="Calibri" pitchFamily="34" charset="0"/>
                        </a:rPr>
                        <a:t>SND, </a:t>
                      </a:r>
                      <a:r>
                        <a:rPr kumimoji="0" lang="nb-NO" sz="1050" b="1" i="0" u="none" strike="noStrike" cap="none" normalizeH="0" baseline="0" dirty="0" err="1" smtClean="0">
                          <a:ln>
                            <a:noFill/>
                          </a:ln>
                          <a:solidFill>
                            <a:srgbClr val="000000"/>
                          </a:solidFill>
                          <a:effectLst/>
                          <a:latin typeface="Calibri" pitchFamily="34" charset="0"/>
                        </a:rPr>
                        <a:t>Swedish</a:t>
                      </a:r>
                      <a:r>
                        <a:rPr kumimoji="0" lang="nb-NO" sz="1050" b="1" i="0" u="none" strike="noStrike" cap="none" normalizeH="0" baseline="0" dirty="0" smtClean="0">
                          <a:ln>
                            <a:noFill/>
                          </a:ln>
                          <a:solidFill>
                            <a:srgbClr val="000000"/>
                          </a:solidFill>
                          <a:effectLst/>
                          <a:latin typeface="Calibri" pitchFamily="34" charset="0"/>
                        </a:rPr>
                        <a:t> National Data Services  (5 PM)</a:t>
                      </a:r>
                    </a:p>
                  </a:txBody>
                  <a:tcPr marL="91432" marR="91432"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txBody>
                  <a:tcPr marL="91432" marR="91432"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050" b="1" i="0" u="none" strike="noStrike" cap="none" normalizeH="0" baseline="0" dirty="0" smtClean="0">
                          <a:ln>
                            <a:noFill/>
                          </a:ln>
                          <a:solidFill>
                            <a:srgbClr val="000000"/>
                          </a:solidFill>
                          <a:effectLst/>
                          <a:latin typeface="Calibri" pitchFamily="34" charset="0"/>
                        </a:rPr>
                        <a:t>GESIS - </a:t>
                      </a:r>
                      <a:r>
                        <a:rPr kumimoji="0" lang="nb-NO" sz="1050" b="1" i="0" u="none" strike="noStrike" cap="none" normalizeH="0" baseline="0" dirty="0" err="1" smtClean="0">
                          <a:ln>
                            <a:noFill/>
                          </a:ln>
                          <a:solidFill>
                            <a:srgbClr val="000000"/>
                          </a:solidFill>
                          <a:effectLst/>
                          <a:latin typeface="Calibri" pitchFamily="34" charset="0"/>
                        </a:rPr>
                        <a:t>Leibniz</a:t>
                      </a:r>
                      <a:r>
                        <a:rPr kumimoji="0" lang="nb-NO" sz="1050" b="1" i="0" u="none" strike="noStrike" cap="none" normalizeH="0" baseline="0" dirty="0" smtClean="0">
                          <a:ln>
                            <a:noFill/>
                          </a:ln>
                          <a:solidFill>
                            <a:srgbClr val="000000"/>
                          </a:solidFill>
                          <a:effectLst/>
                          <a:latin typeface="Calibri" pitchFamily="34" charset="0"/>
                        </a:rPr>
                        <a:t> Institute for </a:t>
                      </a:r>
                      <a:r>
                        <a:rPr kumimoji="0" lang="nb-NO" sz="1050" b="1" i="0" u="none" strike="noStrike" cap="none" normalizeH="0" baseline="0" dirty="0" err="1" smtClean="0">
                          <a:ln>
                            <a:noFill/>
                          </a:ln>
                          <a:solidFill>
                            <a:srgbClr val="000000"/>
                          </a:solidFill>
                          <a:effectLst/>
                          <a:latin typeface="Calibri" pitchFamily="34" charset="0"/>
                        </a:rPr>
                        <a:t>the</a:t>
                      </a:r>
                      <a:r>
                        <a:rPr kumimoji="0" lang="nb-NO" sz="1050" b="1" i="0" u="none" strike="noStrike" cap="none" normalizeH="0" baseline="0" dirty="0" smtClean="0">
                          <a:ln>
                            <a:noFill/>
                          </a:ln>
                          <a:solidFill>
                            <a:srgbClr val="000000"/>
                          </a:solidFill>
                          <a:effectLst/>
                          <a:latin typeface="Calibri" pitchFamily="34" charset="0"/>
                        </a:rPr>
                        <a:t> Social Sciences,  (6 PM)</a:t>
                      </a:r>
                      <a:endParaRPr kumimoji="0" lang="nb-NO" sz="1050" b="1" i="0" u="none" strike="noStrike" cap="none" normalizeH="0" baseline="0" dirty="0" smtClean="0">
                        <a:ln>
                          <a:noFill/>
                        </a:ln>
                        <a:solidFill>
                          <a:schemeClr val="tx1"/>
                        </a:solidFill>
                        <a:effectLst/>
                        <a:latin typeface="Verdana" pitchFamily="34" charset="0"/>
                      </a:endParaRPr>
                    </a:p>
                  </a:txBody>
                  <a:tcPr marL="91432" marR="91432"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100" b="1" i="0" u="none" strike="noStrike" cap="none" normalizeH="0" baseline="0" dirty="0" smtClean="0">
                          <a:ln>
                            <a:noFill/>
                          </a:ln>
                          <a:solidFill>
                            <a:schemeClr val="tx1"/>
                          </a:solidFill>
                          <a:effectLst/>
                          <a:latin typeface="Verdana" pitchFamily="34" charset="0"/>
                        </a:rPr>
                        <a:t>CLARIN</a:t>
                      </a:r>
                    </a:p>
                  </a:txBody>
                  <a:tcPr marL="91432" marR="91432"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050" b="1" i="0" u="none" strike="noStrike" cap="none" normalizeH="0" baseline="0" dirty="0" smtClean="0">
                          <a:ln>
                            <a:noFill/>
                          </a:ln>
                          <a:solidFill>
                            <a:schemeClr val="tx1"/>
                          </a:solidFill>
                          <a:effectLst/>
                          <a:latin typeface="Calibri" pitchFamily="34" charset="0"/>
                        </a:rPr>
                        <a:t>MPG , Max Planck Institute </a:t>
                      </a:r>
                      <a:r>
                        <a:rPr kumimoji="0" lang="nb-NO" sz="1050" b="1" i="0" u="none" strike="noStrike" cap="none" normalizeH="0" baseline="0" dirty="0" smtClean="0">
                          <a:ln>
                            <a:noFill/>
                          </a:ln>
                          <a:solidFill>
                            <a:srgbClr val="000000"/>
                          </a:solidFill>
                          <a:effectLst/>
                          <a:latin typeface="Calibri" pitchFamily="34" charset="0"/>
                        </a:rPr>
                        <a:t>for </a:t>
                      </a:r>
                      <a:r>
                        <a:rPr kumimoji="0" lang="nb-NO" sz="1050" b="1" i="0" u="none" strike="noStrike" cap="none" normalizeH="0" baseline="0" dirty="0" err="1" smtClean="0">
                          <a:ln>
                            <a:noFill/>
                          </a:ln>
                          <a:solidFill>
                            <a:srgbClr val="000000"/>
                          </a:solidFill>
                          <a:effectLst/>
                          <a:latin typeface="Calibri" pitchFamily="34" charset="0"/>
                        </a:rPr>
                        <a:t>Psycholinguistics</a:t>
                      </a:r>
                      <a:r>
                        <a:rPr kumimoji="0" lang="nb-NO" sz="1050" b="1" i="0" u="none" strike="noStrike" cap="none" normalizeH="0" baseline="0" dirty="0" smtClean="0">
                          <a:ln>
                            <a:noFill/>
                          </a:ln>
                          <a:solidFill>
                            <a:srgbClr val="000000"/>
                          </a:solidFill>
                          <a:effectLst/>
                          <a:latin typeface="Calibri" pitchFamily="34" charset="0"/>
                        </a:rPr>
                        <a:t>  (6 PM)</a:t>
                      </a:r>
                      <a:endParaRPr kumimoji="0" lang="nb-NO" sz="1050" b="1" i="0" u="none" strike="noStrike" cap="none" normalizeH="0" baseline="0" dirty="0" smtClean="0">
                        <a:ln>
                          <a:noFill/>
                        </a:ln>
                        <a:solidFill>
                          <a:schemeClr val="tx1"/>
                        </a:solidFill>
                        <a:effectLst/>
                        <a:latin typeface="Calibri" pitchFamily="34" charset="0"/>
                      </a:endParaRPr>
                    </a:p>
                  </a:txBody>
                  <a:tcPr marL="91432" marR="91432"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txBody>
                  <a:tcPr marL="91432" marR="91432"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050" b="1" i="0" u="none" strike="noStrike" cap="none" normalizeH="0" baseline="0" dirty="0" smtClean="0">
                          <a:ln>
                            <a:noFill/>
                          </a:ln>
                          <a:solidFill>
                            <a:srgbClr val="000000"/>
                          </a:solidFill>
                          <a:effectLst/>
                          <a:latin typeface="Calibri" pitchFamily="34" charset="0"/>
                        </a:rPr>
                        <a:t>UiB, University </a:t>
                      </a:r>
                      <a:r>
                        <a:rPr kumimoji="0" lang="nb-NO" sz="1050" b="1" i="0" u="none" strike="noStrike" cap="none" normalizeH="0" baseline="0" dirty="0" err="1" smtClean="0">
                          <a:ln>
                            <a:noFill/>
                          </a:ln>
                          <a:solidFill>
                            <a:srgbClr val="000000"/>
                          </a:solidFill>
                          <a:effectLst/>
                          <a:latin typeface="Calibri" pitchFamily="34" charset="0"/>
                        </a:rPr>
                        <a:t>of</a:t>
                      </a:r>
                      <a:r>
                        <a:rPr kumimoji="0" lang="nb-NO" sz="1050" b="1" i="0" u="none" strike="noStrike" cap="none" normalizeH="0" baseline="0" dirty="0" smtClean="0">
                          <a:ln>
                            <a:noFill/>
                          </a:ln>
                          <a:solidFill>
                            <a:srgbClr val="000000"/>
                          </a:solidFill>
                          <a:effectLst/>
                          <a:latin typeface="Calibri" pitchFamily="34" charset="0"/>
                        </a:rPr>
                        <a:t> Bergen (7 PM)</a:t>
                      </a:r>
                      <a:endParaRPr kumimoji="0" lang="nb-NO" sz="1050" b="1" i="0" u="none" strike="noStrike" cap="none" normalizeH="0" baseline="0" dirty="0" smtClean="0">
                        <a:ln>
                          <a:noFill/>
                        </a:ln>
                        <a:solidFill>
                          <a:schemeClr val="tx1"/>
                        </a:solidFill>
                        <a:effectLst/>
                        <a:latin typeface="Verdana" pitchFamily="34" charset="0"/>
                      </a:endParaRPr>
                    </a:p>
                  </a:txBody>
                  <a:tcPr marL="91432" marR="91432"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100" b="1" i="0" u="none" strike="noStrike" cap="none" normalizeH="0" baseline="0" dirty="0" smtClean="0">
                          <a:ln>
                            <a:noFill/>
                          </a:ln>
                          <a:solidFill>
                            <a:schemeClr val="tx1"/>
                          </a:solidFill>
                          <a:effectLst/>
                          <a:latin typeface="Verdana" pitchFamily="34" charset="0"/>
                        </a:rPr>
                        <a:t>DARIAH</a:t>
                      </a:r>
                    </a:p>
                  </a:txBody>
                  <a:tcPr marL="91432" marR="91432"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050" b="1" i="0" u="none" strike="noStrike" cap="none" normalizeH="0" baseline="0" dirty="0" smtClean="0">
                          <a:ln>
                            <a:noFill/>
                          </a:ln>
                          <a:solidFill>
                            <a:srgbClr val="000000"/>
                          </a:solidFill>
                          <a:effectLst/>
                          <a:latin typeface="Calibri" pitchFamily="34" charset="0"/>
                        </a:rPr>
                        <a:t>OEAW, </a:t>
                      </a:r>
                      <a:r>
                        <a:rPr kumimoji="0" lang="nb-NO" sz="1050" b="1" i="0" u="none" strike="noStrike" cap="none" normalizeH="0" baseline="0" dirty="0" err="1" smtClean="0">
                          <a:ln>
                            <a:noFill/>
                          </a:ln>
                          <a:solidFill>
                            <a:srgbClr val="000000"/>
                          </a:solidFill>
                          <a:effectLst/>
                          <a:latin typeface="Calibri" pitchFamily="34" charset="0"/>
                        </a:rPr>
                        <a:t>Austrian</a:t>
                      </a:r>
                      <a:r>
                        <a:rPr kumimoji="0" lang="nb-NO" sz="1050" b="1" i="0" u="none" strike="noStrike" cap="none" normalizeH="0" baseline="0" dirty="0" smtClean="0">
                          <a:ln>
                            <a:noFill/>
                          </a:ln>
                          <a:solidFill>
                            <a:srgbClr val="000000"/>
                          </a:solidFill>
                          <a:effectLst/>
                          <a:latin typeface="Calibri" pitchFamily="34" charset="0"/>
                        </a:rPr>
                        <a:t> </a:t>
                      </a:r>
                      <a:r>
                        <a:rPr kumimoji="0" lang="nb-NO" sz="1050" b="1" i="0" u="none" strike="noStrike" cap="none" normalizeH="0" baseline="0" dirty="0" err="1" smtClean="0">
                          <a:ln>
                            <a:noFill/>
                          </a:ln>
                          <a:solidFill>
                            <a:srgbClr val="000000"/>
                          </a:solidFill>
                          <a:effectLst/>
                          <a:latin typeface="Calibri" pitchFamily="34" charset="0"/>
                        </a:rPr>
                        <a:t>Academy</a:t>
                      </a:r>
                      <a:r>
                        <a:rPr kumimoji="0" lang="nb-NO" sz="1050" b="1" i="0" u="none" strike="noStrike" cap="none" normalizeH="0" baseline="0" dirty="0" smtClean="0">
                          <a:ln>
                            <a:noFill/>
                          </a:ln>
                          <a:solidFill>
                            <a:srgbClr val="000000"/>
                          </a:solidFill>
                          <a:effectLst/>
                          <a:latin typeface="Calibri" pitchFamily="34" charset="0"/>
                        </a:rPr>
                        <a:t> </a:t>
                      </a:r>
                      <a:r>
                        <a:rPr kumimoji="0" lang="nb-NO" sz="1050" b="1" i="0" u="none" strike="noStrike" cap="none" normalizeH="0" baseline="0" dirty="0" err="1" smtClean="0">
                          <a:ln>
                            <a:noFill/>
                          </a:ln>
                          <a:solidFill>
                            <a:srgbClr val="000000"/>
                          </a:solidFill>
                          <a:effectLst/>
                          <a:latin typeface="Calibri" pitchFamily="34" charset="0"/>
                        </a:rPr>
                        <a:t>of</a:t>
                      </a:r>
                      <a:r>
                        <a:rPr kumimoji="0" lang="nb-NO" sz="1050" b="1" i="0" u="none" strike="noStrike" cap="none" normalizeH="0" baseline="0" dirty="0" smtClean="0">
                          <a:ln>
                            <a:noFill/>
                          </a:ln>
                          <a:solidFill>
                            <a:srgbClr val="000000"/>
                          </a:solidFill>
                          <a:effectLst/>
                          <a:latin typeface="Calibri" pitchFamily="34" charset="0"/>
                        </a:rPr>
                        <a:t> Sciences (5 PM)	</a:t>
                      </a:r>
                      <a:endParaRPr kumimoji="0" lang="nb-NO" sz="1050" b="1" i="0" u="none" strike="noStrike" cap="none" normalizeH="0" baseline="0" dirty="0" smtClean="0">
                        <a:ln>
                          <a:noFill/>
                        </a:ln>
                        <a:solidFill>
                          <a:schemeClr val="tx1"/>
                        </a:solidFill>
                        <a:effectLst/>
                        <a:latin typeface="Calibri" pitchFamily="34" charset="0"/>
                      </a:endParaRPr>
                    </a:p>
                  </a:txBody>
                  <a:tcPr marL="91432" marR="91432"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txBody>
                  <a:tcPr marL="91432" marR="91432"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050" b="1" i="0" u="none" strike="noStrike" cap="none" normalizeH="0" baseline="0" dirty="0" smtClean="0">
                          <a:ln>
                            <a:noFill/>
                          </a:ln>
                          <a:solidFill>
                            <a:srgbClr val="000000"/>
                          </a:solidFill>
                          <a:effectLst/>
                          <a:latin typeface="Calibri" pitchFamily="34" charset="0"/>
                        </a:rPr>
                        <a:t>DANS, Data </a:t>
                      </a:r>
                      <a:r>
                        <a:rPr kumimoji="0" lang="nb-NO" sz="1050" b="1" i="0" u="none" strike="noStrike" cap="none" normalizeH="0" baseline="0" dirty="0" err="1" smtClean="0">
                          <a:ln>
                            <a:noFill/>
                          </a:ln>
                          <a:solidFill>
                            <a:srgbClr val="000000"/>
                          </a:solidFill>
                          <a:effectLst/>
                          <a:latin typeface="Calibri" pitchFamily="34" charset="0"/>
                        </a:rPr>
                        <a:t>Archiving</a:t>
                      </a:r>
                      <a:r>
                        <a:rPr kumimoji="0" lang="nb-NO" sz="1050" b="1" i="0" u="none" strike="noStrike" cap="none" normalizeH="0" baseline="0" dirty="0" smtClean="0">
                          <a:ln>
                            <a:noFill/>
                          </a:ln>
                          <a:solidFill>
                            <a:srgbClr val="000000"/>
                          </a:solidFill>
                          <a:effectLst/>
                          <a:latin typeface="Calibri" pitchFamily="34" charset="0"/>
                        </a:rPr>
                        <a:t> and </a:t>
                      </a:r>
                      <a:r>
                        <a:rPr kumimoji="0" lang="nb-NO" sz="1050" b="1" i="0" u="none" strike="noStrike" cap="none" normalizeH="0" baseline="0" dirty="0" err="1" smtClean="0">
                          <a:ln>
                            <a:noFill/>
                          </a:ln>
                          <a:solidFill>
                            <a:srgbClr val="000000"/>
                          </a:solidFill>
                          <a:effectLst/>
                          <a:latin typeface="Calibri" pitchFamily="34" charset="0"/>
                        </a:rPr>
                        <a:t>networked</a:t>
                      </a:r>
                      <a:r>
                        <a:rPr kumimoji="0" lang="nb-NO" sz="1050" b="1" i="0" u="none" strike="noStrike" cap="none" normalizeH="0" baseline="0" dirty="0" smtClean="0">
                          <a:ln>
                            <a:noFill/>
                          </a:ln>
                          <a:solidFill>
                            <a:srgbClr val="000000"/>
                          </a:solidFill>
                          <a:effectLst/>
                          <a:latin typeface="Calibri" pitchFamily="34" charset="0"/>
                        </a:rPr>
                        <a:t> services (5 PM)</a:t>
                      </a:r>
                      <a:endParaRPr kumimoji="0" lang="nb-NO" sz="1050" b="1" i="0" u="none" strike="noStrike" cap="none" normalizeH="0" baseline="0" dirty="0" smtClean="0">
                        <a:ln>
                          <a:noFill/>
                        </a:ln>
                        <a:solidFill>
                          <a:schemeClr val="tx1"/>
                        </a:solidFill>
                        <a:effectLst/>
                        <a:latin typeface="Calibri" pitchFamily="34" charset="0"/>
                      </a:endParaRPr>
                    </a:p>
                  </a:txBody>
                  <a:tcPr marL="91432" marR="91432"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txBody>
                  <a:tcPr marL="91432" marR="91432"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050" b="1" i="0" u="none" strike="noStrike" cap="none" normalizeH="0" baseline="0" dirty="0" smtClean="0">
                          <a:ln>
                            <a:noFill/>
                          </a:ln>
                          <a:solidFill>
                            <a:srgbClr val="000000"/>
                          </a:solidFill>
                          <a:effectLst/>
                          <a:latin typeface="Calibri" pitchFamily="34" charset="0"/>
                        </a:rPr>
                        <a:t>UGOE, </a:t>
                      </a:r>
                      <a:r>
                        <a:rPr kumimoji="0" lang="nb-NO" sz="1050" b="1" i="0" u="none" strike="noStrike" cap="none" normalizeH="0" baseline="0" dirty="0" err="1" smtClean="0">
                          <a:ln>
                            <a:noFill/>
                          </a:ln>
                          <a:solidFill>
                            <a:srgbClr val="000000"/>
                          </a:solidFill>
                          <a:effectLst/>
                          <a:latin typeface="Calibri" pitchFamily="34" charset="0"/>
                        </a:rPr>
                        <a:t>Goettingen</a:t>
                      </a:r>
                      <a:r>
                        <a:rPr kumimoji="0" lang="nb-NO" sz="1050" b="1" i="0" u="none" strike="noStrike" cap="none" normalizeH="0" baseline="0" dirty="0" smtClean="0">
                          <a:ln>
                            <a:noFill/>
                          </a:ln>
                          <a:solidFill>
                            <a:srgbClr val="000000"/>
                          </a:solidFill>
                          <a:effectLst/>
                          <a:latin typeface="Calibri" pitchFamily="34" charset="0"/>
                        </a:rPr>
                        <a:t> University  (6 PM)	</a:t>
                      </a:r>
                      <a:endParaRPr kumimoji="0" lang="nb-NO" sz="1050" b="1" i="0" u="none" strike="noStrike" cap="none" normalizeH="0" baseline="0" dirty="0" smtClean="0">
                        <a:ln>
                          <a:noFill/>
                        </a:ln>
                        <a:solidFill>
                          <a:schemeClr val="tx1"/>
                        </a:solidFill>
                        <a:effectLst/>
                        <a:latin typeface="Calibri" pitchFamily="34" charset="0"/>
                      </a:endParaRPr>
                    </a:p>
                  </a:txBody>
                  <a:tcPr marL="91432" marR="91432"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100" b="1" i="0" u="none" strike="noStrike" cap="none" normalizeH="0" baseline="0" dirty="0" smtClean="0">
                          <a:ln>
                            <a:noFill/>
                          </a:ln>
                          <a:solidFill>
                            <a:schemeClr val="tx1"/>
                          </a:solidFill>
                          <a:effectLst/>
                          <a:latin typeface="Verdana" pitchFamily="34" charset="0"/>
                        </a:rPr>
                        <a:t>ESS</a:t>
                      </a:r>
                    </a:p>
                  </a:txBody>
                  <a:tcPr marL="91432" marR="91432"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050" b="1" i="0" u="none" strike="noStrike" cap="none" normalizeH="0" baseline="0" dirty="0" smtClean="0">
                          <a:ln>
                            <a:noFill/>
                          </a:ln>
                          <a:solidFill>
                            <a:srgbClr val="000000"/>
                          </a:solidFill>
                          <a:effectLst/>
                          <a:latin typeface="Calibri" pitchFamily="34" charset="0"/>
                        </a:rPr>
                        <a:t>CITY, City University, London (2 PM)</a:t>
                      </a:r>
                      <a:endParaRPr kumimoji="0" lang="nb-NO" sz="1050" b="1" i="0" u="none" strike="noStrike" cap="none" normalizeH="0" baseline="0" dirty="0" smtClean="0">
                        <a:ln>
                          <a:noFill/>
                        </a:ln>
                        <a:solidFill>
                          <a:schemeClr val="tx1"/>
                        </a:solidFill>
                        <a:effectLst/>
                        <a:latin typeface="Calibri" pitchFamily="34" charset="0"/>
                      </a:endParaRPr>
                    </a:p>
                  </a:txBody>
                  <a:tcPr marL="91432" marR="91432"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100" b="1" i="0" u="none" strike="noStrike" cap="none" normalizeH="0" baseline="0" dirty="0" smtClean="0">
                          <a:ln>
                            <a:noFill/>
                          </a:ln>
                          <a:solidFill>
                            <a:schemeClr val="tx1"/>
                          </a:solidFill>
                          <a:effectLst/>
                          <a:latin typeface="Verdana" pitchFamily="34" charset="0"/>
                        </a:rPr>
                        <a:t>SHARE</a:t>
                      </a:r>
                    </a:p>
                  </a:txBody>
                  <a:tcPr marL="91432" marR="91432"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050" b="1" i="0" u="none" strike="noStrike" cap="none" normalizeH="0" baseline="0" dirty="0" err="1" smtClean="0">
                          <a:ln>
                            <a:noFill/>
                          </a:ln>
                          <a:solidFill>
                            <a:srgbClr val="000000"/>
                          </a:solidFill>
                          <a:effectLst/>
                          <a:latin typeface="Calibri" pitchFamily="34" charset="0"/>
                        </a:rPr>
                        <a:t>CentERdata</a:t>
                      </a:r>
                      <a:r>
                        <a:rPr kumimoji="0" lang="nb-NO" sz="1050" b="1" i="0" u="none" strike="noStrike" cap="none" normalizeH="0" baseline="0" dirty="0" smtClean="0">
                          <a:ln>
                            <a:noFill/>
                          </a:ln>
                          <a:solidFill>
                            <a:srgbClr val="000000"/>
                          </a:solidFill>
                          <a:effectLst/>
                          <a:latin typeface="Calibri" pitchFamily="34" charset="0"/>
                        </a:rPr>
                        <a:t>, The </a:t>
                      </a:r>
                      <a:r>
                        <a:rPr kumimoji="0" lang="nb-NO" sz="1050" b="1" i="0" u="none" strike="noStrike" cap="none" normalizeH="0" baseline="0" dirty="0" err="1" smtClean="0">
                          <a:ln>
                            <a:noFill/>
                          </a:ln>
                          <a:solidFill>
                            <a:srgbClr val="000000"/>
                          </a:solidFill>
                          <a:effectLst/>
                          <a:latin typeface="Calibri" pitchFamily="34" charset="0"/>
                        </a:rPr>
                        <a:t>Netherlands</a:t>
                      </a:r>
                      <a:r>
                        <a:rPr kumimoji="0" lang="nb-NO" sz="1050" b="1" i="0" u="none" strike="noStrike" cap="none" normalizeH="0" baseline="0" dirty="0" smtClean="0">
                          <a:ln>
                            <a:noFill/>
                          </a:ln>
                          <a:solidFill>
                            <a:srgbClr val="000000"/>
                          </a:solidFill>
                          <a:effectLst/>
                          <a:latin typeface="Calibri" pitchFamily="34" charset="0"/>
                        </a:rPr>
                        <a:t> (7 PM)</a:t>
                      </a:r>
                      <a:endParaRPr kumimoji="0" lang="nb-NO" sz="1050" b="1" i="0" u="none" strike="noStrike" cap="none" normalizeH="0" baseline="0" dirty="0" smtClean="0">
                        <a:ln>
                          <a:noFill/>
                        </a:ln>
                        <a:solidFill>
                          <a:schemeClr val="tx1"/>
                        </a:solidFill>
                        <a:effectLst/>
                        <a:latin typeface="Calibri" pitchFamily="34" charset="0"/>
                      </a:endParaRPr>
                    </a:p>
                  </a:txBody>
                  <a:tcPr marL="91432" marR="91432"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 name="Diagram 10"/>
          <p:cNvGraphicFramePr/>
          <p:nvPr>
            <p:extLst>
              <p:ext uri="{D42A27DB-BD31-4B8C-83A1-F6EECF244321}">
                <p14:modId xmlns:p14="http://schemas.microsoft.com/office/powerpoint/2010/main" val="3001406441"/>
              </p:ext>
            </p:extLst>
          </p:nvPr>
        </p:nvGraphicFramePr>
        <p:xfrm>
          <a:off x="133350" y="1752600"/>
          <a:ext cx="459105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Sylinder 7"/>
          <p:cNvSpPr txBox="1"/>
          <p:nvPr/>
        </p:nvSpPr>
        <p:spPr>
          <a:xfrm>
            <a:off x="4038600" y="6477000"/>
            <a:ext cx="962123" cy="276999"/>
          </a:xfrm>
          <a:prstGeom prst="rect">
            <a:avLst/>
          </a:prstGeom>
          <a:noFill/>
        </p:spPr>
        <p:txBody>
          <a:bodyPr wrap="none" rtlCol="0">
            <a:spAutoFit/>
          </a:bodyPr>
          <a:lstStyle/>
          <a:p>
            <a:r>
              <a:rPr lang="nb-NO" sz="1200" dirty="0" smtClean="0">
                <a:latin typeface="+mn-lt"/>
              </a:rPr>
              <a:t>NSD © 2014</a:t>
            </a:r>
            <a:endParaRPr lang="nb-NO" sz="1200" dirty="0">
              <a:latin typeface="+mn-lt"/>
            </a:endParaRPr>
          </a:p>
        </p:txBody>
      </p:sp>
      <p:pic>
        <p:nvPicPr>
          <p:cNvPr id="9" name="Picture 2"/>
          <p:cNvPicPr>
            <a:picLocks noChangeAspect="1" noChangeArrowheads="1"/>
          </p:cNvPicPr>
          <p:nvPr/>
        </p:nvPicPr>
        <p:blipFill>
          <a:blip r:embed="rId3" cstate="print"/>
          <a:srcRect/>
          <a:stretch>
            <a:fillRect/>
          </a:stretch>
        </p:blipFill>
        <p:spPr bwMode="auto">
          <a:xfrm>
            <a:off x="257175" y="304800"/>
            <a:ext cx="1419225" cy="473075"/>
          </a:xfrm>
          <a:prstGeom prst="rect">
            <a:avLst/>
          </a:prstGeom>
          <a:noFill/>
          <a:ln w="9525">
            <a:noFill/>
            <a:miter lim="800000"/>
            <a:headEnd/>
            <a:tailEnd/>
          </a:ln>
        </p:spPr>
      </p:pic>
      <p:sp>
        <p:nvSpPr>
          <p:cNvPr id="2" name="Plassholder for lysbildenummer 1"/>
          <p:cNvSpPr>
            <a:spLocks noGrp="1"/>
          </p:cNvSpPr>
          <p:nvPr>
            <p:ph type="sldNum" sz="quarter" idx="12"/>
          </p:nvPr>
        </p:nvSpPr>
        <p:spPr/>
        <p:txBody>
          <a:bodyPr/>
          <a:lstStyle/>
          <a:p>
            <a:pPr>
              <a:defRPr/>
            </a:pPr>
            <a:fld id="{DBBF438A-88E9-4D7C-9D7A-4812567C4353}" type="slidenum">
              <a:rPr lang="nb-NO" smtClean="0"/>
              <a:pPr>
                <a:defRPr/>
              </a:pPr>
              <a:t>9</a:t>
            </a:fld>
            <a:endParaRPr lang="nb-NO"/>
          </a:p>
        </p:txBody>
      </p:sp>
    </p:spTree>
    <p:extLst>
      <p:ext uri="{BB962C8B-B14F-4D97-AF65-F5344CB8AC3E}">
        <p14:creationId xmlns:p14="http://schemas.microsoft.com/office/powerpoint/2010/main" val="10744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2702</TotalTime>
  <Words>1093</Words>
  <Application>Microsoft Office PowerPoint</Application>
  <PresentationFormat>Skjermfremvisning (4:3)</PresentationFormat>
  <Paragraphs>165</Paragraphs>
  <Slides>17</Slides>
  <Notes>7</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17</vt:i4>
      </vt:variant>
    </vt:vector>
  </HeadingPairs>
  <TitlesOfParts>
    <vt:vector size="19" baseType="lpstr">
      <vt:lpstr>Office-tema</vt:lpstr>
      <vt:lpstr>Punktgrafikkbilde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Norsk Samfunnsvitenskapelig Datatjeneste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Kiberg; Vigdis Kvalheim</dc:creator>
  <cp:lastModifiedBy>Vigdis Kvalheim</cp:lastModifiedBy>
  <cp:revision>123</cp:revision>
  <cp:lastPrinted>2014-11-25T15:23:05Z</cp:lastPrinted>
  <dcterms:created xsi:type="dcterms:W3CDTF">2012-05-02T06:41:48Z</dcterms:created>
  <dcterms:modified xsi:type="dcterms:W3CDTF">2014-11-27T08:27:37Z</dcterms:modified>
</cp:coreProperties>
</file>