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5"/>
  </p:notesMasterIdLst>
  <p:handoutMasterIdLst>
    <p:handoutMasterId r:id="rId26"/>
  </p:handoutMasterIdLst>
  <p:sldIdLst>
    <p:sldId id="321" r:id="rId2"/>
    <p:sldId id="347" r:id="rId3"/>
    <p:sldId id="317" r:id="rId4"/>
    <p:sldId id="345" r:id="rId5"/>
    <p:sldId id="344" r:id="rId6"/>
    <p:sldId id="346" r:id="rId7"/>
    <p:sldId id="324" r:id="rId8"/>
    <p:sldId id="325" r:id="rId9"/>
    <p:sldId id="329" r:id="rId10"/>
    <p:sldId id="330" r:id="rId11"/>
    <p:sldId id="331" r:id="rId12"/>
    <p:sldId id="348" r:id="rId13"/>
    <p:sldId id="338" r:id="rId14"/>
    <p:sldId id="340" r:id="rId15"/>
    <p:sldId id="336" r:id="rId16"/>
    <p:sldId id="337" r:id="rId17"/>
    <p:sldId id="339" r:id="rId18"/>
    <p:sldId id="341" r:id="rId19"/>
    <p:sldId id="334" r:id="rId20"/>
    <p:sldId id="335" r:id="rId21"/>
    <p:sldId id="342" r:id="rId22"/>
    <p:sldId id="343" r:id="rId23"/>
    <p:sldId id="349" r:id="rId24"/>
  </p:sldIdLst>
  <p:sldSz cx="9144000" cy="6858000" type="screen4x3"/>
  <p:notesSz cx="6735763" cy="9866313"/>
  <p:defaultTextStyle>
    <a:defPPr>
      <a:defRPr lang="nb-NO"/>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7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469" autoAdjust="0"/>
  </p:normalViewPr>
  <p:slideViewPr>
    <p:cSldViewPr>
      <p:cViewPr>
        <p:scale>
          <a:sx n="80" d="100"/>
          <a:sy n="80" d="100"/>
        </p:scale>
        <p:origin x="-1920" y="-8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handoutMaster" Target="handoutMasters/handout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1"/>
            <a:ext cx="2919999" cy="493634"/>
          </a:xfrm>
          <a:prstGeom prst="rect">
            <a:avLst/>
          </a:prstGeom>
        </p:spPr>
        <p:txBody>
          <a:bodyPr vert="horz" lIns="91751" tIns="45875" rIns="91751" bIns="45875" rtlCol="0"/>
          <a:lstStyle>
            <a:lvl1pPr algn="l" fontAlgn="auto">
              <a:spcBef>
                <a:spcPts val="0"/>
              </a:spcBef>
              <a:spcAft>
                <a:spcPts val="0"/>
              </a:spcAft>
              <a:defRPr sz="1200">
                <a:latin typeface="+mn-lt"/>
              </a:defRPr>
            </a:lvl1pPr>
          </a:lstStyle>
          <a:p>
            <a:pPr>
              <a:defRPr/>
            </a:pPr>
            <a:endParaRPr lang="nb-NO"/>
          </a:p>
        </p:txBody>
      </p:sp>
      <p:sp>
        <p:nvSpPr>
          <p:cNvPr id="3" name="Plassholder for dato 2"/>
          <p:cNvSpPr>
            <a:spLocks noGrp="1"/>
          </p:cNvSpPr>
          <p:nvPr>
            <p:ph type="dt" sz="quarter" idx="1"/>
          </p:nvPr>
        </p:nvSpPr>
        <p:spPr>
          <a:xfrm>
            <a:off x="3814170" y="1"/>
            <a:ext cx="2919999" cy="493634"/>
          </a:xfrm>
          <a:prstGeom prst="rect">
            <a:avLst/>
          </a:prstGeom>
        </p:spPr>
        <p:txBody>
          <a:bodyPr vert="horz" lIns="91751" tIns="45875" rIns="91751" bIns="45875" rtlCol="0"/>
          <a:lstStyle>
            <a:lvl1pPr algn="r" fontAlgn="auto">
              <a:spcBef>
                <a:spcPts val="0"/>
              </a:spcBef>
              <a:spcAft>
                <a:spcPts val="0"/>
              </a:spcAft>
              <a:defRPr sz="1200">
                <a:latin typeface="+mn-lt"/>
              </a:defRPr>
            </a:lvl1pPr>
          </a:lstStyle>
          <a:p>
            <a:pPr>
              <a:defRPr/>
            </a:pPr>
            <a:fld id="{E6B18FDC-2D8F-46EF-89A9-856CE9A9839C}" type="datetimeFigureOut">
              <a:rPr lang="nb-NO"/>
              <a:pPr>
                <a:defRPr/>
              </a:pPr>
              <a:t>27/11/14</a:t>
            </a:fld>
            <a:endParaRPr lang="nb-NO"/>
          </a:p>
        </p:txBody>
      </p:sp>
      <p:sp>
        <p:nvSpPr>
          <p:cNvPr id="4" name="Plassholder for bunntekst 3"/>
          <p:cNvSpPr>
            <a:spLocks noGrp="1"/>
          </p:cNvSpPr>
          <p:nvPr>
            <p:ph type="ftr" sz="quarter" idx="2"/>
          </p:nvPr>
        </p:nvSpPr>
        <p:spPr>
          <a:xfrm>
            <a:off x="0" y="9371088"/>
            <a:ext cx="2919999" cy="493634"/>
          </a:xfrm>
          <a:prstGeom prst="rect">
            <a:avLst/>
          </a:prstGeom>
        </p:spPr>
        <p:txBody>
          <a:bodyPr vert="horz" lIns="91751" tIns="45875" rIns="91751" bIns="45875" rtlCol="0" anchor="b"/>
          <a:lstStyle>
            <a:lvl1pPr algn="l" fontAlgn="auto">
              <a:spcBef>
                <a:spcPts val="0"/>
              </a:spcBef>
              <a:spcAft>
                <a:spcPts val="0"/>
              </a:spcAft>
              <a:defRPr sz="1200">
                <a:latin typeface="+mn-lt"/>
              </a:defRPr>
            </a:lvl1pPr>
          </a:lstStyle>
          <a:p>
            <a:pPr>
              <a:defRPr/>
            </a:pPr>
            <a:endParaRPr lang="nb-NO"/>
          </a:p>
        </p:txBody>
      </p:sp>
      <p:sp>
        <p:nvSpPr>
          <p:cNvPr id="5" name="Plassholder for lysbildenummer 4"/>
          <p:cNvSpPr>
            <a:spLocks noGrp="1"/>
          </p:cNvSpPr>
          <p:nvPr>
            <p:ph type="sldNum" sz="quarter" idx="3"/>
          </p:nvPr>
        </p:nvSpPr>
        <p:spPr>
          <a:xfrm>
            <a:off x="3814170" y="9371088"/>
            <a:ext cx="2919999" cy="493634"/>
          </a:xfrm>
          <a:prstGeom prst="rect">
            <a:avLst/>
          </a:prstGeom>
        </p:spPr>
        <p:txBody>
          <a:bodyPr vert="horz" lIns="91751" tIns="45875" rIns="91751" bIns="45875" rtlCol="0" anchor="b"/>
          <a:lstStyle>
            <a:lvl1pPr algn="r" fontAlgn="auto">
              <a:spcBef>
                <a:spcPts val="0"/>
              </a:spcBef>
              <a:spcAft>
                <a:spcPts val="0"/>
              </a:spcAft>
              <a:defRPr sz="1200">
                <a:latin typeface="+mn-lt"/>
              </a:defRPr>
            </a:lvl1pPr>
          </a:lstStyle>
          <a:p>
            <a:pPr>
              <a:defRPr/>
            </a:pPr>
            <a:fld id="{89134723-691F-453D-8944-4CB67AA6EFA2}" type="slidenum">
              <a:rPr lang="nb-NO"/>
              <a:pPr>
                <a:defRPr/>
              </a:pPr>
              <a:t>‹#›</a:t>
            </a:fld>
            <a:endParaRPr lang="nb-NO"/>
          </a:p>
        </p:txBody>
      </p:sp>
    </p:spTree>
    <p:extLst>
      <p:ext uri="{BB962C8B-B14F-4D97-AF65-F5344CB8AC3E}">
        <p14:creationId xmlns:p14="http://schemas.microsoft.com/office/powerpoint/2010/main" val="11756839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1"/>
            <a:ext cx="2919999" cy="493634"/>
          </a:xfrm>
          <a:prstGeom prst="rect">
            <a:avLst/>
          </a:prstGeom>
        </p:spPr>
        <p:txBody>
          <a:bodyPr vert="horz" lIns="91751" tIns="45875" rIns="91751" bIns="45875" rtlCol="0"/>
          <a:lstStyle>
            <a:lvl1pPr algn="l" fontAlgn="auto">
              <a:spcBef>
                <a:spcPts val="0"/>
              </a:spcBef>
              <a:spcAft>
                <a:spcPts val="0"/>
              </a:spcAft>
              <a:defRPr sz="1200">
                <a:latin typeface="+mn-lt"/>
              </a:defRPr>
            </a:lvl1pPr>
          </a:lstStyle>
          <a:p>
            <a:pPr>
              <a:defRPr/>
            </a:pPr>
            <a:endParaRPr lang="nb-NO"/>
          </a:p>
        </p:txBody>
      </p:sp>
      <p:sp>
        <p:nvSpPr>
          <p:cNvPr id="3" name="Plassholder for dato 2"/>
          <p:cNvSpPr>
            <a:spLocks noGrp="1"/>
          </p:cNvSpPr>
          <p:nvPr>
            <p:ph type="dt" idx="1"/>
          </p:nvPr>
        </p:nvSpPr>
        <p:spPr>
          <a:xfrm>
            <a:off x="3814170" y="1"/>
            <a:ext cx="2919999" cy="493634"/>
          </a:xfrm>
          <a:prstGeom prst="rect">
            <a:avLst/>
          </a:prstGeom>
        </p:spPr>
        <p:txBody>
          <a:bodyPr vert="horz" lIns="91751" tIns="45875" rIns="91751" bIns="45875" rtlCol="0"/>
          <a:lstStyle>
            <a:lvl1pPr algn="r" fontAlgn="auto">
              <a:spcBef>
                <a:spcPts val="0"/>
              </a:spcBef>
              <a:spcAft>
                <a:spcPts val="0"/>
              </a:spcAft>
              <a:defRPr sz="1200">
                <a:latin typeface="+mn-lt"/>
              </a:defRPr>
            </a:lvl1pPr>
          </a:lstStyle>
          <a:p>
            <a:pPr>
              <a:defRPr/>
            </a:pPr>
            <a:fld id="{F383A6CA-A7D7-4DBA-A8D2-1B8D5B68C418}" type="datetimeFigureOut">
              <a:rPr lang="nb-NO"/>
              <a:pPr>
                <a:defRPr/>
              </a:pPr>
              <a:t>27/11/14</a:t>
            </a:fld>
            <a:endParaRPr lang="nb-NO"/>
          </a:p>
        </p:txBody>
      </p:sp>
      <p:sp>
        <p:nvSpPr>
          <p:cNvPr id="4" name="Plassholder for lysbilde 3"/>
          <p:cNvSpPr>
            <a:spLocks noGrp="1" noRot="1" noChangeAspect="1"/>
          </p:cNvSpPr>
          <p:nvPr>
            <p:ph type="sldImg" idx="2"/>
          </p:nvPr>
        </p:nvSpPr>
        <p:spPr>
          <a:xfrm>
            <a:off x="900113" y="738188"/>
            <a:ext cx="4935537" cy="3702050"/>
          </a:xfrm>
          <a:prstGeom prst="rect">
            <a:avLst/>
          </a:prstGeom>
          <a:noFill/>
          <a:ln w="12700">
            <a:solidFill>
              <a:prstClr val="black"/>
            </a:solidFill>
          </a:ln>
        </p:spPr>
        <p:txBody>
          <a:bodyPr vert="horz" lIns="91751" tIns="45875" rIns="91751" bIns="45875" rtlCol="0" anchor="ctr"/>
          <a:lstStyle/>
          <a:p>
            <a:pPr lvl="0"/>
            <a:endParaRPr lang="nb-NO" noProof="0"/>
          </a:p>
        </p:txBody>
      </p:sp>
      <p:sp>
        <p:nvSpPr>
          <p:cNvPr id="5" name="Plassholder for notater 4"/>
          <p:cNvSpPr>
            <a:spLocks noGrp="1"/>
          </p:cNvSpPr>
          <p:nvPr>
            <p:ph type="body" sz="quarter" idx="3"/>
          </p:nvPr>
        </p:nvSpPr>
        <p:spPr>
          <a:xfrm>
            <a:off x="674215" y="4687932"/>
            <a:ext cx="5387335" cy="4439522"/>
          </a:xfrm>
          <a:prstGeom prst="rect">
            <a:avLst/>
          </a:prstGeom>
        </p:spPr>
        <p:txBody>
          <a:bodyPr vert="horz" lIns="91751" tIns="45875" rIns="91751" bIns="45875" rtlCol="0">
            <a:normAutofit/>
          </a:bodyPr>
          <a:lstStyle/>
          <a:p>
            <a:pPr lvl="0"/>
            <a:r>
              <a:rPr lang="nb-NO" noProof="0" smtClean="0"/>
              <a:t>Klikk for å redigere tekststiler i malen</a:t>
            </a:r>
          </a:p>
          <a:p>
            <a:pPr lvl="1"/>
            <a:r>
              <a:rPr lang="nb-NO" noProof="0" smtClean="0"/>
              <a:t>Andre nivå</a:t>
            </a:r>
          </a:p>
          <a:p>
            <a:pPr lvl="2"/>
            <a:r>
              <a:rPr lang="nb-NO" noProof="0" smtClean="0"/>
              <a:t>Tredje nivå</a:t>
            </a:r>
          </a:p>
          <a:p>
            <a:pPr lvl="3"/>
            <a:r>
              <a:rPr lang="nb-NO" noProof="0" smtClean="0"/>
              <a:t>Fjerde nivå</a:t>
            </a:r>
          </a:p>
          <a:p>
            <a:pPr lvl="4"/>
            <a:r>
              <a:rPr lang="nb-NO" noProof="0" smtClean="0"/>
              <a:t>Femte nivå</a:t>
            </a:r>
            <a:endParaRPr lang="nb-NO" noProof="0"/>
          </a:p>
        </p:txBody>
      </p:sp>
      <p:sp>
        <p:nvSpPr>
          <p:cNvPr id="6" name="Plassholder for bunntekst 5"/>
          <p:cNvSpPr>
            <a:spLocks noGrp="1"/>
          </p:cNvSpPr>
          <p:nvPr>
            <p:ph type="ftr" sz="quarter" idx="4"/>
          </p:nvPr>
        </p:nvSpPr>
        <p:spPr>
          <a:xfrm>
            <a:off x="0" y="9371088"/>
            <a:ext cx="2919999" cy="493634"/>
          </a:xfrm>
          <a:prstGeom prst="rect">
            <a:avLst/>
          </a:prstGeom>
        </p:spPr>
        <p:txBody>
          <a:bodyPr vert="horz" lIns="91751" tIns="45875" rIns="91751" bIns="45875" rtlCol="0" anchor="b"/>
          <a:lstStyle>
            <a:lvl1pPr algn="l" fontAlgn="auto">
              <a:spcBef>
                <a:spcPts val="0"/>
              </a:spcBef>
              <a:spcAft>
                <a:spcPts val="0"/>
              </a:spcAft>
              <a:defRPr sz="1200">
                <a:latin typeface="+mn-lt"/>
              </a:defRPr>
            </a:lvl1pPr>
          </a:lstStyle>
          <a:p>
            <a:pPr>
              <a:defRPr/>
            </a:pPr>
            <a:endParaRPr lang="nb-NO"/>
          </a:p>
        </p:txBody>
      </p:sp>
      <p:sp>
        <p:nvSpPr>
          <p:cNvPr id="7" name="Plassholder for lysbildenummer 6"/>
          <p:cNvSpPr>
            <a:spLocks noGrp="1"/>
          </p:cNvSpPr>
          <p:nvPr>
            <p:ph type="sldNum" sz="quarter" idx="5"/>
          </p:nvPr>
        </p:nvSpPr>
        <p:spPr>
          <a:xfrm>
            <a:off x="3814170" y="9371088"/>
            <a:ext cx="2919999" cy="493634"/>
          </a:xfrm>
          <a:prstGeom prst="rect">
            <a:avLst/>
          </a:prstGeom>
        </p:spPr>
        <p:txBody>
          <a:bodyPr vert="horz" lIns="91751" tIns="45875" rIns="91751" bIns="45875" rtlCol="0" anchor="b"/>
          <a:lstStyle>
            <a:lvl1pPr algn="r" fontAlgn="auto">
              <a:spcBef>
                <a:spcPts val="0"/>
              </a:spcBef>
              <a:spcAft>
                <a:spcPts val="0"/>
              </a:spcAft>
              <a:defRPr sz="1200">
                <a:latin typeface="+mn-lt"/>
              </a:defRPr>
            </a:lvl1pPr>
          </a:lstStyle>
          <a:p>
            <a:pPr>
              <a:defRPr/>
            </a:pPr>
            <a:fld id="{B522DBFF-A0DC-462C-B669-32878CDB3BDB}" type="slidenum">
              <a:rPr lang="nb-NO"/>
              <a:pPr>
                <a:defRPr/>
              </a:pPr>
              <a:t>‹#›</a:t>
            </a:fld>
            <a:endParaRPr lang="nb-NO"/>
          </a:p>
        </p:txBody>
      </p:sp>
    </p:spTree>
    <p:extLst>
      <p:ext uri="{BB962C8B-B14F-4D97-AF65-F5344CB8AC3E}">
        <p14:creationId xmlns:p14="http://schemas.microsoft.com/office/powerpoint/2010/main" val="25827957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 Id="rId3" Type="http://schemas.openxmlformats.org/officeDocument/2006/relationships/hyperlink" Target="http://www.ifs.tuwien.ac.at/~becker/pubs/becker-ijdl2009.pdf"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 Id="rId3" Type="http://schemas.openxmlformats.org/officeDocument/2006/relationships/hyperlink" Target="http://www.ifs.tuwien.ac.at/~becker/pubs/becker-ijdl2009.pdf"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 Id="rId3" Type="http://schemas.openxmlformats.org/officeDocument/2006/relationships/hyperlink" Target="http://irods.org/wp-content/uploads/2012/04/SC12-iRODS-overview.pdf"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esf.org/fileadmin/Public_documents/Publications/ESPB10.pdf" TargetMode="External"/><Relationship Id="rId4" Type="http://schemas.openxmlformats.org/officeDocument/2006/relationships/hyperlink" Target="http://brtf.sdsc.edu/biblio/BRTF_Final_Report.pdf" TargetMode="External"/><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1</a:t>
            </a:fld>
            <a:endParaRPr lang="nb-NO"/>
          </a:p>
        </p:txBody>
      </p:sp>
    </p:spTree>
    <p:extLst>
      <p:ext uri="{BB962C8B-B14F-4D97-AF65-F5344CB8AC3E}">
        <p14:creationId xmlns:p14="http://schemas.microsoft.com/office/powerpoint/2010/main" val="9143275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2033" indent="-172033">
              <a:buFont typeface="Arial" panose="020B0604020202020204" pitchFamily="34" charset="0"/>
              <a:buChar char="•"/>
            </a:pPr>
            <a:endParaRPr lang="nb-NO" dirty="0"/>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10</a:t>
            </a:fld>
            <a:endParaRPr lang="nb-NO"/>
          </a:p>
        </p:txBody>
      </p:sp>
    </p:spTree>
    <p:extLst>
      <p:ext uri="{BB962C8B-B14F-4D97-AF65-F5344CB8AC3E}">
        <p14:creationId xmlns:p14="http://schemas.microsoft.com/office/powerpoint/2010/main" val="2858931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en-GB" sz="1200" kern="1200" dirty="0" smtClean="0">
                <a:solidFill>
                  <a:schemeClr val="tx1"/>
                </a:solidFill>
                <a:effectLst/>
                <a:latin typeface="+mn-lt"/>
                <a:ea typeface="+mn-ea"/>
                <a:cs typeface="+mn-cs"/>
              </a:rPr>
              <a:t>“… a series of preservation actions to be taken by a responsible institution due to an identified risk for a given set of digital objects or records (called collection). The Preservation Plan takes into account the preservation policies, legal obligations, organisational and technical constraints, user requirements and preservation goals and describes the preservation context, the evaluated preservation strategies and the resulting decision for one strategy, including the reasoning for the decision. It also specifies a series of steps or actions (called preservation action plan) along with responsibilities and rules and conditions for execution on the collection. Provided that the actions and their deployment as well as the technical environment allow it, this action plan is an executable workflow definition.”	</a:t>
            </a:r>
          </a:p>
          <a:p>
            <a:endParaRPr lang="nb-NO" sz="1200" kern="1200" dirty="0" smtClean="0">
              <a:solidFill>
                <a:schemeClr val="tx1"/>
              </a:solidFill>
              <a:effectLst/>
              <a:latin typeface="+mn-lt"/>
              <a:ea typeface="+mn-ea"/>
              <a:cs typeface="+mn-cs"/>
            </a:endParaRPr>
          </a:p>
          <a:p>
            <a:r>
              <a:rPr lang="en-US" sz="1200" kern="1200" dirty="0" err="1" smtClean="0">
                <a:solidFill>
                  <a:schemeClr val="tx1"/>
                </a:solidFill>
                <a:effectLst/>
                <a:latin typeface="+mn-lt"/>
                <a:ea typeface="+mn-ea"/>
                <a:cs typeface="+mn-cs"/>
              </a:rPr>
              <a:t>Christoph</a:t>
            </a:r>
            <a:r>
              <a:rPr lang="en-US" sz="1200" kern="1200" dirty="0" smtClean="0">
                <a:solidFill>
                  <a:schemeClr val="tx1"/>
                </a:solidFill>
                <a:effectLst/>
                <a:latin typeface="+mn-lt"/>
                <a:ea typeface="+mn-ea"/>
                <a:cs typeface="+mn-cs"/>
              </a:rPr>
              <a:t> Becker, Hannes </a:t>
            </a:r>
            <a:r>
              <a:rPr lang="en-US" sz="1200" kern="1200" dirty="0" err="1" smtClean="0">
                <a:solidFill>
                  <a:schemeClr val="tx1"/>
                </a:solidFill>
                <a:effectLst/>
                <a:latin typeface="+mn-lt"/>
                <a:ea typeface="+mn-ea"/>
                <a:cs typeface="+mn-cs"/>
              </a:rPr>
              <a:t>Kulovits</a:t>
            </a:r>
            <a:r>
              <a:rPr lang="en-US" sz="1200" kern="1200" dirty="0" smtClean="0">
                <a:solidFill>
                  <a:schemeClr val="tx1"/>
                </a:solidFill>
                <a:effectLst/>
                <a:latin typeface="+mn-lt"/>
                <a:ea typeface="+mn-ea"/>
                <a:cs typeface="+mn-cs"/>
              </a:rPr>
              <a:t>, Mark </a:t>
            </a:r>
            <a:r>
              <a:rPr lang="en-US" sz="1200" kern="1200" dirty="0" err="1" smtClean="0">
                <a:solidFill>
                  <a:schemeClr val="tx1"/>
                </a:solidFill>
                <a:effectLst/>
                <a:latin typeface="+mn-lt"/>
                <a:ea typeface="+mn-ea"/>
                <a:cs typeface="+mn-cs"/>
              </a:rPr>
              <a:t>Guttenbrunner</a:t>
            </a:r>
            <a:r>
              <a:rPr lang="en-US" sz="1200" kern="1200" dirty="0" smtClean="0">
                <a:solidFill>
                  <a:schemeClr val="tx1"/>
                </a:solidFill>
                <a:effectLst/>
                <a:latin typeface="+mn-lt"/>
                <a:ea typeface="+mn-ea"/>
                <a:cs typeface="+mn-cs"/>
              </a:rPr>
              <a:t>, Stephan </a:t>
            </a:r>
            <a:r>
              <a:rPr lang="en-US" sz="1200" kern="1200" dirty="0" err="1" smtClean="0">
                <a:solidFill>
                  <a:schemeClr val="tx1"/>
                </a:solidFill>
                <a:effectLst/>
                <a:latin typeface="+mn-lt"/>
                <a:ea typeface="+mn-ea"/>
                <a:cs typeface="+mn-cs"/>
              </a:rPr>
              <a:t>Strodl</a:t>
            </a:r>
            <a:r>
              <a:rPr lang="en-US" sz="1200" kern="1200" dirty="0" smtClean="0">
                <a:solidFill>
                  <a:schemeClr val="tx1"/>
                </a:solidFill>
                <a:effectLst/>
                <a:latin typeface="+mn-lt"/>
                <a:ea typeface="+mn-ea"/>
                <a:cs typeface="+mn-cs"/>
              </a:rPr>
              <a:t>, Andreas </a:t>
            </a:r>
            <a:r>
              <a:rPr lang="en-US" sz="1200" kern="1200" dirty="0" err="1" smtClean="0">
                <a:solidFill>
                  <a:schemeClr val="tx1"/>
                </a:solidFill>
                <a:effectLst/>
                <a:latin typeface="+mn-lt"/>
                <a:ea typeface="+mn-ea"/>
                <a:cs typeface="+mn-cs"/>
              </a:rPr>
              <a:t>Rauber</a:t>
            </a:r>
            <a:r>
              <a:rPr lang="en-US" sz="1200" kern="1200" dirty="0" smtClean="0">
                <a:solidFill>
                  <a:schemeClr val="tx1"/>
                </a:solidFill>
                <a:effectLst/>
                <a:latin typeface="+mn-lt"/>
                <a:ea typeface="+mn-ea"/>
                <a:cs typeface="+mn-cs"/>
              </a:rPr>
              <a:t>, Hans </a:t>
            </a:r>
            <a:r>
              <a:rPr lang="en-US" sz="1200" kern="1200" dirty="0" err="1" smtClean="0">
                <a:solidFill>
                  <a:schemeClr val="tx1"/>
                </a:solidFill>
                <a:effectLst/>
                <a:latin typeface="+mn-lt"/>
                <a:ea typeface="+mn-ea"/>
                <a:cs typeface="+mn-cs"/>
              </a:rPr>
              <a:t>Hofman</a:t>
            </a:r>
            <a:r>
              <a:rPr lang="en-US" sz="1200" kern="1200" dirty="0" smtClean="0">
                <a:solidFill>
                  <a:schemeClr val="tx1"/>
                </a:solidFill>
                <a:effectLst/>
                <a:latin typeface="+mn-lt"/>
                <a:ea typeface="+mn-ea"/>
                <a:cs typeface="+mn-cs"/>
              </a:rPr>
              <a:t> (2009): “Systematic planning for digital preservation: evaluating potential strategies and building preservation plans”. </a:t>
            </a:r>
            <a:r>
              <a:rPr lang="en-GB" sz="1200" i="1" kern="1200" dirty="0" smtClean="0">
                <a:solidFill>
                  <a:schemeClr val="tx1"/>
                </a:solidFill>
                <a:effectLst/>
                <a:latin typeface="+mn-lt"/>
                <a:ea typeface="+mn-ea"/>
                <a:cs typeface="+mn-cs"/>
              </a:rPr>
              <a:t>International Journal on Digital Libraries</a:t>
            </a:r>
            <a:r>
              <a:rPr lang="en-GB" sz="1200" kern="1200" dirty="0" smtClean="0">
                <a:solidFill>
                  <a:schemeClr val="tx1"/>
                </a:solidFill>
                <a:effectLst/>
                <a:latin typeface="+mn-lt"/>
                <a:ea typeface="+mn-ea"/>
                <a:cs typeface="+mn-cs"/>
              </a:rPr>
              <a:t>. DOI 10.1007/s00799-009-0057-1. </a:t>
            </a:r>
            <a:r>
              <a:rPr lang="en-GB" sz="1200" u="sng" kern="1200" dirty="0" smtClean="0">
                <a:solidFill>
                  <a:schemeClr val="tx1"/>
                </a:solidFill>
                <a:effectLst/>
                <a:latin typeface="+mn-lt"/>
                <a:ea typeface="+mn-ea"/>
                <a:cs typeface="+mn-cs"/>
                <a:hlinkClick r:id="rId3"/>
              </a:rPr>
              <a:t>http://www.ifs.tuwien.ac.at/~becker/pubs/becker-ijdl2009.pdf</a:t>
            </a:r>
            <a:endParaRPr lang="nb-NO"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nb-NO" sz="1200" kern="1200" dirty="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11</a:t>
            </a:fld>
            <a:endParaRPr lang="nb-NO"/>
          </a:p>
        </p:txBody>
      </p:sp>
    </p:spTree>
    <p:extLst>
      <p:ext uri="{BB962C8B-B14F-4D97-AF65-F5344CB8AC3E}">
        <p14:creationId xmlns:p14="http://schemas.microsoft.com/office/powerpoint/2010/main" val="28589313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en-GB" sz="1200" kern="1200" dirty="0" smtClean="0">
                <a:solidFill>
                  <a:schemeClr val="tx1"/>
                </a:solidFill>
                <a:effectLst/>
                <a:latin typeface="+mn-lt"/>
                <a:ea typeface="+mn-ea"/>
                <a:cs typeface="+mn-cs"/>
              </a:rPr>
              <a:t>“… a series of preservation actions to be taken by a responsible institution due to an identified risk for a given set of digital objects or records (called collection). The Preservation Plan takes into account the preservation policies, legal obligations, organisational and technical constraints, user requirements and preservation goals and describes the preservation context, the evaluated preservation strategies and the resulting decision for one strategy, including the reasoning for the decision. It also specifies a series of steps or actions (called preservation action plan) along with responsibilities and rules and conditions for execution on the collection. Provided that the actions and their deployment as well as the technical environment allow it, this action plan is an executable workflow definition.”	</a:t>
            </a:r>
          </a:p>
          <a:p>
            <a:endParaRPr lang="nb-NO" sz="1200" kern="1200" dirty="0" smtClean="0">
              <a:solidFill>
                <a:schemeClr val="tx1"/>
              </a:solidFill>
              <a:effectLst/>
              <a:latin typeface="+mn-lt"/>
              <a:ea typeface="+mn-ea"/>
              <a:cs typeface="+mn-cs"/>
            </a:endParaRPr>
          </a:p>
          <a:p>
            <a:r>
              <a:rPr lang="en-US" sz="1200" kern="1200" dirty="0" err="1" smtClean="0">
                <a:solidFill>
                  <a:schemeClr val="tx1"/>
                </a:solidFill>
                <a:effectLst/>
                <a:latin typeface="+mn-lt"/>
                <a:ea typeface="+mn-ea"/>
                <a:cs typeface="+mn-cs"/>
              </a:rPr>
              <a:t>Christoph</a:t>
            </a:r>
            <a:r>
              <a:rPr lang="en-US" sz="1200" kern="1200" dirty="0" smtClean="0">
                <a:solidFill>
                  <a:schemeClr val="tx1"/>
                </a:solidFill>
                <a:effectLst/>
                <a:latin typeface="+mn-lt"/>
                <a:ea typeface="+mn-ea"/>
                <a:cs typeface="+mn-cs"/>
              </a:rPr>
              <a:t> Becker, Hannes </a:t>
            </a:r>
            <a:r>
              <a:rPr lang="en-US" sz="1200" kern="1200" dirty="0" err="1" smtClean="0">
                <a:solidFill>
                  <a:schemeClr val="tx1"/>
                </a:solidFill>
                <a:effectLst/>
                <a:latin typeface="+mn-lt"/>
                <a:ea typeface="+mn-ea"/>
                <a:cs typeface="+mn-cs"/>
              </a:rPr>
              <a:t>Kulovits</a:t>
            </a:r>
            <a:r>
              <a:rPr lang="en-US" sz="1200" kern="1200" dirty="0" smtClean="0">
                <a:solidFill>
                  <a:schemeClr val="tx1"/>
                </a:solidFill>
                <a:effectLst/>
                <a:latin typeface="+mn-lt"/>
                <a:ea typeface="+mn-ea"/>
                <a:cs typeface="+mn-cs"/>
              </a:rPr>
              <a:t>, Mark </a:t>
            </a:r>
            <a:r>
              <a:rPr lang="en-US" sz="1200" kern="1200" dirty="0" err="1" smtClean="0">
                <a:solidFill>
                  <a:schemeClr val="tx1"/>
                </a:solidFill>
                <a:effectLst/>
                <a:latin typeface="+mn-lt"/>
                <a:ea typeface="+mn-ea"/>
                <a:cs typeface="+mn-cs"/>
              </a:rPr>
              <a:t>Guttenbrunner</a:t>
            </a:r>
            <a:r>
              <a:rPr lang="en-US" sz="1200" kern="1200" dirty="0" smtClean="0">
                <a:solidFill>
                  <a:schemeClr val="tx1"/>
                </a:solidFill>
                <a:effectLst/>
                <a:latin typeface="+mn-lt"/>
                <a:ea typeface="+mn-ea"/>
                <a:cs typeface="+mn-cs"/>
              </a:rPr>
              <a:t>, Stephan </a:t>
            </a:r>
            <a:r>
              <a:rPr lang="en-US" sz="1200" kern="1200" dirty="0" err="1" smtClean="0">
                <a:solidFill>
                  <a:schemeClr val="tx1"/>
                </a:solidFill>
                <a:effectLst/>
                <a:latin typeface="+mn-lt"/>
                <a:ea typeface="+mn-ea"/>
                <a:cs typeface="+mn-cs"/>
              </a:rPr>
              <a:t>Strodl</a:t>
            </a:r>
            <a:r>
              <a:rPr lang="en-US" sz="1200" kern="1200" dirty="0" smtClean="0">
                <a:solidFill>
                  <a:schemeClr val="tx1"/>
                </a:solidFill>
                <a:effectLst/>
                <a:latin typeface="+mn-lt"/>
                <a:ea typeface="+mn-ea"/>
                <a:cs typeface="+mn-cs"/>
              </a:rPr>
              <a:t>, Andreas </a:t>
            </a:r>
            <a:r>
              <a:rPr lang="en-US" sz="1200" kern="1200" dirty="0" err="1" smtClean="0">
                <a:solidFill>
                  <a:schemeClr val="tx1"/>
                </a:solidFill>
                <a:effectLst/>
                <a:latin typeface="+mn-lt"/>
                <a:ea typeface="+mn-ea"/>
                <a:cs typeface="+mn-cs"/>
              </a:rPr>
              <a:t>Rauber</a:t>
            </a:r>
            <a:r>
              <a:rPr lang="en-US" sz="1200" kern="1200" dirty="0" smtClean="0">
                <a:solidFill>
                  <a:schemeClr val="tx1"/>
                </a:solidFill>
                <a:effectLst/>
                <a:latin typeface="+mn-lt"/>
                <a:ea typeface="+mn-ea"/>
                <a:cs typeface="+mn-cs"/>
              </a:rPr>
              <a:t>, Hans </a:t>
            </a:r>
            <a:r>
              <a:rPr lang="en-US" sz="1200" kern="1200" dirty="0" err="1" smtClean="0">
                <a:solidFill>
                  <a:schemeClr val="tx1"/>
                </a:solidFill>
                <a:effectLst/>
                <a:latin typeface="+mn-lt"/>
                <a:ea typeface="+mn-ea"/>
                <a:cs typeface="+mn-cs"/>
              </a:rPr>
              <a:t>Hofman</a:t>
            </a:r>
            <a:r>
              <a:rPr lang="en-US" sz="1200" kern="1200" dirty="0" smtClean="0">
                <a:solidFill>
                  <a:schemeClr val="tx1"/>
                </a:solidFill>
                <a:effectLst/>
                <a:latin typeface="+mn-lt"/>
                <a:ea typeface="+mn-ea"/>
                <a:cs typeface="+mn-cs"/>
              </a:rPr>
              <a:t> (2009): “Systematic planning for digital preservation: evaluating potential strategies and building preservation plans”. </a:t>
            </a:r>
            <a:r>
              <a:rPr lang="en-GB" sz="1200" i="1" kern="1200" dirty="0" smtClean="0">
                <a:solidFill>
                  <a:schemeClr val="tx1"/>
                </a:solidFill>
                <a:effectLst/>
                <a:latin typeface="+mn-lt"/>
                <a:ea typeface="+mn-ea"/>
                <a:cs typeface="+mn-cs"/>
              </a:rPr>
              <a:t>International Journal on Digital Libraries</a:t>
            </a:r>
            <a:r>
              <a:rPr lang="en-GB" sz="1200" kern="1200" dirty="0" smtClean="0">
                <a:solidFill>
                  <a:schemeClr val="tx1"/>
                </a:solidFill>
                <a:effectLst/>
                <a:latin typeface="+mn-lt"/>
                <a:ea typeface="+mn-ea"/>
                <a:cs typeface="+mn-cs"/>
              </a:rPr>
              <a:t>. DOI 10.1007/s00799-009-0057-1. </a:t>
            </a:r>
            <a:r>
              <a:rPr lang="en-GB" sz="1200" u="sng" kern="1200" dirty="0" smtClean="0">
                <a:solidFill>
                  <a:schemeClr val="tx1"/>
                </a:solidFill>
                <a:effectLst/>
                <a:latin typeface="+mn-lt"/>
                <a:ea typeface="+mn-ea"/>
                <a:cs typeface="+mn-cs"/>
                <a:hlinkClick r:id="rId3"/>
              </a:rPr>
              <a:t>http://www.ifs.tuwien.ac.at/~becker/pubs/becker-ijdl2009.pdf</a:t>
            </a:r>
            <a:endParaRPr lang="nb-NO"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nb-NO" sz="1200" kern="1200" dirty="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12</a:t>
            </a:fld>
            <a:endParaRPr lang="nb-NO"/>
          </a:p>
        </p:txBody>
      </p:sp>
    </p:spTree>
    <p:extLst>
      <p:ext uri="{BB962C8B-B14F-4D97-AF65-F5344CB8AC3E}">
        <p14:creationId xmlns:p14="http://schemas.microsoft.com/office/powerpoint/2010/main" val="2858931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dirty="0"/>
              <a:t>On the highest and most abstract level is the </a:t>
            </a:r>
            <a:r>
              <a:rPr lang="en-GB" i="1" dirty="0"/>
              <a:t>purpose</a:t>
            </a:r>
            <a:r>
              <a:rPr lang="en-GB" dirty="0"/>
              <a:t> of an organisation, or the reason a collection is assembled. </a:t>
            </a:r>
          </a:p>
          <a:p>
            <a:r>
              <a:rPr lang="en-GB" dirty="0"/>
              <a:t>On the second level are the </a:t>
            </a:r>
            <a:r>
              <a:rPr lang="en-GB" i="1" dirty="0"/>
              <a:t>properties</a:t>
            </a:r>
            <a:r>
              <a:rPr lang="en-GB" dirty="0"/>
              <a:t>, or the attributes needed to ensure the purpose of the data centre. </a:t>
            </a:r>
          </a:p>
          <a:p>
            <a:r>
              <a:rPr lang="en-GB" dirty="0"/>
              <a:t>On the third level are the actual </a:t>
            </a:r>
            <a:r>
              <a:rPr lang="en-GB" i="1" dirty="0"/>
              <a:t>policies</a:t>
            </a:r>
            <a:r>
              <a:rPr lang="en-GB" dirty="0"/>
              <a:t>, which in the IRODS setting are defined as </a:t>
            </a:r>
            <a:r>
              <a:rPr lang="en-GB" i="1" dirty="0"/>
              <a:t>controls for enforcing or implementing the desired properties</a:t>
            </a:r>
            <a:r>
              <a:rPr lang="en-GB" dirty="0"/>
              <a:t> that can, but do not have to, be mapped to computer actionable rules. </a:t>
            </a:r>
          </a:p>
          <a:p>
            <a:r>
              <a:rPr lang="en-GB" dirty="0"/>
              <a:t>To enforce the desired properties the organisation needs to have a set of </a:t>
            </a:r>
            <a:r>
              <a:rPr lang="en-GB" i="1" dirty="0"/>
              <a:t>procedures</a:t>
            </a:r>
            <a:r>
              <a:rPr lang="en-GB" dirty="0"/>
              <a:t> in place, or functions that can assist in implementing the policies. These can also be mapped to computer executable workflows, but it is not a requirement. </a:t>
            </a:r>
          </a:p>
          <a:p>
            <a:r>
              <a:rPr lang="en-GB" dirty="0"/>
              <a:t>On the fifth level are the results of applying the procedures</a:t>
            </a:r>
            <a:r>
              <a:rPr lang="en-GB" i="1" dirty="0"/>
              <a:t>, </a:t>
            </a:r>
            <a:r>
              <a:rPr lang="en-GB" dirty="0"/>
              <a:t>or the </a:t>
            </a:r>
            <a:r>
              <a:rPr lang="en-GB" i="1" dirty="0"/>
              <a:t>persistent state information, </a:t>
            </a:r>
            <a:r>
              <a:rPr lang="en-GB" dirty="0"/>
              <a:t>which</a:t>
            </a:r>
            <a:r>
              <a:rPr lang="en-GB" b="1" i="1" dirty="0"/>
              <a:t> </a:t>
            </a:r>
            <a:r>
              <a:rPr lang="en-GB" dirty="0"/>
              <a:t>often is mapped to a metadata system. </a:t>
            </a:r>
          </a:p>
          <a:p>
            <a:r>
              <a:rPr lang="en-GB" dirty="0"/>
              <a:t>Finally there is the </a:t>
            </a:r>
            <a:r>
              <a:rPr lang="en-GB" i="1" dirty="0"/>
              <a:t>property verification</a:t>
            </a:r>
            <a:r>
              <a:rPr lang="en-GB" dirty="0"/>
              <a:t> level. That is, the validation that the state information conforms to the desired purpose (mapped to periodically executed policies). </a:t>
            </a:r>
          </a:p>
          <a:p>
            <a:endParaRPr lang="en-GB" dirty="0"/>
          </a:p>
          <a:p>
            <a:r>
              <a:rPr lang="en-GB" dirty="0"/>
              <a:t>Reagan W. Moore &amp; </a:t>
            </a:r>
            <a:r>
              <a:rPr lang="en-GB" dirty="0" err="1"/>
              <a:t>Arcot</a:t>
            </a:r>
            <a:r>
              <a:rPr lang="en-GB" dirty="0"/>
              <a:t> </a:t>
            </a:r>
            <a:r>
              <a:rPr lang="en-GB" dirty="0" err="1"/>
              <a:t>Rajasekar</a:t>
            </a:r>
            <a:r>
              <a:rPr lang="en-GB" dirty="0"/>
              <a:t> (2012): </a:t>
            </a:r>
            <a:r>
              <a:rPr lang="en-GB" i="1" dirty="0"/>
              <a:t>Policy Based Data management – </a:t>
            </a:r>
            <a:r>
              <a:rPr lang="en-GB" i="1" dirty="0" err="1"/>
              <a:t>iRODS</a:t>
            </a:r>
            <a:r>
              <a:rPr lang="en-GB" dirty="0"/>
              <a:t>. </a:t>
            </a:r>
            <a:endParaRPr lang="nb-NO" dirty="0"/>
          </a:p>
          <a:p>
            <a:r>
              <a:rPr lang="en-GB" u="sng" dirty="0">
                <a:hlinkClick r:id="rId3"/>
              </a:rPr>
              <a:t>http://irods.org/wp-content/uploads/2012/04/SC12-iRODS-overview.pdf</a:t>
            </a:r>
            <a:endParaRPr lang="nb-NO" dirty="0"/>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13</a:t>
            </a:fld>
            <a:endParaRPr lang="nb-NO"/>
          </a:p>
        </p:txBody>
      </p:sp>
    </p:spTree>
    <p:extLst>
      <p:ext uri="{BB962C8B-B14F-4D97-AF65-F5344CB8AC3E}">
        <p14:creationId xmlns:p14="http://schemas.microsoft.com/office/powerpoint/2010/main" val="28589313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14</a:t>
            </a:fld>
            <a:endParaRPr lang="nb-NO"/>
          </a:p>
        </p:txBody>
      </p:sp>
    </p:spTree>
    <p:extLst>
      <p:ext uri="{BB962C8B-B14F-4D97-AF65-F5344CB8AC3E}">
        <p14:creationId xmlns:p14="http://schemas.microsoft.com/office/powerpoint/2010/main" val="28589313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15000"/>
              </a:lnSpc>
              <a:spcAft>
                <a:spcPts val="0"/>
              </a:spcAft>
            </a:pPr>
            <a:r>
              <a:rPr lang="en-GB" sz="1200" kern="1200" dirty="0" smtClean="0">
                <a:solidFill>
                  <a:schemeClr val="tx1"/>
                </a:solidFill>
                <a:effectLst/>
                <a:latin typeface="+mn-lt"/>
                <a:ea typeface="+mn-ea"/>
                <a:cs typeface="+mn-cs"/>
              </a:rPr>
              <a:t>The principal methodology for this report has been a content analysis of existing policy and procedure templates, in addition to concrete policy examples from a selection of service providers. Each policy model was analysed and described individually before the different policy models and policy-rule elements were put into a matrix and compared to identify similarities and differences. Each policy framework has been analysed in detail before being summarised in tables </a:t>
            </a:r>
            <a:endParaRPr lang="nb-NO" dirty="0">
              <a:solidFill>
                <a:srgbClr val="000000"/>
              </a:solidFill>
              <a:ea typeface="Calibri"/>
              <a:cs typeface="Times New Roman"/>
            </a:endParaRPr>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15</a:t>
            </a:fld>
            <a:endParaRPr lang="nb-NO"/>
          </a:p>
        </p:txBody>
      </p:sp>
    </p:spTree>
    <p:extLst>
      <p:ext uri="{BB962C8B-B14F-4D97-AF65-F5344CB8AC3E}">
        <p14:creationId xmlns:p14="http://schemas.microsoft.com/office/powerpoint/2010/main" val="7191911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15000"/>
              </a:lnSpc>
              <a:spcAft>
                <a:spcPts val="0"/>
              </a:spcAft>
            </a:pPr>
            <a:endParaRPr lang="nb-NO" dirty="0">
              <a:solidFill>
                <a:srgbClr val="000000"/>
              </a:solidFill>
              <a:ea typeface="Calibri"/>
              <a:cs typeface="Times New Roman"/>
            </a:endParaRPr>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16</a:t>
            </a:fld>
            <a:endParaRPr lang="nb-NO"/>
          </a:p>
        </p:txBody>
      </p:sp>
    </p:spTree>
    <p:extLst>
      <p:ext uri="{BB962C8B-B14F-4D97-AF65-F5344CB8AC3E}">
        <p14:creationId xmlns:p14="http://schemas.microsoft.com/office/powerpoint/2010/main" val="7191911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eaLnBrk="1" fontAlgn="b" hangingPunct="1">
              <a:spcBef>
                <a:spcPts val="0"/>
              </a:spcBef>
              <a:spcAft>
                <a:spcPts val="0"/>
              </a:spcAft>
              <a:defRPr/>
            </a:pPr>
            <a:endParaRPr lang="nb-NO" sz="1100" dirty="0">
              <a:solidFill>
                <a:srgbClr val="000000"/>
              </a:solidFill>
            </a:endParaRPr>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17</a:t>
            </a:fld>
            <a:endParaRPr lang="nb-NO"/>
          </a:p>
        </p:txBody>
      </p:sp>
    </p:spTree>
    <p:extLst>
      <p:ext uri="{BB962C8B-B14F-4D97-AF65-F5344CB8AC3E}">
        <p14:creationId xmlns:p14="http://schemas.microsoft.com/office/powerpoint/2010/main" val="26947141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eaLnBrk="1" fontAlgn="b" hangingPunct="1">
              <a:spcBef>
                <a:spcPts val="0"/>
              </a:spcBef>
              <a:spcAft>
                <a:spcPts val="0"/>
              </a:spcAft>
              <a:defRPr/>
            </a:pPr>
            <a:r>
              <a:rPr lang="en-GB" dirty="0"/>
              <a:t>The first part provides </a:t>
            </a:r>
            <a:r>
              <a:rPr lang="en-GB" i="1" dirty="0"/>
              <a:t>purpose</a:t>
            </a:r>
            <a:r>
              <a:rPr lang="en-GB" dirty="0"/>
              <a:t>, </a:t>
            </a:r>
            <a:r>
              <a:rPr lang="en-GB" i="1" dirty="0"/>
              <a:t>scope</a:t>
            </a:r>
            <a:r>
              <a:rPr lang="en-GB" dirty="0"/>
              <a:t>, </a:t>
            </a:r>
            <a:r>
              <a:rPr lang="en-GB" i="1" dirty="0"/>
              <a:t>applicability</a:t>
            </a:r>
            <a:r>
              <a:rPr lang="en-GB" dirty="0"/>
              <a:t>, </a:t>
            </a:r>
            <a:r>
              <a:rPr lang="en-GB" i="1" dirty="0"/>
              <a:t>definitions</a:t>
            </a:r>
            <a:r>
              <a:rPr lang="en-GB" dirty="0"/>
              <a:t> and clarification of concepts. The second part provides the details of the </a:t>
            </a:r>
            <a:r>
              <a:rPr lang="en-GB" i="1" dirty="0"/>
              <a:t>responsibilities </a:t>
            </a:r>
            <a:r>
              <a:rPr lang="en-GB" dirty="0"/>
              <a:t>and details of the </a:t>
            </a:r>
            <a:r>
              <a:rPr lang="en-GB" i="1" dirty="0"/>
              <a:t>functional</a:t>
            </a:r>
            <a:r>
              <a:rPr lang="en-GB" dirty="0"/>
              <a:t> model (i.e. the ‘Information Package’ and its associated objects as they follow a </a:t>
            </a:r>
            <a:r>
              <a:rPr lang="en-GB" i="1" dirty="0"/>
              <a:t>lifecycle</a:t>
            </a:r>
            <a:r>
              <a:rPr lang="en-GB" dirty="0"/>
              <a:t> from the data producer to the archive, and from the archive to the data consumer). The third part covers </a:t>
            </a:r>
            <a:r>
              <a:rPr lang="en-GB" i="1" dirty="0"/>
              <a:t>technical issues</a:t>
            </a:r>
            <a:r>
              <a:rPr lang="en-GB" dirty="0"/>
              <a:t> like digital migration across media and across new formats, and perspectives on the issues of preserving access services to digital information using software porting, wrapping, and emulation of hardware.</a:t>
            </a:r>
          </a:p>
          <a:p>
            <a:pPr eaLnBrk="1" fontAlgn="b" hangingPunct="1">
              <a:spcBef>
                <a:spcPts val="0"/>
              </a:spcBef>
              <a:spcAft>
                <a:spcPts val="0"/>
              </a:spcAft>
              <a:defRPr/>
            </a:pPr>
            <a:endParaRPr lang="en-GB" dirty="0"/>
          </a:p>
          <a:p>
            <a:pPr eaLnBrk="1" fontAlgn="b" hangingPunct="1">
              <a:spcBef>
                <a:spcPts val="0"/>
              </a:spcBef>
              <a:spcAft>
                <a:spcPts val="0"/>
              </a:spcAft>
              <a:defRPr/>
            </a:pPr>
            <a:r>
              <a:rPr lang="en-GB" i="1" dirty="0"/>
              <a:t>organisational infrastructure</a:t>
            </a:r>
            <a:r>
              <a:rPr lang="en-GB" dirty="0"/>
              <a:t> (i.e. organisational structure and staffing, preservation policy framework, financial sustainability and contracts, licenses and liabilities); </a:t>
            </a:r>
            <a:r>
              <a:rPr lang="en-GB" i="1" dirty="0"/>
              <a:t>digital object management</a:t>
            </a:r>
            <a:r>
              <a:rPr lang="en-GB" dirty="0"/>
              <a:t> (i.e. data lifecycle from ingest/acquisition to preservation to access management); and </a:t>
            </a:r>
            <a:r>
              <a:rPr lang="en-GB" i="1" dirty="0"/>
              <a:t>infrastructure and security risk management</a:t>
            </a:r>
            <a:r>
              <a:rPr lang="en-GB" dirty="0"/>
              <a:t>. </a:t>
            </a:r>
            <a:endParaRPr lang="nb-NO" sz="1100" dirty="0">
              <a:solidFill>
                <a:srgbClr val="000000"/>
              </a:solidFill>
            </a:endParaRPr>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18</a:t>
            </a:fld>
            <a:endParaRPr lang="nb-NO"/>
          </a:p>
        </p:txBody>
      </p:sp>
    </p:spTree>
    <p:extLst>
      <p:ext uri="{BB962C8B-B14F-4D97-AF65-F5344CB8AC3E}">
        <p14:creationId xmlns:p14="http://schemas.microsoft.com/office/powerpoint/2010/main" val="26947141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19</a:t>
            </a:fld>
            <a:endParaRPr lang="nb-NO"/>
          </a:p>
        </p:txBody>
      </p:sp>
    </p:spTree>
    <p:extLst>
      <p:ext uri="{BB962C8B-B14F-4D97-AF65-F5344CB8AC3E}">
        <p14:creationId xmlns:p14="http://schemas.microsoft.com/office/powerpoint/2010/main" val="1297817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noProof="0" dirty="0" smtClean="0"/>
              <a:t>Outline reflects the structure</a:t>
            </a:r>
            <a:r>
              <a:rPr lang="en-GB" baseline="0" noProof="0" dirty="0" smtClean="0"/>
              <a:t> of the report </a:t>
            </a:r>
            <a:endParaRPr lang="en-GB" noProof="0" dirty="0"/>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2</a:t>
            </a:fld>
            <a:endParaRPr lang="nb-NO"/>
          </a:p>
        </p:txBody>
      </p:sp>
    </p:spTree>
    <p:extLst>
      <p:ext uri="{BB962C8B-B14F-4D97-AF65-F5344CB8AC3E}">
        <p14:creationId xmlns:p14="http://schemas.microsoft.com/office/powerpoint/2010/main" val="28589313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20</a:t>
            </a:fld>
            <a:endParaRPr lang="nb-NO"/>
          </a:p>
        </p:txBody>
      </p:sp>
    </p:spTree>
    <p:extLst>
      <p:ext uri="{BB962C8B-B14F-4D97-AF65-F5344CB8AC3E}">
        <p14:creationId xmlns:p14="http://schemas.microsoft.com/office/powerpoint/2010/main" val="5866962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21</a:t>
            </a:fld>
            <a:endParaRPr lang="nb-NO"/>
          </a:p>
        </p:txBody>
      </p:sp>
    </p:spTree>
    <p:extLst>
      <p:ext uri="{BB962C8B-B14F-4D97-AF65-F5344CB8AC3E}">
        <p14:creationId xmlns:p14="http://schemas.microsoft.com/office/powerpoint/2010/main" val="9431801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22</a:t>
            </a:fld>
            <a:endParaRPr lang="nb-NO"/>
          </a:p>
        </p:txBody>
      </p:sp>
    </p:spTree>
    <p:extLst>
      <p:ext uri="{BB962C8B-B14F-4D97-AF65-F5344CB8AC3E}">
        <p14:creationId xmlns:p14="http://schemas.microsoft.com/office/powerpoint/2010/main" val="1300989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23</a:t>
            </a:fld>
            <a:endParaRPr lang="nb-NO"/>
          </a:p>
        </p:txBody>
      </p:sp>
    </p:spTree>
    <p:extLst>
      <p:ext uri="{BB962C8B-B14F-4D97-AF65-F5344CB8AC3E}">
        <p14:creationId xmlns:p14="http://schemas.microsoft.com/office/powerpoint/2010/main" val="130098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noProof="0" dirty="0"/>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3</a:t>
            </a:fld>
            <a:endParaRPr lang="nb-NO"/>
          </a:p>
        </p:txBody>
      </p:sp>
    </p:spTree>
    <p:extLst>
      <p:ext uri="{BB962C8B-B14F-4D97-AF65-F5344CB8AC3E}">
        <p14:creationId xmlns:p14="http://schemas.microsoft.com/office/powerpoint/2010/main" val="2858931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noProof="0" dirty="0" smtClean="0"/>
              <a:t>Building on</a:t>
            </a:r>
            <a:r>
              <a:rPr lang="en-GB" baseline="0" noProof="0" dirty="0" smtClean="0"/>
              <a:t> the the preceding tasks in WP4, the objectives of task 4.4 have been to map, describe, compare and analyse the scope of preservation policy rules in the SSH domain by looking at relevant infrastructure projects, initiatives and service providers and their approach to preservation policies. </a:t>
            </a:r>
          </a:p>
          <a:p>
            <a:endParaRPr lang="en-GB" baseline="0" noProof="0" dirty="0" smtClean="0"/>
          </a:p>
          <a:p>
            <a:r>
              <a:rPr lang="en-GB" baseline="0" noProof="0" dirty="0" smtClean="0"/>
              <a:t>..reflects </a:t>
            </a:r>
            <a:r>
              <a:rPr lang="en-GB" baseline="0" noProof="0" smtClean="0"/>
              <a:t>the methodology…</a:t>
            </a:r>
            <a:endParaRPr lang="en-GB" noProof="0" dirty="0"/>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4</a:t>
            </a:fld>
            <a:endParaRPr lang="nb-NO"/>
          </a:p>
        </p:txBody>
      </p:sp>
    </p:spTree>
    <p:extLst>
      <p:ext uri="{BB962C8B-B14F-4D97-AF65-F5344CB8AC3E}">
        <p14:creationId xmlns:p14="http://schemas.microsoft.com/office/powerpoint/2010/main" val="2858931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fontScale="92500" lnSpcReduction="10000"/>
          </a:bodyPr>
          <a:lstStyle/>
          <a:p>
            <a:pPr defTabSz="917509">
              <a:defRPr/>
            </a:pPr>
            <a:r>
              <a:rPr lang="en-US" b="1" i="0" dirty="0" smtClean="0"/>
              <a:t>This kind</a:t>
            </a:r>
            <a:r>
              <a:rPr lang="en-US" b="1" i="0" baseline="0" dirty="0" smtClean="0"/>
              <a:t> of open access </a:t>
            </a:r>
            <a:r>
              <a:rPr lang="en-US" b="1" dirty="0" smtClean="0"/>
              <a:t>primarily </a:t>
            </a:r>
            <a:r>
              <a:rPr lang="en-US" b="1" dirty="0"/>
              <a:t>intended for scholarly journal articles, </a:t>
            </a:r>
            <a:r>
              <a:rPr lang="en-US" b="1" dirty="0" smtClean="0"/>
              <a:t>text-based research output</a:t>
            </a:r>
          </a:p>
          <a:p>
            <a:pPr defTabSz="917509">
              <a:defRPr/>
            </a:pPr>
            <a:endParaRPr lang="en-US" b="1" dirty="0"/>
          </a:p>
          <a:p>
            <a:pPr defTabSz="917509">
              <a:defRPr/>
            </a:pPr>
            <a:r>
              <a:rPr lang="en-US" b="1" i="1" dirty="0"/>
              <a:t>Berlin</a:t>
            </a:r>
            <a:r>
              <a:rPr lang="en-US" b="1" dirty="0"/>
              <a:t>: </a:t>
            </a:r>
            <a:r>
              <a:rPr lang="en-US" b="0" i="1" dirty="0" smtClean="0"/>
              <a:t>Open </a:t>
            </a:r>
            <a:r>
              <a:rPr lang="en-US" b="0" i="1" dirty="0"/>
              <a:t>access means that scientific literature should be publicly available, free of charge on the Internet so that those who are interested can read, download, copy, distribute, print, search, refer to and, in any other conceivable legal way, use full texts without encountering any financial, legal or technical barriers other than those associated with Internet access itself</a:t>
            </a:r>
            <a:r>
              <a:rPr lang="en-US" b="1" dirty="0"/>
              <a:t>.</a:t>
            </a:r>
          </a:p>
          <a:p>
            <a:pPr defTabSz="917509">
              <a:defRPr/>
            </a:pPr>
            <a:endParaRPr lang="en-US" b="1" dirty="0"/>
          </a:p>
          <a:p>
            <a:pPr defTabSz="917509">
              <a:defRPr/>
            </a:pPr>
            <a:r>
              <a:rPr lang="en-US" b="1" i="1" dirty="0"/>
              <a:t>Budapest</a:t>
            </a:r>
            <a:r>
              <a:rPr lang="en-US" b="1" dirty="0"/>
              <a:t>: </a:t>
            </a:r>
            <a:r>
              <a:rPr lang="en-US" b="0" i="1" dirty="0"/>
              <a:t>By “open access” to [peer-reviewed research literature], we mean its free availability on the public internet, permitting any users to read, download, copy, distribute, print, search, or link to the full texts of these articles, crawl them for indexing, pass them as data to software, or use them for any other lawful purpose, without financial, legal, or technical barriers other than those inseparable from gaining access to the internet itself</a:t>
            </a:r>
            <a:r>
              <a:rPr lang="en-US" b="0" i="1" dirty="0" smtClean="0"/>
              <a:t>.</a:t>
            </a:r>
            <a:endParaRPr lang="en-US" b="1" dirty="0"/>
          </a:p>
          <a:p>
            <a:pPr defTabSz="917509">
              <a:defRPr/>
            </a:pPr>
            <a:endParaRPr lang="en-US" b="1" dirty="0"/>
          </a:p>
          <a:p>
            <a:pPr defTabSz="917509">
              <a:defRPr/>
            </a:pPr>
            <a:endParaRPr lang="en-US" dirty="0"/>
          </a:p>
          <a:p>
            <a:pPr defTabSz="917509">
              <a:defRPr/>
            </a:pPr>
            <a:endParaRPr lang="en-GB" b="0" noProof="0" dirty="0"/>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5</a:t>
            </a:fld>
            <a:endParaRPr lang="nb-NO"/>
          </a:p>
        </p:txBody>
      </p:sp>
    </p:spTree>
    <p:extLst>
      <p:ext uri="{BB962C8B-B14F-4D97-AF65-F5344CB8AC3E}">
        <p14:creationId xmlns:p14="http://schemas.microsoft.com/office/powerpoint/2010/main" val="28589313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fontScale="92500" lnSpcReduction="10000"/>
          </a:bodyPr>
          <a:lstStyle/>
          <a:p>
            <a:pPr marL="0" marR="0" indent="0" algn="l" defTabSz="917509" rtl="0" eaLnBrk="0" fontAlgn="base" latinLnBrk="0" hangingPunct="0">
              <a:lnSpc>
                <a:spcPct val="100000"/>
              </a:lnSpc>
              <a:spcBef>
                <a:spcPct val="30000"/>
              </a:spcBef>
              <a:spcAft>
                <a:spcPct val="0"/>
              </a:spcAft>
              <a:buClrTx/>
              <a:buSzTx/>
              <a:buFontTx/>
              <a:buNone/>
              <a:tabLst/>
              <a:defRPr/>
            </a:pPr>
            <a:r>
              <a:rPr lang="en-US" b="1" dirty="0" smtClean="0"/>
              <a:t>OECD Principles and Guidelines for Access to Research Data from Public Funding</a:t>
            </a:r>
          </a:p>
          <a:p>
            <a:pPr defTabSz="917509">
              <a:defRPr/>
            </a:pPr>
            <a:r>
              <a:rPr lang="en-US" b="0" i="1" dirty="0" smtClean="0"/>
              <a:t>“…access on equal terms for the international research community at the lowest possible cost, preferably at no more than the marginal cost of dissemination. Open access to research data from public funding should be easy, timely, user-friendly and preferably Internet-based.”</a:t>
            </a:r>
          </a:p>
          <a:p>
            <a:pPr defTabSz="917509">
              <a:defRPr/>
            </a:pPr>
            <a:endParaRPr lang="en-US" b="1" dirty="0" smtClean="0"/>
          </a:p>
          <a:p>
            <a:pPr defTabSz="917509">
              <a:defRPr/>
            </a:pPr>
            <a:endParaRPr lang="en-US" b="1" dirty="0" smtClean="0"/>
          </a:p>
          <a:p>
            <a:pPr marL="0" marR="0" indent="0" algn="l" defTabSz="917509" rtl="0" eaLnBrk="0" fontAlgn="base" latinLnBrk="0" hangingPunct="0">
              <a:lnSpc>
                <a:spcPct val="100000"/>
              </a:lnSpc>
              <a:spcBef>
                <a:spcPct val="30000"/>
              </a:spcBef>
              <a:spcAft>
                <a:spcPct val="0"/>
              </a:spcAft>
              <a:buClrTx/>
              <a:buSzTx/>
              <a:buFontTx/>
              <a:buNone/>
              <a:tabLst/>
              <a:defRPr/>
            </a:pPr>
            <a:r>
              <a:rPr lang="en-GB" sz="1200" b="1" i="1" kern="1200" dirty="0" smtClean="0">
                <a:solidFill>
                  <a:schemeClr val="tx1"/>
                </a:solidFill>
                <a:effectLst/>
                <a:latin typeface="+mn-lt"/>
                <a:ea typeface="+mn-ea"/>
                <a:cs typeface="+mn-cs"/>
              </a:rPr>
              <a:t>UNESCO </a:t>
            </a:r>
            <a:r>
              <a:rPr lang="en-US" sz="1200" b="1" i="1" kern="1200" dirty="0" smtClean="0">
                <a:solidFill>
                  <a:schemeClr val="tx1"/>
                </a:solidFill>
                <a:effectLst/>
                <a:latin typeface="+mn-lt"/>
                <a:ea typeface="+mn-ea"/>
                <a:cs typeface="+mn-cs"/>
              </a:rPr>
              <a:t>Policy Guidelines FOR THE DEVELOPMENT AND PROMOTION OF OPEN ACCESS</a:t>
            </a:r>
            <a:r>
              <a:rPr lang="en-GB" sz="1200" i="1" kern="1200" dirty="0" smtClean="0">
                <a:solidFill>
                  <a:schemeClr val="tx1"/>
                </a:solidFill>
                <a:effectLst/>
                <a:latin typeface="+mn-lt"/>
                <a:ea typeface="+mn-ea"/>
                <a:cs typeface="+mn-cs"/>
              </a:rPr>
              <a:t>: “Research data are increasingly covered by policies and often these policies are being implemented by smaller, niche players as well as large research funders. These policies are not usually, however, the same (Open Access) policies that cover the text-based literature. Data are exceptional because policies must take into account issues of privacy and special cases where data cannot be released for other reasons. Developing and wording Open Data policies is therefore a specialised issue that is not as straightforward as developing policies for Open Access to the literature”.</a:t>
            </a:r>
            <a:endParaRPr lang="nb-NO" sz="1200" kern="1200" dirty="0" smtClean="0">
              <a:solidFill>
                <a:schemeClr val="tx1"/>
              </a:solidFill>
              <a:effectLst/>
              <a:latin typeface="+mn-lt"/>
              <a:ea typeface="+mn-ea"/>
              <a:cs typeface="+mn-cs"/>
            </a:endParaRPr>
          </a:p>
          <a:p>
            <a:pPr defTabSz="917509">
              <a:defRPr/>
            </a:pPr>
            <a:endParaRPr lang="en-US" b="1" dirty="0"/>
          </a:p>
          <a:p>
            <a:pPr defTabSz="917509">
              <a:defRPr/>
            </a:pPr>
            <a:endParaRPr lang="en-US" b="1" dirty="0"/>
          </a:p>
          <a:p>
            <a:pPr defTabSz="917509">
              <a:defRPr/>
            </a:pPr>
            <a:endParaRPr lang="en-US" dirty="0"/>
          </a:p>
          <a:p>
            <a:pPr defTabSz="917509">
              <a:defRPr/>
            </a:pPr>
            <a:endParaRPr lang="en-GB" b="0" noProof="0" dirty="0"/>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6</a:t>
            </a:fld>
            <a:endParaRPr lang="nb-NO"/>
          </a:p>
        </p:txBody>
      </p:sp>
    </p:spTree>
    <p:extLst>
      <p:ext uri="{BB962C8B-B14F-4D97-AF65-F5344CB8AC3E}">
        <p14:creationId xmlns:p14="http://schemas.microsoft.com/office/powerpoint/2010/main" val="2858931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defTabSz="917509">
              <a:defRPr/>
            </a:pPr>
            <a:r>
              <a:rPr lang="en-US" dirty="0" smtClean="0">
                <a:latin typeface="+mn-lt"/>
              </a:rPr>
              <a:t>From</a:t>
            </a:r>
            <a:r>
              <a:rPr lang="en-US" i="1" dirty="0" smtClean="0">
                <a:latin typeface="+mn-lt"/>
              </a:rPr>
              <a:t> </a:t>
            </a:r>
            <a:r>
              <a:rPr lang="en-US" i="1" dirty="0" smtClean="0">
                <a:latin typeface="+mn-lt"/>
                <a:hlinkClick r:id="rId3"/>
              </a:rPr>
              <a:t>“Good scientific practice in research and scholarship</a:t>
            </a:r>
            <a:r>
              <a:rPr lang="en-US" i="1" dirty="0" smtClean="0">
                <a:latin typeface="+mn-lt"/>
              </a:rPr>
              <a:t>”:</a:t>
            </a:r>
            <a:endParaRPr lang="nb-NO" i="1" dirty="0" smtClean="0">
              <a:latin typeface="+mn-lt"/>
            </a:endParaRPr>
          </a:p>
          <a:p>
            <a:pPr defTabSz="917509">
              <a:defRPr/>
            </a:pPr>
            <a:endParaRPr lang="en-US" i="1" dirty="0" smtClean="0">
              <a:latin typeface="+mn-lt"/>
              <a:ea typeface="Verdana" panose="020B0604030504040204" pitchFamily="34" charset="0"/>
              <a:cs typeface="Verdana" panose="020B0604030504040204" pitchFamily="34" charset="0"/>
            </a:endParaRPr>
          </a:p>
          <a:p>
            <a:pPr defTabSz="917509">
              <a:defRPr/>
            </a:pPr>
            <a:r>
              <a:rPr lang="en-US" i="1" dirty="0" smtClean="0">
                <a:latin typeface="+mn-lt"/>
                <a:ea typeface="Verdana" panose="020B0604030504040204" pitchFamily="34" charset="0"/>
                <a:cs typeface="Verdana" panose="020B0604030504040204" pitchFamily="34" charset="0"/>
              </a:rPr>
              <a:t>“….data sets are an important resource, which enable later verification of scientific interpretation and conclusions. They may also be the starting point for further studies. It is vital, therefore, that all primary and secondary data are </a:t>
            </a:r>
            <a:r>
              <a:rPr lang="en-US" b="1" i="1" dirty="0" smtClean="0">
                <a:latin typeface="+mn-lt"/>
                <a:ea typeface="Verdana" panose="020B0604030504040204" pitchFamily="34" charset="0"/>
                <a:cs typeface="Verdana" panose="020B0604030504040204" pitchFamily="34" charset="0"/>
              </a:rPr>
              <a:t>stored in a secure and accessible form</a:t>
            </a:r>
            <a:r>
              <a:rPr lang="en-US" i="1" dirty="0" smtClean="0">
                <a:latin typeface="+mn-lt"/>
                <a:ea typeface="Verdana" panose="020B0604030504040204" pitchFamily="34" charset="0"/>
                <a:cs typeface="Verdana" panose="020B0604030504040204" pitchFamily="34" charset="0"/>
              </a:rPr>
              <a:t>” </a:t>
            </a:r>
          </a:p>
          <a:p>
            <a:pPr defTabSz="917509">
              <a:defRPr/>
            </a:pPr>
            <a:endParaRPr lang="en-US" i="1" dirty="0" smtClean="0">
              <a:latin typeface="+mn-lt"/>
              <a:ea typeface="Verdana" panose="020B0604030504040204" pitchFamily="34" charset="0"/>
              <a:cs typeface="Verdana" panose="020B0604030504040204" pitchFamily="34" charset="0"/>
            </a:endParaRPr>
          </a:p>
          <a:p>
            <a:pPr defTabSz="917509">
              <a:defRPr/>
            </a:pPr>
            <a:endParaRPr lang="en-US" i="1" dirty="0" smtClean="0">
              <a:latin typeface="+mn-lt"/>
              <a:ea typeface="Verdana" panose="020B0604030504040204" pitchFamily="34" charset="0"/>
              <a:cs typeface="Verdana" panose="020B0604030504040204" pitchFamily="34" charset="0"/>
            </a:endParaRPr>
          </a:p>
          <a:p>
            <a:pPr defTabSz="917509">
              <a:defRPr/>
            </a:pPr>
            <a:r>
              <a:rPr lang="en-US" dirty="0" smtClean="0">
                <a:latin typeface="+mn-lt"/>
              </a:rPr>
              <a:t>From the final report of the Blue Ribbon Task Force on Sustainable Digital Preservation and Access: “</a:t>
            </a:r>
            <a:r>
              <a:rPr lang="en-US" i="1" dirty="0" smtClean="0">
                <a:latin typeface="+mn-lt"/>
                <a:hlinkClick r:id="rId4"/>
              </a:rPr>
              <a:t>Sustainable Economics for a Digital Planet – Ensuring Long-Term Access to Digital Information</a:t>
            </a:r>
            <a:r>
              <a:rPr lang="en-US" dirty="0" smtClean="0">
                <a:latin typeface="+mn-lt"/>
              </a:rPr>
              <a:t>” :</a:t>
            </a:r>
          </a:p>
          <a:p>
            <a:pPr defTabSz="917509">
              <a:defRPr/>
            </a:pPr>
            <a:endParaRPr lang="en-US" i="1" dirty="0" smtClean="0">
              <a:latin typeface="+mn-lt"/>
            </a:endParaRPr>
          </a:p>
          <a:p>
            <a:pPr defTabSz="917509">
              <a:defRPr/>
            </a:pPr>
            <a:r>
              <a:rPr lang="en-US" i="1" dirty="0">
                <a:ea typeface="Verdana" panose="020B0604030504040204" pitchFamily="34" charset="0"/>
                <a:cs typeface="Verdana" panose="020B0604030504040204" pitchFamily="34" charset="0"/>
              </a:rPr>
              <a:t>“Open access is like any other form of access: without preservation, there will be no access, open or otherwise.”</a:t>
            </a:r>
          </a:p>
          <a:p>
            <a:pPr defTabSz="917509">
              <a:defRPr/>
            </a:pPr>
            <a:endParaRPr lang="nb-NO" i="1" dirty="0" smtClean="0">
              <a:latin typeface="+mn-lt"/>
            </a:endParaRPr>
          </a:p>
          <a:p>
            <a:pPr defTabSz="917509">
              <a:defRPr/>
            </a:pPr>
            <a:endParaRPr lang="nb-NO" i="1" dirty="0" smtClean="0">
              <a:latin typeface="+mn-lt"/>
              <a:ea typeface="Verdana" panose="020B0604030504040204" pitchFamily="34" charset="0"/>
              <a:cs typeface="Verdana" panose="020B0604030504040204" pitchFamily="34" charset="0"/>
            </a:endParaRPr>
          </a:p>
          <a:p>
            <a:pPr defTabSz="917509">
              <a:defRPr/>
            </a:pPr>
            <a:endParaRPr lang="en-US" dirty="0"/>
          </a:p>
          <a:p>
            <a:endParaRPr lang="en-GB" noProof="0" dirty="0" smtClean="0"/>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7</a:t>
            </a:fld>
            <a:endParaRPr lang="nb-NO"/>
          </a:p>
        </p:txBody>
      </p:sp>
    </p:spTree>
    <p:extLst>
      <p:ext uri="{BB962C8B-B14F-4D97-AF65-F5344CB8AC3E}">
        <p14:creationId xmlns:p14="http://schemas.microsoft.com/office/powerpoint/2010/main" val="2858931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fontScale="77500" lnSpcReduction="20000"/>
          </a:bodyPr>
          <a:lstStyle/>
          <a:p>
            <a:pPr marL="172033" indent="-172033">
              <a:buFont typeface="Arial" panose="020B0604020202020204" pitchFamily="34" charset="0"/>
              <a:buChar char="•"/>
            </a:pPr>
            <a:r>
              <a:rPr lang="en-GB" dirty="0"/>
              <a:t>How will we preserve the data? What will be the point of storing all this scientific data if, a century from now, it has degraded, been corrupted, or is simply too difficult for anyone but a well-equipped expert to use? Over time non-maintainability of essential hardware, software or support environment may make the information inaccessible and/or users may become unable to understand or use the data.</a:t>
            </a:r>
            <a:endParaRPr lang="nb-NO" dirty="0"/>
          </a:p>
          <a:p>
            <a:endParaRPr lang="nb-NO" dirty="0"/>
          </a:p>
          <a:p>
            <a:pPr marL="172033" indent="-172033">
              <a:buFont typeface="Arial" panose="020B0604020202020204" pitchFamily="34" charset="0"/>
              <a:buChar char="•"/>
            </a:pPr>
            <a:r>
              <a:rPr lang="en-GB" dirty="0"/>
              <a:t>How will we protect the integrity of the data? As the ‘data tide rises’ higher, how will we detect unauthorised alterations? Should every researcher, and every citizen, have access to the data repositories? Should there be different levels of access allowed</a:t>
            </a:r>
            <a:r>
              <a:rPr lang="en-GB" dirty="0" smtClean="0"/>
              <a:t>?</a:t>
            </a:r>
          </a:p>
          <a:p>
            <a:pPr defTabSz="917509">
              <a:defRPr/>
            </a:pPr>
            <a:endParaRPr lang="en-US" b="1" dirty="0" smtClean="0"/>
          </a:p>
          <a:p>
            <a:pPr marL="172033" indent="-172033">
              <a:buFont typeface="Arial" panose="020B0604020202020204" pitchFamily="34" charset="0"/>
              <a:buChar char="•"/>
            </a:pPr>
            <a:r>
              <a:rPr lang="en-GB" dirty="0" smtClean="0"/>
              <a:t>How </a:t>
            </a:r>
            <a:r>
              <a:rPr lang="en-GB" dirty="0"/>
              <a:t>will we convey the context and provenance of the data? Given the emerging trend to make all publicly funded research data publicly available, just how will users from a wide range of backgrounds understand and query the data they are accessing, and recognise the special circumstances under which it was collected?</a:t>
            </a:r>
            <a:endParaRPr lang="nb-NO" dirty="0"/>
          </a:p>
          <a:p>
            <a:r>
              <a:rPr lang="en-GB" dirty="0"/>
              <a:t> </a:t>
            </a:r>
            <a:endParaRPr lang="nb-NO" dirty="0"/>
          </a:p>
          <a:p>
            <a:pPr marL="172033" indent="-172033">
              <a:buFont typeface="Arial" panose="020B0604020202020204" pitchFamily="34" charset="0"/>
              <a:buChar char="•"/>
            </a:pPr>
            <a:r>
              <a:rPr lang="en-GB" dirty="0"/>
              <a:t>What new funding and business models will we need, so that everyone – researchers, enterprises, citizens – has adequate incentive to contribute to the data infrastructure? What kinds of data, under what circumstances, should be free?</a:t>
            </a:r>
            <a:endParaRPr lang="nb-NO" dirty="0"/>
          </a:p>
          <a:p>
            <a:r>
              <a:rPr lang="en-GB" dirty="0"/>
              <a:t> </a:t>
            </a:r>
            <a:endParaRPr lang="nb-NO" dirty="0"/>
          </a:p>
          <a:p>
            <a:pPr marL="172033" indent="-172033">
              <a:buFont typeface="Arial" panose="020B0604020202020204" pitchFamily="34" charset="0"/>
              <a:buChar char="•"/>
            </a:pPr>
            <a:r>
              <a:rPr lang="en-GB" dirty="0"/>
              <a:t>How will we protect the privacy of individuals linked to the data on the one hand, while providing researchers access to vital data on the other hand?</a:t>
            </a:r>
            <a:endParaRPr lang="nb-NO" dirty="0"/>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8</a:t>
            </a:fld>
            <a:endParaRPr lang="nb-NO"/>
          </a:p>
        </p:txBody>
      </p:sp>
    </p:spTree>
    <p:extLst>
      <p:ext uri="{BB962C8B-B14F-4D97-AF65-F5344CB8AC3E}">
        <p14:creationId xmlns:p14="http://schemas.microsoft.com/office/powerpoint/2010/main" val="2858931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fontScale="92500"/>
          </a:bodyPr>
          <a:lstStyle/>
          <a:p>
            <a:pPr eaLnBrk="1" fontAlgn="b" hangingPunct="1">
              <a:spcBef>
                <a:spcPts val="0"/>
              </a:spcBef>
              <a:spcAft>
                <a:spcPts val="0"/>
              </a:spcAft>
              <a:defRPr/>
            </a:pPr>
            <a:r>
              <a:rPr lang="en-US" b="1" dirty="0"/>
              <a:t>Data integrity</a:t>
            </a:r>
            <a:r>
              <a:rPr lang="en-US" dirty="0"/>
              <a:t> refers to maintaining and assuring the accuracy and consistency of </a:t>
            </a:r>
            <a:r>
              <a:rPr lang="en-US" b="1" dirty="0"/>
              <a:t>data</a:t>
            </a:r>
            <a:r>
              <a:rPr lang="en-US" dirty="0"/>
              <a:t> over its entire life-cycle, and is a critical aspect to the design, implementation and usage of any system which stores, processes, or retrieves </a:t>
            </a:r>
            <a:r>
              <a:rPr lang="en-US" b="1" dirty="0"/>
              <a:t>data</a:t>
            </a:r>
            <a:r>
              <a:rPr lang="en-US" b="1" dirty="0" smtClean="0"/>
              <a:t>.</a:t>
            </a:r>
            <a:r>
              <a:rPr lang="en-US" dirty="0" smtClean="0"/>
              <a:t>  The term data integrity is broad in scope and may have widely different meanings depending on the specific context – even under the same general umbrella of computing.</a:t>
            </a:r>
            <a:endParaRPr lang="en-US" b="1" dirty="0" smtClean="0"/>
          </a:p>
          <a:p>
            <a:pPr eaLnBrk="1" fontAlgn="b" hangingPunct="1">
              <a:spcBef>
                <a:spcPts val="0"/>
              </a:spcBef>
              <a:spcAft>
                <a:spcPts val="0"/>
              </a:spcAft>
              <a:defRPr/>
            </a:pPr>
            <a:endParaRPr lang="en-US" b="1" dirty="0" smtClean="0"/>
          </a:p>
          <a:p>
            <a:pPr defTabSz="917509">
              <a:defRPr/>
            </a:pPr>
            <a:r>
              <a:rPr lang="en-US" b="1" dirty="0" smtClean="0"/>
              <a:t>Data integrity</a:t>
            </a:r>
            <a:r>
              <a:rPr lang="en-US" dirty="0" smtClean="0"/>
              <a:t> refers to the process of ensuring that a database remains an accurate reflection of the universe of discourse it is modelling or representing. In other words there is a close correspondence between the facts stored in the database and the real world it models .</a:t>
            </a:r>
          </a:p>
          <a:p>
            <a:pPr defTabSz="917509">
              <a:defRPr/>
            </a:pPr>
            <a:endParaRPr lang="en-US" dirty="0" smtClean="0"/>
          </a:p>
          <a:p>
            <a:pPr eaLnBrk="1" fontAlgn="b" hangingPunct="1">
              <a:spcBef>
                <a:spcPts val="0"/>
              </a:spcBef>
              <a:spcAft>
                <a:spcPts val="0"/>
              </a:spcAft>
              <a:defRPr/>
            </a:pPr>
            <a:r>
              <a:rPr lang="en-US" sz="1100" dirty="0" smtClean="0">
                <a:solidFill>
                  <a:srgbClr val="000000"/>
                </a:solidFill>
              </a:rPr>
              <a:t>OECD</a:t>
            </a:r>
            <a:r>
              <a:rPr lang="en-US" sz="1100" dirty="0">
                <a:solidFill>
                  <a:srgbClr val="000000"/>
                </a:solidFill>
              </a:rPr>
              <a:t>: Openness means access on equal terms for the international research community at the lowest possible cost, preferably at no more than the marginal cost of dissemination. </a:t>
            </a:r>
          </a:p>
          <a:p>
            <a:pPr eaLnBrk="1" fontAlgn="b" hangingPunct="1">
              <a:spcBef>
                <a:spcPts val="0"/>
              </a:spcBef>
              <a:spcAft>
                <a:spcPts val="0"/>
              </a:spcAft>
              <a:defRPr/>
            </a:pPr>
            <a:r>
              <a:rPr lang="en-US" sz="1100" dirty="0">
                <a:solidFill>
                  <a:srgbClr val="000000"/>
                </a:solidFill>
              </a:rPr>
              <a:t>Open access to research data from public funding should be easy, timely, user-friendly and preferably Internet-based. </a:t>
            </a:r>
          </a:p>
          <a:p>
            <a:pPr eaLnBrk="1" fontAlgn="b" hangingPunct="1">
              <a:spcBef>
                <a:spcPts val="0"/>
              </a:spcBef>
              <a:spcAft>
                <a:spcPts val="0"/>
              </a:spcAft>
              <a:defRPr/>
            </a:pPr>
            <a:endParaRPr lang="en-US" sz="1100" dirty="0">
              <a:solidFill>
                <a:srgbClr val="000000"/>
              </a:solidFill>
            </a:endParaRPr>
          </a:p>
          <a:p>
            <a:pPr eaLnBrk="1" fontAlgn="b" hangingPunct="1">
              <a:spcBef>
                <a:spcPts val="0"/>
              </a:spcBef>
              <a:spcAft>
                <a:spcPts val="0"/>
              </a:spcAft>
              <a:defRPr/>
            </a:pPr>
            <a:r>
              <a:rPr lang="en-US" sz="1100" dirty="0">
                <a:solidFill>
                  <a:srgbClr val="000000"/>
                </a:solidFill>
              </a:rPr>
              <a:t>Growing awareness that a robust approach is needed to curate and preserve research data  - ensure that they can be stored for the long-term and be shared and easily reused.</a:t>
            </a:r>
            <a:endParaRPr lang="nb-NO" sz="1100" dirty="0">
              <a:solidFill>
                <a:srgbClr val="000000"/>
              </a:solidFill>
            </a:endParaRPr>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9</a:t>
            </a:fld>
            <a:endParaRPr lang="nb-NO"/>
          </a:p>
        </p:txBody>
      </p:sp>
    </p:spTree>
    <p:extLst>
      <p:ext uri="{BB962C8B-B14F-4D97-AF65-F5344CB8AC3E}">
        <p14:creationId xmlns:p14="http://schemas.microsoft.com/office/powerpoint/2010/main" val="2694714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nb-NO"/>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lvl1pPr>
              <a:defRPr/>
            </a:lvl1pPr>
          </a:lstStyle>
          <a:p>
            <a:pPr>
              <a:defRPr/>
            </a:pPr>
            <a:fld id="{08557E6D-0886-43EE-B140-CBC058C33D4D}" type="datetimeFigureOut">
              <a:rPr lang="nb-NO"/>
              <a:pPr>
                <a:defRPr/>
              </a:pPr>
              <a:t>27/11/14</a:t>
            </a:fld>
            <a:endParaRPr lang="nb-NO"/>
          </a:p>
        </p:txBody>
      </p:sp>
      <p:sp>
        <p:nvSpPr>
          <p:cNvPr id="5" name="Plassholder for bunntekst 4"/>
          <p:cNvSpPr>
            <a:spLocks noGrp="1"/>
          </p:cNvSpPr>
          <p:nvPr>
            <p:ph type="ftr" sz="quarter" idx="11"/>
          </p:nvPr>
        </p:nvSpPr>
        <p:spPr/>
        <p:txBody>
          <a:bodyPr/>
          <a:lstStyle>
            <a:lvl1pPr>
              <a:defRPr/>
            </a:lvl1pPr>
          </a:lstStyle>
          <a:p>
            <a:pPr>
              <a:defRPr/>
            </a:pPr>
            <a:endParaRPr lang="nb-NO"/>
          </a:p>
        </p:txBody>
      </p:sp>
      <p:sp>
        <p:nvSpPr>
          <p:cNvPr id="6" name="Plassholder for lysbildenummer 5"/>
          <p:cNvSpPr>
            <a:spLocks noGrp="1"/>
          </p:cNvSpPr>
          <p:nvPr>
            <p:ph type="sldNum" sz="quarter" idx="12"/>
          </p:nvPr>
        </p:nvSpPr>
        <p:spPr/>
        <p:txBody>
          <a:bodyPr/>
          <a:lstStyle>
            <a:lvl1pPr>
              <a:defRPr/>
            </a:lvl1pPr>
          </a:lstStyle>
          <a:p>
            <a:pPr>
              <a:defRPr/>
            </a:pPr>
            <a:fld id="{F129D6C1-BFD6-4796-AC0F-BEA784570D06}" type="slidenum">
              <a:rPr lang="nb-NO"/>
              <a:pPr>
                <a:defRPr/>
              </a:pPr>
              <a:t>‹#›</a:t>
            </a:fld>
            <a:endParaRPr lang="nb-N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lvl1pPr>
              <a:defRPr/>
            </a:lvl1pPr>
          </a:lstStyle>
          <a:p>
            <a:pPr>
              <a:defRPr/>
            </a:pPr>
            <a:fld id="{C59178B5-0457-4343-B1EB-D3699C64CDDF}" type="datetimeFigureOut">
              <a:rPr lang="nb-NO"/>
              <a:pPr>
                <a:defRPr/>
              </a:pPr>
              <a:t>27/11/14</a:t>
            </a:fld>
            <a:endParaRPr lang="nb-NO"/>
          </a:p>
        </p:txBody>
      </p:sp>
      <p:sp>
        <p:nvSpPr>
          <p:cNvPr id="5" name="Plassholder for bunntekst 4"/>
          <p:cNvSpPr>
            <a:spLocks noGrp="1"/>
          </p:cNvSpPr>
          <p:nvPr>
            <p:ph type="ftr" sz="quarter" idx="11"/>
          </p:nvPr>
        </p:nvSpPr>
        <p:spPr/>
        <p:txBody>
          <a:bodyPr/>
          <a:lstStyle>
            <a:lvl1pPr>
              <a:defRPr/>
            </a:lvl1pPr>
          </a:lstStyle>
          <a:p>
            <a:pPr>
              <a:defRPr/>
            </a:pPr>
            <a:endParaRPr lang="nb-NO"/>
          </a:p>
        </p:txBody>
      </p:sp>
      <p:sp>
        <p:nvSpPr>
          <p:cNvPr id="6" name="Plassholder for lysbildenummer 5"/>
          <p:cNvSpPr>
            <a:spLocks noGrp="1"/>
          </p:cNvSpPr>
          <p:nvPr>
            <p:ph type="sldNum" sz="quarter" idx="12"/>
          </p:nvPr>
        </p:nvSpPr>
        <p:spPr/>
        <p:txBody>
          <a:bodyPr/>
          <a:lstStyle>
            <a:lvl1pPr>
              <a:defRPr/>
            </a:lvl1pPr>
          </a:lstStyle>
          <a:p>
            <a:pPr>
              <a:defRPr/>
            </a:pPr>
            <a:fld id="{98CE0F62-833D-4B2D-9E0A-EA32F8C79746}" type="slidenum">
              <a:rPr lang="nb-NO"/>
              <a:pPr>
                <a:defRPr/>
              </a:pPr>
              <a:t>‹#›</a:t>
            </a:fld>
            <a:endParaRPr lang="nb-N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lvl1pPr>
              <a:defRPr/>
            </a:lvl1pPr>
          </a:lstStyle>
          <a:p>
            <a:pPr>
              <a:defRPr/>
            </a:pPr>
            <a:fld id="{173D5D84-11C8-4E94-808B-7EC4EEAD80D2}" type="datetimeFigureOut">
              <a:rPr lang="nb-NO"/>
              <a:pPr>
                <a:defRPr/>
              </a:pPr>
              <a:t>27/11/14</a:t>
            </a:fld>
            <a:endParaRPr lang="nb-NO"/>
          </a:p>
        </p:txBody>
      </p:sp>
      <p:sp>
        <p:nvSpPr>
          <p:cNvPr id="5" name="Plassholder for bunntekst 4"/>
          <p:cNvSpPr>
            <a:spLocks noGrp="1"/>
          </p:cNvSpPr>
          <p:nvPr>
            <p:ph type="ftr" sz="quarter" idx="11"/>
          </p:nvPr>
        </p:nvSpPr>
        <p:spPr/>
        <p:txBody>
          <a:bodyPr/>
          <a:lstStyle>
            <a:lvl1pPr>
              <a:defRPr/>
            </a:lvl1pPr>
          </a:lstStyle>
          <a:p>
            <a:pPr>
              <a:defRPr/>
            </a:pPr>
            <a:endParaRPr lang="nb-NO"/>
          </a:p>
        </p:txBody>
      </p:sp>
      <p:sp>
        <p:nvSpPr>
          <p:cNvPr id="6" name="Plassholder for lysbildenummer 5"/>
          <p:cNvSpPr>
            <a:spLocks noGrp="1"/>
          </p:cNvSpPr>
          <p:nvPr>
            <p:ph type="sldNum" sz="quarter" idx="12"/>
          </p:nvPr>
        </p:nvSpPr>
        <p:spPr/>
        <p:txBody>
          <a:bodyPr/>
          <a:lstStyle>
            <a:lvl1pPr>
              <a:defRPr/>
            </a:lvl1pPr>
          </a:lstStyle>
          <a:p>
            <a:pPr>
              <a:defRPr/>
            </a:pPr>
            <a:fld id="{F46A12EF-F3EB-4D3E-9B61-B1E951035384}" type="slidenum">
              <a:rPr lang="nb-NO"/>
              <a:pPr>
                <a:defRPr/>
              </a:pPr>
              <a:t>‹#›</a:t>
            </a:fld>
            <a:endParaRPr lang="nb-N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lvl1pPr>
              <a:defRPr/>
            </a:lvl1pPr>
          </a:lstStyle>
          <a:p>
            <a:pPr>
              <a:defRPr/>
            </a:pPr>
            <a:fld id="{DD193850-0760-42C3-84BB-87FF8A44A636}" type="datetimeFigureOut">
              <a:rPr lang="nb-NO"/>
              <a:pPr>
                <a:defRPr/>
              </a:pPr>
              <a:t>27/11/14</a:t>
            </a:fld>
            <a:endParaRPr lang="nb-NO"/>
          </a:p>
        </p:txBody>
      </p:sp>
      <p:sp>
        <p:nvSpPr>
          <p:cNvPr id="5" name="Plassholder for bunntekst 4"/>
          <p:cNvSpPr>
            <a:spLocks noGrp="1"/>
          </p:cNvSpPr>
          <p:nvPr>
            <p:ph type="ftr" sz="quarter" idx="11"/>
          </p:nvPr>
        </p:nvSpPr>
        <p:spPr/>
        <p:txBody>
          <a:bodyPr/>
          <a:lstStyle>
            <a:lvl1pPr>
              <a:defRPr/>
            </a:lvl1pPr>
          </a:lstStyle>
          <a:p>
            <a:pPr>
              <a:defRPr/>
            </a:pPr>
            <a:endParaRPr lang="nb-NO"/>
          </a:p>
        </p:txBody>
      </p:sp>
      <p:sp>
        <p:nvSpPr>
          <p:cNvPr id="6" name="Plassholder for lysbildenummer 5"/>
          <p:cNvSpPr>
            <a:spLocks noGrp="1"/>
          </p:cNvSpPr>
          <p:nvPr>
            <p:ph type="sldNum" sz="quarter" idx="12"/>
          </p:nvPr>
        </p:nvSpPr>
        <p:spPr/>
        <p:txBody>
          <a:bodyPr/>
          <a:lstStyle>
            <a:lvl1pPr>
              <a:defRPr/>
            </a:lvl1pPr>
          </a:lstStyle>
          <a:p>
            <a:pPr>
              <a:defRPr/>
            </a:pPr>
            <a:fld id="{3F2CF5DA-69C3-4E58-B2B9-AE72D8B4439D}" type="slidenum">
              <a:rPr lang="nb-NO"/>
              <a:pPr>
                <a:defRPr/>
              </a:pPr>
              <a:t>‹#›</a:t>
            </a:fld>
            <a:endParaRPr lang="nb-N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lvl1pPr>
              <a:defRPr/>
            </a:lvl1pPr>
          </a:lstStyle>
          <a:p>
            <a:pPr>
              <a:defRPr/>
            </a:pPr>
            <a:fld id="{01C0B7E2-79B7-4CCA-BDAF-36EC3D63054E}" type="datetimeFigureOut">
              <a:rPr lang="nb-NO"/>
              <a:pPr>
                <a:defRPr/>
              </a:pPr>
              <a:t>27/11/14</a:t>
            </a:fld>
            <a:endParaRPr lang="nb-NO"/>
          </a:p>
        </p:txBody>
      </p:sp>
      <p:sp>
        <p:nvSpPr>
          <p:cNvPr id="5" name="Plassholder for bunntekst 4"/>
          <p:cNvSpPr>
            <a:spLocks noGrp="1"/>
          </p:cNvSpPr>
          <p:nvPr>
            <p:ph type="ftr" sz="quarter" idx="11"/>
          </p:nvPr>
        </p:nvSpPr>
        <p:spPr/>
        <p:txBody>
          <a:bodyPr/>
          <a:lstStyle>
            <a:lvl1pPr>
              <a:defRPr/>
            </a:lvl1pPr>
          </a:lstStyle>
          <a:p>
            <a:pPr>
              <a:defRPr/>
            </a:pPr>
            <a:endParaRPr lang="nb-NO"/>
          </a:p>
        </p:txBody>
      </p:sp>
      <p:sp>
        <p:nvSpPr>
          <p:cNvPr id="6" name="Plassholder for lysbildenummer 5"/>
          <p:cNvSpPr>
            <a:spLocks noGrp="1"/>
          </p:cNvSpPr>
          <p:nvPr>
            <p:ph type="sldNum" sz="quarter" idx="12"/>
          </p:nvPr>
        </p:nvSpPr>
        <p:spPr/>
        <p:txBody>
          <a:bodyPr/>
          <a:lstStyle>
            <a:lvl1pPr>
              <a:defRPr/>
            </a:lvl1pPr>
          </a:lstStyle>
          <a:p>
            <a:pPr>
              <a:defRPr/>
            </a:pPr>
            <a:fld id="{56C14BE5-AECF-4B11-B652-E67587A1F845}" type="slidenum">
              <a:rPr lang="nb-NO"/>
              <a:pPr>
                <a:defRPr/>
              </a:pPr>
              <a:t>‹#›</a:t>
            </a:fld>
            <a:endParaRPr lang="nb-N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3"/>
          <p:cNvSpPr>
            <a:spLocks noGrp="1"/>
          </p:cNvSpPr>
          <p:nvPr>
            <p:ph type="dt" sz="half" idx="10"/>
          </p:nvPr>
        </p:nvSpPr>
        <p:spPr/>
        <p:txBody>
          <a:bodyPr/>
          <a:lstStyle>
            <a:lvl1pPr>
              <a:defRPr/>
            </a:lvl1pPr>
          </a:lstStyle>
          <a:p>
            <a:pPr>
              <a:defRPr/>
            </a:pPr>
            <a:fld id="{88FA1A8A-CA1D-42E8-8230-FA8E4BD72525}" type="datetimeFigureOut">
              <a:rPr lang="nb-NO"/>
              <a:pPr>
                <a:defRPr/>
              </a:pPr>
              <a:t>27/11/14</a:t>
            </a:fld>
            <a:endParaRPr lang="nb-NO"/>
          </a:p>
        </p:txBody>
      </p:sp>
      <p:sp>
        <p:nvSpPr>
          <p:cNvPr id="6" name="Plassholder for bunntekst 4"/>
          <p:cNvSpPr>
            <a:spLocks noGrp="1"/>
          </p:cNvSpPr>
          <p:nvPr>
            <p:ph type="ftr" sz="quarter" idx="11"/>
          </p:nvPr>
        </p:nvSpPr>
        <p:spPr/>
        <p:txBody>
          <a:bodyPr/>
          <a:lstStyle>
            <a:lvl1pPr>
              <a:defRPr/>
            </a:lvl1pPr>
          </a:lstStyle>
          <a:p>
            <a:pPr>
              <a:defRPr/>
            </a:pPr>
            <a:endParaRPr lang="nb-NO"/>
          </a:p>
        </p:txBody>
      </p:sp>
      <p:sp>
        <p:nvSpPr>
          <p:cNvPr id="7" name="Plassholder for lysbildenummer 5"/>
          <p:cNvSpPr>
            <a:spLocks noGrp="1"/>
          </p:cNvSpPr>
          <p:nvPr>
            <p:ph type="sldNum" sz="quarter" idx="12"/>
          </p:nvPr>
        </p:nvSpPr>
        <p:spPr/>
        <p:txBody>
          <a:bodyPr/>
          <a:lstStyle>
            <a:lvl1pPr>
              <a:defRPr/>
            </a:lvl1pPr>
          </a:lstStyle>
          <a:p>
            <a:pPr>
              <a:defRPr/>
            </a:pPr>
            <a:fld id="{9DDDB9E9-6EA3-495F-9A86-C8A1BAE80814}" type="slidenum">
              <a:rPr lang="nb-NO"/>
              <a:pPr>
                <a:defRPr/>
              </a:pPr>
              <a:t>‹#›</a:t>
            </a:fld>
            <a:endParaRPr lang="nb-N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3"/>
          <p:cNvSpPr>
            <a:spLocks noGrp="1"/>
          </p:cNvSpPr>
          <p:nvPr>
            <p:ph type="dt" sz="half" idx="10"/>
          </p:nvPr>
        </p:nvSpPr>
        <p:spPr/>
        <p:txBody>
          <a:bodyPr/>
          <a:lstStyle>
            <a:lvl1pPr>
              <a:defRPr/>
            </a:lvl1pPr>
          </a:lstStyle>
          <a:p>
            <a:pPr>
              <a:defRPr/>
            </a:pPr>
            <a:fld id="{B0B8E3E3-96C7-4A29-BA2D-1ED3751ED9EC}" type="datetimeFigureOut">
              <a:rPr lang="nb-NO"/>
              <a:pPr>
                <a:defRPr/>
              </a:pPr>
              <a:t>27/11/14</a:t>
            </a:fld>
            <a:endParaRPr lang="nb-NO"/>
          </a:p>
        </p:txBody>
      </p:sp>
      <p:sp>
        <p:nvSpPr>
          <p:cNvPr id="8" name="Plassholder for bunntekst 4"/>
          <p:cNvSpPr>
            <a:spLocks noGrp="1"/>
          </p:cNvSpPr>
          <p:nvPr>
            <p:ph type="ftr" sz="quarter" idx="11"/>
          </p:nvPr>
        </p:nvSpPr>
        <p:spPr/>
        <p:txBody>
          <a:bodyPr/>
          <a:lstStyle>
            <a:lvl1pPr>
              <a:defRPr/>
            </a:lvl1pPr>
          </a:lstStyle>
          <a:p>
            <a:pPr>
              <a:defRPr/>
            </a:pPr>
            <a:endParaRPr lang="nb-NO"/>
          </a:p>
        </p:txBody>
      </p:sp>
      <p:sp>
        <p:nvSpPr>
          <p:cNvPr id="9" name="Plassholder for lysbildenummer 5"/>
          <p:cNvSpPr>
            <a:spLocks noGrp="1"/>
          </p:cNvSpPr>
          <p:nvPr>
            <p:ph type="sldNum" sz="quarter" idx="12"/>
          </p:nvPr>
        </p:nvSpPr>
        <p:spPr/>
        <p:txBody>
          <a:bodyPr/>
          <a:lstStyle>
            <a:lvl1pPr>
              <a:defRPr/>
            </a:lvl1pPr>
          </a:lstStyle>
          <a:p>
            <a:pPr>
              <a:defRPr/>
            </a:pPr>
            <a:fld id="{05B5793C-2768-475D-BD00-F12281694CF0}" type="slidenum">
              <a:rPr lang="nb-NO"/>
              <a:pPr>
                <a:defRPr/>
              </a:pPr>
              <a:t>‹#›</a:t>
            </a:fld>
            <a:endParaRPr lang="nb-N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3"/>
          <p:cNvSpPr>
            <a:spLocks noGrp="1"/>
          </p:cNvSpPr>
          <p:nvPr>
            <p:ph type="dt" sz="half" idx="10"/>
          </p:nvPr>
        </p:nvSpPr>
        <p:spPr/>
        <p:txBody>
          <a:bodyPr/>
          <a:lstStyle>
            <a:lvl1pPr>
              <a:defRPr/>
            </a:lvl1pPr>
          </a:lstStyle>
          <a:p>
            <a:pPr>
              <a:defRPr/>
            </a:pPr>
            <a:fld id="{66D0C3FD-F93A-49A3-9C58-C8DF60759456}" type="datetimeFigureOut">
              <a:rPr lang="nb-NO"/>
              <a:pPr>
                <a:defRPr/>
              </a:pPr>
              <a:t>27/11/14</a:t>
            </a:fld>
            <a:endParaRPr lang="nb-NO"/>
          </a:p>
        </p:txBody>
      </p:sp>
      <p:sp>
        <p:nvSpPr>
          <p:cNvPr id="4" name="Plassholder for bunntekst 4"/>
          <p:cNvSpPr>
            <a:spLocks noGrp="1"/>
          </p:cNvSpPr>
          <p:nvPr>
            <p:ph type="ftr" sz="quarter" idx="11"/>
          </p:nvPr>
        </p:nvSpPr>
        <p:spPr/>
        <p:txBody>
          <a:bodyPr/>
          <a:lstStyle>
            <a:lvl1pPr>
              <a:defRPr/>
            </a:lvl1pPr>
          </a:lstStyle>
          <a:p>
            <a:pPr>
              <a:defRPr/>
            </a:pPr>
            <a:endParaRPr lang="nb-NO"/>
          </a:p>
        </p:txBody>
      </p:sp>
      <p:sp>
        <p:nvSpPr>
          <p:cNvPr id="5" name="Plassholder for lysbildenummer 5"/>
          <p:cNvSpPr>
            <a:spLocks noGrp="1"/>
          </p:cNvSpPr>
          <p:nvPr>
            <p:ph type="sldNum" sz="quarter" idx="12"/>
          </p:nvPr>
        </p:nvSpPr>
        <p:spPr/>
        <p:txBody>
          <a:bodyPr/>
          <a:lstStyle>
            <a:lvl1pPr>
              <a:defRPr/>
            </a:lvl1pPr>
          </a:lstStyle>
          <a:p>
            <a:pPr>
              <a:defRPr/>
            </a:pPr>
            <a:fld id="{4DD77EE5-6856-497D-B072-D3F16702D223}" type="slidenum">
              <a:rPr lang="nb-NO"/>
              <a:pPr>
                <a:defRPr/>
              </a:pPr>
              <a:t>‹#›</a:t>
            </a:fld>
            <a:endParaRPr lang="nb-N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3"/>
          <p:cNvSpPr>
            <a:spLocks noGrp="1"/>
          </p:cNvSpPr>
          <p:nvPr>
            <p:ph type="dt" sz="half" idx="10"/>
          </p:nvPr>
        </p:nvSpPr>
        <p:spPr/>
        <p:txBody>
          <a:bodyPr/>
          <a:lstStyle>
            <a:lvl1pPr>
              <a:defRPr/>
            </a:lvl1pPr>
          </a:lstStyle>
          <a:p>
            <a:pPr>
              <a:defRPr/>
            </a:pPr>
            <a:fld id="{3E4CC194-DDF8-4027-8062-AF0F5F6F79B4}" type="datetimeFigureOut">
              <a:rPr lang="nb-NO"/>
              <a:pPr>
                <a:defRPr/>
              </a:pPr>
              <a:t>27/11/14</a:t>
            </a:fld>
            <a:endParaRPr lang="nb-NO"/>
          </a:p>
        </p:txBody>
      </p:sp>
      <p:sp>
        <p:nvSpPr>
          <p:cNvPr id="3" name="Plassholder for bunntekst 4"/>
          <p:cNvSpPr>
            <a:spLocks noGrp="1"/>
          </p:cNvSpPr>
          <p:nvPr>
            <p:ph type="ftr" sz="quarter" idx="11"/>
          </p:nvPr>
        </p:nvSpPr>
        <p:spPr/>
        <p:txBody>
          <a:bodyPr/>
          <a:lstStyle>
            <a:lvl1pPr>
              <a:defRPr/>
            </a:lvl1pPr>
          </a:lstStyle>
          <a:p>
            <a:pPr>
              <a:defRPr/>
            </a:pPr>
            <a:endParaRPr lang="nb-NO"/>
          </a:p>
        </p:txBody>
      </p:sp>
      <p:sp>
        <p:nvSpPr>
          <p:cNvPr id="4" name="Plassholder for lysbildenummer 5"/>
          <p:cNvSpPr>
            <a:spLocks noGrp="1"/>
          </p:cNvSpPr>
          <p:nvPr>
            <p:ph type="sldNum" sz="quarter" idx="12"/>
          </p:nvPr>
        </p:nvSpPr>
        <p:spPr/>
        <p:txBody>
          <a:bodyPr/>
          <a:lstStyle>
            <a:lvl1pPr>
              <a:defRPr/>
            </a:lvl1pPr>
          </a:lstStyle>
          <a:p>
            <a:pPr>
              <a:defRPr/>
            </a:pPr>
            <a:fld id="{DBBF438A-88E9-4D7C-9D7A-4812567C4353}" type="slidenum">
              <a:rPr lang="nb-NO"/>
              <a:pPr>
                <a:defRPr/>
              </a:pPr>
              <a:t>‹#›</a:t>
            </a:fld>
            <a:endParaRPr lang="nb-N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3"/>
          <p:cNvSpPr>
            <a:spLocks noGrp="1"/>
          </p:cNvSpPr>
          <p:nvPr>
            <p:ph type="dt" sz="half" idx="10"/>
          </p:nvPr>
        </p:nvSpPr>
        <p:spPr/>
        <p:txBody>
          <a:bodyPr/>
          <a:lstStyle>
            <a:lvl1pPr>
              <a:defRPr/>
            </a:lvl1pPr>
          </a:lstStyle>
          <a:p>
            <a:pPr>
              <a:defRPr/>
            </a:pPr>
            <a:fld id="{C6BE8045-3677-46E1-A383-8620C1365A83}" type="datetimeFigureOut">
              <a:rPr lang="nb-NO"/>
              <a:pPr>
                <a:defRPr/>
              </a:pPr>
              <a:t>27/11/14</a:t>
            </a:fld>
            <a:endParaRPr lang="nb-NO"/>
          </a:p>
        </p:txBody>
      </p:sp>
      <p:sp>
        <p:nvSpPr>
          <p:cNvPr id="6" name="Plassholder for bunntekst 4"/>
          <p:cNvSpPr>
            <a:spLocks noGrp="1"/>
          </p:cNvSpPr>
          <p:nvPr>
            <p:ph type="ftr" sz="quarter" idx="11"/>
          </p:nvPr>
        </p:nvSpPr>
        <p:spPr/>
        <p:txBody>
          <a:bodyPr/>
          <a:lstStyle>
            <a:lvl1pPr>
              <a:defRPr/>
            </a:lvl1pPr>
          </a:lstStyle>
          <a:p>
            <a:pPr>
              <a:defRPr/>
            </a:pPr>
            <a:endParaRPr lang="nb-NO"/>
          </a:p>
        </p:txBody>
      </p:sp>
      <p:sp>
        <p:nvSpPr>
          <p:cNvPr id="7" name="Plassholder for lysbildenummer 5"/>
          <p:cNvSpPr>
            <a:spLocks noGrp="1"/>
          </p:cNvSpPr>
          <p:nvPr>
            <p:ph type="sldNum" sz="quarter" idx="12"/>
          </p:nvPr>
        </p:nvSpPr>
        <p:spPr/>
        <p:txBody>
          <a:bodyPr/>
          <a:lstStyle>
            <a:lvl1pPr>
              <a:defRPr/>
            </a:lvl1pPr>
          </a:lstStyle>
          <a:p>
            <a:pPr>
              <a:defRPr/>
            </a:pPr>
            <a:fld id="{4F779A08-3C01-4265-B708-0B879B1C2F9C}" type="slidenum">
              <a:rPr lang="nb-NO"/>
              <a:pPr>
                <a:defRPr/>
              </a:pPr>
              <a:t>‹#›</a:t>
            </a:fld>
            <a:endParaRPr lang="nb-N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3"/>
          <p:cNvSpPr>
            <a:spLocks noGrp="1"/>
          </p:cNvSpPr>
          <p:nvPr>
            <p:ph type="dt" sz="half" idx="10"/>
          </p:nvPr>
        </p:nvSpPr>
        <p:spPr/>
        <p:txBody>
          <a:bodyPr/>
          <a:lstStyle>
            <a:lvl1pPr>
              <a:defRPr/>
            </a:lvl1pPr>
          </a:lstStyle>
          <a:p>
            <a:pPr>
              <a:defRPr/>
            </a:pPr>
            <a:fld id="{0776D0EF-1539-4942-8D16-2CC09DA9593B}" type="datetimeFigureOut">
              <a:rPr lang="nb-NO"/>
              <a:pPr>
                <a:defRPr/>
              </a:pPr>
              <a:t>27/11/14</a:t>
            </a:fld>
            <a:endParaRPr lang="nb-NO"/>
          </a:p>
        </p:txBody>
      </p:sp>
      <p:sp>
        <p:nvSpPr>
          <p:cNvPr id="6" name="Plassholder for bunntekst 4"/>
          <p:cNvSpPr>
            <a:spLocks noGrp="1"/>
          </p:cNvSpPr>
          <p:nvPr>
            <p:ph type="ftr" sz="quarter" idx="11"/>
          </p:nvPr>
        </p:nvSpPr>
        <p:spPr/>
        <p:txBody>
          <a:bodyPr/>
          <a:lstStyle>
            <a:lvl1pPr>
              <a:defRPr/>
            </a:lvl1pPr>
          </a:lstStyle>
          <a:p>
            <a:pPr>
              <a:defRPr/>
            </a:pPr>
            <a:endParaRPr lang="nb-NO"/>
          </a:p>
        </p:txBody>
      </p:sp>
      <p:sp>
        <p:nvSpPr>
          <p:cNvPr id="7" name="Plassholder for lysbildenummer 5"/>
          <p:cNvSpPr>
            <a:spLocks noGrp="1"/>
          </p:cNvSpPr>
          <p:nvPr>
            <p:ph type="sldNum" sz="quarter" idx="12"/>
          </p:nvPr>
        </p:nvSpPr>
        <p:spPr/>
        <p:txBody>
          <a:bodyPr/>
          <a:lstStyle>
            <a:lvl1pPr>
              <a:defRPr/>
            </a:lvl1pPr>
          </a:lstStyle>
          <a:p>
            <a:pPr>
              <a:defRPr/>
            </a:pPr>
            <a:fld id="{2A4DDFD9-8E98-4BDE-8915-A39FFCB3FD18}" type="slidenum">
              <a:rPr lang="nb-NO"/>
              <a:pPr>
                <a:defRPr/>
              </a:pPr>
              <a:t>‹#›</a:t>
            </a:fld>
            <a:endParaRPr lang="nb-NO"/>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Plassholder for tittel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b-NO" smtClean="0"/>
              <a:t>Klikk for å redigere tittelstil</a:t>
            </a:r>
          </a:p>
        </p:txBody>
      </p:sp>
      <p:sp>
        <p:nvSpPr>
          <p:cNvPr id="1027" name="Plassholder for tekst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p>
        </p:txBody>
      </p:sp>
      <p:sp>
        <p:nvSpPr>
          <p:cNvPr id="4" name="Plassholder for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5BE52075-EC3A-47AE-AFB4-C0D9DC46B6D0}" type="datetimeFigureOut">
              <a:rPr lang="nb-NO"/>
              <a:pPr>
                <a:defRPr/>
              </a:pPr>
              <a:t>27/11/14</a:t>
            </a:fld>
            <a:endParaRPr lang="nb-NO"/>
          </a:p>
        </p:txBody>
      </p:sp>
      <p:sp>
        <p:nvSpPr>
          <p:cNvPr id="5" name="Plassholder for bunn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nb-NO"/>
          </a:p>
        </p:txBody>
      </p:sp>
      <p:sp>
        <p:nvSpPr>
          <p:cNvPr id="6" name="Plassholder for lysbilde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90013624-2E62-4A36-B2FC-F5973A9A9199}" type="slidenum">
              <a:rPr lang="nb-NO"/>
              <a:pPr>
                <a:defRPr/>
              </a:pPr>
              <a:t>‹#›</a:t>
            </a:fld>
            <a:endParaRPr lang="nb-NO"/>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9" Type="http://schemas.openxmlformats.org/officeDocument/2006/relationships/image" Target="../media/image15.png"/><Relationship Id="rId20" Type="http://schemas.openxmlformats.org/officeDocument/2006/relationships/hyperlink" Target="http://wiki.opf-labs.org/display/SP/Catalogue+of+Preservation+Policy+Elements" TargetMode="External"/><Relationship Id="rId21" Type="http://schemas.openxmlformats.org/officeDocument/2006/relationships/image" Target="../media/image1.png"/><Relationship Id="rId10" Type="http://schemas.openxmlformats.org/officeDocument/2006/relationships/image" Target="../media/image16.png"/><Relationship Id="rId11" Type="http://schemas.openxmlformats.org/officeDocument/2006/relationships/image" Target="../media/image17.png"/><Relationship Id="rId12" Type="http://schemas.openxmlformats.org/officeDocument/2006/relationships/hyperlink" Target="http://www.jisc.ac.uk/media/documents/programmes/preservation/jiscpolicy_p1finalreport.pdf" TargetMode="External"/><Relationship Id="rId13" Type="http://schemas.openxmlformats.org/officeDocument/2006/relationships/hyperlink" Target="http://www.dcc.ac.uk/sites/default/files/documents/Preservation%20policy%20template.pdf" TargetMode="External"/><Relationship Id="rId14" Type="http://schemas.openxmlformats.org/officeDocument/2006/relationships/hyperlink" Target="http://www.disc-uk.org/docs/guide.pdf" TargetMode="External"/><Relationship Id="rId15" Type="http://schemas.openxmlformats.org/officeDocument/2006/relationships/hyperlink" Target="http://www.interpares.org/ip3/display_file.cfm?doc=ip3_policy_procedure_templates_final_report.pdf" TargetMode="External"/><Relationship Id="rId16" Type="http://schemas.openxmlformats.org/officeDocument/2006/relationships/hyperlink" Target="http://files.d-nb.de/nestor/materialien/nestor_mat_18.pdf" TargetMode="External"/><Relationship Id="rId17" Type="http://schemas.openxmlformats.org/officeDocument/2006/relationships/hyperlink" Target="http://www.opendoar.org/tools/en/policies.php" TargetMode="External"/><Relationship Id="rId18" Type="http://schemas.openxmlformats.org/officeDocument/2006/relationships/hyperlink" Target="https://www.rd-alliance.org/filedepot?cid=104&amp;fid=556" TargetMode="External"/><Relationship Id="rId19" Type="http://schemas.openxmlformats.org/officeDocument/2006/relationships/hyperlink" Target="http://www.rsp.ac.uk/start/policies-and-legal-issues/" TargetMode="External"/><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s>
</file>

<file path=ppt/slides/_rels/slide16.xml.rels><?xml version="1.0" encoding="UTF-8" standalone="yes"?>
<Relationships xmlns="http://schemas.openxmlformats.org/package/2006/relationships"><Relationship Id="rId9" Type="http://schemas.openxmlformats.org/officeDocument/2006/relationships/hyperlink" Target="http://www.icpsr.umich.edu/icpsrweb/content/datamanagement/preservation/policies/dpp-framework.html" TargetMode="External"/><Relationship Id="rId20" Type="http://schemas.openxmlformats.org/officeDocument/2006/relationships/image" Target="../media/image27.png"/><Relationship Id="rId21" Type="http://schemas.openxmlformats.org/officeDocument/2006/relationships/hyperlink" Target="http://www.gesis.org/fileadmin/upload/institut/wiss_arbeitsbereiche/datenarchiv_analyse/DAS_Preservation_Policy_eng.pdf" TargetMode="External"/><Relationship Id="rId22" Type="http://schemas.openxmlformats.org/officeDocument/2006/relationships/image" Target="../media/image28.png"/><Relationship Id="rId23" Type="http://schemas.openxmlformats.org/officeDocument/2006/relationships/image" Target="../media/image29.png"/><Relationship Id="rId24" Type="http://schemas.openxmlformats.org/officeDocument/2006/relationships/hyperlink" Target="http://archaeologydataservice.ac.uk/attach/preservation/PreservationPolicyV1.3.1.pdf" TargetMode="External"/><Relationship Id="rId25" Type="http://schemas.openxmlformats.org/officeDocument/2006/relationships/hyperlink" Target="http://www.clarin.eu/" TargetMode="External"/><Relationship Id="rId26" Type="http://schemas.openxmlformats.org/officeDocument/2006/relationships/image" Target="../media/image30.png"/><Relationship Id="rId27" Type="http://schemas.openxmlformats.org/officeDocument/2006/relationships/hyperlink" Target="http://www.irss.unc.edu/odum/contentSubpage.jsp?nodeid=629" TargetMode="External"/><Relationship Id="rId28" Type="http://schemas.openxmlformats.org/officeDocument/2006/relationships/hyperlink" Target="http://data-archive.ac.uk/media/54776/ukda062-dps-preservationpolicy.pdf" TargetMode="External"/><Relationship Id="rId10" Type="http://schemas.openxmlformats.org/officeDocument/2006/relationships/hyperlink" Target="http://www.lockss.org/locksswp/wp-content/uploads/2011/11/OAIS-LOCKSS-Conformance.pdf" TargetMode="External"/><Relationship Id="rId11" Type="http://schemas.openxmlformats.org/officeDocument/2006/relationships/image" Target="../media/image18.png"/><Relationship Id="rId12" Type="http://schemas.openxmlformats.org/officeDocument/2006/relationships/image" Target="../media/image19.png"/><Relationship Id="rId13" Type="http://schemas.openxmlformats.org/officeDocument/2006/relationships/image" Target="../media/image20.png"/><Relationship Id="rId14" Type="http://schemas.openxmlformats.org/officeDocument/2006/relationships/image" Target="../media/image21.png"/><Relationship Id="rId15" Type="http://schemas.openxmlformats.org/officeDocument/2006/relationships/image" Target="../media/image22.png"/><Relationship Id="rId16" Type="http://schemas.openxmlformats.org/officeDocument/2006/relationships/image" Target="../media/image23.png"/><Relationship Id="rId17" Type="http://schemas.openxmlformats.org/officeDocument/2006/relationships/image" Target="../media/image24.png"/><Relationship Id="rId18" Type="http://schemas.openxmlformats.org/officeDocument/2006/relationships/image" Target="../media/image25.png"/><Relationship Id="rId19" Type="http://schemas.openxmlformats.org/officeDocument/2006/relationships/image" Target="../media/image26.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hyperlink" Target="http://www.lissdata.nl/assets/uploaded/Preservation%20and%20Dissemination%20Policy%20of%20the%20LISS%20Data%20Archive_1.1.pdf" TargetMode="External"/><Relationship Id="rId4" Type="http://schemas.openxmlformats.org/officeDocument/2006/relationships/hyperlink" Target="http://archiv.soc.cas.cz/sites/default/files/csda_preservation_policy_0.pdf" TargetMode="External"/><Relationship Id="rId5" Type="http://schemas.openxmlformats.org/officeDocument/2006/relationships/hyperlink" Target="http://dans.knaw.nl/sites/default/files/file/EASY/20140220%20Preservation%20Policy%20v1_0.pdf" TargetMode="External"/><Relationship Id="rId6" Type="http://schemas.openxmlformats.org/officeDocument/2006/relationships/hyperlink" Target="http://thedata.org/book/data-management-plan" TargetMode="External"/><Relationship Id="rId7" Type="http://schemas.openxmlformats.org/officeDocument/2006/relationships/hyperlink" Target="http://datadryad.org/themes/Mirage/docs/TermsOfService-Letter-2013.08.22.pdf" TargetMode="External"/><Relationship Id="rId8" Type="http://schemas.openxmlformats.org/officeDocument/2006/relationships/hyperlink" Target="http://www.eudat.eu/" TargetMode="External"/></Relationships>
</file>

<file path=ppt/slides/_rels/slide17.xml.rels><?xml version="1.0" encoding="UTF-8" standalone="yes"?>
<Relationships xmlns="http://schemas.openxmlformats.org/package/2006/relationships"><Relationship Id="rId11" Type="http://schemas.openxmlformats.org/officeDocument/2006/relationships/image" Target="../media/image26.png"/><Relationship Id="rId12" Type="http://schemas.openxmlformats.org/officeDocument/2006/relationships/image" Target="../media/image27.png"/><Relationship Id="rId13" Type="http://schemas.openxmlformats.org/officeDocument/2006/relationships/image" Target="../media/image28.png"/><Relationship Id="rId14" Type="http://schemas.openxmlformats.org/officeDocument/2006/relationships/image" Target="../media/image29.png"/><Relationship Id="rId15" Type="http://schemas.openxmlformats.org/officeDocument/2006/relationships/image" Target="../media/image30.png"/><Relationship Id="rId16"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image" Target="../media/image23.png"/><Relationship Id="rId9" Type="http://schemas.openxmlformats.org/officeDocument/2006/relationships/image" Target="../media/image24.png"/><Relationship Id="rId10"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1.png"/><Relationship Id="rId5"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cordis.europa.eu/fp7/ict/e-infrastructure/docs/hlg-sdi-report.pdf" TargetMode="External"/><Relationship Id="rId4" Type="http://schemas.openxmlformats.org/officeDocument/2006/relationships/image" Target="../media/image1.png"/><Relationship Id="rId5"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vrundet rektangel 8"/>
          <p:cNvSpPr/>
          <p:nvPr/>
        </p:nvSpPr>
        <p:spPr>
          <a:xfrm>
            <a:off x="257175" y="1447800"/>
            <a:ext cx="8686800" cy="5257799"/>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10" name="Rectangle 3"/>
          <p:cNvSpPr>
            <a:spLocks noGrp="1" noChangeArrowheads="1"/>
          </p:cNvSpPr>
          <p:nvPr>
            <p:ph type="subTitle" idx="1"/>
          </p:nvPr>
        </p:nvSpPr>
        <p:spPr>
          <a:xfrm>
            <a:off x="914400" y="3886200"/>
            <a:ext cx="7315200" cy="533400"/>
          </a:xfrm>
        </p:spPr>
        <p:txBody>
          <a:bodyPr rtlCol="0">
            <a:normAutofit/>
          </a:bodyPr>
          <a:lstStyle/>
          <a:p>
            <a:pPr eaLnBrk="1" fontAlgn="auto" hangingPunct="1">
              <a:spcAft>
                <a:spcPts val="0"/>
              </a:spcAft>
              <a:buFont typeface="Arial" pitchFamily="34" charset="0"/>
              <a:buNone/>
              <a:defRPr/>
            </a:pPr>
            <a:r>
              <a:rPr lang="en-GB" sz="1800" b="1" dirty="0" err="1" smtClean="0">
                <a:solidFill>
                  <a:schemeClr val="tx2">
                    <a:lumMod val="50000"/>
                  </a:schemeClr>
                </a:solidFill>
              </a:rPr>
              <a:t>Trond</a:t>
            </a:r>
            <a:r>
              <a:rPr lang="en-GB" sz="1800" b="1" dirty="0" smtClean="0">
                <a:solidFill>
                  <a:schemeClr val="tx2">
                    <a:lumMod val="50000"/>
                  </a:schemeClr>
                </a:solidFill>
              </a:rPr>
              <a:t> </a:t>
            </a:r>
            <a:r>
              <a:rPr lang="en-GB" sz="1800" b="1" dirty="0" err="1" smtClean="0">
                <a:solidFill>
                  <a:schemeClr val="tx2">
                    <a:lumMod val="50000"/>
                  </a:schemeClr>
                </a:solidFill>
              </a:rPr>
              <a:t>Kvamme</a:t>
            </a:r>
            <a:endParaRPr lang="en-GB" sz="1800" dirty="0" smtClean="0">
              <a:solidFill>
                <a:schemeClr val="tx2">
                  <a:lumMod val="50000"/>
                </a:schemeClr>
              </a:solidFill>
            </a:endParaRPr>
          </a:p>
        </p:txBody>
      </p:sp>
      <p:sp>
        <p:nvSpPr>
          <p:cNvPr id="11" name="Rectangle 8"/>
          <p:cNvSpPr>
            <a:spLocks noChangeArrowheads="1"/>
          </p:cNvSpPr>
          <p:nvPr/>
        </p:nvSpPr>
        <p:spPr bwMode="auto">
          <a:xfrm>
            <a:off x="914400" y="4343400"/>
            <a:ext cx="7315200" cy="685800"/>
          </a:xfrm>
          <a:prstGeom prst="rect">
            <a:avLst/>
          </a:prstGeom>
          <a:noFill/>
          <a:ln>
            <a:noFill/>
          </a:ln>
          <a:extLst/>
        </p:spPr>
        <p:txBody>
          <a:bodyPr/>
          <a:lstStyle/>
          <a:p>
            <a:pPr algn="ctr" fontAlgn="auto">
              <a:spcBef>
                <a:spcPct val="20000"/>
              </a:spcBef>
              <a:spcAft>
                <a:spcPts val="0"/>
              </a:spcAft>
              <a:defRPr/>
            </a:pPr>
            <a:r>
              <a:rPr lang="nb-NO" sz="1600" b="1" dirty="0">
                <a:solidFill>
                  <a:schemeClr val="tx2">
                    <a:lumMod val="50000"/>
                  </a:schemeClr>
                </a:solidFill>
                <a:latin typeface="Verdana" pitchFamily="34" charset="0"/>
              </a:rPr>
              <a:t>Norwegian </a:t>
            </a:r>
            <a:r>
              <a:rPr lang="nb-NO" sz="1600" b="1" dirty="0" err="1">
                <a:solidFill>
                  <a:schemeClr val="tx2">
                    <a:lumMod val="50000"/>
                  </a:schemeClr>
                </a:solidFill>
                <a:latin typeface="Verdana" pitchFamily="34" charset="0"/>
              </a:rPr>
              <a:t>Social</a:t>
            </a:r>
            <a:r>
              <a:rPr lang="nb-NO" sz="1600" b="1" dirty="0">
                <a:solidFill>
                  <a:schemeClr val="tx2">
                    <a:lumMod val="50000"/>
                  </a:schemeClr>
                </a:solidFill>
                <a:latin typeface="Verdana" pitchFamily="34" charset="0"/>
              </a:rPr>
              <a:t> </a:t>
            </a:r>
            <a:r>
              <a:rPr lang="nb-NO" sz="1600" b="1" dirty="0" err="1">
                <a:solidFill>
                  <a:schemeClr val="tx2">
                    <a:lumMod val="50000"/>
                  </a:schemeClr>
                </a:solidFill>
                <a:latin typeface="Verdana" pitchFamily="34" charset="0"/>
              </a:rPr>
              <a:t>Science</a:t>
            </a:r>
            <a:r>
              <a:rPr lang="nb-NO" sz="1600" b="1" dirty="0">
                <a:solidFill>
                  <a:schemeClr val="tx2">
                    <a:lumMod val="50000"/>
                  </a:schemeClr>
                </a:solidFill>
                <a:latin typeface="Verdana" pitchFamily="34" charset="0"/>
              </a:rPr>
              <a:t> Data Services (NSD)</a:t>
            </a:r>
          </a:p>
        </p:txBody>
      </p:sp>
      <p:sp>
        <p:nvSpPr>
          <p:cNvPr id="12" name="Text Box 9"/>
          <p:cNvSpPr txBox="1">
            <a:spLocks noChangeArrowheads="1"/>
          </p:cNvSpPr>
          <p:nvPr/>
        </p:nvSpPr>
        <p:spPr bwMode="auto">
          <a:xfrm>
            <a:off x="257175" y="1600200"/>
            <a:ext cx="8686800" cy="1471172"/>
          </a:xfrm>
          <a:prstGeom prst="rect">
            <a:avLst/>
          </a:prstGeom>
          <a:noFill/>
          <a:ln>
            <a:noFill/>
          </a:ln>
          <a:extLst/>
        </p:spPr>
        <p:txBody>
          <a:bodyPr>
            <a:spAutoFit/>
          </a:bodyPr>
          <a:lstStyle>
            <a:lvl1pPr eaLnBrk="0" hangingPunct="0">
              <a:defRPr sz="2400">
                <a:solidFill>
                  <a:schemeClr val="tx1"/>
                </a:solidFill>
                <a:latin typeface="Times New Roman" pitchFamily="18" charset="0"/>
              </a:defRPr>
            </a:lvl1pPr>
            <a:lvl2pPr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lvl="1" algn="ctr" eaLnBrk="1" fontAlgn="auto" hangingPunct="1">
              <a:lnSpc>
                <a:spcPct val="80000"/>
              </a:lnSpc>
              <a:spcBef>
                <a:spcPct val="20000"/>
              </a:spcBef>
              <a:spcAft>
                <a:spcPts val="0"/>
              </a:spcAft>
              <a:buFont typeface="Arial" charset="0"/>
              <a:buNone/>
              <a:defRPr/>
            </a:pPr>
            <a:r>
              <a:rPr lang="nb-NO" sz="2800" b="1" dirty="0" smtClean="0">
                <a:solidFill>
                  <a:schemeClr val="accent1">
                    <a:lumMod val="75000"/>
                  </a:schemeClr>
                </a:solidFill>
                <a:latin typeface="Verdana" pitchFamily="34" charset="0"/>
              </a:rPr>
              <a:t>WP4 </a:t>
            </a:r>
            <a:r>
              <a:rPr lang="nb-NO" sz="2800" b="1" dirty="0">
                <a:solidFill>
                  <a:schemeClr val="accent1">
                    <a:lumMod val="75000"/>
                  </a:schemeClr>
                </a:solidFill>
                <a:latin typeface="Verdana" pitchFamily="34" charset="0"/>
              </a:rPr>
              <a:t>Data </a:t>
            </a:r>
            <a:r>
              <a:rPr lang="nb-NO" sz="2800" b="1" dirty="0" err="1" smtClean="0">
                <a:solidFill>
                  <a:schemeClr val="accent1">
                    <a:lumMod val="75000"/>
                  </a:schemeClr>
                </a:solidFill>
                <a:latin typeface="Verdana" pitchFamily="34" charset="0"/>
              </a:rPr>
              <a:t>Archiving</a:t>
            </a:r>
            <a:endParaRPr lang="nb-NO" sz="2800" b="1" dirty="0" smtClean="0">
              <a:solidFill>
                <a:schemeClr val="accent1">
                  <a:lumMod val="75000"/>
                </a:schemeClr>
              </a:solidFill>
              <a:latin typeface="Verdana" pitchFamily="34" charset="0"/>
            </a:endParaRPr>
          </a:p>
          <a:p>
            <a:pPr lvl="1" algn="ctr" eaLnBrk="1" fontAlgn="auto" hangingPunct="1">
              <a:lnSpc>
                <a:spcPct val="80000"/>
              </a:lnSpc>
              <a:spcBef>
                <a:spcPct val="20000"/>
              </a:spcBef>
              <a:spcAft>
                <a:spcPts val="0"/>
              </a:spcAft>
              <a:buFont typeface="Arial" charset="0"/>
              <a:buNone/>
              <a:defRPr/>
            </a:pPr>
            <a:endParaRPr lang="nb-NO" sz="3200" b="1" dirty="0">
              <a:solidFill>
                <a:schemeClr val="accent1">
                  <a:lumMod val="75000"/>
                </a:schemeClr>
              </a:solidFill>
              <a:latin typeface="Verdana" pitchFamily="34" charset="0"/>
            </a:endParaRPr>
          </a:p>
          <a:p>
            <a:pPr lvl="1" algn="ctr" eaLnBrk="1" fontAlgn="auto" hangingPunct="1">
              <a:lnSpc>
                <a:spcPct val="80000"/>
              </a:lnSpc>
              <a:spcBef>
                <a:spcPct val="20000"/>
              </a:spcBef>
              <a:spcAft>
                <a:spcPts val="0"/>
              </a:spcAft>
              <a:buFont typeface="Arial" charset="0"/>
              <a:buNone/>
              <a:defRPr/>
            </a:pPr>
            <a:r>
              <a:rPr lang="nb-NO" sz="1600" b="1" dirty="0" err="1" smtClean="0">
                <a:solidFill>
                  <a:schemeClr val="accent1">
                    <a:lumMod val="75000"/>
                  </a:schemeClr>
                </a:solidFill>
                <a:latin typeface="Verdana" pitchFamily="34" charset="0"/>
              </a:rPr>
              <a:t>Task</a:t>
            </a:r>
            <a:r>
              <a:rPr lang="nb-NO" sz="1600" b="1" dirty="0" smtClean="0">
                <a:solidFill>
                  <a:schemeClr val="accent1">
                    <a:lumMod val="75000"/>
                  </a:schemeClr>
                </a:solidFill>
                <a:latin typeface="Verdana" pitchFamily="34" charset="0"/>
              </a:rPr>
              <a:t> 4.4: </a:t>
            </a:r>
          </a:p>
          <a:p>
            <a:pPr lvl="1" algn="ctr" eaLnBrk="1" fontAlgn="auto" hangingPunct="1">
              <a:lnSpc>
                <a:spcPct val="80000"/>
              </a:lnSpc>
              <a:spcBef>
                <a:spcPct val="20000"/>
              </a:spcBef>
              <a:spcAft>
                <a:spcPts val="0"/>
              </a:spcAft>
              <a:buFont typeface="Arial" charset="0"/>
              <a:buNone/>
              <a:defRPr/>
            </a:pPr>
            <a:r>
              <a:rPr lang="en-US" sz="1600" b="1" dirty="0" smtClean="0">
                <a:solidFill>
                  <a:schemeClr val="accent1">
                    <a:lumMod val="75000"/>
                  </a:schemeClr>
                </a:solidFill>
                <a:latin typeface="Verdana" pitchFamily="34" charset="0"/>
              </a:rPr>
              <a:t>Preservation policy rules – assessments and recommendations</a:t>
            </a:r>
            <a:endParaRPr lang="nb-NO" sz="1600" b="1" dirty="0">
              <a:solidFill>
                <a:schemeClr val="accent1">
                  <a:lumMod val="75000"/>
                </a:schemeClr>
              </a:solidFill>
              <a:latin typeface="Verdana" pitchFamily="34" charset="0"/>
            </a:endParaRPr>
          </a:p>
        </p:txBody>
      </p:sp>
      <p:sp>
        <p:nvSpPr>
          <p:cNvPr id="15366" name="Rektangel 6"/>
          <p:cNvSpPr>
            <a:spLocks noChangeArrowheads="1"/>
          </p:cNvSpPr>
          <p:nvPr/>
        </p:nvSpPr>
        <p:spPr bwMode="auto">
          <a:xfrm>
            <a:off x="914400" y="5418138"/>
            <a:ext cx="7315200" cy="738187"/>
          </a:xfrm>
          <a:prstGeom prst="rect">
            <a:avLst/>
          </a:prstGeom>
          <a:noFill/>
          <a:ln w="9525">
            <a:noFill/>
            <a:miter lim="800000"/>
            <a:headEnd/>
            <a:tailEnd/>
          </a:ln>
        </p:spPr>
        <p:txBody>
          <a:bodyPr>
            <a:spAutoFit/>
          </a:bodyPr>
          <a:lstStyle/>
          <a:p>
            <a:pPr algn="ctr"/>
            <a:r>
              <a:rPr lang="nb-NO" sz="2400" b="1" dirty="0" smtClean="0">
                <a:latin typeface="Calibri" pitchFamily="34" charset="0"/>
              </a:rPr>
              <a:t>Final DASISH Conference</a:t>
            </a:r>
            <a:endParaRPr lang="nb-NO" sz="2400" b="1" dirty="0">
              <a:latin typeface="Calibri" pitchFamily="34" charset="0"/>
            </a:endParaRPr>
          </a:p>
          <a:p>
            <a:pPr algn="ctr"/>
            <a:r>
              <a:rPr lang="nb-NO" b="1" dirty="0" err="1" smtClean="0">
                <a:latin typeface="Calibri" pitchFamily="34" charset="0"/>
              </a:rPr>
              <a:t>Gothenburg</a:t>
            </a:r>
            <a:r>
              <a:rPr lang="nb-NO" b="1" dirty="0" smtClean="0">
                <a:latin typeface="Calibri" pitchFamily="34" charset="0"/>
              </a:rPr>
              <a:t>, 27</a:t>
            </a:r>
            <a:r>
              <a:rPr lang="nb-NO" b="1" baseline="30000" dirty="0" smtClean="0">
                <a:latin typeface="Calibri" pitchFamily="34" charset="0"/>
              </a:rPr>
              <a:t>th</a:t>
            </a:r>
            <a:r>
              <a:rPr lang="nb-NO" b="1" dirty="0" smtClean="0">
                <a:latin typeface="Calibri" pitchFamily="34" charset="0"/>
              </a:rPr>
              <a:t> November 2014</a:t>
            </a:r>
            <a:endParaRPr lang="nb-NO" b="1" dirty="0">
              <a:latin typeface="Calibri" pitchFamily="34" charset="0"/>
            </a:endParaRPr>
          </a:p>
        </p:txBody>
      </p:sp>
      <p:pic>
        <p:nvPicPr>
          <p:cNvPr id="8" name="Picture 2"/>
          <p:cNvPicPr>
            <a:picLocks noChangeAspect="1" noChangeArrowheads="1"/>
          </p:cNvPicPr>
          <p:nvPr/>
        </p:nvPicPr>
        <p:blipFill>
          <a:blip r:embed="rId3"/>
          <a:srcRect/>
          <a:stretch>
            <a:fillRect/>
          </a:stretch>
        </p:blipFill>
        <p:spPr bwMode="auto">
          <a:xfrm>
            <a:off x="257175" y="304800"/>
            <a:ext cx="1571625" cy="523875"/>
          </a:xfrm>
          <a:prstGeom prst="rect">
            <a:avLst/>
          </a:prstGeom>
          <a:noFill/>
          <a:ln w="9525">
            <a:noFill/>
            <a:miter lim="800000"/>
            <a:headEnd/>
            <a:tailEnd/>
          </a:ln>
        </p:spPr>
      </p:pic>
    </p:spTree>
    <p:extLst>
      <p:ext uri="{BB962C8B-B14F-4D97-AF65-F5344CB8AC3E}">
        <p14:creationId xmlns:p14="http://schemas.microsoft.com/office/powerpoint/2010/main" val="104009212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vrundet rektangel 6"/>
          <p:cNvSpPr/>
          <p:nvPr/>
        </p:nvSpPr>
        <p:spPr>
          <a:xfrm>
            <a:off x="155575" y="1196977"/>
            <a:ext cx="8839200" cy="1470024"/>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2" name="AutoShape 4" descr="data:image/png;base64,iVBORw0KGgoAAAANSUhEUgAAAOEAAADhCAMAAAAJbSJIAAAAwFBMVEX///8AAABpWFoAjUVmVVdgTVBaRklcSUv5+Pj9/PzJxMReS0708/PTz8+Pg4TY1NQAij4ZkEoAhzeCdHbOycrn5OR7bW6IfH2UiYrExMSkyrF8fHwAhTOakJG+uLifn5+ysrK31L9AQECdxqltroPr6enc6t/y9vJvX2E7ml6up6iMjIxNTU0rKys1NTUYGBhwcHBlZWV0dHSlnJ1ROz4AgSero6Tj7ubK39BNNThLoGkvlldlq32KvZpXpHJ5tIztXWbGAAAOV0lEQVR4nO2dCXubOBCGMUWAjR3S+ErqxqHpunXtpm1iJ91em///r3YkLoEOxA1uvme3TWRB9VowGo1GoA1OXVrbDahdL4T91wth//VCWJFu71f7m523vsJae7ub/er+tpl/umbCu/u95240kTaut7+/q7cJ9RHerTxXiJaU663qw6yH8Mv+ylakC2Vf7b/U0pYaCL+txznpQo3X36pvTtWEq0lBulCTVcUtqpTwoSxeAPlQZaOqI7z1KsHz5VU3lFRFuJpXyIc1r+pqrYbwZlgxH9bwppK2VUD41asBz5f3tQOEX9e18WGtSzOWJfRq5cPyWiW8qZ0Pq9z9WIbwIa9nVlR2mQGyOOEXVb+6CrnFfdbChLsG+bB2DRN+LupcF9f4c5OEXuN8WMWsahHC2+Y70Ne4iLdagHDfEh/WvgnCamZIRTWpnfC2qTFQJDvvlZqTcNUyH1bOaVU+Qq9tOqJ8NjUXYZNejExuXYTiyG7T2tRCeNe2jaFlq0eQlQlv24ZKSdmkqhJ+bpuIkaqbqkjYPUBlRDXCLgKqIioRdhNQEVGFsGtGJpaKuVEgvGubQyKFQUOBsEvjYFp2FYTd8WR4yvZuMgm74ouKlOmjZhF6bRNkKmumkUHYhflgljLmi3LC7o4TtORjhpywy2Y0ltygSgnbDTqpSxqekhG2GTbMJ1mQUULYj5vQl+RWlBC2FdkuonERQq/tVueSeFQUEnZ1xiSScCYlJOzTNYolvE5FhE0vgJaXaAlVQPil7fYWkGAhXEDY9RkFT4JZBp/woe3WFhI/Y4NP2A9/NC2+f8olbCYRqHpxU4u4hG23tLBUCb22G1pYPM+GQ/i17XaWECeTkUNYbzplvVqrEPa5C3mdyBJ6bTeylNg7kSVsu40llU3Y17EwFDMmMoR1ZN03qWEWYR9CwHKlA8Rpwqo3hjSvuZywT/E1kW6lhF7bzatAnpSw7dZVIhlhP2e+aT1ICPuyUCHXRELYdtsqkpiw/4Ohr5WQ8DQu0tRlmiCUHPT9/T9p/f63sSbnlYjwm/iQP48X52m9fddck3Pqm4BQPLl/fvuK1UV3CdcCQuFizIdHAOpTH475hOK1iudz6LH/nlP6p7v3Ib2GQRGKl+1/QQ8+N9i+8tpzCa+E9V9DF75psH3ldcUlFC9W9I/Q5hFK0kj7R0glnsaEEpeth4QrDqEnrt5DQo9DKFn2BcJXvz6l9eudNt8uFmGl0XZx0LQFpWt/gN1Nw4Iz/G/MtnGNqe9kjJZx0XYEBfPL6PcnEvxzl4uDHwUcbxdbBUKXQyip/prj0bx6BSP+3DRQROigS01DRixk4vziBVVkjnA9qooFh2gHkypxAHpypE6CeVwoQP53OTYNU4FQYwll+ep8QvDa5pZuRITIgOYauo4cX4ZuLMGBcnQjKEC6buF6dIHpwtcUH+M45jp1EuRp2hLOpTukw8cWPkm27hjC+wzC84u0HvmEaOT6OkCjNO3aMKZBAbBZc1wvLHC3OlpjZH3iRtpoGxOKg9+WhnGmabpuTOHMeQjvGUJZIiIQnv9+z+gDl9AKU9+hLQgTosij3+oOITwLCw4G9NAaGdeJf25j6dG1P0M+oTNHOtrlINwzhJ6ckG9LpYRzx+9DCeGlMqG1WSPdHKsTegyhLIMmF6GxmPqCH7dJQt0n1LdBjQX0ywgIowJcNsKERvSrHhDO8aV6rU7oMoSybRW5CPXQCuq4+VzCuIph2phQT9hSIIwLYsKRo4NxViXcMISy2vkIEUIO/I8M8p3zCA0UyEJzDRMGBfgw0ycMa6CYUFsYYJxVCbX6CNF6QhTZUoYQbOkkqINL4T5chgWgDbkPgwL3CcWErgmDS2FC6ZLMz/NX559UCaW21EpaGi0gFFuaEUUIw6KxsFUJb1OEsuFQe3+BXZi0Ht9gQodqqE8YLtBtQsIok9NI29LwwKUa4RwPlEiR8D5FKA0GfzwX+DRjE+zl0hcitx1DCNcqCmosDGwqGMIZeD3TZajpSEwIX5eOb3QlwlWKUL7z4KeAkLhTkekED4wlnB9p07nQWEINGYwtFRDCNwqAl0qE+xShNEHhHQ4msl4bGB97YYZGj3iUmukcI8Ijwj7yyHQi07m18e9W8qLU5iiq4dtS/0CfkNRG4VknpkNOoqCbFKE06/k3XKXnb96l9R1/5s5CkbnSbDYKG2CPZjPy9ySsQUznJvibVlQDNI8OjGvDWYNQ55g9WKBditCTVcaxtveKJ+6MvBShNJmth3P8OO4dEopDiVpPCa9eCGmdPiF4ba9+ff9IifpwTIn8RiJGQ6qUGFc7NLFDUo85EFehCsonn+UiZL22x0/BssyTaZqWaVnwv2nC2GyaP2Dkss/8UvyHeQQrZi9Nc+m3enQ08Xg4M/Dnpv/fEQo2C1Kb/GEdy2/4SBNKbenwgnFozh//4E8OMNGJFPulMLWNhT1v8OnAefMJiZfiHqka2Lm1LYMuKE+YtqWetPaHt6xn+hbuzCF4UVYk3IeE0IUpR1wMfWhDPXBKJzEhDixRVWCARoljyhOmx8OMnVwffz8mrlIMfEFmT04yOEAIYbawSNxIeE57bRjbmNAPAFCCj5NzqLJK+zSZibPDD7T+AOLbfxPzQ18hITvjg350MFTSl450oOaRlSjtl+bd1XzBRIR9hYSXYDxDDTGhg+dRuPIoig8mDsSBxWF8TCk4ovTcIm+y0LmcUDfMSMe1TwizczwZFvahjuJjfpTPc03PD6VzfI6yCJO2lBBiY2LZEkLalpYnTM/x86bOFuhDEkw9NNaH6ThN3qS97PtwGEkLCXHEcyyzNPQxZTXIS2gnbOlzbltKIlZbw7icNGRLGUL5o4S+/ycZD+lvPh4POX2IXQF0HawmpbqMjIcV9iEb85Y6ER8eOT7Nu8CniW+4JeXT8O5D4sqQm5H4NNRtBy5I4t79UdqnYdctPEltsV/6pOaXRoQ48qZjl4z1S51q/VJ27Uk25HPmFj+DucUu7kIytzgSMzi8pEpxH/7A3YQ1MUzi2WgTnaqCP9xM6YLShOz6oWxAlM4PbZv2RCJ3xKZ9Go3yUmz+gaBh8phyYteAM9bxezfHZ9fxM3Ixekc4YAnl+TR9I+Tl03ji6j0k5OVEnX5emzw38fyZWbYI1i1Ggfx1C/ghTKa24Wf893wU+mfkw80o1iwwmcmTuFSNzTA4iz0Li4LbaTwKN0/MRyPGUeflJsrzS/kZQ5q9tehVI00zUXrt6dJEZrAeZuAlpJEZLzQ5eEFOG8YLWOi4I0dE55zZR4QjcdRRlo6/htkx+IHE+55SLebml8pzhAXrh9PM9cMJXvKzfKeazcUgKTJniC6YaJeI/IQLrRk4hib+tuhVSBzvwac1puS0O4TSYSZ+jrDYqxES4jXgxZkvQ7gGHC3bRvk0wSFLRPxvvJAcn+RM28EP8NXpuIZrE0KYPKOlXwWvJIPr6+DonTXxCY00IT/PW5yrTwh5uxGU1vGNNRA+UYTxGvA1zonC2RWhC4MTNcgPc0f3kyx9wgNC0YW4xV4rnoOF0TsOIT9XX7zfIl/WF5OpMAoStljCQ0AYfU2TkNB1jBShF9ZZGD7hdBxE79irVLDfQhz3Lkm4DhK2xIQoWP+dPIV5GS7ThxFERBhG73ZGmlC0Z0a476k04YwkbIkJ6RSosA+ThAaPMIjesX0o2vckdE1LE/oJWxJCKo0tB2EQvWMJByJC0f7D8oQkYUtMaCyjlBsBIfcqDaJ3DKF4/6HIcStPSBK2BBm0Akuj0od+9I4hFO8hFV2mxTJoE3ltG7B7kxKEPFuKf8HRu3V6tBiICQWXqZCQZGQHWYTQS34G7bXLy028NvRFmLkX5SaSPG+l0QIugeAY8BgoQhy9m6ZsqWwvt2A/vnhugWIz6CfTXxpR9qifqx8SkoQt3bQT+aXE00sRckeLmZU4aBh/FSR65yRW6mT78QWX6WtwYPiEzM6IsUNvr4AL9hr5uwi0tQlu5gGuZiu134LeQTGzUNCHZtSH5NMptUsDu/gTKyDcwGmRnmjUQEbocTl+/vz5SbBhdH4ZZWj7V8r4EBUcsB/zhDO3iUZLskVmtoiTupe4YLyYRhtv3MXUj5bPF1O/M+3g0/UyPIjsvIGKwYRlczk9JKZF8udinP6zTU7/+TQn8FiFrGcMnf5zov6CZ331/fkmLA9T4rXdxlJSeebe6T838fSffdnrTlR7funAa7udhaX4DNoem1MuDK+wr2Oi+rOgT/953j19Ml2eZ7Kf/nP1/4J3I5z++y3+gneU/AXvmRl4bbc5l3jeTBZhr67TQu976lXcrdg7u07/vWv9edpn4Xfn9cU/LfH+w57cimXeYdmLAHGp95D2YVQUj4RqhJ2fZZR+H/Bf8E7nbhvUSt7L/Re8W73DY4Z8nFAn7OxMSjhjyk3YUUQlQEXCTiKqAaoSdhBREVCZsHPmRsXI5CMc3HVpXLQVhonchF3ybrI9mWKEnfFRM33RwoQDr202oqzZRBnCTswXM+aDJQkHt23bG1vZiBYkbDs8JQ06VUTYapBRFjasjnBw21Y0fJz3Ci1K2JZNzWdDyxEOPjffjWNVR7QawuaXUEULoPURDr406eG4giXsWgkHg4emxkabn2VRP2FTqUXcRKCGCJuwqsUsaHWEg6/1JmuuOdmGDRMCo1cbn1earxJC0E0dGf7DcvdfqGoIYVpV9VaUec5JklBVEYK36lXI5xXxQPmqjhD0UM3MalJm+GNUKSFoVRZyUtXVGapqQtC3dVG3fLz+ln36vKqBEPRlf5XXo7Ov9sV9T5nqIcS6W3mqvrnrrdQjvHlVHyHR3f3ec8WR5I3r7e/rgyOqmTDU7f1qf7Pz1ldYa293s1/dVzcgSNUQYYt6Iey/Xgj7rxfC/ut/oNNsvBYq56k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4" name="AutoShape 6" descr="data:image/png;base64,iVBORw0KGgoAAAANSUhEUgAAAOEAAADhCAMAAAAJbSJIAAAAwFBMVEX///8AAABpWFoAjUVmVVdgTVBaRklcSUv5+Pj9/PzJxMReS0708/PTz8+Pg4TY1NQAij4ZkEoAhzeCdHbOycrn5OR7bW6IfH2UiYrExMSkyrF8fHwAhTOakJG+uLifn5+ysrK31L9AQECdxqltroPr6enc6t/y9vJvX2E7ml6up6iMjIxNTU0rKys1NTUYGBhwcHBlZWV0dHSlnJ1ROz4AgSero6Tj7ubK39BNNThLoGkvlldlq32KvZpXpHJ5tIztXWbGAAAOV0lEQVR4nO2dCXubOBCGMUWAjR3S+ErqxqHpunXtpm1iJ91em///r3YkLoEOxA1uvme3TWRB9VowGo1GoA1OXVrbDahdL4T91wth//VCWJFu71f7m523vsJae7ub/er+tpl/umbCu/u95240kTaut7+/q7cJ9RHerTxXiJaU663qw6yH8Mv+ylakC2Vf7b/U0pYaCL+txznpQo3X36pvTtWEq0lBulCTVcUtqpTwoSxeAPlQZaOqI7z1KsHz5VU3lFRFuJpXyIc1r+pqrYbwZlgxH9bwppK2VUD41asBz5f3tQOEX9e18WGtSzOWJfRq5cPyWiW8qZ0Pq9z9WIbwIa9nVlR2mQGyOOEXVb+6CrnFfdbChLsG+bB2DRN+LupcF9f4c5OEXuN8WMWsahHC2+Y70Ne4iLdagHDfEh/WvgnCamZIRTWpnfC2qTFQJDvvlZqTcNUyH1bOaVU+Qq9tOqJ8NjUXYZNejExuXYTiyG7T2tRCeNe2jaFlq0eQlQlv24ZKSdmkqhJ+bpuIkaqbqkjYPUBlRDXCLgKqIioRdhNQEVGFsGtGJpaKuVEgvGubQyKFQUOBsEvjYFp2FYTd8WR4yvZuMgm74ouKlOmjZhF6bRNkKmumkUHYhflgljLmi3LC7o4TtORjhpywy2Y0ltygSgnbDTqpSxqekhG2GTbMJ1mQUULYj5vQl+RWlBC2FdkuonERQq/tVueSeFQUEnZ1xiSScCYlJOzTNYolvE5FhE0vgJaXaAlVQPil7fYWkGAhXEDY9RkFT4JZBp/woe3WFhI/Y4NP2A9/NC2+f8olbCYRqHpxU4u4hG23tLBUCb22G1pYPM+GQ/i17XaWECeTkUNYbzplvVqrEPa5C3mdyBJ6bTeylNg7kSVsu40llU3Y17EwFDMmMoR1ZN03qWEWYR9CwHKlA8Rpwqo3hjSvuZywT/E1kW6lhF7bzatAnpSw7dZVIhlhP2e+aT1ICPuyUCHXRELYdtsqkpiw/4Ohr5WQ8DQu0tRlmiCUHPT9/T9p/f63sSbnlYjwm/iQP48X52m9fddck3Pqm4BQPLl/fvuK1UV3CdcCQuFizIdHAOpTH475hOK1iudz6LH/nlP6p7v3Ib2GQRGKl+1/QQ8+N9i+8tpzCa+E9V9DF75psH3ldcUlFC9W9I/Q5hFK0kj7R0glnsaEEpeth4QrDqEnrt5DQo9DKFn2BcJXvz6l9eudNt8uFmGl0XZx0LQFpWt/gN1Nw4Iz/G/MtnGNqe9kjJZx0XYEBfPL6PcnEvxzl4uDHwUcbxdbBUKXQyip/prj0bx6BSP+3DRQROigS01DRixk4vziBVVkjnA9qooFh2gHkypxAHpypE6CeVwoQP53OTYNU4FQYwll+ep8QvDa5pZuRITIgOYauo4cX4ZuLMGBcnQjKEC6buF6dIHpwtcUH+M45jp1EuRp2hLOpTukw8cWPkm27hjC+wzC84u0HvmEaOT6OkCjNO3aMKZBAbBZc1wvLHC3OlpjZH3iRtpoGxOKg9+WhnGmabpuTOHMeQjvGUJZIiIQnv9+z+gDl9AKU9+hLQgTosij3+oOITwLCw4G9NAaGdeJf25j6dG1P0M+oTNHOtrlINwzhJ6ckG9LpYRzx+9DCeGlMqG1WSPdHKsTegyhLIMmF6GxmPqCH7dJQt0n1LdBjQX0ywgIowJcNsKERvSrHhDO8aV6rU7oMoSybRW5CPXQCuq4+VzCuIph2phQT9hSIIwLYsKRo4NxViXcMISy2vkIEUIO/I8M8p3zCA0UyEJzDRMGBfgw0ycMa6CYUFsYYJxVCbX6CNF6QhTZUoYQbOkkqINL4T5chgWgDbkPgwL3CcWErgmDS2FC6ZLMz/NX559UCaW21EpaGi0gFFuaEUUIw6KxsFUJb1OEsuFQe3+BXZi0Ht9gQodqqE8YLtBtQsIok9NI29LwwKUa4RwPlEiR8D5FKA0GfzwX+DRjE+zl0hcitx1DCNcqCmosDGwqGMIZeD3TZajpSEwIX5eOb3QlwlWKUL7z4KeAkLhTkekED4wlnB9p07nQWEINGYwtFRDCNwqAl0qE+xShNEHhHQ4msl4bGB97YYZGj3iUmukcI8Ijwj7yyHQi07m18e9W8qLU5iiq4dtS/0CfkNRG4VknpkNOoqCbFKE06/k3XKXnb96l9R1/5s5CkbnSbDYKG2CPZjPy9ySsQUznJvibVlQDNI8OjGvDWYNQ55g9WKBditCTVcaxtveKJ+6MvBShNJmth3P8OO4dEopDiVpPCa9eCGmdPiF4ba9+ff9IifpwTIn8RiJGQ6qUGFc7NLFDUo85EFehCsonn+UiZL22x0/BssyTaZqWaVnwv2nC2GyaP2Dkss/8UvyHeQQrZi9Nc+m3enQ08Xg4M/Dnpv/fEQo2C1Kb/GEdy2/4SBNKbenwgnFozh//4E8OMNGJFPulMLWNhT1v8OnAefMJiZfiHqka2Lm1LYMuKE+YtqWetPaHt6xn+hbuzCF4UVYk3IeE0IUpR1wMfWhDPXBKJzEhDixRVWCARoljyhOmx8OMnVwffz8mrlIMfEFmT04yOEAIYbawSNxIeE57bRjbmNAPAFCCj5NzqLJK+zSZibPDD7T+AOLbfxPzQ18hITvjg350MFTSl450oOaRlSjtl+bd1XzBRIR9hYSXYDxDDTGhg+dRuPIoig8mDsSBxWF8TCk4ovTcIm+y0LmcUDfMSMe1TwizczwZFvahjuJjfpTPc03PD6VzfI6yCJO2lBBiY2LZEkLalpYnTM/x86bOFuhDEkw9NNaH6ThN3qS97PtwGEkLCXHEcyyzNPQxZTXIS2gnbOlzbltKIlZbw7icNGRLGUL5o4S+/ycZD+lvPh4POX2IXQF0HawmpbqMjIcV9iEb85Y6ER8eOT7Nu8CniW+4JeXT8O5D4sqQm5H4NNRtBy5I4t79UdqnYdctPEltsV/6pOaXRoQ48qZjl4z1S51q/VJ27Uk25HPmFj+DucUu7kIytzgSMzi8pEpxH/7A3YQ1MUzi2WgTnaqCP9xM6YLShOz6oWxAlM4PbZv2RCJ3xKZ9Go3yUmz+gaBh8phyYteAM9bxezfHZ9fxM3Ixekc4YAnl+TR9I+Tl03ji6j0k5OVEnX5emzw38fyZWbYI1i1Ggfx1C/ghTKa24Wf893wU+mfkw80o1iwwmcmTuFSNzTA4iz0Li4LbaTwKN0/MRyPGUeflJsrzS/kZQ5q9tehVI00zUXrt6dJEZrAeZuAlpJEZLzQ5eEFOG8YLWOi4I0dE55zZR4QjcdRRlo6/htkx+IHE+55SLebml8pzhAXrh9PM9cMJXvKzfKeazcUgKTJniC6YaJeI/IQLrRk4hib+tuhVSBzvwac1puS0O4TSYSZ+jrDYqxES4jXgxZkvQ7gGHC3bRvk0wSFLRPxvvJAcn+RM28EP8NXpuIZrE0KYPKOlXwWvJIPr6+DonTXxCY00IT/PW5yrTwh5uxGU1vGNNRA+UYTxGvA1zonC2RWhC4MTNcgPc0f3kyx9wgNC0YW4xV4rnoOF0TsOIT9XX7zfIl/WF5OpMAoStljCQ0AYfU2TkNB1jBShF9ZZGD7hdBxE79irVLDfQhz3Lkm4DhK2xIQoWP+dPIV5GS7ThxFERBhG73ZGmlC0Z0a476k04YwkbIkJ6RSosA+ThAaPMIjesX0o2vckdE1LE/oJWxJCKo0tB2EQvWMJByJC0f7D8oQkYUtMaCyjlBsBIfcqDaJ3DKF4/6HIcStPSBK2BBm0Akuj0od+9I4hFO8hFV2mxTJoE3ltG7B7kxKEPFuKf8HRu3V6tBiICQWXqZCQZGQHWYTQS34G7bXLy028NvRFmLkX5SaSPG+l0QIugeAY8BgoQhy9m6ZsqWwvt2A/vnhugWIz6CfTXxpR9qifqx8SkoQt3bQT+aXE00sRckeLmZU4aBh/FSR65yRW6mT78QWX6WtwYPiEzM6IsUNvr4AL9hr5uwi0tQlu5gGuZiu134LeQTGzUNCHZtSH5NMptUsDu/gTKyDcwGmRnmjUQEbocTl+/vz5SbBhdH4ZZWj7V8r4EBUcsB/zhDO3iUZLskVmtoiTupe4YLyYRhtv3MXUj5bPF1O/M+3g0/UyPIjsvIGKwYRlczk9JKZF8udinP6zTU7/+TQn8FiFrGcMnf5zov6CZ331/fkmLA9T4rXdxlJSeebe6T838fSffdnrTlR7funAa7udhaX4DNoem1MuDK+wr2Oi+rOgT/953j19Ml2eZ7Kf/nP1/4J3I5z++y3+gneU/AXvmRl4bbc5l3jeTBZhr67TQu976lXcrdg7u07/vWv9edpn4Xfn9cU/LfH+w57cimXeYdmLAHGp95D2YVQUj4RqhJ2fZZR+H/Bf8E7nbhvUSt7L/Re8W73DY4Z8nFAn7OxMSjhjyk3YUUQlQEXCTiKqAaoSdhBREVCZsHPmRsXI5CMc3HVpXLQVhonchF3ybrI9mWKEnfFRM33RwoQDr202oqzZRBnCTswXM+aDJQkHt23bG1vZiBYkbDs8JQ06VUTYapBRFjasjnBw21Y0fJz3Ci1K2JZNzWdDyxEOPjffjWNVR7QawuaXUEULoPURDr406eG4giXsWgkHg4emxkabn2VRP2FTqUXcRKCGCJuwqsUsaHWEg6/1JmuuOdmGDRMCo1cbn1earxJC0E0dGf7DcvdfqGoIYVpV9VaUec5JklBVEYK36lXI5xXxQPmqjhD0UM3MalJm+GNUKSFoVRZyUtXVGapqQtC3dVG3fLz+ln36vKqBEPRlf5XXo7Ov9sV9T5nqIcS6W3mqvrnrrdQjvHlVHyHR3f3ec8WR5I3r7e/rgyOqmTDU7f1qf7Pz1ldYa293s1/dVzcgSNUQYYt6Iey/Xgj7rxfC/ut/oNNsvBYq56k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5" name="AutoShape 8" descr="data:image/jpeg;base64,/9j/4AAQSkZJRgABAQAAAQABAAD/2wCEAAkGBxITEhIUEhIUFhUWGB4XGBgYGBUTGBcYGxchFxcWFRcYHDQgGBoxHBUULTEhJSkrLy4uFyIzOTMsNygtLisBCgoKDg0OGxAQGy0kHyUvLCw0NDIsLCwsLCwsLCwsLCwsLywsLCwsLCwsLCwsLCwsLCwsLCwsLCwsLCwsLCwsLP/AABEIAKAAoAMBEQACEQEDEQH/xAAbAAEAAgMBAQAAAAAAAAAAAAAABAYCAwcFAf/EAEMQAAEDAgMEBgQMBAYDAAAAAAEAAgMEERIhMQUGUWETIkFxgZEyobHBBxQjQlJicoKS0eHwNFOy0mSiwtPi8TNVY//EABkBAQADAQEAAAAAAAAAAAAAAAACAwQBBf/EAC8RAAICAQMDAwMEAQUBAAAAAAABAhEDEiExBBMiQVFSFDJhM0JxgfBicpGhsSP/2gAMAwEAAhEDEQA/AO4oAgCAIAgMZHhoJcQANSTYDvKC6K1tPfemjuI7yu+rk38R911TLMlwZp9VCPG5Wazfupf6AZGOQxHzP5Kp5pGeXVzfGx49Rtyqf6U8ng4t/pUHOT9Sl5ZvlkN87zq9x73ErlshbPjZ3jR7h3EhLFsmU+26lnozyeLi71OXVOS9SayzXDPYo9+apnphkg5jCfMfkprNJFseqmudyy7M35p5LCQGJ3PrN/EPeArY5ovk0w6qEudizRStcA5pDgdCDcHxCuNCafBmh0IAgCAIAgCAIAgK3vFvdFT3Yy0kvAHqt+0fcPUqp5VHgz5eojDZbs55tbbE1QbyvJHY0ZNHcPes0pOXJ588kp8kFRIBAEAQBAEAQBATNl7Vmp3YonlvEatPe3RSjJx4JwySg/E6Fu9vjHPZkoEcmgz6rvsnsPI+taYZVLZm/F1Kns9mWdWmkIAgCAIAgBKA5/vXvgXXipnWbo6QankzgOazZMvpEwZ+pvxgUlUGM+oAgCAIAgCAIAgCAID4UBct1N7zGRFUElmjXnMt5O4t59ivx5a2ZrwdTXjI6G0gi4zBWk9A+oAgCAIDn+/O8uIup4T1RlI4dp+gOXHyWbLk/ajB1Of9kSlKgxhAEAQBAEAQBAEAQBAEAQBAXDcjeXoyIJj1Dkxx+Yfon6p9SvxZK2Zr6bPXjLg6KtJ6AQBAVvfXbvxeLAw/KyZD6re135foqss9KM/UZdEaXLOWrIeYfUAQBAEAQBAEAQBAEAQBAEAQHwoDp2423enjMbz8pGNT85ugPeND4cVrxTtUz0umy61T5RaFaaTGR4aCSbAC5PADUoDje3NpmomfKdCbNHBo9EfvisM5anZ4+SeuVkBRIBAEAQBAEAQBAEAQBAEAQBAEAQEzZG0XU8zJW/NOY4t+cPJSjLS7J45uEtSOzQyh7WuabhwBB4g5hbk7PXTtWiufCBtDo6bAD1pTh+6M3e4eKqzSqJn6qemFe5zBZDzQgMcY4hDgxjiPNBZkh0IAgCAIAgCAIAgCAIAgCAIDpXwd7Qx07ozrEbfddm31h3ktWGVqj0elncK9ivfCLVYqlrOyNnrdmfUG+SrzPyKOrlc69irKkynp7s0bJaqJjxdpNyONhex5ZKeNXJJluGKlNJlm2tveIJpIW0sREZwg4rdnANyVssul1Ron1OiTiorYhu38/wALF+L/AIqPe/BH6v8A0oqLQqTIEAugCAXQC6AIBdALoBdAEAQH1AEBZfg+qsFVh7JGlviOsPYVbhdSNPSyqde55e8k+Oqnd9cj8PV9yjN3JlWZ3Ns85QKz29yv42Hx/pKsxfci7p/1EWDbG9scU8sZo43lrrYi4Au5nqe9WSypOqNGTqFGTWn/AD/ghu31jt/Axfib/tqPeXsQ+qXxX+f0V2sYBFB3G/PTVcmvGJDKkscP7JFIwdHDkP8Ay8O9SgvFfyW4ktEP9xNe1+I2bDa/brb81Y9V+hoanq2UaI7mtY6ocGjq4bAjIX1yUaUXJpFTUYSnJLijXT1PSiQOYwWYSLCxuFGMtaaaIwyd1STS4JTWuwR4GxeiL4rA3U6dKqLkpaY6UuPUwdE0yQhwZizxBunK6UnJWRcYucVJK9+DIiT6MCeX4O1k9omukjOGQhsePHbP0fBcitm9rsjii6k0ld/0KuMmKQvbHcC7Sz3pJPS7oZIt45akv6FdTtcHMa0BzAHC3aLZhJxT2XKGbHGScYrdbkHaQGGGwGbFVk4X8GbOlUK9iEqzOEBN2JPgqIHcJG+RNj6iVKDqSJ43U0yPWOvJIeL3HzcSuPkjLlmpcOHsbnsJrILG2ZPk05KeP7kXdP8AqIse2t56eOeVjqJjy11i4ll3G2ubSrZZEnVGjJnipNOJCO9tN/6+PzZ/Yo92PxIfUQ+BXoq1uBrXx4sOQN7e5cU1STRCOeOlRlG6MnbQHUDY8LWuxWve58sk7i2pHX1C2UY0k7Ik0mJ5dbU3t43VbduyiUtU3L8k07TBdISy7X2uL8OdlZ3d3a5NH1KcpNx2Zj8fYA4MiwlwtfFfLyTuJLZHO/BJ6Y1f5I9XUY8GVsLcPG/NQlLVRVkya624VGNHP0bw4C9uzRIy0uzmLJ25akSTVQ/yP836KeuHxLu7i+H/AGan1QwOYG2BdiGd7DhoouS01RB5VocEvWzGCowskbb07Z6Wt7dVyMqTXuRhk0wlGuTbLtAmUSNFrAC1738VJ5PLUiyXUN5NaRhX1fSEWbhAFgNVyc9RHNl7jW1URlApCAyiNiDwIPrQLkzrG2kkHB7h5OIXXydlyzUuHCRs2tdDKyVlsTTfPQ9hB8F2Lp2ShJxlaLRNvXSPJc+hBcdTdhue+2au7sXyjS+oxvdxJezRR1zZmMphC5rcQcMN7m9jlzGi7HTO1ROHbyppRoqweyOKI9G1xeCST++ajajFOuSFxx44vSnZhHUNe+NvRMb1he3byK4pKTSo5HJGcorSluTIaUfKFsbXHGQAcgAOCsUVvS9S+GNeTUU3ZqrYXBjrwRt5g5juUZp19qIZYSUHcEjPaFGwhwY0BzAD3tIXZwVUuUdzYoNNRW6/8EdOzFHdot0WIjieaKKtfwdjjhqjt+2yINoN/kR/vwUO4viij6iPwRKooLxhzYmvcXG9zaw5KcI+NpWXYoXj1KKbbNe0InBhvCxoyzBuVyadcURzRkobwSPLVBiCAIAgCAyjFyBxI9qBE/eODBVVDf8A6E/i63vUpqpMszKptHnKJWehu/QCeoijcSGuOdtbAXsPJShG5UWYoa5pMs20NobNhkfEaMuLDhJAbnlzddXOUE6o0ynhi9Ok0O3rpo2SClpeje8YcRwgDgcib6nJc7kUvFEfqIRT0Rplejq4yxjZGOODIWNslFTjSUlwRWXG4KM1wPjEIcwsY4EOubm+XDVNUE00jncxJpxT2Zm2uYQ8PY4tc7ELGx8V3uLdNElng7Uls3ZqnlhLThY8HsJNx7VFuFbIhOWFrxTszk2j8sJGg2tYg9o7V15PPUiUuo/+utGZ2m3pAQw4Q3Ba+diu91arrYl9THWmltVGAlp/5b/P9Vy8fsR14Piz5DVx4MD2OIBJFjbXiinGqaEcsNGmSNdRJCW9RjgeJNx7VyThWyIzlia8U7IqrKAgCAIAgJmxYMdRA3jI3yBufUCpRVyRPGrmke78ItLhqQ/skYD4tyP+nzVmZeRf1canfuVZUmU9vcr+Nh8f6SrMX3Iu6f8AURYdsbS2a2eUS0znSB3WcAMzx9JWSlC90aMk8Kk01uQnbV2VY2pX+Q/vXNWP2IdzB8TwQI44oi6PGXgkm9tP+1zxjFNq7HhjxxbjbZsEUbxE4Mw3fhIve4Xai6aXqS0Y5qMkq3og1LAJHADLFa3K6qkqlRmyJLI0vc9M0sQfKXN6rcItwvqVfpim7Nnaxqcm1sqNEdCGvla4XAYXN9xUFBJtMrjhUZyi/a0fZnRRtjvEHFzQb3suvTFLYTePGo3G7RkKaN5hIbhDybi99E0xlTrkl2oTcGlV2bm0wvb4tYXtfF2cbKWnf7Saxq67e38mmmjj6UxGO/WPWJ7NbWUYqOrTRDHHH3O24+vJjCI3ueBGG4Wu7b3PYf3xXFpk3sRj25t1GqTMX9HGyO8eIubiJvZHpiltZx9vHGNxu1ZsFNG8wuDcIeSCL30H6LumLp1yT7cJ6GlVmuqpWYo3MHVc7CRwINlyUFaa4IZMUdUZR4boi7QjDZHgCwBUJqpNIpzxUcjSPc+D+lx1Yd2RtLvE9Ue0qWFXIs6WNzv2LT8IOz+kpsYHWiOL7pyd7j4K7NG42aeqhqhfscyWQ809LdyuZBURyPvhbe9hc5i2ilB1K2WYpqM02att1TZZ5ZGXwvdcXyNrdqSduzmSSlNtEJRIHoMqInMY2QOuy4Fuat1RaSl6GpZMUoKM72Pr62NojbGHENdiN/YF1ziqSOvNCKioXs7PsklOXFx6S5N/FG8bd7hywOWp2fJq9rhNkRjtbw4o8id/kSzxlr/NH2LaLejs4EvDS0HiDxRZFpp8iPULRT5qg+eB7WY8d2tDckcoNKw54Zpar2VGTa6Nrog0Owsvrrmu9yKarhElnxxlFK6VkOOpIeCXOtivqdL8FWpPVZnjkandurN0VW0TmTPDcnnopKa16iyOWKza/QwoqlrTITfrNIHiuQkk2RxZFFyb9Uzd8Yhe1gkxgtGHLRS1QaVk+5inFKd2tjMV0YMQaHYWEkk65hd1xTVcIl38acVG6Rqoq1rXPDgSxxxdxvcFRhNJu+CGLMotqXD3ItXNje51rXKhJ27Kcs9c3I6J8HWz8EDpTrKcvstyHrLvNaMMaVm7pYVG/ctUkYcC1wuCLEcQciFcamrONbb2a6nmfEdAeqeLT6JWGUdLo8fJDRKiCokAgCAIAgCAIAgCAIAgCAIAgCAICXsnZ7p5WRN1cczwHafJSjHU6Jwg5y0o7NBC1jWtaLNaAAOQyC3JUeulSpGxDpWd99hdPEJGD5SMZD6Te1vf2j9VVlhqVozdRi1xtco5eFkPNPqAIAgCAIAgCAIAgCAIAgCAID4gOmbibD6GMyvHykgyB+azUDvOp8FqxQpWz0emxaVqfLLUrjUEAQHPN+N2sBdUQjqHORo+afpDlx4LNlx1ujB1OCvKJTVQYwgCAIAgCAIAgCAIAgCAIAgLduTu10rhPKPk2m7Afnnj9ketXYsd7s19Pg1eUuDo61HoBAEAQHwi+RQHPd690CwmWnbdmrmDMt5t4jl2LNkxVujBn6avKJTAVQYz6gCAIAgCAIAgCAIAgPiAt+6m6LpbS1ALY9Qw5F/fwb7VdjxXuzXg6fV5S4OjNaAAALAZADIAclqPQPqAIAgCAIAgKxvFufHPd8REcmpy6rvtDsPMetVTxKW6M2XplPdbM57tTZc1O7DKwt4HVp7joVmlFx5ME8coOpENRIBAEAQBAEAQBAS9m7NlndhiYXHtPYPtHQKUYuXBKEJTdROgbvbmRw2fMRJJqBbqN7gfSPMrRDEluzfi6ZR3luy1K41BAEAQBAEAQBAEBhNE14LXNDgdQRcHwKcnGk9mVfae4tPJcxExO5dZv4SfYVTLCnwZp9LB8bFarNx6pno4JB9U2Pk5VPDJGeXSzXG549RsioZ6cEg+6SPMZKDjJehS8c1yiI6MjUEeBCiQpgRk6AnwKCiVT7JqH+hBIfuuA8zkpKMn6E1jm+Ez2KPciqf6QbGPrG58mqawyZdHpZvnYsuzNxIGZyuMp4eg3yBufEq2OFLk0Q6SK+7ctEEDWNDWNDWjQAAD1K5KjSklsjYh0IAgCAID/9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9" name="AutoShape 10" descr="data:image/jpeg;base64,/9j/4AAQSkZJRgABAQAAAQABAAD/2wCEAAkGBxITEhIUEhIUFhUWGB4XGBgYGBUTGBcYGxchFxcWFRcYHDQgGBoxHBUULTEhJSkrLy4uFyIzOTMsNygtLisBCgoKDg0OGxAQGy0kHyUvLCw0NDIsLCwsLCwsLCwsLCwsLywsLCwsLCwsLCwsLCwsLCwsLCwsLCwsLCwsLCwsLP/AABEIAKAAoAMBEQACEQEDEQH/xAAbAAEAAgMBAQAAAAAAAAAAAAAABAYCAwcFAf/EAEMQAAEDAgMEBgQMBAYDAAAAAAEAAgMEERIhMQUGUWETIkFxgZEyobHBBxQjQlJicoKS0eHwNFOy0mSiwtPi8TNVY//EABkBAQADAQEAAAAAAAAAAAAAAAACAwQBBf/EAC8RAAICAQMDAwMEAQUBAAAAAAABAhEDEiExBBMiQVFSFDJhM0JxgfBicpGhsSP/2gAMAwEAAhEDEQA/AO4oAgCAIAgMZHhoJcQANSTYDvKC6K1tPfemjuI7yu+rk38R911TLMlwZp9VCPG5Wazfupf6AZGOQxHzP5Kp5pGeXVzfGx49Rtyqf6U8ng4t/pUHOT9Sl5ZvlkN87zq9x73ErlshbPjZ3jR7h3EhLFsmU+26lnozyeLi71OXVOS9SayzXDPYo9+apnphkg5jCfMfkprNJFseqmudyy7M35p5LCQGJ3PrN/EPeArY5ovk0w6qEudizRStcA5pDgdCDcHxCuNCafBmh0IAgCAIAgCAIAgK3vFvdFT3Yy0kvAHqt+0fcPUqp5VHgz5eojDZbs55tbbE1QbyvJHY0ZNHcPes0pOXJ588kp8kFRIBAEAQBAEAQBATNl7Vmp3YonlvEatPe3RSjJx4JwySg/E6Fu9vjHPZkoEcmgz6rvsnsPI+taYZVLZm/F1Kns9mWdWmkIAgCAIAgBKA5/vXvgXXipnWbo6QankzgOazZMvpEwZ+pvxgUlUGM+oAgCAIAgCAIAgCAID4UBct1N7zGRFUElmjXnMt5O4t59ivx5a2ZrwdTXjI6G0gi4zBWk9A+oAgCAIDn+/O8uIup4T1RlI4dp+gOXHyWbLk/ajB1Of9kSlKgxhAEAQBAEAQBAEAQBAEAQBAXDcjeXoyIJj1Dkxx+Yfon6p9SvxZK2Zr6bPXjLg6KtJ6AQBAVvfXbvxeLAw/KyZD6re135foqss9KM/UZdEaXLOWrIeYfUAQBAEAQBAEAQBAEAQBAEAQHwoDp2423enjMbz8pGNT85ugPeND4cVrxTtUz0umy61T5RaFaaTGR4aCSbAC5PADUoDje3NpmomfKdCbNHBo9EfvisM5anZ4+SeuVkBRIBAEAQBAEAQBAEAQBAEAQBAEAQEzZG0XU8zJW/NOY4t+cPJSjLS7J45uEtSOzQyh7WuabhwBB4g5hbk7PXTtWiufCBtDo6bAD1pTh+6M3e4eKqzSqJn6qemFe5zBZDzQgMcY4hDgxjiPNBZkh0IAgCAIAgCAIAgCAIAgCAIDpXwd7Qx07ozrEbfddm31h3ktWGVqj0elncK9ivfCLVYqlrOyNnrdmfUG+SrzPyKOrlc69irKkynp7s0bJaqJjxdpNyONhex5ZKeNXJJluGKlNJlm2tveIJpIW0sREZwg4rdnANyVssul1Ron1OiTiorYhu38/wALF+L/AIqPe/BH6v8A0oqLQqTIEAugCAXQC6AIBdALoBdAEAQH1AEBZfg+qsFVh7JGlviOsPYVbhdSNPSyqde55e8k+Oqnd9cj8PV9yjN3JlWZ3Ns85QKz29yv42Hx/pKsxfci7p/1EWDbG9scU8sZo43lrrYi4Au5nqe9WSypOqNGTqFGTWn/AD/ghu31jt/Axfib/tqPeXsQ+qXxX+f0V2sYBFB3G/PTVcmvGJDKkscP7JFIwdHDkP8Ay8O9SgvFfyW4ktEP9xNe1+I2bDa/brb81Y9V+hoanq2UaI7mtY6ocGjq4bAjIX1yUaUXJpFTUYSnJLijXT1PSiQOYwWYSLCxuFGMtaaaIwyd1STS4JTWuwR4GxeiL4rA3U6dKqLkpaY6UuPUwdE0yQhwZizxBunK6UnJWRcYucVJK9+DIiT6MCeX4O1k9omukjOGQhsePHbP0fBcitm9rsjii6k0ld/0KuMmKQvbHcC7Sz3pJPS7oZIt45akv6FdTtcHMa0BzAHC3aLZhJxT2XKGbHGScYrdbkHaQGGGwGbFVk4X8GbOlUK9iEqzOEBN2JPgqIHcJG+RNj6iVKDqSJ43U0yPWOvJIeL3HzcSuPkjLlmpcOHsbnsJrILG2ZPk05KeP7kXdP8AqIse2t56eOeVjqJjy11i4ll3G2ubSrZZEnVGjJnipNOJCO9tN/6+PzZ/Yo92PxIfUQ+BXoq1uBrXx4sOQN7e5cU1STRCOeOlRlG6MnbQHUDY8LWuxWve58sk7i2pHX1C2UY0k7Ik0mJ5dbU3t43VbduyiUtU3L8k07TBdISy7X2uL8OdlZ3d3a5NH1KcpNx2Zj8fYA4MiwlwtfFfLyTuJLZHO/BJ6Y1f5I9XUY8GVsLcPG/NQlLVRVkya624VGNHP0bw4C9uzRIy0uzmLJ25akSTVQ/yP836KeuHxLu7i+H/AGan1QwOYG2BdiGd7DhoouS01RB5VocEvWzGCowskbb07Z6Wt7dVyMqTXuRhk0wlGuTbLtAmUSNFrAC1738VJ5PLUiyXUN5NaRhX1fSEWbhAFgNVyc9RHNl7jW1URlApCAyiNiDwIPrQLkzrG2kkHB7h5OIXXydlyzUuHCRs2tdDKyVlsTTfPQ9hB8F2Lp2ShJxlaLRNvXSPJc+hBcdTdhue+2au7sXyjS+oxvdxJezRR1zZmMphC5rcQcMN7m9jlzGi7HTO1ROHbyppRoqweyOKI9G1xeCST++ajajFOuSFxx44vSnZhHUNe+NvRMb1he3byK4pKTSo5HJGcorSluTIaUfKFsbXHGQAcgAOCsUVvS9S+GNeTUU3ZqrYXBjrwRt5g5juUZp19qIZYSUHcEjPaFGwhwY0BzAD3tIXZwVUuUdzYoNNRW6/8EdOzFHdot0WIjieaKKtfwdjjhqjt+2yINoN/kR/vwUO4viij6iPwRKooLxhzYmvcXG9zaw5KcI+NpWXYoXj1KKbbNe0InBhvCxoyzBuVyadcURzRkobwSPLVBiCAIAgCAyjFyBxI9qBE/eODBVVDf8A6E/i63vUpqpMszKptHnKJWehu/QCeoijcSGuOdtbAXsPJShG5UWYoa5pMs20NobNhkfEaMuLDhJAbnlzddXOUE6o0ynhi9Ok0O3rpo2SClpeje8YcRwgDgcib6nJc7kUvFEfqIRT0Rplejq4yxjZGOODIWNslFTjSUlwRWXG4KM1wPjEIcwsY4EOubm+XDVNUE00jncxJpxT2Zm2uYQ8PY4tc7ELGx8V3uLdNElng7Uls3ZqnlhLThY8HsJNx7VFuFbIhOWFrxTszk2j8sJGg2tYg9o7V15PPUiUuo/+utGZ2m3pAQw4Q3Ba+diu91arrYl9THWmltVGAlp/5b/P9Vy8fsR14Piz5DVx4MD2OIBJFjbXiinGqaEcsNGmSNdRJCW9RjgeJNx7VyThWyIzlia8U7IqrKAgCAIAgJmxYMdRA3jI3yBufUCpRVyRPGrmke78ItLhqQ/skYD4tyP+nzVmZeRf1canfuVZUmU9vcr+Nh8f6SrMX3Iu6f8AURYdsbS2a2eUS0znSB3WcAMzx9JWSlC90aMk8Kk01uQnbV2VY2pX+Q/vXNWP2IdzB8TwQI44oi6PGXgkm9tP+1zxjFNq7HhjxxbjbZsEUbxE4Mw3fhIve4Xai6aXqS0Y5qMkq3og1LAJHADLFa3K6qkqlRmyJLI0vc9M0sQfKXN6rcItwvqVfpim7Nnaxqcm1sqNEdCGvla4XAYXN9xUFBJtMrjhUZyi/a0fZnRRtjvEHFzQb3suvTFLYTePGo3G7RkKaN5hIbhDybi99E0xlTrkl2oTcGlV2bm0wvb4tYXtfF2cbKWnf7Saxq67e38mmmjj6UxGO/WPWJ7NbWUYqOrTRDHHH3O24+vJjCI3ueBGG4Wu7b3PYf3xXFpk3sRj25t1GqTMX9HGyO8eIubiJvZHpiltZx9vHGNxu1ZsFNG8wuDcIeSCL30H6LumLp1yT7cJ6GlVmuqpWYo3MHVc7CRwINlyUFaa4IZMUdUZR4boi7QjDZHgCwBUJqpNIpzxUcjSPc+D+lx1Yd2RtLvE9Ue0qWFXIs6WNzv2LT8IOz+kpsYHWiOL7pyd7j4K7NG42aeqhqhfscyWQ809LdyuZBURyPvhbe9hc5i2ilB1K2WYpqM02att1TZZ5ZGXwvdcXyNrdqSduzmSSlNtEJRIHoMqInMY2QOuy4Fuat1RaSl6GpZMUoKM72Pr62NojbGHENdiN/YF1ziqSOvNCKioXs7PsklOXFx6S5N/FG8bd7hywOWp2fJq9rhNkRjtbw4o8id/kSzxlr/NH2LaLejs4EvDS0HiDxRZFpp8iPULRT5qg+eB7WY8d2tDckcoNKw54Zpar2VGTa6Nrog0Owsvrrmu9yKarhElnxxlFK6VkOOpIeCXOtivqdL8FWpPVZnjkandurN0VW0TmTPDcnnopKa16iyOWKza/QwoqlrTITfrNIHiuQkk2RxZFFyb9Uzd8Yhe1gkxgtGHLRS1QaVk+5inFKd2tjMV0YMQaHYWEkk65hd1xTVcIl38acVG6Rqoq1rXPDgSxxxdxvcFRhNJu+CGLMotqXD3ItXNje51rXKhJ27Kcs9c3I6J8HWz8EDpTrKcvstyHrLvNaMMaVm7pYVG/ctUkYcC1wuCLEcQciFcamrONbb2a6nmfEdAeqeLT6JWGUdLo8fJDRKiCokAgCAIAgCAIAgCAIAgCAIAgCAICXsnZ7p5WRN1cczwHafJSjHU6Jwg5y0o7NBC1jWtaLNaAAOQyC3JUeulSpGxDpWd99hdPEJGD5SMZD6Te1vf2j9VVlhqVozdRi1xtco5eFkPNPqAIAgCAIAgCAIAgCAIAgCAID4gOmbibD6GMyvHykgyB+azUDvOp8FqxQpWz0emxaVqfLLUrjUEAQHPN+N2sBdUQjqHORo+afpDlx4LNlx1ujB1OCvKJTVQYwgCAIAgCAIAgCAIAgCAIAgLduTu10rhPKPk2m7Afnnj9ketXYsd7s19Pg1eUuDo61HoBAEAQHwi+RQHPd690CwmWnbdmrmDMt5t4jl2LNkxVujBn6avKJTAVQYz6gCAIAgCAIAgCAIAgPiAt+6m6LpbS1ALY9Qw5F/fwb7VdjxXuzXg6fV5S4OjNaAAALAZADIAclqPQPqAIAgCAIAgKxvFufHPd8REcmpy6rvtDsPMetVTxKW6M2XplPdbM57tTZc1O7DKwt4HVp7joVmlFx5ME8coOpENRIBAEAQBAEAQBAS9m7NlndhiYXHtPYPtHQKUYuXBKEJTdROgbvbmRw2fMRJJqBbqN7gfSPMrRDEluzfi6ZR3luy1K41BAEAQBAEAQBAEBhNE14LXNDgdQRcHwKcnGk9mVfae4tPJcxExO5dZv4SfYVTLCnwZp9LB8bFarNx6pno4JB9U2Pk5VPDJGeXSzXG549RsioZ6cEg+6SPMZKDjJehS8c1yiI6MjUEeBCiQpgRk6AnwKCiVT7JqH+hBIfuuA8zkpKMn6E1jm+Ez2KPciqf6QbGPrG58mqawyZdHpZvnYsuzNxIGZyuMp4eg3yBufEq2OFLk0Q6SK+7ctEEDWNDWNDWjQAAD1K5KjSklsjYh0IAgCAID/9k="/>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13" name="TekstSylinder 12"/>
          <p:cNvSpPr txBox="1"/>
          <p:nvPr/>
        </p:nvSpPr>
        <p:spPr>
          <a:xfrm>
            <a:off x="341623" y="1308265"/>
            <a:ext cx="7887978" cy="1477328"/>
          </a:xfrm>
          <a:prstGeom prst="rect">
            <a:avLst/>
          </a:prstGeom>
          <a:noFill/>
        </p:spPr>
        <p:txBody>
          <a:bodyPr wrap="square" rtlCol="0">
            <a:spAutoFit/>
          </a:bodyPr>
          <a:lstStyle/>
          <a:p>
            <a:r>
              <a:rPr lang="en-US" dirty="0" smtClean="0">
                <a:solidFill>
                  <a:schemeClr val="accent1">
                    <a:lumMod val="75000"/>
                  </a:schemeClr>
                </a:solidFill>
              </a:rPr>
              <a:t>Oxford Dictionaries</a:t>
            </a:r>
            <a:r>
              <a:rPr lang="en-US" dirty="0" smtClean="0"/>
              <a:t>: </a:t>
            </a:r>
          </a:p>
          <a:p>
            <a:endParaRPr lang="en-US" dirty="0" smtClean="0"/>
          </a:p>
          <a:p>
            <a:r>
              <a:rPr lang="en-US" dirty="0" smtClean="0"/>
              <a:t>“…</a:t>
            </a:r>
            <a:r>
              <a:rPr lang="en-US" dirty="0"/>
              <a:t>a </a:t>
            </a:r>
            <a:r>
              <a:rPr lang="en-US" i="1" dirty="0"/>
              <a:t>course or principle of action</a:t>
            </a:r>
            <a:r>
              <a:rPr lang="en-US" dirty="0"/>
              <a:t> adopted or proposed by an organization or individual”. </a:t>
            </a:r>
            <a:endParaRPr lang="en-US" dirty="0" smtClean="0"/>
          </a:p>
          <a:p>
            <a:endParaRPr lang="en-US" dirty="0"/>
          </a:p>
        </p:txBody>
      </p:sp>
      <p:sp>
        <p:nvSpPr>
          <p:cNvPr id="16" name="Avrundet rektangel 15"/>
          <p:cNvSpPr/>
          <p:nvPr/>
        </p:nvSpPr>
        <p:spPr>
          <a:xfrm>
            <a:off x="155575" y="2785593"/>
            <a:ext cx="8839200" cy="3767607"/>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14" name="TekstSylinder 13"/>
          <p:cNvSpPr txBox="1"/>
          <p:nvPr/>
        </p:nvSpPr>
        <p:spPr>
          <a:xfrm>
            <a:off x="341622" y="3048001"/>
            <a:ext cx="8497578" cy="3693319"/>
          </a:xfrm>
          <a:prstGeom prst="rect">
            <a:avLst/>
          </a:prstGeom>
          <a:noFill/>
        </p:spPr>
        <p:txBody>
          <a:bodyPr wrap="square" rtlCol="0">
            <a:spAutoFit/>
          </a:bodyPr>
          <a:lstStyle/>
          <a:p>
            <a:r>
              <a:rPr lang="en-US" dirty="0">
                <a:solidFill>
                  <a:schemeClr val="accent1">
                    <a:lumMod val="75000"/>
                  </a:schemeClr>
                </a:solidFill>
              </a:rPr>
              <a:t>Merriam-Webster:</a:t>
            </a:r>
            <a:r>
              <a:rPr lang="en-US" dirty="0"/>
              <a:t> </a:t>
            </a:r>
          </a:p>
          <a:p>
            <a:endParaRPr lang="en-US" dirty="0"/>
          </a:p>
          <a:p>
            <a:pPr marL="342900" indent="-342900">
              <a:buAutoNum type="arabicParenBoth"/>
            </a:pPr>
            <a:r>
              <a:rPr lang="en-US" dirty="0"/>
              <a:t>“…</a:t>
            </a:r>
            <a:r>
              <a:rPr lang="en-US" i="1" dirty="0"/>
              <a:t>prudence</a:t>
            </a:r>
            <a:r>
              <a:rPr lang="en-US" dirty="0"/>
              <a:t> or </a:t>
            </a:r>
            <a:r>
              <a:rPr lang="en-US" i="1" dirty="0"/>
              <a:t>wisdom</a:t>
            </a:r>
            <a:r>
              <a:rPr lang="en-US" dirty="0"/>
              <a:t> in the management of affairs”;</a:t>
            </a:r>
          </a:p>
          <a:p>
            <a:pPr marL="342900" indent="-342900">
              <a:buAutoNum type="arabicParenBoth"/>
            </a:pPr>
            <a:endParaRPr lang="en-US" dirty="0"/>
          </a:p>
          <a:p>
            <a:pPr marL="342900" indent="-342900">
              <a:buAutoNum type="arabicParenBoth"/>
            </a:pPr>
            <a:r>
              <a:rPr lang="en-US" dirty="0"/>
              <a:t>“…a definite </a:t>
            </a:r>
            <a:r>
              <a:rPr lang="en-US" i="1" dirty="0"/>
              <a:t>course</a:t>
            </a:r>
            <a:r>
              <a:rPr lang="en-US" dirty="0"/>
              <a:t> or </a:t>
            </a:r>
            <a:r>
              <a:rPr lang="en-US" i="1" dirty="0"/>
              <a:t>method of action</a:t>
            </a:r>
            <a:r>
              <a:rPr lang="en-US" dirty="0"/>
              <a:t> selected from among alternatives and in light of given conditions to guide and determine present and future decisions”; </a:t>
            </a:r>
          </a:p>
          <a:p>
            <a:pPr marL="342900" indent="-342900">
              <a:buAutoNum type="arabicParenBoth"/>
            </a:pPr>
            <a:endParaRPr lang="en-US" dirty="0"/>
          </a:p>
          <a:p>
            <a:pPr marL="342900" indent="-342900">
              <a:buAutoNum type="arabicParenBoth"/>
            </a:pPr>
            <a:r>
              <a:rPr lang="en-US" dirty="0"/>
              <a:t>“…a high-level </a:t>
            </a:r>
            <a:r>
              <a:rPr lang="en-US" i="1" dirty="0"/>
              <a:t>overall plan</a:t>
            </a:r>
            <a:r>
              <a:rPr lang="en-US" dirty="0"/>
              <a:t> embracing the general goals and acceptable </a:t>
            </a:r>
            <a:r>
              <a:rPr lang="en-US" i="1" dirty="0"/>
              <a:t>procedures</a:t>
            </a:r>
            <a:r>
              <a:rPr lang="en-US" dirty="0"/>
              <a:t> “; </a:t>
            </a:r>
          </a:p>
          <a:p>
            <a:pPr marL="342900" indent="-342900">
              <a:buAutoNum type="arabicParenBoth"/>
            </a:pPr>
            <a:endParaRPr lang="en-US" dirty="0"/>
          </a:p>
          <a:p>
            <a:pPr marL="342900" indent="-342900">
              <a:buAutoNum type="arabicParenBoth"/>
            </a:pPr>
            <a:r>
              <a:rPr lang="en-US" dirty="0"/>
              <a:t>“…a writing whereby a </a:t>
            </a:r>
            <a:r>
              <a:rPr lang="en-US" i="1" dirty="0"/>
              <a:t>contract of insurance</a:t>
            </a:r>
            <a:r>
              <a:rPr lang="en-US" dirty="0"/>
              <a:t> is made”. </a:t>
            </a:r>
            <a:endParaRPr lang="nb-NO" dirty="0"/>
          </a:p>
          <a:p>
            <a:endParaRPr lang="nb-NO" dirty="0"/>
          </a:p>
        </p:txBody>
      </p:sp>
      <p:pic>
        <p:nvPicPr>
          <p:cNvPr id="12" name="Picture 2"/>
          <p:cNvPicPr>
            <a:picLocks noChangeAspect="1" noChangeArrowheads="1"/>
          </p:cNvPicPr>
          <p:nvPr/>
        </p:nvPicPr>
        <p:blipFill>
          <a:blip r:embed="rId3"/>
          <a:srcRect/>
          <a:stretch>
            <a:fillRect/>
          </a:stretch>
        </p:blipFill>
        <p:spPr bwMode="auto">
          <a:xfrm>
            <a:off x="257175" y="304800"/>
            <a:ext cx="1571625" cy="523875"/>
          </a:xfrm>
          <a:prstGeom prst="rect">
            <a:avLst/>
          </a:prstGeom>
          <a:noFill/>
          <a:ln w="9525">
            <a:noFill/>
            <a:miter lim="800000"/>
            <a:headEnd/>
            <a:tailEnd/>
          </a:ln>
        </p:spPr>
      </p:pic>
      <p:sp>
        <p:nvSpPr>
          <p:cNvPr id="15" name="Rektangel 4"/>
          <p:cNvSpPr>
            <a:spLocks noChangeArrowheads="1"/>
          </p:cNvSpPr>
          <p:nvPr/>
        </p:nvSpPr>
        <p:spPr bwMode="auto">
          <a:xfrm>
            <a:off x="3276600" y="466128"/>
            <a:ext cx="2590800" cy="461665"/>
          </a:xfrm>
          <a:prstGeom prst="rect">
            <a:avLst/>
          </a:prstGeom>
          <a:noFill/>
          <a:ln>
            <a:noFill/>
          </a:ln>
          <a:extLst/>
        </p:spPr>
        <p:txBody>
          <a:bodyPr wrap="square">
            <a:spAutoFit/>
          </a:bodyPr>
          <a:lstStyle/>
          <a:p>
            <a:pPr fontAlgn="auto">
              <a:spcBef>
                <a:spcPts val="0"/>
              </a:spcBef>
              <a:spcAft>
                <a:spcPts val="0"/>
              </a:spcAft>
              <a:defRPr/>
            </a:pPr>
            <a:r>
              <a:rPr lang="en-GB" sz="2400" b="1" dirty="0" smtClean="0">
                <a:solidFill>
                  <a:schemeClr val="accent1">
                    <a:lumMod val="75000"/>
                  </a:schemeClr>
                </a:solidFill>
                <a:latin typeface="+mj-lt"/>
                <a:cs typeface="Times New Roman" pitchFamily="18" charset="0"/>
              </a:rPr>
              <a:t>Policy - definition</a:t>
            </a:r>
            <a:endParaRPr lang="en-GB" sz="2400" b="1" dirty="0">
              <a:solidFill>
                <a:schemeClr val="accent1">
                  <a:lumMod val="75000"/>
                </a:schemeClr>
              </a:solidFill>
              <a:latin typeface="+mj-lt"/>
            </a:endParaRPr>
          </a:p>
        </p:txBody>
      </p:sp>
    </p:spTree>
    <p:extLst>
      <p:ext uri="{BB962C8B-B14F-4D97-AF65-F5344CB8AC3E}">
        <p14:creationId xmlns:p14="http://schemas.microsoft.com/office/powerpoint/2010/main" val="20699662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3"/>
          <a:srcRect/>
          <a:stretch>
            <a:fillRect/>
          </a:stretch>
        </p:blipFill>
        <p:spPr bwMode="auto">
          <a:xfrm>
            <a:off x="257175" y="304800"/>
            <a:ext cx="1571625" cy="523875"/>
          </a:xfrm>
          <a:prstGeom prst="rect">
            <a:avLst/>
          </a:prstGeom>
          <a:noFill/>
          <a:ln w="9525">
            <a:noFill/>
            <a:miter lim="800000"/>
            <a:headEnd/>
            <a:tailEnd/>
          </a:ln>
        </p:spPr>
      </p:pic>
      <p:sp>
        <p:nvSpPr>
          <p:cNvPr id="6" name="Rektangel 4"/>
          <p:cNvSpPr>
            <a:spLocks noChangeArrowheads="1"/>
          </p:cNvSpPr>
          <p:nvPr/>
        </p:nvSpPr>
        <p:spPr bwMode="auto">
          <a:xfrm>
            <a:off x="1871065" y="828675"/>
            <a:ext cx="5410200" cy="461665"/>
          </a:xfrm>
          <a:prstGeom prst="rect">
            <a:avLst/>
          </a:prstGeom>
          <a:noFill/>
          <a:ln>
            <a:noFill/>
          </a:ln>
          <a:extLst/>
        </p:spPr>
        <p:txBody>
          <a:bodyPr wrap="square">
            <a:spAutoFit/>
          </a:bodyPr>
          <a:lstStyle/>
          <a:p>
            <a:pPr fontAlgn="auto">
              <a:spcBef>
                <a:spcPts val="0"/>
              </a:spcBef>
              <a:spcAft>
                <a:spcPts val="0"/>
              </a:spcAft>
              <a:defRPr/>
            </a:pPr>
            <a:r>
              <a:rPr lang="en-GB" sz="2400" b="1" dirty="0" smtClean="0">
                <a:solidFill>
                  <a:schemeClr val="accent1">
                    <a:lumMod val="75000"/>
                  </a:schemeClr>
                </a:solidFill>
                <a:latin typeface="+mj-lt"/>
                <a:cs typeface="Times New Roman" pitchFamily="18" charset="0"/>
              </a:rPr>
              <a:t>Preservation Policy – working definition</a:t>
            </a:r>
            <a:endParaRPr lang="en-GB" sz="2400" b="1" dirty="0">
              <a:solidFill>
                <a:schemeClr val="accent1">
                  <a:lumMod val="75000"/>
                </a:schemeClr>
              </a:solidFill>
              <a:latin typeface="+mj-lt"/>
            </a:endParaRPr>
          </a:p>
        </p:txBody>
      </p:sp>
      <p:sp>
        <p:nvSpPr>
          <p:cNvPr id="2" name="AutoShape 4" descr="data:image/png;base64,iVBORw0KGgoAAAANSUhEUgAAAOEAAADhCAMAAAAJbSJIAAAAwFBMVEX///8AAABpWFoAjUVmVVdgTVBaRklcSUv5+Pj9/PzJxMReS0708/PTz8+Pg4TY1NQAij4ZkEoAhzeCdHbOycrn5OR7bW6IfH2UiYrExMSkyrF8fHwAhTOakJG+uLifn5+ysrK31L9AQECdxqltroPr6enc6t/y9vJvX2E7ml6up6iMjIxNTU0rKys1NTUYGBhwcHBlZWV0dHSlnJ1ROz4AgSero6Tj7ubK39BNNThLoGkvlldlq32KvZpXpHJ5tIztXWbGAAAOV0lEQVR4nO2dCXubOBCGMUWAjR3S+ErqxqHpunXtpm1iJ91em///r3YkLoEOxA1uvme3TWRB9VowGo1GoA1OXVrbDahdL4T91wth//VCWJFu71f7m523vsJae7ub/er+tpl/umbCu/u95240kTaut7+/q7cJ9RHerTxXiJaU663qw6yH8Mv+ylakC2Vf7b/U0pYaCL+txznpQo3X36pvTtWEq0lBulCTVcUtqpTwoSxeAPlQZaOqI7z1KsHz5VU3lFRFuJpXyIc1r+pqrYbwZlgxH9bwppK2VUD41asBz5f3tQOEX9e18WGtSzOWJfRq5cPyWiW8qZ0Pq9z9WIbwIa9nVlR2mQGyOOEXVb+6CrnFfdbChLsG+bB2DRN+LupcF9f4c5OEXuN8WMWsahHC2+Y70Ne4iLdagHDfEh/WvgnCamZIRTWpnfC2qTFQJDvvlZqTcNUyH1bOaVU+Qq9tOqJ8NjUXYZNejExuXYTiyG7T2tRCeNe2jaFlq0eQlQlv24ZKSdmkqhJ+bpuIkaqbqkjYPUBlRDXCLgKqIioRdhNQEVGFsGtGJpaKuVEgvGubQyKFQUOBsEvjYFp2FYTd8WR4yvZuMgm74ouKlOmjZhF6bRNkKmumkUHYhflgljLmi3LC7o4TtORjhpywy2Y0ltygSgnbDTqpSxqekhG2GTbMJ1mQUULYj5vQl+RWlBC2FdkuonERQq/tVueSeFQUEnZ1xiSScCYlJOzTNYolvE5FhE0vgJaXaAlVQPil7fYWkGAhXEDY9RkFT4JZBp/woe3WFhI/Y4NP2A9/NC2+f8olbCYRqHpxU4u4hG23tLBUCb22G1pYPM+GQ/i17XaWECeTkUNYbzplvVqrEPa5C3mdyBJ6bTeylNg7kSVsu40llU3Y17EwFDMmMoR1ZN03qWEWYR9CwHKlA8Rpwqo3hjSvuZywT/E1kW6lhF7bzatAnpSw7dZVIhlhP2e+aT1ICPuyUCHXRELYdtsqkpiw/4Ohr5WQ8DQu0tRlmiCUHPT9/T9p/f63sSbnlYjwm/iQP48X52m9fddck3Pqm4BQPLl/fvuK1UV3CdcCQuFizIdHAOpTH475hOK1iudz6LH/nlP6p7v3Ib2GQRGKl+1/QQ8+N9i+8tpzCa+E9V9DF75psH3ldcUlFC9W9I/Q5hFK0kj7R0glnsaEEpeth4QrDqEnrt5DQo9DKFn2BcJXvz6l9eudNt8uFmGl0XZx0LQFpWt/gN1Nw4Iz/G/MtnGNqe9kjJZx0XYEBfPL6PcnEvxzl4uDHwUcbxdbBUKXQyip/prj0bx6BSP+3DRQROigS01DRixk4vziBVVkjnA9qooFh2gHkypxAHpypE6CeVwoQP53OTYNU4FQYwll+ep8QvDa5pZuRITIgOYauo4cX4ZuLMGBcnQjKEC6buF6dIHpwtcUH+M45jp1EuRp2hLOpTukw8cWPkm27hjC+wzC84u0HvmEaOT6OkCjNO3aMKZBAbBZc1wvLHC3OlpjZH3iRtpoGxOKg9+WhnGmabpuTOHMeQjvGUJZIiIQnv9+z+gDl9AKU9+hLQgTosij3+oOITwLCw4G9NAaGdeJf25j6dG1P0M+oTNHOtrlINwzhJ6ckG9LpYRzx+9DCeGlMqG1WSPdHKsTegyhLIMmF6GxmPqCH7dJQt0n1LdBjQX0ywgIowJcNsKERvSrHhDO8aV6rU7oMoSybRW5CPXQCuq4+VzCuIph2phQT9hSIIwLYsKRo4NxViXcMISy2vkIEUIO/I8M8p3zCA0UyEJzDRMGBfgw0ycMa6CYUFsYYJxVCbX6CNF6QhTZUoYQbOkkqINL4T5chgWgDbkPgwL3CcWErgmDS2FC6ZLMz/NX559UCaW21EpaGi0gFFuaEUUIw6KxsFUJb1OEsuFQe3+BXZi0Ht9gQodqqE8YLtBtQsIok9NI29LwwKUa4RwPlEiR8D5FKA0GfzwX+DRjE+zl0hcitx1DCNcqCmosDGwqGMIZeD3TZajpSEwIX5eOb3QlwlWKUL7z4KeAkLhTkekED4wlnB9p07nQWEINGYwtFRDCNwqAl0qE+xShNEHhHQ4msl4bGB97YYZGj3iUmukcI8Ijwj7yyHQi07m18e9W8qLU5iiq4dtS/0CfkNRG4VknpkNOoqCbFKE06/k3XKXnb96l9R1/5s5CkbnSbDYKG2CPZjPy9ySsQUznJvibVlQDNI8OjGvDWYNQ55g9WKBditCTVcaxtveKJ+6MvBShNJmth3P8OO4dEopDiVpPCa9eCGmdPiF4ba9+ff9IifpwTIn8RiJGQ6qUGFc7NLFDUo85EFehCsonn+UiZL22x0/BssyTaZqWaVnwv2nC2GyaP2Dkss/8UvyHeQQrZi9Nc+m3enQ08Xg4M/Dnpv/fEQo2C1Kb/GEdy2/4SBNKbenwgnFozh//4E8OMNGJFPulMLWNhT1v8OnAefMJiZfiHqka2Lm1LYMuKE+YtqWetPaHt6xn+hbuzCF4UVYk3IeE0IUpR1wMfWhDPXBKJzEhDixRVWCARoljyhOmx8OMnVwffz8mrlIMfEFmT04yOEAIYbawSNxIeE57bRjbmNAPAFCCj5NzqLJK+zSZibPDD7T+AOLbfxPzQ18hITvjg350MFTSl450oOaRlSjtl+bd1XzBRIR9hYSXYDxDDTGhg+dRuPIoig8mDsSBxWF8TCk4ovTcIm+y0LmcUDfMSMe1TwizczwZFvahjuJjfpTPc03PD6VzfI6yCJO2lBBiY2LZEkLalpYnTM/x86bOFuhDEkw9NNaH6ThN3qS97PtwGEkLCXHEcyyzNPQxZTXIS2gnbOlzbltKIlZbw7icNGRLGUL5o4S+/ycZD+lvPh4POX2IXQF0HawmpbqMjIcV9iEb85Y6ER8eOT7Nu8CniW+4JeXT8O5D4sqQm5H4NNRtBy5I4t79UdqnYdctPEltsV/6pOaXRoQ48qZjl4z1S51q/VJ27Uk25HPmFj+DucUu7kIytzgSMzi8pEpxH/7A3YQ1MUzi2WgTnaqCP9xM6YLShOz6oWxAlM4PbZv2RCJ3xKZ9Go3yUmz+gaBh8phyYteAM9bxezfHZ9fxM3Ixekc4YAnl+TR9I+Tl03ji6j0k5OVEnX5emzw38fyZWbYI1i1Ggfx1C/ghTKa24Wf893wU+mfkw80o1iwwmcmTuFSNzTA4iz0Li4LbaTwKN0/MRyPGUeflJsrzS/kZQ5q9tehVI00zUXrt6dJEZrAeZuAlpJEZLzQ5eEFOG8YLWOi4I0dE55zZR4QjcdRRlo6/htkx+IHE+55SLebml8pzhAXrh9PM9cMJXvKzfKeazcUgKTJniC6YaJeI/IQLrRk4hib+tuhVSBzvwac1puS0O4TSYSZ+jrDYqxES4jXgxZkvQ7gGHC3bRvk0wSFLRPxvvJAcn+RM28EP8NXpuIZrE0KYPKOlXwWvJIPr6+DonTXxCY00IT/PW5yrTwh5uxGU1vGNNRA+UYTxGvA1zonC2RWhC4MTNcgPc0f3kyx9wgNC0YW4xV4rnoOF0TsOIT9XX7zfIl/WF5OpMAoStljCQ0AYfU2TkNB1jBShF9ZZGD7hdBxE79irVLDfQhz3Lkm4DhK2xIQoWP+dPIV5GS7ThxFERBhG73ZGmlC0Z0a476k04YwkbIkJ6RSosA+ThAaPMIjesX0o2vckdE1LE/oJWxJCKo0tB2EQvWMJByJC0f7D8oQkYUtMaCyjlBsBIfcqDaJ3DKF4/6HIcStPSBK2BBm0Akuj0od+9I4hFO8hFV2mxTJoE3ltG7B7kxKEPFuKf8HRu3V6tBiICQWXqZCQZGQHWYTQS34G7bXLy028NvRFmLkX5SaSPG+l0QIugeAY8BgoQhy9m6ZsqWwvt2A/vnhugWIz6CfTXxpR9qifqx8SkoQt3bQT+aXE00sRckeLmZU4aBh/FSR65yRW6mT78QWX6WtwYPiEzM6IsUNvr4AL9hr5uwi0tQlu5gGuZiu134LeQTGzUNCHZtSH5NMptUsDu/gTKyDcwGmRnmjUQEbocTl+/vz5SbBhdH4ZZWj7V8r4EBUcsB/zhDO3iUZLskVmtoiTupe4YLyYRhtv3MXUj5bPF1O/M+3g0/UyPIjsvIGKwYRlczk9JKZF8udinP6zTU7/+TQn8FiFrGcMnf5zov6CZ331/fkmLA9T4rXdxlJSeebe6T838fSffdnrTlR7funAa7udhaX4DNoem1MuDK+wr2Oi+rOgT/953j19Ml2eZ7Kf/nP1/4J3I5z++y3+gneU/AXvmRl4bbc5l3jeTBZhr67TQu976lXcrdg7u07/vWv9edpn4Xfn9cU/LfH+w57cimXeYdmLAHGp95D2YVQUj4RqhJ2fZZR+H/Bf8E7nbhvUSt7L/Re8W73DY4Z8nFAn7OxMSjhjyk3YUUQlQEXCTiKqAaoSdhBREVCZsHPmRsXI5CMc3HVpXLQVhonchF3ybrI9mWKEnfFRM33RwoQDr202oqzZRBnCTswXM+aDJQkHt23bG1vZiBYkbDs8JQ06VUTYapBRFjasjnBw21Y0fJz3Ci1K2JZNzWdDyxEOPjffjWNVR7QawuaXUEULoPURDr406eG4giXsWgkHg4emxkabn2VRP2FTqUXcRKCGCJuwqsUsaHWEg6/1JmuuOdmGDRMCo1cbn1earxJC0E0dGf7DcvdfqGoIYVpV9VaUec5JklBVEYK36lXI5xXxQPmqjhD0UM3MalJm+GNUKSFoVRZyUtXVGapqQtC3dVG3fLz+ln36vKqBEPRlf5XXo7Ov9sV9T5nqIcS6W3mqvrnrrdQjvHlVHyHR3f3ec8WR5I3r7e/rgyOqmTDU7f1qf7Pz1ldYa293s1/dVzcgSNUQYYt6Iey/Xgj7rxfC/ut/oNNsvBYq56k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4" name="AutoShape 6" descr="data:image/png;base64,iVBORw0KGgoAAAANSUhEUgAAAOEAAADhCAMAAAAJbSJIAAAAwFBMVEX///8AAABpWFoAjUVmVVdgTVBaRklcSUv5+Pj9/PzJxMReS0708/PTz8+Pg4TY1NQAij4ZkEoAhzeCdHbOycrn5OR7bW6IfH2UiYrExMSkyrF8fHwAhTOakJG+uLifn5+ysrK31L9AQECdxqltroPr6enc6t/y9vJvX2E7ml6up6iMjIxNTU0rKys1NTUYGBhwcHBlZWV0dHSlnJ1ROz4AgSero6Tj7ubK39BNNThLoGkvlldlq32KvZpXpHJ5tIztXWbGAAAOV0lEQVR4nO2dCXubOBCGMUWAjR3S+ErqxqHpunXtpm1iJ91em///r3YkLoEOxA1uvme3TWRB9VowGo1GoA1OXVrbDahdL4T91wth//VCWJFu71f7m523vsJae7ub/er+tpl/umbCu/u95240kTaut7+/q7cJ9RHerTxXiJaU663qw6yH8Mv+ylakC2Vf7b/U0pYaCL+txznpQo3X36pvTtWEq0lBulCTVcUtqpTwoSxeAPlQZaOqI7z1KsHz5VU3lFRFuJpXyIc1r+pqrYbwZlgxH9bwppK2VUD41asBz5f3tQOEX9e18WGtSzOWJfRq5cPyWiW8qZ0Pq9z9WIbwIa9nVlR2mQGyOOEXVb+6CrnFfdbChLsG+bB2DRN+LupcF9f4c5OEXuN8WMWsahHC2+Y70Ne4iLdagHDfEh/WvgnCamZIRTWpnfC2qTFQJDvvlZqTcNUyH1bOaVU+Qq9tOqJ8NjUXYZNejExuXYTiyG7T2tRCeNe2jaFlq0eQlQlv24ZKSdmkqhJ+bpuIkaqbqkjYPUBlRDXCLgKqIioRdhNQEVGFsGtGJpaKuVEgvGubQyKFQUOBsEvjYFp2FYTd8WR4yvZuMgm74ouKlOmjZhF6bRNkKmumkUHYhflgljLmi3LC7o4TtORjhpywy2Y0ltygSgnbDTqpSxqekhG2GTbMJ1mQUULYj5vQl+RWlBC2FdkuonERQq/tVueSeFQUEnZ1xiSScCYlJOzTNYolvE5FhE0vgJaXaAlVQPil7fYWkGAhXEDY9RkFT4JZBp/woe3WFhI/Y4NP2A9/NC2+f8olbCYRqHpxU4u4hG23tLBUCb22G1pYPM+GQ/i17XaWECeTkUNYbzplvVqrEPa5C3mdyBJ6bTeylNg7kSVsu40llU3Y17EwFDMmMoR1ZN03qWEWYR9CwHKlA8Rpwqo3hjSvuZywT/E1kW6lhF7bzatAnpSw7dZVIhlhP2e+aT1ICPuyUCHXRELYdtsqkpiw/4Ohr5WQ8DQu0tRlmiCUHPT9/T9p/f63sSbnlYjwm/iQP48X52m9fddck3Pqm4BQPLl/fvuK1UV3CdcCQuFizIdHAOpTH475hOK1iudz6LH/nlP6p7v3Ib2GQRGKl+1/QQ8+N9i+8tpzCa+E9V9DF75psH3ldcUlFC9W9I/Q5hFK0kj7R0glnsaEEpeth4QrDqEnrt5DQo9DKFn2BcJXvz6l9eudNt8uFmGl0XZx0LQFpWt/gN1Nw4Iz/G/MtnGNqe9kjJZx0XYEBfPL6PcnEvxzl4uDHwUcbxdbBUKXQyip/prj0bx6BSP+3DRQROigS01DRixk4vziBVVkjnA9qooFh2gHkypxAHpypE6CeVwoQP53OTYNU4FQYwll+ep8QvDa5pZuRITIgOYauo4cX4ZuLMGBcnQjKEC6buF6dIHpwtcUH+M45jp1EuRp2hLOpTukw8cWPkm27hjC+wzC84u0HvmEaOT6OkCjNO3aMKZBAbBZc1wvLHC3OlpjZH3iRtpoGxOKg9+WhnGmabpuTOHMeQjvGUJZIiIQnv9+z+gDl9AKU9+hLQgTosij3+oOITwLCw4G9NAaGdeJf25j6dG1P0M+oTNHOtrlINwzhJ6ckG9LpYRzx+9DCeGlMqG1WSPdHKsTegyhLIMmF6GxmPqCH7dJQt0n1LdBjQX0ywgIowJcNsKERvSrHhDO8aV6rU7oMoSybRW5CPXQCuq4+VzCuIph2phQT9hSIIwLYsKRo4NxViXcMISy2vkIEUIO/I8M8p3zCA0UyEJzDRMGBfgw0ycMa6CYUFsYYJxVCbX6CNF6QhTZUoYQbOkkqINL4T5chgWgDbkPgwL3CcWErgmDS2FC6ZLMz/NX559UCaW21EpaGi0gFFuaEUUIw6KxsFUJb1OEsuFQe3+BXZi0Ht9gQodqqE8YLtBtQsIok9NI29LwwKUa4RwPlEiR8D5FKA0GfzwX+DRjE+zl0hcitx1DCNcqCmosDGwqGMIZeD3TZajpSEwIX5eOb3QlwlWKUL7z4KeAkLhTkekED4wlnB9p07nQWEINGYwtFRDCNwqAl0qE+xShNEHhHQ4msl4bGB97YYZGj3iUmukcI8Ijwj7yyHQi07m18e9W8qLU5iiq4dtS/0CfkNRG4VknpkNOoqCbFKE06/k3XKXnb96l9R1/5s5CkbnSbDYKG2CPZjPy9ySsQUznJvibVlQDNI8OjGvDWYNQ55g9WKBditCTVcaxtveKJ+6MvBShNJmth3P8OO4dEopDiVpPCa9eCGmdPiF4ba9+ff9IifpwTIn8RiJGQ6qUGFc7NLFDUo85EFehCsonn+UiZL22x0/BssyTaZqWaVnwv2nC2GyaP2Dkss/8UvyHeQQrZi9Nc+m3enQ08Xg4M/Dnpv/fEQo2C1Kb/GEdy2/4SBNKbenwgnFozh//4E8OMNGJFPulMLWNhT1v8OnAefMJiZfiHqka2Lm1LYMuKE+YtqWetPaHt6xn+hbuzCF4UVYk3IeE0IUpR1wMfWhDPXBKJzEhDixRVWCARoljyhOmx8OMnVwffz8mrlIMfEFmT04yOEAIYbawSNxIeE57bRjbmNAPAFCCj5NzqLJK+zSZibPDD7T+AOLbfxPzQ18hITvjg350MFTSl450oOaRlSjtl+bd1XzBRIR9hYSXYDxDDTGhg+dRuPIoig8mDsSBxWF8TCk4ovTcIm+y0LmcUDfMSMe1TwizczwZFvahjuJjfpTPc03PD6VzfI6yCJO2lBBiY2LZEkLalpYnTM/x86bOFuhDEkw9NNaH6ThN3qS97PtwGEkLCXHEcyyzNPQxZTXIS2gnbOlzbltKIlZbw7icNGRLGUL5o4S+/ycZD+lvPh4POX2IXQF0HawmpbqMjIcV9iEb85Y6ER8eOT7Nu8CniW+4JeXT8O5D4sqQm5H4NNRtBy5I4t79UdqnYdctPEltsV/6pOaXRoQ48qZjl4z1S51q/VJ27Uk25HPmFj+DucUu7kIytzgSMzi8pEpxH/7A3YQ1MUzi2WgTnaqCP9xM6YLShOz6oWxAlM4PbZv2RCJ3xKZ9Go3yUmz+gaBh8phyYteAM9bxezfHZ9fxM3Ixekc4YAnl+TR9I+Tl03ji6j0k5OVEnX5emzw38fyZWbYI1i1Ggfx1C/ghTKa24Wf893wU+mfkw80o1iwwmcmTuFSNzTA4iz0Li4LbaTwKN0/MRyPGUeflJsrzS/kZQ5q9tehVI00zUXrt6dJEZrAeZuAlpJEZLzQ5eEFOG8YLWOi4I0dE55zZR4QjcdRRlo6/htkx+IHE+55SLebml8pzhAXrh9PM9cMJXvKzfKeazcUgKTJniC6YaJeI/IQLrRk4hib+tuhVSBzvwac1puS0O4TSYSZ+jrDYqxES4jXgxZkvQ7gGHC3bRvk0wSFLRPxvvJAcn+RM28EP8NXpuIZrE0KYPKOlXwWvJIPr6+DonTXxCY00IT/PW5yrTwh5uxGU1vGNNRA+UYTxGvA1zonC2RWhC4MTNcgPc0f3kyx9wgNC0YW4xV4rnoOF0TsOIT9XX7zfIl/WF5OpMAoStljCQ0AYfU2TkNB1jBShF9ZZGD7hdBxE79irVLDfQhz3Lkm4DhK2xIQoWP+dPIV5GS7ThxFERBhG73ZGmlC0Z0a476k04YwkbIkJ6RSosA+ThAaPMIjesX0o2vckdE1LE/oJWxJCKo0tB2EQvWMJByJC0f7D8oQkYUtMaCyjlBsBIfcqDaJ3DKF4/6HIcStPSBK2BBm0Akuj0od+9I4hFO8hFV2mxTJoE3ltG7B7kxKEPFuKf8HRu3V6tBiICQWXqZCQZGQHWYTQS34G7bXLy028NvRFmLkX5SaSPG+l0QIugeAY8BgoQhy9m6ZsqWwvt2A/vnhugWIz6CfTXxpR9qifqx8SkoQt3bQT+aXE00sRckeLmZU4aBh/FSR65yRW6mT78QWX6WtwYPiEzM6IsUNvr4AL9hr5uwi0tQlu5gGuZiu134LeQTGzUNCHZtSH5NMptUsDu/gTKyDcwGmRnmjUQEbocTl+/vz5SbBhdH4ZZWj7V8r4EBUcsB/zhDO3iUZLskVmtoiTupe4YLyYRhtv3MXUj5bPF1O/M+3g0/UyPIjsvIGKwYRlczk9JKZF8udinP6zTU7/+TQn8FiFrGcMnf5zov6CZ331/fkmLA9T4rXdxlJSeebe6T838fSffdnrTlR7funAa7udhaX4DNoem1MuDK+wr2Oi+rOgT/953j19Ml2eZ7Kf/nP1/4J3I5z++y3+gneU/AXvmRl4bbc5l3jeTBZhr67TQu976lXcrdg7u07/vWv9edpn4Xfn9cU/LfH+w57cimXeYdmLAHGp95D2YVQUj4RqhJ2fZZR+H/Bf8E7nbhvUSt7L/Re8W73DY4Z8nFAn7OxMSjhjyk3YUUQlQEXCTiKqAaoSdhBREVCZsHPmRsXI5CMc3HVpXLQVhonchF3ybrI9mWKEnfFRM33RwoQDr202oqzZRBnCTswXM+aDJQkHt23bG1vZiBYkbDs8JQ06VUTYapBRFjasjnBw21Y0fJz3Ci1K2JZNzWdDyxEOPjffjWNVR7QawuaXUEULoPURDr406eG4giXsWgkHg4emxkabn2VRP2FTqUXcRKCGCJuwqsUsaHWEg6/1JmuuOdmGDRMCo1cbn1earxJC0E0dGf7DcvdfqGoIYVpV9VaUec5JklBVEYK36lXI5xXxQPmqjhD0UM3MalJm+GNUKSFoVRZyUtXVGapqQtC3dVG3fLz+ln36vKqBEPRlf5XXo7Ov9sV9T5nqIcS6W3mqvrnrrdQjvHlVHyHR3f3ec8WR5I3r7e/rgyOqmTDU7f1qf7Pz1ldYa293s1/dVzcgSNUQYYt6Iey/Xgj7rxfC/ut/oNNsvBYq56k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5" name="AutoShape 8" descr="data:image/jpeg;base64,/9j/4AAQSkZJRgABAQAAAQABAAD/2wCEAAkGBxITEhIUEhIUFhUWGB4XGBgYGBUTGBcYGxchFxcWFRcYHDQgGBoxHBUULTEhJSkrLy4uFyIzOTMsNygtLisBCgoKDg0OGxAQGy0kHyUvLCw0NDIsLCwsLCwsLCwsLCwsLywsLCwsLCwsLCwsLCwsLCwsLCwsLCwsLCwsLCwsLP/AABEIAKAAoAMBEQACEQEDEQH/xAAbAAEAAgMBAQAAAAAAAAAAAAAABAYCAwcFAf/EAEMQAAEDAgMEBgQMBAYDAAAAAAEAAgMEERIhMQUGUWETIkFxgZEyobHBBxQjQlJicoKS0eHwNFOy0mSiwtPi8TNVY//EABkBAQADAQEAAAAAAAAAAAAAAAACAwQBBf/EAC8RAAICAQMDAwMEAQUBAAAAAAABAhEDEiExBBMiQVFSFDJhM0JxgfBicpGhsSP/2gAMAwEAAhEDEQA/AO4oAgCAIAgMZHhoJcQANSTYDvKC6K1tPfemjuI7yu+rk38R911TLMlwZp9VCPG5Wazfupf6AZGOQxHzP5Kp5pGeXVzfGx49Rtyqf6U8ng4t/pUHOT9Sl5ZvlkN87zq9x73ErlshbPjZ3jR7h3EhLFsmU+26lnozyeLi71OXVOS9SayzXDPYo9+apnphkg5jCfMfkprNJFseqmudyy7M35p5LCQGJ3PrN/EPeArY5ovk0w6qEudizRStcA5pDgdCDcHxCuNCafBmh0IAgCAIAgCAIAgK3vFvdFT3Yy0kvAHqt+0fcPUqp5VHgz5eojDZbs55tbbE1QbyvJHY0ZNHcPes0pOXJ588kp8kFRIBAEAQBAEAQBATNl7Vmp3YonlvEatPe3RSjJx4JwySg/E6Fu9vjHPZkoEcmgz6rvsnsPI+taYZVLZm/F1Kns9mWdWmkIAgCAIAgBKA5/vXvgXXipnWbo6QankzgOazZMvpEwZ+pvxgUlUGM+oAgCAIAgCAIAgCAID4UBct1N7zGRFUElmjXnMt5O4t59ivx5a2ZrwdTXjI6G0gi4zBWk9A+oAgCAIDn+/O8uIup4T1RlI4dp+gOXHyWbLk/ajB1Of9kSlKgxhAEAQBAEAQBAEAQBAEAQBAXDcjeXoyIJj1Dkxx+Yfon6p9SvxZK2Zr6bPXjLg6KtJ6AQBAVvfXbvxeLAw/KyZD6re135foqss9KM/UZdEaXLOWrIeYfUAQBAEAQBAEAQBAEAQBAEAQHwoDp2423enjMbz8pGNT85ugPeND4cVrxTtUz0umy61T5RaFaaTGR4aCSbAC5PADUoDje3NpmomfKdCbNHBo9EfvisM5anZ4+SeuVkBRIBAEAQBAEAQBAEAQBAEAQBAEAQEzZG0XU8zJW/NOY4t+cPJSjLS7J45uEtSOzQyh7WuabhwBB4g5hbk7PXTtWiufCBtDo6bAD1pTh+6M3e4eKqzSqJn6qemFe5zBZDzQgMcY4hDgxjiPNBZkh0IAgCAIAgCAIAgCAIAgCAIDpXwd7Qx07ozrEbfddm31h3ktWGVqj0elncK9ivfCLVYqlrOyNnrdmfUG+SrzPyKOrlc69irKkynp7s0bJaqJjxdpNyONhex5ZKeNXJJluGKlNJlm2tveIJpIW0sREZwg4rdnANyVssul1Ron1OiTiorYhu38/wALF+L/AIqPe/BH6v8A0oqLQqTIEAugCAXQC6AIBdALoBdAEAQH1AEBZfg+qsFVh7JGlviOsPYVbhdSNPSyqde55e8k+Oqnd9cj8PV9yjN3JlWZ3Ns85QKz29yv42Hx/pKsxfci7p/1EWDbG9scU8sZo43lrrYi4Au5nqe9WSypOqNGTqFGTWn/AD/ghu31jt/Axfib/tqPeXsQ+qXxX+f0V2sYBFB3G/PTVcmvGJDKkscP7JFIwdHDkP8Ay8O9SgvFfyW4ktEP9xNe1+I2bDa/brb81Y9V+hoanq2UaI7mtY6ocGjq4bAjIX1yUaUXJpFTUYSnJLijXT1PSiQOYwWYSLCxuFGMtaaaIwyd1STS4JTWuwR4GxeiL4rA3U6dKqLkpaY6UuPUwdE0yQhwZizxBunK6UnJWRcYucVJK9+DIiT6MCeX4O1k9omukjOGQhsePHbP0fBcitm9rsjii6k0ld/0KuMmKQvbHcC7Sz3pJPS7oZIt45akv6FdTtcHMa0BzAHC3aLZhJxT2XKGbHGScYrdbkHaQGGGwGbFVk4X8GbOlUK9iEqzOEBN2JPgqIHcJG+RNj6iVKDqSJ43U0yPWOvJIeL3HzcSuPkjLlmpcOHsbnsJrILG2ZPk05KeP7kXdP8AqIse2t56eOeVjqJjy11i4ll3G2ubSrZZEnVGjJnipNOJCO9tN/6+PzZ/Yo92PxIfUQ+BXoq1uBrXx4sOQN7e5cU1STRCOeOlRlG6MnbQHUDY8LWuxWve58sk7i2pHX1C2UY0k7Ik0mJ5dbU3t43VbduyiUtU3L8k07TBdISy7X2uL8OdlZ3d3a5NH1KcpNx2Zj8fYA4MiwlwtfFfLyTuJLZHO/BJ6Y1f5I9XUY8GVsLcPG/NQlLVRVkya624VGNHP0bw4C9uzRIy0uzmLJ25akSTVQ/yP836KeuHxLu7i+H/AGan1QwOYG2BdiGd7DhoouS01RB5VocEvWzGCowskbb07Z6Wt7dVyMqTXuRhk0wlGuTbLtAmUSNFrAC1738VJ5PLUiyXUN5NaRhX1fSEWbhAFgNVyc9RHNl7jW1URlApCAyiNiDwIPrQLkzrG2kkHB7h5OIXXydlyzUuHCRs2tdDKyVlsTTfPQ9hB8F2Lp2ShJxlaLRNvXSPJc+hBcdTdhue+2au7sXyjS+oxvdxJezRR1zZmMphC5rcQcMN7m9jlzGi7HTO1ROHbyppRoqweyOKI9G1xeCST++ajajFOuSFxx44vSnZhHUNe+NvRMb1he3byK4pKTSo5HJGcorSluTIaUfKFsbXHGQAcgAOCsUVvS9S+GNeTUU3ZqrYXBjrwRt5g5juUZp19qIZYSUHcEjPaFGwhwY0BzAD3tIXZwVUuUdzYoNNRW6/8EdOzFHdot0WIjieaKKtfwdjjhqjt+2yINoN/kR/vwUO4viij6iPwRKooLxhzYmvcXG9zaw5KcI+NpWXYoXj1KKbbNe0InBhvCxoyzBuVyadcURzRkobwSPLVBiCAIAgCAyjFyBxI9qBE/eODBVVDf8A6E/i63vUpqpMszKptHnKJWehu/QCeoijcSGuOdtbAXsPJShG5UWYoa5pMs20NobNhkfEaMuLDhJAbnlzddXOUE6o0ynhi9Ok0O3rpo2SClpeje8YcRwgDgcib6nJc7kUvFEfqIRT0Rplejq4yxjZGOODIWNslFTjSUlwRWXG4KM1wPjEIcwsY4EOubm+XDVNUE00jncxJpxT2Zm2uYQ8PY4tc7ELGx8V3uLdNElng7Uls3ZqnlhLThY8HsJNx7VFuFbIhOWFrxTszk2j8sJGg2tYg9o7V15PPUiUuo/+utGZ2m3pAQw4Q3Ba+diu91arrYl9THWmltVGAlp/5b/P9Vy8fsR14Piz5DVx4MD2OIBJFjbXiinGqaEcsNGmSNdRJCW9RjgeJNx7VyThWyIzlia8U7IqrKAgCAIAgJmxYMdRA3jI3yBufUCpRVyRPGrmke78ItLhqQ/skYD4tyP+nzVmZeRf1canfuVZUmU9vcr+Nh8f6SrMX3Iu6f8AURYdsbS2a2eUS0znSB3WcAMzx9JWSlC90aMk8Kk01uQnbV2VY2pX+Q/vXNWP2IdzB8TwQI44oi6PGXgkm9tP+1zxjFNq7HhjxxbjbZsEUbxE4Mw3fhIve4Xai6aXqS0Y5qMkq3og1LAJHADLFa3K6qkqlRmyJLI0vc9M0sQfKXN6rcItwvqVfpim7Nnaxqcm1sqNEdCGvla4XAYXN9xUFBJtMrjhUZyi/a0fZnRRtjvEHFzQb3suvTFLYTePGo3G7RkKaN5hIbhDybi99E0xlTrkl2oTcGlV2bm0wvb4tYXtfF2cbKWnf7Saxq67e38mmmjj6UxGO/WPWJ7NbWUYqOrTRDHHH3O24+vJjCI3ueBGG4Wu7b3PYf3xXFpk3sRj25t1GqTMX9HGyO8eIubiJvZHpiltZx9vHGNxu1ZsFNG8wuDcIeSCL30H6LumLp1yT7cJ6GlVmuqpWYo3MHVc7CRwINlyUFaa4IZMUdUZR4boi7QjDZHgCwBUJqpNIpzxUcjSPc+D+lx1Yd2RtLvE9Ue0qWFXIs6WNzv2LT8IOz+kpsYHWiOL7pyd7j4K7NG42aeqhqhfscyWQ809LdyuZBURyPvhbe9hc5i2ilB1K2WYpqM02att1TZZ5ZGXwvdcXyNrdqSduzmSSlNtEJRIHoMqInMY2QOuy4Fuat1RaSl6GpZMUoKM72Pr62NojbGHENdiN/YF1ziqSOvNCKioXs7PsklOXFx6S5N/FG8bd7hywOWp2fJq9rhNkRjtbw4o8id/kSzxlr/NH2LaLejs4EvDS0HiDxRZFpp8iPULRT5qg+eB7WY8d2tDckcoNKw54Zpar2VGTa6Nrog0Owsvrrmu9yKarhElnxxlFK6VkOOpIeCXOtivqdL8FWpPVZnjkandurN0VW0TmTPDcnnopKa16iyOWKza/QwoqlrTITfrNIHiuQkk2RxZFFyb9Uzd8Yhe1gkxgtGHLRS1QaVk+5inFKd2tjMV0YMQaHYWEkk65hd1xTVcIl38acVG6Rqoq1rXPDgSxxxdxvcFRhNJu+CGLMotqXD3ItXNje51rXKhJ27Kcs9c3I6J8HWz8EDpTrKcvstyHrLvNaMMaVm7pYVG/ctUkYcC1wuCLEcQciFcamrONbb2a6nmfEdAeqeLT6JWGUdLo8fJDRKiCokAgCAIAgCAIAgCAIAgCAIAgCAICXsnZ7p5WRN1cczwHafJSjHU6Jwg5y0o7NBC1jWtaLNaAAOQyC3JUeulSpGxDpWd99hdPEJGD5SMZD6Te1vf2j9VVlhqVozdRi1xtco5eFkPNPqAIAgCAIAgCAIAgCAIAgCAID4gOmbibD6GMyvHykgyB+azUDvOp8FqxQpWz0emxaVqfLLUrjUEAQHPN+N2sBdUQjqHORo+afpDlx4LNlx1ujB1OCvKJTVQYwgCAIAgCAIAgCAIAgCAIAgLduTu10rhPKPk2m7Afnnj9ketXYsd7s19Pg1eUuDo61HoBAEAQHwi+RQHPd690CwmWnbdmrmDMt5t4jl2LNkxVujBn6avKJTAVQYz6gCAIAgCAIAgCAIAgPiAt+6m6LpbS1ALY9Qw5F/fwb7VdjxXuzXg6fV5S4OjNaAAALAZADIAclqPQPqAIAgCAIAgKxvFufHPd8REcmpy6rvtDsPMetVTxKW6M2XplPdbM57tTZc1O7DKwt4HVp7joVmlFx5ME8coOpENRIBAEAQBAEAQBAS9m7NlndhiYXHtPYPtHQKUYuXBKEJTdROgbvbmRw2fMRJJqBbqN7gfSPMrRDEluzfi6ZR3luy1K41BAEAQBAEAQBAEBhNE14LXNDgdQRcHwKcnGk9mVfae4tPJcxExO5dZv4SfYVTLCnwZp9LB8bFarNx6pno4JB9U2Pk5VPDJGeXSzXG549RsioZ6cEg+6SPMZKDjJehS8c1yiI6MjUEeBCiQpgRk6AnwKCiVT7JqH+hBIfuuA8zkpKMn6E1jm+Ez2KPciqf6QbGPrG58mqawyZdHpZvnYsuzNxIGZyuMp4eg3yBufEq2OFLk0Q6SK+7ctEEDWNDWNDWjQAAD1K5KjSklsjYh0IAgCAID/9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9" name="AutoShape 10" descr="data:image/jpeg;base64,/9j/4AAQSkZJRgABAQAAAQABAAD/2wCEAAkGBxITEhIUEhIUFhUWGB4XGBgYGBUTGBcYGxchFxcWFRcYHDQgGBoxHBUULTEhJSkrLy4uFyIzOTMsNygtLisBCgoKDg0OGxAQGy0kHyUvLCw0NDIsLCwsLCwsLCwsLCwsLywsLCwsLCwsLCwsLCwsLCwsLCwsLCwsLCwsLCwsLP/AABEIAKAAoAMBEQACEQEDEQH/xAAbAAEAAgMBAQAAAAAAAAAAAAAABAYCAwcFAf/EAEMQAAEDAgMEBgQMBAYDAAAAAAEAAgMEERIhMQUGUWETIkFxgZEyobHBBxQjQlJicoKS0eHwNFOy0mSiwtPi8TNVY//EABkBAQADAQEAAAAAAAAAAAAAAAACAwQBBf/EAC8RAAICAQMDAwMEAQUBAAAAAAABAhEDEiExBBMiQVFSFDJhM0JxgfBicpGhsSP/2gAMAwEAAhEDEQA/AO4oAgCAIAgMZHhoJcQANSTYDvKC6K1tPfemjuI7yu+rk38R911TLMlwZp9VCPG5Wazfupf6AZGOQxHzP5Kp5pGeXVzfGx49Rtyqf6U8ng4t/pUHOT9Sl5ZvlkN87zq9x73ErlshbPjZ3jR7h3EhLFsmU+26lnozyeLi71OXVOS9SayzXDPYo9+apnphkg5jCfMfkprNJFseqmudyy7M35p5LCQGJ3PrN/EPeArY5ovk0w6qEudizRStcA5pDgdCDcHxCuNCafBmh0IAgCAIAgCAIAgK3vFvdFT3Yy0kvAHqt+0fcPUqp5VHgz5eojDZbs55tbbE1QbyvJHY0ZNHcPes0pOXJ588kp8kFRIBAEAQBAEAQBATNl7Vmp3YonlvEatPe3RSjJx4JwySg/E6Fu9vjHPZkoEcmgz6rvsnsPI+taYZVLZm/F1Kns9mWdWmkIAgCAIAgBKA5/vXvgXXipnWbo6QankzgOazZMvpEwZ+pvxgUlUGM+oAgCAIAgCAIAgCAID4UBct1N7zGRFUElmjXnMt5O4t59ivx5a2ZrwdTXjI6G0gi4zBWk9A+oAgCAIDn+/O8uIup4T1RlI4dp+gOXHyWbLk/ajB1Of9kSlKgxhAEAQBAEAQBAEAQBAEAQBAXDcjeXoyIJj1Dkxx+Yfon6p9SvxZK2Zr6bPXjLg6KtJ6AQBAVvfXbvxeLAw/KyZD6re135foqss9KM/UZdEaXLOWrIeYfUAQBAEAQBAEAQBAEAQBAEAQHwoDp2423enjMbz8pGNT85ugPeND4cVrxTtUz0umy61T5RaFaaTGR4aCSbAC5PADUoDje3NpmomfKdCbNHBo9EfvisM5anZ4+SeuVkBRIBAEAQBAEAQBAEAQBAEAQBAEAQEzZG0XU8zJW/NOY4t+cPJSjLS7J45uEtSOzQyh7WuabhwBB4g5hbk7PXTtWiufCBtDo6bAD1pTh+6M3e4eKqzSqJn6qemFe5zBZDzQgMcY4hDgxjiPNBZkh0IAgCAIAgCAIAgCAIAgCAIDpXwd7Qx07ozrEbfddm31h3ktWGVqj0elncK9ivfCLVYqlrOyNnrdmfUG+SrzPyKOrlc69irKkynp7s0bJaqJjxdpNyONhex5ZKeNXJJluGKlNJlm2tveIJpIW0sREZwg4rdnANyVssul1Ron1OiTiorYhu38/wALF+L/AIqPe/BH6v8A0oqLQqTIEAugCAXQC6AIBdALoBdAEAQH1AEBZfg+qsFVh7JGlviOsPYVbhdSNPSyqde55e8k+Oqnd9cj8PV9yjN3JlWZ3Ns85QKz29yv42Hx/pKsxfci7p/1EWDbG9scU8sZo43lrrYi4Au5nqe9WSypOqNGTqFGTWn/AD/ghu31jt/Axfib/tqPeXsQ+qXxX+f0V2sYBFB3G/PTVcmvGJDKkscP7JFIwdHDkP8Ay8O9SgvFfyW4ktEP9xNe1+I2bDa/brb81Y9V+hoanq2UaI7mtY6ocGjq4bAjIX1yUaUXJpFTUYSnJLijXT1PSiQOYwWYSLCxuFGMtaaaIwyd1STS4JTWuwR4GxeiL4rA3U6dKqLkpaY6UuPUwdE0yQhwZizxBunK6UnJWRcYucVJK9+DIiT6MCeX4O1k9omukjOGQhsePHbP0fBcitm9rsjii6k0ld/0KuMmKQvbHcC7Sz3pJPS7oZIt45akv6FdTtcHMa0BzAHC3aLZhJxT2XKGbHGScYrdbkHaQGGGwGbFVk4X8GbOlUK9iEqzOEBN2JPgqIHcJG+RNj6iVKDqSJ43U0yPWOvJIeL3HzcSuPkjLlmpcOHsbnsJrILG2ZPk05KeP7kXdP8AqIse2t56eOeVjqJjy11i4ll3G2ubSrZZEnVGjJnipNOJCO9tN/6+PzZ/Yo92PxIfUQ+BXoq1uBrXx4sOQN7e5cU1STRCOeOlRlG6MnbQHUDY8LWuxWve58sk7i2pHX1C2UY0k7Ik0mJ5dbU3t43VbduyiUtU3L8k07TBdISy7X2uL8OdlZ3d3a5NH1KcpNx2Zj8fYA4MiwlwtfFfLyTuJLZHO/BJ6Y1f5I9XUY8GVsLcPG/NQlLVRVkya624VGNHP0bw4C9uzRIy0uzmLJ25akSTVQ/yP836KeuHxLu7i+H/AGan1QwOYG2BdiGd7DhoouS01RB5VocEvWzGCowskbb07Z6Wt7dVyMqTXuRhk0wlGuTbLtAmUSNFrAC1738VJ5PLUiyXUN5NaRhX1fSEWbhAFgNVyc9RHNl7jW1URlApCAyiNiDwIPrQLkzrG2kkHB7h5OIXXydlyzUuHCRs2tdDKyVlsTTfPQ9hB8F2Lp2ShJxlaLRNvXSPJc+hBcdTdhue+2au7sXyjS+oxvdxJezRR1zZmMphC5rcQcMN7m9jlzGi7HTO1ROHbyppRoqweyOKI9G1xeCST++ajajFOuSFxx44vSnZhHUNe+NvRMb1he3byK4pKTSo5HJGcorSluTIaUfKFsbXHGQAcgAOCsUVvS9S+GNeTUU3ZqrYXBjrwRt5g5juUZp19qIZYSUHcEjPaFGwhwY0BzAD3tIXZwVUuUdzYoNNRW6/8EdOzFHdot0WIjieaKKtfwdjjhqjt+2yINoN/kR/vwUO4viij6iPwRKooLxhzYmvcXG9zaw5KcI+NpWXYoXj1KKbbNe0InBhvCxoyzBuVyadcURzRkobwSPLVBiCAIAgCAyjFyBxI9qBE/eODBVVDf8A6E/i63vUpqpMszKptHnKJWehu/QCeoijcSGuOdtbAXsPJShG5UWYoa5pMs20NobNhkfEaMuLDhJAbnlzddXOUE6o0ynhi9Ok0O3rpo2SClpeje8YcRwgDgcib6nJc7kUvFEfqIRT0Rplejq4yxjZGOODIWNslFTjSUlwRWXG4KM1wPjEIcwsY4EOubm+XDVNUE00jncxJpxT2Zm2uYQ8PY4tc7ELGx8V3uLdNElng7Uls3ZqnlhLThY8HsJNx7VFuFbIhOWFrxTszk2j8sJGg2tYg9o7V15PPUiUuo/+utGZ2m3pAQw4Q3Ba+diu91arrYl9THWmltVGAlp/5b/P9Vy8fsR14Piz5DVx4MD2OIBJFjbXiinGqaEcsNGmSNdRJCW9RjgeJNx7VyThWyIzlia8U7IqrKAgCAIAgJmxYMdRA3jI3yBufUCpRVyRPGrmke78ItLhqQ/skYD4tyP+nzVmZeRf1canfuVZUmU9vcr+Nh8f6SrMX3Iu6f8AURYdsbS2a2eUS0znSB3WcAMzx9JWSlC90aMk8Kk01uQnbV2VY2pX+Q/vXNWP2IdzB8TwQI44oi6PGXgkm9tP+1zxjFNq7HhjxxbjbZsEUbxE4Mw3fhIve4Xai6aXqS0Y5qMkq3og1LAJHADLFa3K6qkqlRmyJLI0vc9M0sQfKXN6rcItwvqVfpim7Nnaxqcm1sqNEdCGvla4XAYXN9xUFBJtMrjhUZyi/a0fZnRRtjvEHFzQb3suvTFLYTePGo3G7RkKaN5hIbhDybi99E0xlTrkl2oTcGlV2bm0wvb4tYXtfF2cbKWnf7Saxq67e38mmmjj6UxGO/WPWJ7NbWUYqOrTRDHHH3O24+vJjCI3ueBGG4Wu7b3PYf3xXFpk3sRj25t1GqTMX9HGyO8eIubiJvZHpiltZx9vHGNxu1ZsFNG8wuDcIeSCL30H6LumLp1yT7cJ6GlVmuqpWYo3MHVc7CRwINlyUFaa4IZMUdUZR4boi7QjDZHgCwBUJqpNIpzxUcjSPc+D+lx1Yd2RtLvE9Ue0qWFXIs6WNzv2LT8IOz+kpsYHWiOL7pyd7j4K7NG42aeqhqhfscyWQ809LdyuZBURyPvhbe9hc5i2ilB1K2WYpqM02att1TZZ5ZGXwvdcXyNrdqSduzmSSlNtEJRIHoMqInMY2QOuy4Fuat1RaSl6GpZMUoKM72Pr62NojbGHENdiN/YF1ziqSOvNCKioXs7PsklOXFx6S5N/FG8bd7hywOWp2fJq9rhNkRjtbw4o8id/kSzxlr/NH2LaLejs4EvDS0HiDxRZFpp8iPULRT5qg+eB7WY8d2tDckcoNKw54Zpar2VGTa6Nrog0Owsvrrmu9yKarhElnxxlFK6VkOOpIeCXOtivqdL8FWpPVZnjkandurN0VW0TmTPDcnnopKa16iyOWKza/QwoqlrTITfrNIHiuQkk2RxZFFyb9Uzd8Yhe1gkxgtGHLRS1QaVk+5inFKd2tjMV0YMQaHYWEkk65hd1xTVcIl38acVG6Rqoq1rXPDgSxxxdxvcFRhNJu+CGLMotqXD3ItXNje51rXKhJ27Kcs9c3I6J8HWz8EDpTrKcvstyHrLvNaMMaVm7pYVG/ctUkYcC1wuCLEcQciFcamrONbb2a6nmfEdAeqeLT6JWGUdLo8fJDRKiCokAgCAIAgCAIAgCAIAgCAIAgCAICXsnZ7p5WRN1cczwHafJSjHU6Jwg5y0o7NBC1jWtaLNaAAOQyC3JUeulSpGxDpWd99hdPEJGD5SMZD6Te1vf2j9VVlhqVozdRi1xtco5eFkPNPqAIAgCAIAgCAIAgCAIAgCAID4gOmbibD6GMyvHykgyB+azUDvOp8FqxQpWz0emxaVqfLLUrjUEAQHPN+N2sBdUQjqHORo+afpDlx4LNlx1ujB1OCvKJTVQYwgCAIAgCAIAgCAIAgCAIAgLduTu10rhPKPk2m7Afnnj9ketXYsd7s19Pg1eUuDo61HoBAEAQHwi+RQHPd690CwmWnbdmrmDMt5t4jl2LNkxVujBn6avKJTAVQYz6gCAIAgCAIAgCAIAgPiAt+6m6LpbS1ALY9Qw5F/fwb7VdjxXuzXg6fV5S4OjNaAAALAZADIAclqPQPqAIAgCAIAgKxvFufHPd8REcmpy6rvtDsPMetVTxKW6M2XplPdbM57tTZc1O7DKwt4HVp7joVmlFx5ME8coOpENRIBAEAQBAEAQBAS9m7NlndhiYXHtPYPtHQKUYuXBKEJTdROgbvbmRw2fMRJJqBbqN7gfSPMrRDEluzfi6ZR3luy1K41BAEAQBAEAQBAEBhNE14LXNDgdQRcHwKcnGk9mVfae4tPJcxExO5dZv4SfYVTLCnwZp9LB8bFarNx6pno4JB9U2Pk5VPDJGeXSzXG549RsioZ6cEg+6SPMZKDjJehS8c1yiI6MjUEeBCiQpgRk6AnwKCiVT7JqH+hBIfuuA8zkpKMn6E1jm+Ez2KPciqf6QbGPrG58mqawyZdHpZvnYsuzNxIGZyuMp4eg3yBufEq2OFLk0Q6SK+7ctEEDWNDWNDWjQAAD1K5KjSklsjYh0IAgCAID/9k="/>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16" name="Avrundet rektangel 15"/>
          <p:cNvSpPr/>
          <p:nvPr/>
        </p:nvSpPr>
        <p:spPr>
          <a:xfrm>
            <a:off x="155575" y="1295401"/>
            <a:ext cx="8839200" cy="5257800"/>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14" name="TekstSylinder 13"/>
          <p:cNvSpPr txBox="1"/>
          <p:nvPr/>
        </p:nvSpPr>
        <p:spPr>
          <a:xfrm>
            <a:off x="307975" y="1752600"/>
            <a:ext cx="8497578" cy="1169551"/>
          </a:xfrm>
          <a:prstGeom prst="rect">
            <a:avLst/>
          </a:prstGeom>
          <a:noFill/>
        </p:spPr>
        <p:txBody>
          <a:bodyPr wrap="square" rtlCol="0">
            <a:spAutoFit/>
          </a:bodyPr>
          <a:lstStyle/>
          <a:p>
            <a:r>
              <a:rPr lang="en-US" dirty="0" smtClean="0">
                <a:solidFill>
                  <a:schemeClr val="accent1">
                    <a:lumMod val="75000"/>
                  </a:schemeClr>
                </a:solidFill>
                <a:latin typeface="+mn-lt"/>
              </a:rPr>
              <a:t>ISO 16363: </a:t>
            </a:r>
            <a:r>
              <a:rPr lang="en-US" i="1" dirty="0" smtClean="0">
                <a:solidFill>
                  <a:schemeClr val="accent1">
                    <a:lumMod val="75000"/>
                  </a:schemeClr>
                </a:solidFill>
                <a:latin typeface="+mn-lt"/>
              </a:rPr>
              <a:t>Audit and Certification of Trustworthy Digital Repositories</a:t>
            </a:r>
            <a:r>
              <a:rPr lang="en-US" dirty="0" smtClean="0">
                <a:solidFill>
                  <a:schemeClr val="accent1">
                    <a:lumMod val="75000"/>
                  </a:schemeClr>
                </a:solidFill>
                <a:latin typeface="+mn-lt"/>
              </a:rPr>
              <a:t>:</a:t>
            </a:r>
            <a:r>
              <a:rPr lang="en-US" dirty="0" smtClean="0">
                <a:latin typeface="+mn-lt"/>
              </a:rPr>
              <a:t> </a:t>
            </a:r>
            <a:endParaRPr lang="en-US" dirty="0">
              <a:latin typeface="+mn-lt"/>
            </a:endParaRPr>
          </a:p>
          <a:p>
            <a:endParaRPr lang="en-US" sz="2000" dirty="0">
              <a:latin typeface="+mn-lt"/>
            </a:endParaRPr>
          </a:p>
          <a:p>
            <a:r>
              <a:rPr lang="en-US" sz="1600" dirty="0" smtClean="0">
                <a:latin typeface="+mn-lt"/>
              </a:rPr>
              <a:t>“…a written </a:t>
            </a:r>
            <a:r>
              <a:rPr lang="en-US" sz="1600" dirty="0">
                <a:latin typeface="+mn-lt"/>
              </a:rPr>
              <a:t>statement, authorized by the repository management, that describes the approach to be taken by the repository for the preservation of objects accessioned into the </a:t>
            </a:r>
            <a:r>
              <a:rPr lang="en-US" sz="1600" dirty="0" smtClean="0">
                <a:latin typeface="+mn-lt"/>
              </a:rPr>
              <a:t>repository.” </a:t>
            </a:r>
            <a:endParaRPr lang="nb-NO" sz="1600" dirty="0">
              <a:latin typeface="+mn-lt"/>
            </a:endParaRPr>
          </a:p>
        </p:txBody>
      </p:sp>
      <p:sp>
        <p:nvSpPr>
          <p:cNvPr id="13" name="Avrundet rektangel 12"/>
          <p:cNvSpPr/>
          <p:nvPr/>
        </p:nvSpPr>
        <p:spPr>
          <a:xfrm>
            <a:off x="2209800" y="3544498"/>
            <a:ext cx="1142999" cy="323545"/>
          </a:xfrm>
          <a:prstGeom prst="roundRect">
            <a:avLst>
              <a:gd name="adj" fmla="val 10000"/>
            </a:avLst>
          </a:prstGeo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en-GB" sz="1400" dirty="0" smtClean="0"/>
              <a:t>Context</a:t>
            </a:r>
            <a:endParaRPr lang="en-GB" sz="1400" dirty="0"/>
          </a:p>
        </p:txBody>
      </p:sp>
      <p:sp>
        <p:nvSpPr>
          <p:cNvPr id="15" name="Avrundet rektangel 14"/>
          <p:cNvSpPr/>
          <p:nvPr/>
        </p:nvSpPr>
        <p:spPr>
          <a:xfrm>
            <a:off x="5334000" y="4495800"/>
            <a:ext cx="1447799" cy="323545"/>
          </a:xfrm>
          <a:prstGeom prst="roundRect">
            <a:avLst>
              <a:gd name="adj" fmla="val 10000"/>
            </a:avLst>
          </a:prstGeo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en-GB" sz="1400" dirty="0" smtClean="0"/>
              <a:t>Implementation</a:t>
            </a:r>
            <a:endParaRPr lang="en-GB" sz="1400" dirty="0"/>
          </a:p>
        </p:txBody>
      </p:sp>
      <p:sp>
        <p:nvSpPr>
          <p:cNvPr id="17" name="Avrundet rektangel 16"/>
          <p:cNvSpPr/>
          <p:nvPr/>
        </p:nvSpPr>
        <p:spPr>
          <a:xfrm>
            <a:off x="7467598" y="2337375"/>
            <a:ext cx="838201" cy="323545"/>
          </a:xfrm>
          <a:prstGeom prst="roundRect">
            <a:avLst>
              <a:gd name="adj" fmla="val 10000"/>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a:lstStyle/>
          <a:p>
            <a:pPr algn="ctr"/>
            <a:endParaRPr lang="en-GB" sz="1400" dirty="0"/>
          </a:p>
        </p:txBody>
      </p:sp>
      <p:cxnSp>
        <p:nvCxnSpPr>
          <p:cNvPr id="8" name="Rett pil 7"/>
          <p:cNvCxnSpPr>
            <a:stCxn id="17" idx="1"/>
            <a:endCxn id="13" idx="3"/>
          </p:cNvCxnSpPr>
          <p:nvPr/>
        </p:nvCxnSpPr>
        <p:spPr>
          <a:xfrm flipH="1">
            <a:off x="3352799" y="2499148"/>
            <a:ext cx="4114799" cy="12071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Rett pil 17"/>
          <p:cNvCxnSpPr>
            <a:stCxn id="17" idx="2"/>
            <a:endCxn id="15" idx="0"/>
          </p:cNvCxnSpPr>
          <p:nvPr/>
        </p:nvCxnSpPr>
        <p:spPr>
          <a:xfrm flipH="1">
            <a:off x="6057900" y="2660920"/>
            <a:ext cx="1828799" cy="18348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22220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animEffect transition="in" filter="fade">
                                      <p:cBhvr>
                                        <p:cTn id="7" dur="500"/>
                                        <p:tgtEl>
                                          <p:spTgt spid="1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3"/>
          <a:srcRect/>
          <a:stretch>
            <a:fillRect/>
          </a:stretch>
        </p:blipFill>
        <p:spPr bwMode="auto">
          <a:xfrm>
            <a:off x="257175" y="304800"/>
            <a:ext cx="1571625" cy="523875"/>
          </a:xfrm>
          <a:prstGeom prst="rect">
            <a:avLst/>
          </a:prstGeom>
          <a:noFill/>
          <a:ln w="9525">
            <a:noFill/>
            <a:miter lim="800000"/>
            <a:headEnd/>
            <a:tailEnd/>
          </a:ln>
        </p:spPr>
      </p:pic>
      <p:sp>
        <p:nvSpPr>
          <p:cNvPr id="6" name="Rektangel 4"/>
          <p:cNvSpPr>
            <a:spLocks noChangeArrowheads="1"/>
          </p:cNvSpPr>
          <p:nvPr/>
        </p:nvSpPr>
        <p:spPr bwMode="auto">
          <a:xfrm>
            <a:off x="1871065" y="828675"/>
            <a:ext cx="5410200" cy="461665"/>
          </a:xfrm>
          <a:prstGeom prst="rect">
            <a:avLst/>
          </a:prstGeom>
          <a:noFill/>
          <a:ln>
            <a:noFill/>
          </a:ln>
          <a:extLst/>
        </p:spPr>
        <p:txBody>
          <a:bodyPr wrap="square">
            <a:spAutoFit/>
          </a:bodyPr>
          <a:lstStyle/>
          <a:p>
            <a:pPr fontAlgn="auto">
              <a:spcBef>
                <a:spcPts val="0"/>
              </a:spcBef>
              <a:spcAft>
                <a:spcPts val="0"/>
              </a:spcAft>
              <a:defRPr/>
            </a:pPr>
            <a:r>
              <a:rPr lang="en-GB" sz="2400" b="1" dirty="0" smtClean="0">
                <a:solidFill>
                  <a:schemeClr val="accent1">
                    <a:lumMod val="75000"/>
                  </a:schemeClr>
                </a:solidFill>
                <a:latin typeface="+mj-lt"/>
                <a:cs typeface="Times New Roman" pitchFamily="18" charset="0"/>
              </a:rPr>
              <a:t>Preservation Policy – working definition</a:t>
            </a:r>
            <a:endParaRPr lang="en-GB" sz="2400" b="1" dirty="0">
              <a:solidFill>
                <a:schemeClr val="accent1">
                  <a:lumMod val="75000"/>
                </a:schemeClr>
              </a:solidFill>
              <a:latin typeface="+mj-lt"/>
            </a:endParaRPr>
          </a:p>
        </p:txBody>
      </p:sp>
      <p:sp>
        <p:nvSpPr>
          <p:cNvPr id="2" name="AutoShape 4" descr="data:image/png;base64,iVBORw0KGgoAAAANSUhEUgAAAOEAAADhCAMAAAAJbSJIAAAAwFBMVEX///8AAABpWFoAjUVmVVdgTVBaRklcSUv5+Pj9/PzJxMReS0708/PTz8+Pg4TY1NQAij4ZkEoAhzeCdHbOycrn5OR7bW6IfH2UiYrExMSkyrF8fHwAhTOakJG+uLifn5+ysrK31L9AQECdxqltroPr6enc6t/y9vJvX2E7ml6up6iMjIxNTU0rKys1NTUYGBhwcHBlZWV0dHSlnJ1ROz4AgSero6Tj7ubK39BNNThLoGkvlldlq32KvZpXpHJ5tIztXWbGAAAOV0lEQVR4nO2dCXubOBCGMUWAjR3S+ErqxqHpunXtpm1iJ91em///r3YkLoEOxA1uvme3TWRB9VowGo1GoA1OXVrbDahdL4T91wth//VCWJFu71f7m523vsJae7ub/er+tpl/umbCu/u95240kTaut7+/q7cJ9RHerTxXiJaU663qw6yH8Mv+ylakC2Vf7b/U0pYaCL+txznpQo3X36pvTtWEq0lBulCTVcUtqpTwoSxeAPlQZaOqI7z1KsHz5VU3lFRFuJpXyIc1r+pqrYbwZlgxH9bwppK2VUD41asBz5f3tQOEX9e18WGtSzOWJfRq5cPyWiW8qZ0Pq9z9WIbwIa9nVlR2mQGyOOEXVb+6CrnFfdbChLsG+bB2DRN+LupcF9f4c5OEXuN8WMWsahHC2+Y70Ne4iLdagHDfEh/WvgnCamZIRTWpnfC2qTFQJDvvlZqTcNUyH1bOaVU+Qq9tOqJ8NjUXYZNejExuXYTiyG7T2tRCeNe2jaFlq0eQlQlv24ZKSdmkqhJ+bpuIkaqbqkjYPUBlRDXCLgKqIioRdhNQEVGFsGtGJpaKuVEgvGubQyKFQUOBsEvjYFp2FYTd8WR4yvZuMgm74ouKlOmjZhF6bRNkKmumkUHYhflgljLmi3LC7o4TtORjhpywy2Y0ltygSgnbDTqpSxqekhG2GTbMJ1mQUULYj5vQl+RWlBC2FdkuonERQq/tVueSeFQUEnZ1xiSScCYlJOzTNYolvE5FhE0vgJaXaAlVQPil7fYWkGAhXEDY9RkFT4JZBp/woe3WFhI/Y4NP2A9/NC2+f8olbCYRqHpxU4u4hG23tLBUCb22G1pYPM+GQ/i17XaWECeTkUNYbzplvVqrEPa5C3mdyBJ6bTeylNg7kSVsu40llU3Y17EwFDMmMoR1ZN03qWEWYR9CwHKlA8Rpwqo3hjSvuZywT/E1kW6lhF7bzatAnpSw7dZVIhlhP2e+aT1ICPuyUCHXRELYdtsqkpiw/4Ohr5WQ8DQu0tRlmiCUHPT9/T9p/f63sSbnlYjwm/iQP48X52m9fddck3Pqm4BQPLl/fvuK1UV3CdcCQuFizIdHAOpTH475hOK1iudz6LH/nlP6p7v3Ib2GQRGKl+1/QQ8+N9i+8tpzCa+E9V9DF75psH3ldcUlFC9W9I/Q5hFK0kj7R0glnsaEEpeth4QrDqEnrt5DQo9DKFn2BcJXvz6l9eudNt8uFmGl0XZx0LQFpWt/gN1Nw4Iz/G/MtnGNqe9kjJZx0XYEBfPL6PcnEvxzl4uDHwUcbxdbBUKXQyip/prj0bx6BSP+3DRQROigS01DRixk4vziBVVkjnA9qooFh2gHkypxAHpypE6CeVwoQP53OTYNU4FQYwll+ep8QvDa5pZuRITIgOYauo4cX4ZuLMGBcnQjKEC6buF6dIHpwtcUH+M45jp1EuRp2hLOpTukw8cWPkm27hjC+wzC84u0HvmEaOT6OkCjNO3aMKZBAbBZc1wvLHC3OlpjZH3iRtpoGxOKg9+WhnGmabpuTOHMeQjvGUJZIiIQnv9+z+gDl9AKU9+hLQgTosij3+oOITwLCw4G9NAaGdeJf25j6dG1P0M+oTNHOtrlINwzhJ6ckG9LpYRzx+9DCeGlMqG1WSPdHKsTegyhLIMmF6GxmPqCH7dJQt0n1LdBjQX0ywgIowJcNsKERvSrHhDO8aV6rU7oMoSybRW5CPXQCuq4+VzCuIph2phQT9hSIIwLYsKRo4NxViXcMISy2vkIEUIO/I8M8p3zCA0UyEJzDRMGBfgw0ycMa6CYUFsYYJxVCbX6CNF6QhTZUoYQbOkkqINL4T5chgWgDbkPgwL3CcWErgmDS2FC6ZLMz/NX559UCaW21EpaGi0gFFuaEUUIw6KxsFUJb1OEsuFQe3+BXZi0Ht9gQodqqE8YLtBtQsIok9NI29LwwKUa4RwPlEiR8D5FKA0GfzwX+DRjE+zl0hcitx1DCNcqCmosDGwqGMIZeD3TZajpSEwIX5eOb3QlwlWKUL7z4KeAkLhTkekED4wlnB9p07nQWEINGYwtFRDCNwqAl0qE+xShNEHhHQ4msl4bGB97YYZGj3iUmukcI8Ijwj7yyHQi07m18e9W8qLU5iiq4dtS/0CfkNRG4VknpkNOoqCbFKE06/k3XKXnb96l9R1/5s5CkbnSbDYKG2CPZjPy9ySsQUznJvibVlQDNI8OjGvDWYNQ55g9WKBditCTVcaxtveKJ+6MvBShNJmth3P8OO4dEopDiVpPCa9eCGmdPiF4ba9+ff9IifpwTIn8RiJGQ6qUGFc7NLFDUo85EFehCsonn+UiZL22x0/BssyTaZqWaVnwv2nC2GyaP2Dkss/8UvyHeQQrZi9Nc+m3enQ08Xg4M/Dnpv/fEQo2C1Kb/GEdy2/4SBNKbenwgnFozh//4E8OMNGJFPulMLWNhT1v8OnAefMJiZfiHqka2Lm1LYMuKE+YtqWetPaHt6xn+hbuzCF4UVYk3IeE0IUpR1wMfWhDPXBKJzEhDixRVWCARoljyhOmx8OMnVwffz8mrlIMfEFmT04yOEAIYbawSNxIeE57bRjbmNAPAFCCj5NzqLJK+zSZibPDD7T+AOLbfxPzQ18hITvjg350MFTSl450oOaRlSjtl+bd1XzBRIR9hYSXYDxDDTGhg+dRuPIoig8mDsSBxWF8TCk4ovTcIm+y0LmcUDfMSMe1TwizczwZFvahjuJjfpTPc03PD6VzfI6yCJO2lBBiY2LZEkLalpYnTM/x86bOFuhDEkw9NNaH6ThN3qS97PtwGEkLCXHEcyyzNPQxZTXIS2gnbOlzbltKIlZbw7icNGRLGUL5o4S+/ycZD+lvPh4POX2IXQF0HawmpbqMjIcV9iEb85Y6ER8eOT7Nu8CniW+4JeXT8O5D4sqQm5H4NNRtBy5I4t79UdqnYdctPEltsV/6pOaXRoQ48qZjl4z1S51q/VJ27Uk25HPmFj+DucUu7kIytzgSMzi8pEpxH/7A3YQ1MUzi2WgTnaqCP9xM6YLShOz6oWxAlM4PbZv2RCJ3xKZ9Go3yUmz+gaBh8phyYteAM9bxezfHZ9fxM3Ixekc4YAnl+TR9I+Tl03ji6j0k5OVEnX5emzw38fyZWbYI1i1Ggfx1C/ghTKa24Wf893wU+mfkw80o1iwwmcmTuFSNzTA4iz0Li4LbaTwKN0/MRyPGUeflJsrzS/kZQ5q9tehVI00zUXrt6dJEZrAeZuAlpJEZLzQ5eEFOG8YLWOi4I0dE55zZR4QjcdRRlo6/htkx+IHE+55SLebml8pzhAXrh9PM9cMJXvKzfKeazcUgKTJniC6YaJeI/IQLrRk4hib+tuhVSBzvwac1puS0O4TSYSZ+jrDYqxES4jXgxZkvQ7gGHC3bRvk0wSFLRPxvvJAcn+RM28EP8NXpuIZrE0KYPKOlXwWvJIPr6+DonTXxCY00IT/PW5yrTwh5uxGU1vGNNRA+UYTxGvA1zonC2RWhC4MTNcgPc0f3kyx9wgNC0YW4xV4rnoOF0TsOIT9XX7zfIl/WF5OpMAoStljCQ0AYfU2TkNB1jBShF9ZZGD7hdBxE79irVLDfQhz3Lkm4DhK2xIQoWP+dPIV5GS7ThxFERBhG73ZGmlC0Z0a476k04YwkbIkJ6RSosA+ThAaPMIjesX0o2vckdE1LE/oJWxJCKo0tB2EQvWMJByJC0f7D8oQkYUtMaCyjlBsBIfcqDaJ3DKF4/6HIcStPSBK2BBm0Akuj0od+9I4hFO8hFV2mxTJoE3ltG7B7kxKEPFuKf8HRu3V6tBiICQWXqZCQZGQHWYTQS34G7bXLy028NvRFmLkX5SaSPG+l0QIugeAY8BgoQhy9m6ZsqWwvt2A/vnhugWIz6CfTXxpR9qifqx8SkoQt3bQT+aXE00sRckeLmZU4aBh/FSR65yRW6mT78QWX6WtwYPiEzM6IsUNvr4AL9hr5uwi0tQlu5gGuZiu134LeQTGzUNCHZtSH5NMptUsDu/gTKyDcwGmRnmjUQEbocTl+/vz5SbBhdH4ZZWj7V8r4EBUcsB/zhDO3iUZLskVmtoiTupe4YLyYRhtv3MXUj5bPF1O/M+3g0/UyPIjsvIGKwYRlczk9JKZF8udinP6zTU7/+TQn8FiFrGcMnf5zov6CZ331/fkmLA9T4rXdxlJSeebe6T838fSffdnrTlR7funAa7udhaX4DNoem1MuDK+wr2Oi+rOgT/953j19Ml2eZ7Kf/nP1/4J3I5z++y3+gneU/AXvmRl4bbc5l3jeTBZhr67TQu976lXcrdg7u07/vWv9edpn4Xfn9cU/LfH+w57cimXeYdmLAHGp95D2YVQUj4RqhJ2fZZR+H/Bf8E7nbhvUSt7L/Re8W73DY4Z8nFAn7OxMSjhjyk3YUUQlQEXCTiKqAaoSdhBREVCZsHPmRsXI5CMc3HVpXLQVhonchF3ybrI9mWKEnfFRM33RwoQDr202oqzZRBnCTswXM+aDJQkHt23bG1vZiBYkbDs8JQ06VUTYapBRFjasjnBw21Y0fJz3Ci1K2JZNzWdDyxEOPjffjWNVR7QawuaXUEULoPURDr406eG4giXsWgkHg4emxkabn2VRP2FTqUXcRKCGCJuwqsUsaHWEg6/1JmuuOdmGDRMCo1cbn1earxJC0E0dGf7DcvdfqGoIYVpV9VaUec5JklBVEYK36lXI5xXxQPmqjhD0UM3MalJm+GNUKSFoVRZyUtXVGapqQtC3dVG3fLz+ln36vKqBEPRlf5XXo7Ov9sV9T5nqIcS6W3mqvrnrrdQjvHlVHyHR3f3ec8WR5I3r7e/rgyOqmTDU7f1qf7Pz1ldYa293s1/dVzcgSNUQYYt6Iey/Xgj7rxfC/ut/oNNsvBYq56k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4" name="AutoShape 6" descr="data:image/png;base64,iVBORw0KGgoAAAANSUhEUgAAAOEAAADhCAMAAAAJbSJIAAAAwFBMVEX///8AAABpWFoAjUVmVVdgTVBaRklcSUv5+Pj9/PzJxMReS0708/PTz8+Pg4TY1NQAij4ZkEoAhzeCdHbOycrn5OR7bW6IfH2UiYrExMSkyrF8fHwAhTOakJG+uLifn5+ysrK31L9AQECdxqltroPr6enc6t/y9vJvX2E7ml6up6iMjIxNTU0rKys1NTUYGBhwcHBlZWV0dHSlnJ1ROz4AgSero6Tj7ubK39BNNThLoGkvlldlq32KvZpXpHJ5tIztXWbGAAAOV0lEQVR4nO2dCXubOBCGMUWAjR3S+ErqxqHpunXtpm1iJ91em///r3YkLoEOxA1uvme3TWRB9VowGo1GoA1OXVrbDahdL4T91wth//VCWJFu71f7m523vsJae7ub/er+tpl/umbCu/u95240kTaut7+/q7cJ9RHerTxXiJaU663qw6yH8Mv+ylakC2Vf7b/U0pYaCL+txznpQo3X36pvTtWEq0lBulCTVcUtqpTwoSxeAPlQZaOqI7z1KsHz5VU3lFRFuJpXyIc1r+pqrYbwZlgxH9bwppK2VUD41asBz5f3tQOEX9e18WGtSzOWJfRq5cPyWiW8qZ0Pq9z9WIbwIa9nVlR2mQGyOOEXVb+6CrnFfdbChLsG+bB2DRN+LupcF9f4c5OEXuN8WMWsahHC2+Y70Ne4iLdagHDfEh/WvgnCamZIRTWpnfC2qTFQJDvvlZqTcNUyH1bOaVU+Qq9tOqJ8NjUXYZNejExuXYTiyG7T2tRCeNe2jaFlq0eQlQlv24ZKSdmkqhJ+bpuIkaqbqkjYPUBlRDXCLgKqIioRdhNQEVGFsGtGJpaKuVEgvGubQyKFQUOBsEvjYFp2FYTd8WR4yvZuMgm74ouKlOmjZhF6bRNkKmumkUHYhflgljLmi3LC7o4TtORjhpywy2Y0ltygSgnbDTqpSxqekhG2GTbMJ1mQUULYj5vQl+RWlBC2FdkuonERQq/tVueSeFQUEnZ1xiSScCYlJOzTNYolvE5FhE0vgJaXaAlVQPil7fYWkGAhXEDY9RkFT4JZBp/woe3WFhI/Y4NP2A9/NC2+f8olbCYRqHpxU4u4hG23tLBUCb22G1pYPM+GQ/i17XaWECeTkUNYbzplvVqrEPa5C3mdyBJ6bTeylNg7kSVsu40llU3Y17EwFDMmMoR1ZN03qWEWYR9CwHKlA8Rpwqo3hjSvuZywT/E1kW6lhF7bzatAnpSw7dZVIhlhP2e+aT1ICPuyUCHXRELYdtsqkpiw/4Ohr5WQ8DQu0tRlmiCUHPT9/T9p/f63sSbnlYjwm/iQP48X52m9fddck3Pqm4BQPLl/fvuK1UV3CdcCQuFizIdHAOpTH475hOK1iudz6LH/nlP6p7v3Ib2GQRGKl+1/QQ8+N9i+8tpzCa+E9V9DF75psH3ldcUlFC9W9I/Q5hFK0kj7R0glnsaEEpeth4QrDqEnrt5DQo9DKFn2BcJXvz6l9eudNt8uFmGl0XZx0LQFpWt/gN1Nw4Iz/G/MtnGNqe9kjJZx0XYEBfPL6PcnEvxzl4uDHwUcbxdbBUKXQyip/prj0bx6BSP+3DRQROigS01DRixk4vziBVVkjnA9qooFh2gHkypxAHpypE6CeVwoQP53OTYNU4FQYwll+ep8QvDa5pZuRITIgOYauo4cX4ZuLMGBcnQjKEC6buF6dIHpwtcUH+M45jp1EuRp2hLOpTukw8cWPkm27hjC+wzC84u0HvmEaOT6OkCjNO3aMKZBAbBZc1wvLHC3OlpjZH3iRtpoGxOKg9+WhnGmabpuTOHMeQjvGUJZIiIQnv9+z+gDl9AKU9+hLQgTosij3+oOITwLCw4G9NAaGdeJf25j6dG1P0M+oTNHOtrlINwzhJ6ckG9LpYRzx+9DCeGlMqG1WSPdHKsTegyhLIMmF6GxmPqCH7dJQt0n1LdBjQX0ywgIowJcNsKERvSrHhDO8aV6rU7oMoSybRW5CPXQCuq4+VzCuIph2phQT9hSIIwLYsKRo4NxViXcMISy2vkIEUIO/I8M8p3zCA0UyEJzDRMGBfgw0ycMa6CYUFsYYJxVCbX6CNF6QhTZUoYQbOkkqINL4T5chgWgDbkPgwL3CcWErgmDS2FC6ZLMz/NX559UCaW21EpaGi0gFFuaEUUIw6KxsFUJb1OEsuFQe3+BXZi0Ht9gQodqqE8YLtBtQsIok9NI29LwwKUa4RwPlEiR8D5FKA0GfzwX+DRjE+zl0hcitx1DCNcqCmosDGwqGMIZeD3TZajpSEwIX5eOb3QlwlWKUL7z4KeAkLhTkekED4wlnB9p07nQWEINGYwtFRDCNwqAl0qE+xShNEHhHQ4msl4bGB97YYZGj3iUmukcI8Ijwj7yyHQi07m18e9W8qLU5iiq4dtS/0CfkNRG4VknpkNOoqCbFKE06/k3XKXnb96l9R1/5s5CkbnSbDYKG2CPZjPy9ySsQUznJvibVlQDNI8OjGvDWYNQ55g9WKBditCTVcaxtveKJ+6MvBShNJmth3P8OO4dEopDiVpPCa9eCGmdPiF4ba9+ff9IifpwTIn8RiJGQ6qUGFc7NLFDUo85EFehCsonn+UiZL22x0/BssyTaZqWaVnwv2nC2GyaP2Dkss/8UvyHeQQrZi9Nc+m3enQ08Xg4M/Dnpv/fEQo2C1Kb/GEdy2/4SBNKbenwgnFozh//4E8OMNGJFPulMLWNhT1v8OnAefMJiZfiHqka2Lm1LYMuKE+YtqWetPaHt6xn+hbuzCF4UVYk3IeE0IUpR1wMfWhDPXBKJzEhDixRVWCARoljyhOmx8OMnVwffz8mrlIMfEFmT04yOEAIYbawSNxIeE57bRjbmNAPAFCCj5NzqLJK+zSZibPDD7T+AOLbfxPzQ18hITvjg350MFTSl450oOaRlSjtl+bd1XzBRIR9hYSXYDxDDTGhg+dRuPIoig8mDsSBxWF8TCk4ovTcIm+y0LmcUDfMSMe1TwizczwZFvahjuJjfpTPc03PD6VzfI6yCJO2lBBiY2LZEkLalpYnTM/x86bOFuhDEkw9NNaH6ThN3qS97PtwGEkLCXHEcyyzNPQxZTXIS2gnbOlzbltKIlZbw7icNGRLGUL5o4S+/ycZD+lvPh4POX2IXQF0HawmpbqMjIcV9iEb85Y6ER8eOT7Nu8CniW+4JeXT8O5D4sqQm5H4NNRtBy5I4t79UdqnYdctPEltsV/6pOaXRoQ48qZjl4z1S51q/VJ27Uk25HPmFj+DucUu7kIytzgSMzi8pEpxH/7A3YQ1MUzi2WgTnaqCP9xM6YLShOz6oWxAlM4PbZv2RCJ3xKZ9Go3yUmz+gaBh8phyYteAM9bxezfHZ9fxM3Ixekc4YAnl+TR9I+Tl03ji6j0k5OVEnX5emzw38fyZWbYI1i1Ggfx1C/ghTKa24Wf893wU+mfkw80o1iwwmcmTuFSNzTA4iz0Li4LbaTwKN0/MRyPGUeflJsrzS/kZQ5q9tehVI00zUXrt6dJEZrAeZuAlpJEZLzQ5eEFOG8YLWOi4I0dE55zZR4QjcdRRlo6/htkx+IHE+55SLebml8pzhAXrh9PM9cMJXvKzfKeazcUgKTJniC6YaJeI/IQLrRk4hib+tuhVSBzvwac1puS0O4TSYSZ+jrDYqxES4jXgxZkvQ7gGHC3bRvk0wSFLRPxvvJAcn+RM28EP8NXpuIZrE0KYPKOlXwWvJIPr6+DonTXxCY00IT/PW5yrTwh5uxGU1vGNNRA+UYTxGvA1zonC2RWhC4MTNcgPc0f3kyx9wgNC0YW4xV4rnoOF0TsOIT9XX7zfIl/WF5OpMAoStljCQ0AYfU2TkNB1jBShF9ZZGD7hdBxE79irVLDfQhz3Lkm4DhK2xIQoWP+dPIV5GS7ThxFERBhG73ZGmlC0Z0a476k04YwkbIkJ6RSosA+ThAaPMIjesX0o2vckdE1LE/oJWxJCKo0tB2EQvWMJByJC0f7D8oQkYUtMaCyjlBsBIfcqDaJ3DKF4/6HIcStPSBK2BBm0Akuj0od+9I4hFO8hFV2mxTJoE3ltG7B7kxKEPFuKf8HRu3V6tBiICQWXqZCQZGQHWYTQS34G7bXLy028NvRFmLkX5SaSPG+l0QIugeAY8BgoQhy9m6ZsqWwvt2A/vnhugWIz6CfTXxpR9qifqx8SkoQt3bQT+aXE00sRckeLmZU4aBh/FSR65yRW6mT78QWX6WtwYPiEzM6IsUNvr4AL9hr5uwi0tQlu5gGuZiu134LeQTGzUNCHZtSH5NMptUsDu/gTKyDcwGmRnmjUQEbocTl+/vz5SbBhdH4ZZWj7V8r4EBUcsB/zhDO3iUZLskVmtoiTupe4YLyYRhtv3MXUj5bPF1O/M+3g0/UyPIjsvIGKwYRlczk9JKZF8udinP6zTU7/+TQn8FiFrGcMnf5zov6CZ331/fkmLA9T4rXdxlJSeebe6T838fSffdnrTlR7funAa7udhaX4DNoem1MuDK+wr2Oi+rOgT/953j19Ml2eZ7Kf/nP1/4J3I5z++y3+gneU/AXvmRl4bbc5l3jeTBZhr67TQu976lXcrdg7u07/vWv9edpn4Xfn9cU/LfH+w57cimXeYdmLAHGp95D2YVQUj4RqhJ2fZZR+H/Bf8E7nbhvUSt7L/Re8W73DY4Z8nFAn7OxMSjhjyk3YUUQlQEXCTiKqAaoSdhBREVCZsHPmRsXI5CMc3HVpXLQVhonchF3ybrI9mWKEnfFRM33RwoQDr202oqzZRBnCTswXM+aDJQkHt23bG1vZiBYkbDs8JQ06VUTYapBRFjasjnBw21Y0fJz3Ci1K2JZNzWdDyxEOPjffjWNVR7QawuaXUEULoPURDr406eG4giXsWgkHg4emxkabn2VRP2FTqUXcRKCGCJuwqsUsaHWEg6/1JmuuOdmGDRMCo1cbn1earxJC0E0dGf7DcvdfqGoIYVpV9VaUec5JklBVEYK36lXI5xXxQPmqjhD0UM3MalJm+GNUKSFoVRZyUtXVGapqQtC3dVG3fLz+ln36vKqBEPRlf5XXo7Ov9sV9T5nqIcS6W3mqvrnrrdQjvHlVHyHR3f3ec8WR5I3r7e/rgyOqmTDU7f1qf7Pz1ldYa293s1/dVzcgSNUQYYt6Iey/Xgj7rxfC/ut/oNNsvBYq56k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5" name="AutoShape 8" descr="data:image/jpeg;base64,/9j/4AAQSkZJRgABAQAAAQABAAD/2wCEAAkGBxITEhIUEhIUFhUWGB4XGBgYGBUTGBcYGxchFxcWFRcYHDQgGBoxHBUULTEhJSkrLy4uFyIzOTMsNygtLisBCgoKDg0OGxAQGy0kHyUvLCw0NDIsLCwsLCwsLCwsLCwsLywsLCwsLCwsLCwsLCwsLCwsLCwsLCwsLCwsLCwsLP/AABEIAKAAoAMBEQACEQEDEQH/xAAbAAEAAgMBAQAAAAAAAAAAAAAABAYCAwcFAf/EAEMQAAEDAgMEBgQMBAYDAAAAAAEAAgMEERIhMQUGUWETIkFxgZEyobHBBxQjQlJicoKS0eHwNFOy0mSiwtPi8TNVY//EABkBAQADAQEAAAAAAAAAAAAAAAACAwQBBf/EAC8RAAICAQMDAwMEAQUBAAAAAAABAhEDEiExBBMiQVFSFDJhM0JxgfBicpGhsSP/2gAMAwEAAhEDEQA/AO4oAgCAIAgMZHhoJcQANSTYDvKC6K1tPfemjuI7yu+rk38R911TLMlwZp9VCPG5Wazfupf6AZGOQxHzP5Kp5pGeXVzfGx49Rtyqf6U8ng4t/pUHOT9Sl5ZvlkN87zq9x73ErlshbPjZ3jR7h3EhLFsmU+26lnozyeLi71OXVOS9SayzXDPYo9+apnphkg5jCfMfkprNJFseqmudyy7M35p5LCQGJ3PrN/EPeArY5ovk0w6qEudizRStcA5pDgdCDcHxCuNCafBmh0IAgCAIAgCAIAgK3vFvdFT3Yy0kvAHqt+0fcPUqp5VHgz5eojDZbs55tbbE1QbyvJHY0ZNHcPes0pOXJ588kp8kFRIBAEAQBAEAQBATNl7Vmp3YonlvEatPe3RSjJx4JwySg/E6Fu9vjHPZkoEcmgz6rvsnsPI+taYZVLZm/F1Kns9mWdWmkIAgCAIAgBKA5/vXvgXXipnWbo6QankzgOazZMvpEwZ+pvxgUlUGM+oAgCAIAgCAIAgCAID4UBct1N7zGRFUElmjXnMt5O4t59ivx5a2ZrwdTXjI6G0gi4zBWk9A+oAgCAIDn+/O8uIup4T1RlI4dp+gOXHyWbLk/ajB1Of9kSlKgxhAEAQBAEAQBAEAQBAEAQBAXDcjeXoyIJj1Dkxx+Yfon6p9SvxZK2Zr6bPXjLg6KtJ6AQBAVvfXbvxeLAw/KyZD6re135foqss9KM/UZdEaXLOWrIeYfUAQBAEAQBAEAQBAEAQBAEAQHwoDp2423enjMbz8pGNT85ugPeND4cVrxTtUz0umy61T5RaFaaTGR4aCSbAC5PADUoDje3NpmomfKdCbNHBo9EfvisM5anZ4+SeuVkBRIBAEAQBAEAQBAEAQBAEAQBAEAQEzZG0XU8zJW/NOY4t+cPJSjLS7J45uEtSOzQyh7WuabhwBB4g5hbk7PXTtWiufCBtDo6bAD1pTh+6M3e4eKqzSqJn6qemFe5zBZDzQgMcY4hDgxjiPNBZkh0IAgCAIAgCAIAgCAIAgCAIDpXwd7Qx07ozrEbfddm31h3ktWGVqj0elncK9ivfCLVYqlrOyNnrdmfUG+SrzPyKOrlc69irKkynp7s0bJaqJjxdpNyONhex5ZKeNXJJluGKlNJlm2tveIJpIW0sREZwg4rdnANyVssul1Ron1OiTiorYhu38/wALF+L/AIqPe/BH6v8A0oqLQqTIEAugCAXQC6AIBdALoBdAEAQH1AEBZfg+qsFVh7JGlviOsPYVbhdSNPSyqde55e8k+Oqnd9cj8PV9yjN3JlWZ3Ns85QKz29yv42Hx/pKsxfci7p/1EWDbG9scU8sZo43lrrYi4Au5nqe9WSypOqNGTqFGTWn/AD/ghu31jt/Axfib/tqPeXsQ+qXxX+f0V2sYBFB3G/PTVcmvGJDKkscP7JFIwdHDkP8Ay8O9SgvFfyW4ktEP9xNe1+I2bDa/brb81Y9V+hoanq2UaI7mtY6ocGjq4bAjIX1yUaUXJpFTUYSnJLijXT1PSiQOYwWYSLCxuFGMtaaaIwyd1STS4JTWuwR4GxeiL4rA3U6dKqLkpaY6UuPUwdE0yQhwZizxBunK6UnJWRcYucVJK9+DIiT6MCeX4O1k9omukjOGQhsePHbP0fBcitm9rsjii6k0ld/0KuMmKQvbHcC7Sz3pJPS7oZIt45akv6FdTtcHMa0BzAHC3aLZhJxT2XKGbHGScYrdbkHaQGGGwGbFVk4X8GbOlUK9iEqzOEBN2JPgqIHcJG+RNj6iVKDqSJ43U0yPWOvJIeL3HzcSuPkjLlmpcOHsbnsJrILG2ZPk05KeP7kXdP8AqIse2t56eOeVjqJjy11i4ll3G2ubSrZZEnVGjJnipNOJCO9tN/6+PzZ/Yo92PxIfUQ+BXoq1uBrXx4sOQN7e5cU1STRCOeOlRlG6MnbQHUDY8LWuxWve58sk7i2pHX1C2UY0k7Ik0mJ5dbU3t43VbduyiUtU3L8k07TBdISy7X2uL8OdlZ3d3a5NH1KcpNx2Zj8fYA4MiwlwtfFfLyTuJLZHO/BJ6Y1f5I9XUY8GVsLcPG/NQlLVRVkya624VGNHP0bw4C9uzRIy0uzmLJ25akSTVQ/yP836KeuHxLu7i+H/AGan1QwOYG2BdiGd7DhoouS01RB5VocEvWzGCowskbb07Z6Wt7dVyMqTXuRhk0wlGuTbLtAmUSNFrAC1738VJ5PLUiyXUN5NaRhX1fSEWbhAFgNVyc9RHNl7jW1URlApCAyiNiDwIPrQLkzrG2kkHB7h5OIXXydlyzUuHCRs2tdDKyVlsTTfPQ9hB8F2Lp2ShJxlaLRNvXSPJc+hBcdTdhue+2au7sXyjS+oxvdxJezRR1zZmMphC5rcQcMN7m9jlzGi7HTO1ROHbyppRoqweyOKI9G1xeCST++ajajFOuSFxx44vSnZhHUNe+NvRMb1he3byK4pKTSo5HJGcorSluTIaUfKFsbXHGQAcgAOCsUVvS9S+GNeTUU3ZqrYXBjrwRt5g5juUZp19qIZYSUHcEjPaFGwhwY0BzAD3tIXZwVUuUdzYoNNRW6/8EdOzFHdot0WIjieaKKtfwdjjhqjt+2yINoN/kR/vwUO4viij6iPwRKooLxhzYmvcXG9zaw5KcI+NpWXYoXj1KKbbNe0InBhvCxoyzBuVyadcURzRkobwSPLVBiCAIAgCAyjFyBxI9qBE/eODBVVDf8A6E/i63vUpqpMszKptHnKJWehu/QCeoijcSGuOdtbAXsPJShG5UWYoa5pMs20NobNhkfEaMuLDhJAbnlzddXOUE6o0ynhi9Ok0O3rpo2SClpeje8YcRwgDgcib6nJc7kUvFEfqIRT0Rplejq4yxjZGOODIWNslFTjSUlwRWXG4KM1wPjEIcwsY4EOubm+XDVNUE00jncxJpxT2Zm2uYQ8PY4tc7ELGx8V3uLdNElng7Uls3ZqnlhLThY8HsJNx7VFuFbIhOWFrxTszk2j8sJGg2tYg9o7V15PPUiUuo/+utGZ2m3pAQw4Q3Ba+diu91arrYl9THWmltVGAlp/5b/P9Vy8fsR14Piz5DVx4MD2OIBJFjbXiinGqaEcsNGmSNdRJCW9RjgeJNx7VyThWyIzlia8U7IqrKAgCAIAgJmxYMdRA3jI3yBufUCpRVyRPGrmke78ItLhqQ/skYD4tyP+nzVmZeRf1canfuVZUmU9vcr+Nh8f6SrMX3Iu6f8AURYdsbS2a2eUS0znSB3WcAMzx9JWSlC90aMk8Kk01uQnbV2VY2pX+Q/vXNWP2IdzB8TwQI44oi6PGXgkm9tP+1zxjFNq7HhjxxbjbZsEUbxE4Mw3fhIve4Xai6aXqS0Y5qMkq3og1LAJHADLFa3K6qkqlRmyJLI0vc9M0sQfKXN6rcItwvqVfpim7Nnaxqcm1sqNEdCGvla4XAYXN9xUFBJtMrjhUZyi/a0fZnRRtjvEHFzQb3suvTFLYTePGo3G7RkKaN5hIbhDybi99E0xlTrkl2oTcGlV2bm0wvb4tYXtfF2cbKWnf7Saxq67e38mmmjj6UxGO/WPWJ7NbWUYqOrTRDHHH3O24+vJjCI3ueBGG4Wu7b3PYf3xXFpk3sRj25t1GqTMX9HGyO8eIubiJvZHpiltZx9vHGNxu1ZsFNG8wuDcIeSCL30H6LumLp1yT7cJ6GlVmuqpWYo3MHVc7CRwINlyUFaa4IZMUdUZR4boi7QjDZHgCwBUJqpNIpzxUcjSPc+D+lx1Yd2RtLvE9Ue0qWFXIs6WNzv2LT8IOz+kpsYHWiOL7pyd7j4K7NG42aeqhqhfscyWQ809LdyuZBURyPvhbe9hc5i2ilB1K2WYpqM02att1TZZ5ZGXwvdcXyNrdqSduzmSSlNtEJRIHoMqInMY2QOuy4Fuat1RaSl6GpZMUoKM72Pr62NojbGHENdiN/YF1ziqSOvNCKioXs7PsklOXFx6S5N/FG8bd7hywOWp2fJq9rhNkRjtbw4o8id/kSzxlr/NH2LaLejs4EvDS0HiDxRZFpp8iPULRT5qg+eB7WY8d2tDckcoNKw54Zpar2VGTa6Nrog0Owsvrrmu9yKarhElnxxlFK6VkOOpIeCXOtivqdL8FWpPVZnjkandurN0VW0TmTPDcnnopKa16iyOWKza/QwoqlrTITfrNIHiuQkk2RxZFFyb9Uzd8Yhe1gkxgtGHLRS1QaVk+5inFKd2tjMV0YMQaHYWEkk65hd1xTVcIl38acVG6Rqoq1rXPDgSxxxdxvcFRhNJu+CGLMotqXD3ItXNje51rXKhJ27Kcs9c3I6J8HWz8EDpTrKcvstyHrLvNaMMaVm7pYVG/ctUkYcC1wuCLEcQciFcamrONbb2a6nmfEdAeqeLT6JWGUdLo8fJDRKiCokAgCAIAgCAIAgCAIAgCAIAgCAICXsnZ7p5WRN1cczwHafJSjHU6Jwg5y0o7NBC1jWtaLNaAAOQyC3JUeulSpGxDpWd99hdPEJGD5SMZD6Te1vf2j9VVlhqVozdRi1xtco5eFkPNPqAIAgCAIAgCAIAgCAIAgCAID4gOmbibD6GMyvHykgyB+azUDvOp8FqxQpWz0emxaVqfLLUrjUEAQHPN+N2sBdUQjqHORo+afpDlx4LNlx1ujB1OCvKJTVQYwgCAIAgCAIAgCAIAgCAIAgLduTu10rhPKPk2m7Afnnj9ketXYsd7s19Pg1eUuDo61HoBAEAQHwi+RQHPd690CwmWnbdmrmDMt5t4jl2LNkxVujBn6avKJTAVQYz6gCAIAgCAIAgCAIAgPiAt+6m6LpbS1ALY9Qw5F/fwb7VdjxXuzXg6fV5S4OjNaAAALAZADIAclqPQPqAIAgCAIAgKxvFufHPd8REcmpy6rvtDsPMetVTxKW6M2XplPdbM57tTZc1O7DKwt4HVp7joVmlFx5ME8coOpENRIBAEAQBAEAQBAS9m7NlndhiYXHtPYPtHQKUYuXBKEJTdROgbvbmRw2fMRJJqBbqN7gfSPMrRDEluzfi6ZR3luy1K41BAEAQBAEAQBAEBhNE14LXNDgdQRcHwKcnGk9mVfae4tPJcxExO5dZv4SfYVTLCnwZp9LB8bFarNx6pno4JB9U2Pk5VPDJGeXSzXG549RsioZ6cEg+6SPMZKDjJehS8c1yiI6MjUEeBCiQpgRk6AnwKCiVT7JqH+hBIfuuA8zkpKMn6E1jm+Ez2KPciqf6QbGPrG58mqawyZdHpZvnYsuzNxIGZyuMp4eg3yBufEq2OFLk0Q6SK+7ctEEDWNDWNDWjQAAD1K5KjSklsjYh0IAgCAID/9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9" name="AutoShape 10" descr="data:image/jpeg;base64,/9j/4AAQSkZJRgABAQAAAQABAAD/2wCEAAkGBxITEhIUEhIUFhUWGB4XGBgYGBUTGBcYGxchFxcWFRcYHDQgGBoxHBUULTEhJSkrLy4uFyIzOTMsNygtLisBCgoKDg0OGxAQGy0kHyUvLCw0NDIsLCwsLCwsLCwsLCwsLywsLCwsLCwsLCwsLCwsLCwsLCwsLCwsLCwsLCwsLP/AABEIAKAAoAMBEQACEQEDEQH/xAAbAAEAAgMBAQAAAAAAAAAAAAAABAYCAwcFAf/EAEMQAAEDAgMEBgQMBAYDAAAAAAEAAgMEERIhMQUGUWETIkFxgZEyobHBBxQjQlJicoKS0eHwNFOy0mSiwtPi8TNVY//EABkBAQADAQEAAAAAAAAAAAAAAAACAwQBBf/EAC8RAAICAQMDAwMEAQUBAAAAAAABAhEDEiExBBMiQVFSFDJhM0JxgfBicpGhsSP/2gAMAwEAAhEDEQA/AO4oAgCAIAgMZHhoJcQANSTYDvKC6K1tPfemjuI7yu+rk38R911TLMlwZp9VCPG5Wazfupf6AZGOQxHzP5Kp5pGeXVzfGx49Rtyqf6U8ng4t/pUHOT9Sl5ZvlkN87zq9x73ErlshbPjZ3jR7h3EhLFsmU+26lnozyeLi71OXVOS9SayzXDPYo9+apnphkg5jCfMfkprNJFseqmudyy7M35p5LCQGJ3PrN/EPeArY5ovk0w6qEudizRStcA5pDgdCDcHxCuNCafBmh0IAgCAIAgCAIAgK3vFvdFT3Yy0kvAHqt+0fcPUqp5VHgz5eojDZbs55tbbE1QbyvJHY0ZNHcPes0pOXJ588kp8kFRIBAEAQBAEAQBATNl7Vmp3YonlvEatPe3RSjJx4JwySg/E6Fu9vjHPZkoEcmgz6rvsnsPI+taYZVLZm/F1Kns9mWdWmkIAgCAIAgBKA5/vXvgXXipnWbo6QankzgOazZMvpEwZ+pvxgUlUGM+oAgCAIAgCAIAgCAID4UBct1N7zGRFUElmjXnMt5O4t59ivx5a2ZrwdTXjI6G0gi4zBWk9A+oAgCAIDn+/O8uIup4T1RlI4dp+gOXHyWbLk/ajB1Of9kSlKgxhAEAQBAEAQBAEAQBAEAQBAXDcjeXoyIJj1Dkxx+Yfon6p9SvxZK2Zr6bPXjLg6KtJ6AQBAVvfXbvxeLAw/KyZD6re135foqss9KM/UZdEaXLOWrIeYfUAQBAEAQBAEAQBAEAQBAEAQHwoDp2423enjMbz8pGNT85ugPeND4cVrxTtUz0umy61T5RaFaaTGR4aCSbAC5PADUoDje3NpmomfKdCbNHBo9EfvisM5anZ4+SeuVkBRIBAEAQBAEAQBAEAQBAEAQBAEAQEzZG0XU8zJW/NOY4t+cPJSjLS7J45uEtSOzQyh7WuabhwBB4g5hbk7PXTtWiufCBtDo6bAD1pTh+6M3e4eKqzSqJn6qemFe5zBZDzQgMcY4hDgxjiPNBZkh0IAgCAIAgCAIAgCAIAgCAIDpXwd7Qx07ozrEbfddm31h3ktWGVqj0elncK9ivfCLVYqlrOyNnrdmfUG+SrzPyKOrlc69irKkynp7s0bJaqJjxdpNyONhex5ZKeNXJJluGKlNJlm2tveIJpIW0sREZwg4rdnANyVssul1Ron1OiTiorYhu38/wALF+L/AIqPe/BH6v8A0oqLQqTIEAugCAXQC6AIBdALoBdAEAQH1AEBZfg+qsFVh7JGlviOsPYVbhdSNPSyqde55e8k+Oqnd9cj8PV9yjN3JlWZ3Ns85QKz29yv42Hx/pKsxfci7p/1EWDbG9scU8sZo43lrrYi4Au5nqe9WSypOqNGTqFGTWn/AD/ghu31jt/Axfib/tqPeXsQ+qXxX+f0V2sYBFB3G/PTVcmvGJDKkscP7JFIwdHDkP8Ay8O9SgvFfyW4ktEP9xNe1+I2bDa/brb81Y9V+hoanq2UaI7mtY6ocGjq4bAjIX1yUaUXJpFTUYSnJLijXT1PSiQOYwWYSLCxuFGMtaaaIwyd1STS4JTWuwR4GxeiL4rA3U6dKqLkpaY6UuPUwdE0yQhwZizxBunK6UnJWRcYucVJK9+DIiT6MCeX4O1k9omukjOGQhsePHbP0fBcitm9rsjii6k0ld/0KuMmKQvbHcC7Sz3pJPS7oZIt45akv6FdTtcHMa0BzAHC3aLZhJxT2XKGbHGScYrdbkHaQGGGwGbFVk4X8GbOlUK9iEqzOEBN2JPgqIHcJG+RNj6iVKDqSJ43U0yPWOvJIeL3HzcSuPkjLlmpcOHsbnsJrILG2ZPk05KeP7kXdP8AqIse2t56eOeVjqJjy11i4ll3G2ubSrZZEnVGjJnipNOJCO9tN/6+PzZ/Yo92PxIfUQ+BXoq1uBrXx4sOQN7e5cU1STRCOeOlRlG6MnbQHUDY8LWuxWve58sk7i2pHX1C2UY0k7Ik0mJ5dbU3t43VbduyiUtU3L8k07TBdISy7X2uL8OdlZ3d3a5NH1KcpNx2Zj8fYA4MiwlwtfFfLyTuJLZHO/BJ6Y1f5I9XUY8GVsLcPG/NQlLVRVkya624VGNHP0bw4C9uzRIy0uzmLJ25akSTVQ/yP836KeuHxLu7i+H/AGan1QwOYG2BdiGd7DhoouS01RB5VocEvWzGCowskbb07Z6Wt7dVyMqTXuRhk0wlGuTbLtAmUSNFrAC1738VJ5PLUiyXUN5NaRhX1fSEWbhAFgNVyc9RHNl7jW1URlApCAyiNiDwIPrQLkzrG2kkHB7h5OIXXydlyzUuHCRs2tdDKyVlsTTfPQ9hB8F2Lp2ShJxlaLRNvXSPJc+hBcdTdhue+2au7sXyjS+oxvdxJezRR1zZmMphC5rcQcMN7m9jlzGi7HTO1ROHbyppRoqweyOKI9G1xeCST++ajajFOuSFxx44vSnZhHUNe+NvRMb1he3byK4pKTSo5HJGcorSluTIaUfKFsbXHGQAcgAOCsUVvS9S+GNeTUU3ZqrYXBjrwRt5g5juUZp19qIZYSUHcEjPaFGwhwY0BzAD3tIXZwVUuUdzYoNNRW6/8EdOzFHdot0WIjieaKKtfwdjjhqjt+2yINoN/kR/vwUO4viij6iPwRKooLxhzYmvcXG9zaw5KcI+NpWXYoXj1KKbbNe0InBhvCxoyzBuVyadcURzRkobwSPLVBiCAIAgCAyjFyBxI9qBE/eODBVVDf8A6E/i63vUpqpMszKptHnKJWehu/QCeoijcSGuOdtbAXsPJShG5UWYoa5pMs20NobNhkfEaMuLDhJAbnlzddXOUE6o0ynhi9Ok0O3rpo2SClpeje8YcRwgDgcib6nJc7kUvFEfqIRT0Rplejq4yxjZGOODIWNslFTjSUlwRWXG4KM1wPjEIcwsY4EOubm+XDVNUE00jncxJpxT2Zm2uYQ8PY4tc7ELGx8V3uLdNElng7Uls3ZqnlhLThY8HsJNx7VFuFbIhOWFrxTszk2j8sJGg2tYg9o7V15PPUiUuo/+utGZ2m3pAQw4Q3Ba+diu91arrYl9THWmltVGAlp/5b/P9Vy8fsR14Piz5DVx4MD2OIBJFjbXiinGqaEcsNGmSNdRJCW9RjgeJNx7VyThWyIzlia8U7IqrKAgCAIAgJmxYMdRA3jI3yBufUCpRVyRPGrmke78ItLhqQ/skYD4tyP+nzVmZeRf1canfuVZUmU9vcr+Nh8f6SrMX3Iu6f8AURYdsbS2a2eUS0znSB3WcAMzx9JWSlC90aMk8Kk01uQnbV2VY2pX+Q/vXNWP2IdzB8TwQI44oi6PGXgkm9tP+1zxjFNq7HhjxxbjbZsEUbxE4Mw3fhIve4Xai6aXqS0Y5qMkq3og1LAJHADLFa3K6qkqlRmyJLI0vc9M0sQfKXN6rcItwvqVfpim7Nnaxqcm1sqNEdCGvla4XAYXN9xUFBJtMrjhUZyi/a0fZnRRtjvEHFzQb3suvTFLYTePGo3G7RkKaN5hIbhDybi99E0xlTrkl2oTcGlV2bm0wvb4tYXtfF2cbKWnf7Saxq67e38mmmjj6UxGO/WPWJ7NbWUYqOrTRDHHH3O24+vJjCI3ueBGG4Wu7b3PYf3xXFpk3sRj25t1GqTMX9HGyO8eIubiJvZHpiltZx9vHGNxu1ZsFNG8wuDcIeSCL30H6LumLp1yT7cJ6GlVmuqpWYo3MHVc7CRwINlyUFaa4IZMUdUZR4boi7QjDZHgCwBUJqpNIpzxUcjSPc+D+lx1Yd2RtLvE9Ue0qWFXIs6WNzv2LT8IOz+kpsYHWiOL7pyd7j4K7NG42aeqhqhfscyWQ809LdyuZBURyPvhbe9hc5i2ilB1K2WYpqM02att1TZZ5ZGXwvdcXyNrdqSduzmSSlNtEJRIHoMqInMY2QOuy4Fuat1RaSl6GpZMUoKM72Pr62NojbGHENdiN/YF1ziqSOvNCKioXs7PsklOXFx6S5N/FG8bd7hywOWp2fJq9rhNkRjtbw4o8id/kSzxlr/NH2LaLejs4EvDS0HiDxRZFpp8iPULRT5qg+eB7WY8d2tDckcoNKw54Zpar2VGTa6Nrog0Owsvrrmu9yKarhElnxxlFK6VkOOpIeCXOtivqdL8FWpPVZnjkandurN0VW0TmTPDcnnopKa16iyOWKza/QwoqlrTITfrNIHiuQkk2RxZFFyb9Uzd8Yhe1gkxgtGHLRS1QaVk+5inFKd2tjMV0YMQaHYWEkk65hd1xTVcIl38acVG6Rqoq1rXPDgSxxxdxvcFRhNJu+CGLMotqXD3ItXNje51rXKhJ27Kcs9c3I6J8HWz8EDpTrKcvstyHrLvNaMMaVm7pYVG/ctUkYcC1wuCLEcQciFcamrONbb2a6nmfEdAeqeLT6JWGUdLo8fJDRKiCokAgCAIAgCAIAgCAIAgCAIAgCAICXsnZ7p5WRN1cczwHafJSjHU6Jwg5y0o7NBC1jWtaLNaAAOQyC3JUeulSpGxDpWd99hdPEJGD5SMZD6Te1vf2j9VVlhqVozdRi1xtco5eFkPNPqAIAgCAIAgCAIAgCAIAgCAID4gOmbibD6GMyvHykgyB+azUDvOp8FqxQpWz0emxaVqfLLUrjUEAQHPN+N2sBdUQjqHORo+afpDlx4LNlx1ujB1OCvKJTVQYwgCAIAgCAIAgCAIAgCAIAgLduTu10rhPKPk2m7Afnnj9ketXYsd7s19Pg1eUuDo61HoBAEAQHwi+RQHPd690CwmWnbdmrmDMt5t4jl2LNkxVujBn6avKJTAVQYz6gCAIAgCAIAgCAIAgPiAt+6m6LpbS1ALY9Qw5F/fwb7VdjxXuzXg6fV5S4OjNaAAALAZADIAclqPQPqAIAgCAIAgKxvFufHPd8REcmpy6rvtDsPMetVTxKW6M2XplPdbM57tTZc1O7DKwt4HVp7joVmlFx5ME8coOpENRIBAEAQBAEAQBAS9m7NlndhiYXHtPYPtHQKUYuXBKEJTdROgbvbmRw2fMRJJqBbqN7gfSPMrRDEluzfi6ZR3luy1K41BAEAQBAEAQBAEBhNE14LXNDgdQRcHwKcnGk9mVfae4tPJcxExO5dZv4SfYVTLCnwZp9LB8bFarNx6pno4JB9U2Pk5VPDJGeXSzXG549RsioZ6cEg+6SPMZKDjJehS8c1yiI6MjUEeBCiQpgRk6AnwKCiVT7JqH+hBIfuuA8zkpKMn6E1jm+Ez2KPciqf6QbGPrG58mqawyZdHpZvnYsuzNxIGZyuMp4eg3yBufEq2OFLk0Q6SK+7ctEEDWNDWNDWjQAAD1K5KjSklsjYh0IAgCAID/9k="/>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16" name="Avrundet rektangel 15"/>
          <p:cNvSpPr/>
          <p:nvPr/>
        </p:nvSpPr>
        <p:spPr>
          <a:xfrm>
            <a:off x="155575" y="1295401"/>
            <a:ext cx="8839200" cy="5257800"/>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10" name="TekstSylinder 9"/>
          <p:cNvSpPr txBox="1"/>
          <p:nvPr/>
        </p:nvSpPr>
        <p:spPr>
          <a:xfrm>
            <a:off x="327376" y="2057400"/>
            <a:ext cx="8497578" cy="4401205"/>
          </a:xfrm>
          <a:prstGeom prst="rect">
            <a:avLst/>
          </a:prstGeom>
          <a:noFill/>
        </p:spPr>
        <p:txBody>
          <a:bodyPr wrap="square" rtlCol="0">
            <a:spAutoFit/>
          </a:bodyPr>
          <a:lstStyle/>
          <a:p>
            <a:endParaRPr lang="en-US" sz="1600" dirty="0">
              <a:latin typeface="+mn-lt"/>
            </a:endParaRPr>
          </a:p>
          <a:p>
            <a:pPr marL="342900" indent="-342900">
              <a:buFont typeface="Arial" panose="020B0604020202020204" pitchFamily="34" charset="0"/>
              <a:buChar char="•"/>
            </a:pPr>
            <a:r>
              <a:rPr lang="en-US" sz="1600" dirty="0"/>
              <a:t>takes into account the legal obligations, </a:t>
            </a:r>
            <a:r>
              <a:rPr lang="en-US" sz="1600" dirty="0" err="1"/>
              <a:t>organisational</a:t>
            </a:r>
            <a:r>
              <a:rPr lang="en-US" sz="1600" dirty="0"/>
              <a:t> and technical constraints, user requirements and preservation </a:t>
            </a:r>
            <a:r>
              <a:rPr lang="en-US" sz="1600" dirty="0" smtClean="0"/>
              <a:t>goals</a:t>
            </a:r>
          </a:p>
          <a:p>
            <a:pPr marL="342900" indent="-342900">
              <a:buFont typeface="Arial" panose="020B0604020202020204" pitchFamily="34" charset="0"/>
              <a:buChar char="•"/>
            </a:pPr>
            <a:endParaRPr lang="en-US" sz="1600" dirty="0">
              <a:latin typeface="+mn-lt"/>
            </a:endParaRPr>
          </a:p>
          <a:p>
            <a:pPr marL="342900" indent="-342900">
              <a:buFont typeface="Arial" panose="020B0604020202020204" pitchFamily="34" charset="0"/>
              <a:buChar char="•"/>
            </a:pPr>
            <a:r>
              <a:rPr lang="en-US" sz="1600" dirty="0"/>
              <a:t>describes the preservation context, the evaluated preservation strategies and the resulting decision for one strategy, including the reasoning for </a:t>
            </a:r>
            <a:r>
              <a:rPr lang="en-US" sz="1600" dirty="0" smtClean="0"/>
              <a:t>the decision</a:t>
            </a:r>
          </a:p>
          <a:p>
            <a:endParaRPr lang="en-US" sz="1600" dirty="0">
              <a:latin typeface="+mn-lt"/>
            </a:endParaRPr>
          </a:p>
          <a:p>
            <a:pPr marL="342900" indent="-342900">
              <a:buFont typeface="Arial" panose="020B0604020202020204" pitchFamily="34" charset="0"/>
              <a:buChar char="•"/>
            </a:pPr>
            <a:r>
              <a:rPr lang="en-US" sz="1600" dirty="0" smtClean="0">
                <a:latin typeface="+mn-lt"/>
              </a:rPr>
              <a:t>a </a:t>
            </a:r>
            <a:r>
              <a:rPr lang="en-US" sz="1600" dirty="0">
                <a:latin typeface="+mn-lt"/>
              </a:rPr>
              <a:t>series of preservation actions to be taken by </a:t>
            </a:r>
            <a:r>
              <a:rPr lang="en-US" sz="1600" dirty="0" smtClean="0">
                <a:latin typeface="+mn-lt"/>
              </a:rPr>
              <a:t>an </a:t>
            </a:r>
            <a:r>
              <a:rPr lang="en-US" sz="1600" dirty="0">
                <a:latin typeface="+mn-lt"/>
              </a:rPr>
              <a:t>institution due to an identified risk for a given set of digital objects </a:t>
            </a:r>
            <a:r>
              <a:rPr lang="en-US" sz="1600" dirty="0" smtClean="0">
                <a:latin typeface="+mn-lt"/>
              </a:rPr>
              <a:t>or records</a:t>
            </a:r>
          </a:p>
          <a:p>
            <a:endParaRPr lang="en-US" sz="1600" dirty="0" smtClean="0">
              <a:latin typeface="+mn-lt"/>
            </a:endParaRPr>
          </a:p>
          <a:p>
            <a:pPr marL="342900" indent="-342900">
              <a:buFont typeface="Arial" panose="020B0604020202020204" pitchFamily="34" charset="0"/>
              <a:buChar char="•"/>
            </a:pPr>
            <a:r>
              <a:rPr lang="en-US" sz="1600" dirty="0" smtClean="0">
                <a:latin typeface="+mn-lt"/>
              </a:rPr>
              <a:t>specifies </a:t>
            </a:r>
            <a:r>
              <a:rPr lang="en-US" sz="1600" dirty="0">
                <a:latin typeface="+mn-lt"/>
              </a:rPr>
              <a:t>a series of steps or </a:t>
            </a:r>
            <a:r>
              <a:rPr lang="en-US" sz="1600" dirty="0" smtClean="0">
                <a:latin typeface="+mn-lt"/>
              </a:rPr>
              <a:t>actions </a:t>
            </a:r>
            <a:r>
              <a:rPr lang="en-US" sz="1600" dirty="0">
                <a:latin typeface="+mn-lt"/>
              </a:rPr>
              <a:t>along with responsibilities and rules and conditions for </a:t>
            </a:r>
            <a:r>
              <a:rPr lang="en-US" sz="1600" dirty="0" smtClean="0">
                <a:latin typeface="+mn-lt"/>
              </a:rPr>
              <a:t>execution</a:t>
            </a:r>
          </a:p>
          <a:p>
            <a:endParaRPr lang="nb-NO" sz="1600" dirty="0" smtClean="0">
              <a:latin typeface="+mn-lt"/>
            </a:endParaRPr>
          </a:p>
          <a:p>
            <a:endParaRPr lang="nb-NO" sz="1600" dirty="0" smtClean="0">
              <a:latin typeface="+mn-lt"/>
            </a:endParaRPr>
          </a:p>
          <a:p>
            <a:endParaRPr lang="nb-NO" sz="1000" dirty="0" smtClean="0">
              <a:latin typeface="+mn-lt"/>
            </a:endParaRPr>
          </a:p>
          <a:p>
            <a:r>
              <a:rPr lang="en-US" sz="1000" dirty="0" smtClean="0">
                <a:latin typeface="+mn-lt"/>
              </a:rPr>
              <a:t>Based on: </a:t>
            </a:r>
            <a:r>
              <a:rPr lang="en-US" sz="1000" dirty="0" err="1" smtClean="0">
                <a:latin typeface="+mn-lt"/>
              </a:rPr>
              <a:t>Christoph</a:t>
            </a:r>
            <a:r>
              <a:rPr lang="en-US" sz="1000" dirty="0" smtClean="0">
                <a:latin typeface="+mn-lt"/>
              </a:rPr>
              <a:t> Becker, </a:t>
            </a:r>
            <a:r>
              <a:rPr lang="en-US" sz="1000" dirty="0" err="1" smtClean="0">
                <a:latin typeface="+mn-lt"/>
              </a:rPr>
              <a:t>Hannes</a:t>
            </a:r>
            <a:r>
              <a:rPr lang="en-US" sz="1000" dirty="0" smtClean="0">
                <a:latin typeface="+mn-lt"/>
              </a:rPr>
              <a:t> </a:t>
            </a:r>
            <a:r>
              <a:rPr lang="en-US" sz="1000" dirty="0" err="1" smtClean="0">
                <a:latin typeface="+mn-lt"/>
              </a:rPr>
              <a:t>Kulovits</a:t>
            </a:r>
            <a:r>
              <a:rPr lang="en-US" sz="1000" dirty="0" smtClean="0">
                <a:latin typeface="+mn-lt"/>
              </a:rPr>
              <a:t>, Mark </a:t>
            </a:r>
            <a:r>
              <a:rPr lang="en-US" sz="1000" dirty="0" err="1" smtClean="0">
                <a:latin typeface="+mn-lt"/>
              </a:rPr>
              <a:t>Guttenbrunner</a:t>
            </a:r>
            <a:r>
              <a:rPr lang="en-US" sz="1000" dirty="0" smtClean="0">
                <a:latin typeface="+mn-lt"/>
              </a:rPr>
              <a:t>, Stephan </a:t>
            </a:r>
            <a:r>
              <a:rPr lang="en-US" sz="1000" dirty="0" err="1" smtClean="0">
                <a:latin typeface="+mn-lt"/>
              </a:rPr>
              <a:t>Strodl</a:t>
            </a:r>
            <a:r>
              <a:rPr lang="en-US" sz="1000" dirty="0" smtClean="0">
                <a:latin typeface="+mn-lt"/>
              </a:rPr>
              <a:t>, Andreas </a:t>
            </a:r>
            <a:r>
              <a:rPr lang="en-US" sz="1000" dirty="0" err="1" smtClean="0">
                <a:latin typeface="+mn-lt"/>
              </a:rPr>
              <a:t>Rauber</a:t>
            </a:r>
            <a:r>
              <a:rPr lang="en-US" sz="1000" dirty="0" smtClean="0">
                <a:latin typeface="+mn-lt"/>
              </a:rPr>
              <a:t>, Hans </a:t>
            </a:r>
            <a:r>
              <a:rPr lang="en-US" sz="1000" dirty="0" err="1" smtClean="0">
                <a:latin typeface="+mn-lt"/>
              </a:rPr>
              <a:t>Hofman</a:t>
            </a:r>
            <a:r>
              <a:rPr lang="en-US" sz="1000" dirty="0" smtClean="0">
                <a:latin typeface="+mn-lt"/>
              </a:rPr>
              <a:t> (2009): “</a:t>
            </a:r>
            <a:r>
              <a:rPr lang="en-US" sz="1000" dirty="0" smtClean="0">
                <a:latin typeface="+mn-lt"/>
                <a:hlinkClick r:id="" action="ppaction://noaction"/>
              </a:rPr>
              <a:t>Systematic planning for digital preservation: evaluating potential strategies and building preservation plans</a:t>
            </a:r>
            <a:r>
              <a:rPr lang="en-US" sz="1000" dirty="0" smtClean="0">
                <a:latin typeface="+mn-lt"/>
              </a:rPr>
              <a:t>”. </a:t>
            </a:r>
          </a:p>
          <a:p>
            <a:r>
              <a:rPr lang="en-GB" sz="1000" i="1" dirty="0" smtClean="0">
                <a:latin typeface="+mn-lt"/>
              </a:rPr>
              <a:t>International </a:t>
            </a:r>
            <a:r>
              <a:rPr lang="en-GB" sz="1000" i="1" dirty="0">
                <a:latin typeface="+mn-lt"/>
              </a:rPr>
              <a:t>Journal on Digital Libraries</a:t>
            </a:r>
            <a:r>
              <a:rPr lang="en-GB" sz="1000" dirty="0">
                <a:latin typeface="+mn-lt"/>
              </a:rPr>
              <a:t>. </a:t>
            </a:r>
            <a:endParaRPr lang="nb-NO" sz="1000" dirty="0">
              <a:latin typeface="+mn-lt"/>
            </a:endParaRPr>
          </a:p>
          <a:p>
            <a:endParaRPr lang="nb-NO" sz="1600" dirty="0">
              <a:latin typeface="+mn-lt"/>
            </a:endParaRPr>
          </a:p>
        </p:txBody>
      </p:sp>
    </p:spTree>
    <p:extLst>
      <p:ext uri="{BB962C8B-B14F-4D97-AF65-F5344CB8AC3E}">
        <p14:creationId xmlns:p14="http://schemas.microsoft.com/office/powerpoint/2010/main" val="22807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fade">
                                      <p:cBhvr>
                                        <p:cTn id="7" dur="500"/>
                                        <p:tgtEl>
                                          <p:spTgt spid="1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3" end="3"/>
                                            </p:txEl>
                                          </p:spTgt>
                                        </p:tgtEl>
                                        <p:attrNameLst>
                                          <p:attrName>style.visibility</p:attrName>
                                        </p:attrNameLst>
                                      </p:cBhvr>
                                      <p:to>
                                        <p:strVal val="visible"/>
                                      </p:to>
                                    </p:set>
                                    <p:animEffect transition="in" filter="fade">
                                      <p:cBhvr>
                                        <p:cTn id="12" dur="500"/>
                                        <p:tgtEl>
                                          <p:spTgt spid="10">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5" end="5"/>
                                            </p:txEl>
                                          </p:spTgt>
                                        </p:tgtEl>
                                        <p:attrNameLst>
                                          <p:attrName>style.visibility</p:attrName>
                                        </p:attrNameLst>
                                      </p:cBhvr>
                                      <p:to>
                                        <p:strVal val="visible"/>
                                      </p:to>
                                    </p:set>
                                    <p:animEffect transition="in" filter="fade">
                                      <p:cBhvr>
                                        <p:cTn id="17" dur="500"/>
                                        <p:tgtEl>
                                          <p:spTgt spid="10">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7" end="7"/>
                                            </p:txEl>
                                          </p:spTgt>
                                        </p:tgtEl>
                                        <p:attrNameLst>
                                          <p:attrName>style.visibility</p:attrName>
                                        </p:attrNameLst>
                                      </p:cBhvr>
                                      <p:to>
                                        <p:strVal val="visible"/>
                                      </p:to>
                                    </p:set>
                                    <p:animEffect transition="in" filter="fade">
                                      <p:cBhvr>
                                        <p:cTn id="22" dur="500"/>
                                        <p:tgtEl>
                                          <p:spTgt spid="10">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0">
                                            <p:txEl>
                                              <p:pRg st="11" end="11"/>
                                            </p:txEl>
                                          </p:spTgt>
                                        </p:tgtEl>
                                        <p:attrNameLst>
                                          <p:attrName>style.visibility</p:attrName>
                                        </p:attrNameLst>
                                      </p:cBhvr>
                                      <p:to>
                                        <p:strVal val="visible"/>
                                      </p:to>
                                    </p:set>
                                    <p:animEffect transition="in" filter="fade">
                                      <p:cBhvr>
                                        <p:cTn id="25" dur="500"/>
                                        <p:tgtEl>
                                          <p:spTgt spid="10">
                                            <p:txEl>
                                              <p:pRg st="11" end="11"/>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xEl>
                                              <p:pRg st="12" end="12"/>
                                            </p:txEl>
                                          </p:spTgt>
                                        </p:tgtEl>
                                        <p:attrNameLst>
                                          <p:attrName>style.visibility</p:attrName>
                                        </p:attrNameLst>
                                      </p:cBhvr>
                                      <p:to>
                                        <p:strVal val="visible"/>
                                      </p:to>
                                    </p:set>
                                    <p:animEffect transition="in" filter="fade">
                                      <p:cBhvr>
                                        <p:cTn id="28" dur="500"/>
                                        <p:tgtEl>
                                          <p:spTgt spid="10">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data:image/png;base64,iVBORw0KGgoAAAANSUhEUgAAAOEAAADhCAMAAAAJbSJIAAAAwFBMVEX///8AAABpWFoAjUVmVVdgTVBaRklcSUv5+Pj9/PzJxMReS0708/PTz8+Pg4TY1NQAij4ZkEoAhzeCdHbOycrn5OR7bW6IfH2UiYrExMSkyrF8fHwAhTOakJG+uLifn5+ysrK31L9AQECdxqltroPr6enc6t/y9vJvX2E7ml6up6iMjIxNTU0rKys1NTUYGBhwcHBlZWV0dHSlnJ1ROz4AgSero6Tj7ubK39BNNThLoGkvlldlq32KvZpXpHJ5tIztXWbGAAAOV0lEQVR4nO2dCXubOBCGMUWAjR3S+ErqxqHpunXtpm1iJ91em///r3YkLoEOxA1uvme3TWRB9VowGo1GoA1OXVrbDahdL4T91wth//VCWJFu71f7m523vsJae7ub/er+tpl/umbCu/u95240kTaut7+/q7cJ9RHerTxXiJaU663qw6yH8Mv+ylakC2Vf7b/U0pYaCL+txznpQo3X36pvTtWEq0lBulCTVcUtqpTwoSxeAPlQZaOqI7z1KsHz5VU3lFRFuJpXyIc1r+pqrYbwZlgxH9bwppK2VUD41asBz5f3tQOEX9e18WGtSzOWJfRq5cPyWiW8qZ0Pq9z9WIbwIa9nVlR2mQGyOOEXVb+6CrnFfdbChLsG+bB2DRN+LupcF9f4c5OEXuN8WMWsahHC2+Y70Ne4iLdagHDfEh/WvgnCamZIRTWpnfC2qTFQJDvvlZqTcNUyH1bOaVU+Qq9tOqJ8NjUXYZNejExuXYTiyG7T2tRCeNe2jaFlq0eQlQlv24ZKSdmkqhJ+bpuIkaqbqkjYPUBlRDXCLgKqIioRdhNQEVGFsGtGJpaKuVEgvGubQyKFQUOBsEvjYFp2FYTd8WR4yvZuMgm74ouKlOmjZhF6bRNkKmumkUHYhflgljLmi3LC7o4TtORjhpywy2Y0ltygSgnbDTqpSxqekhG2GTbMJ1mQUULYj5vQl+RWlBC2FdkuonERQq/tVueSeFQUEnZ1xiSScCYlJOzTNYolvE5FhE0vgJaXaAlVQPil7fYWkGAhXEDY9RkFT4JZBp/woe3WFhI/Y4NP2A9/NC2+f8olbCYRqHpxU4u4hG23tLBUCb22G1pYPM+GQ/i17XaWECeTkUNYbzplvVqrEPa5C3mdyBJ6bTeylNg7kSVsu40llU3Y17EwFDMmMoR1ZN03qWEWYR9CwHKlA8Rpwqo3hjSvuZywT/E1kW6lhF7bzatAnpSw7dZVIhlhP2e+aT1ICPuyUCHXRELYdtsqkpiw/4Ohr5WQ8DQu0tRlmiCUHPT9/T9p/f63sSbnlYjwm/iQP48X52m9fddck3Pqm4BQPLl/fvuK1UV3CdcCQuFizIdHAOpTH475hOK1iudz6LH/nlP6p7v3Ib2GQRGKl+1/QQ8+N9i+8tpzCa+E9V9DF75psH3ldcUlFC9W9I/Q5hFK0kj7R0glnsaEEpeth4QrDqEnrt5DQo9DKFn2BcJXvz6l9eudNt8uFmGl0XZx0LQFpWt/gN1Nw4Iz/G/MtnGNqe9kjJZx0XYEBfPL6PcnEvxzl4uDHwUcbxdbBUKXQyip/prj0bx6BSP+3DRQROigS01DRixk4vziBVVkjnA9qooFh2gHkypxAHpypE6CeVwoQP53OTYNU4FQYwll+ep8QvDa5pZuRITIgOYauo4cX4ZuLMGBcnQjKEC6buF6dIHpwtcUH+M45jp1EuRp2hLOpTukw8cWPkm27hjC+wzC84u0HvmEaOT6OkCjNO3aMKZBAbBZc1wvLHC3OlpjZH3iRtpoGxOKg9+WhnGmabpuTOHMeQjvGUJZIiIQnv9+z+gDl9AKU9+hLQgTosij3+oOITwLCw4G9NAaGdeJf25j6dG1P0M+oTNHOtrlINwzhJ6ckG9LpYRzx+9DCeGlMqG1WSPdHKsTegyhLIMmF6GxmPqCH7dJQt0n1LdBjQX0ywgIowJcNsKERvSrHhDO8aV6rU7oMoSybRW5CPXQCuq4+VzCuIph2phQT9hSIIwLYsKRo4NxViXcMISy2vkIEUIO/I8M8p3zCA0UyEJzDRMGBfgw0ycMa6CYUFsYYJxVCbX6CNF6QhTZUoYQbOkkqINL4T5chgWgDbkPgwL3CcWErgmDS2FC6ZLMz/NX559UCaW21EpaGi0gFFuaEUUIw6KxsFUJb1OEsuFQe3+BXZi0Ht9gQodqqE8YLtBtQsIok9NI29LwwKUa4RwPlEiR8D5FKA0GfzwX+DRjE+zl0hcitx1DCNcqCmosDGwqGMIZeD3TZajpSEwIX5eOb3QlwlWKUL7z4KeAkLhTkekED4wlnB9p07nQWEINGYwtFRDCNwqAl0qE+xShNEHhHQ4msl4bGB97YYZGj3iUmukcI8Ijwj7yyHQi07m18e9W8qLU5iiq4dtS/0CfkNRG4VknpkNOoqCbFKE06/k3XKXnb96l9R1/5s5CkbnSbDYKG2CPZjPy9ySsQUznJvibVlQDNI8OjGvDWYNQ55g9WKBditCTVcaxtveKJ+6MvBShNJmth3P8OO4dEopDiVpPCa9eCGmdPiF4ba9+ff9IifpwTIn8RiJGQ6qUGFc7NLFDUo85EFehCsonn+UiZL22x0/BssyTaZqWaVnwv2nC2GyaP2Dkss/8UvyHeQQrZi9Nc+m3enQ08Xg4M/Dnpv/fEQo2C1Kb/GEdy2/4SBNKbenwgnFozh//4E8OMNGJFPulMLWNhT1v8OnAefMJiZfiHqka2Lm1LYMuKE+YtqWetPaHt6xn+hbuzCF4UVYk3IeE0IUpR1wMfWhDPXBKJzEhDixRVWCARoljyhOmx8OMnVwffz8mrlIMfEFmT04yOEAIYbawSNxIeE57bRjbmNAPAFCCj5NzqLJK+zSZibPDD7T+AOLbfxPzQ18hITvjg350MFTSl450oOaRlSjtl+bd1XzBRIR9hYSXYDxDDTGhg+dRuPIoig8mDsSBxWF8TCk4ovTcIm+y0LmcUDfMSMe1TwizczwZFvahjuJjfpTPc03PD6VzfI6yCJO2lBBiY2LZEkLalpYnTM/x86bOFuhDEkw9NNaH6ThN3qS97PtwGEkLCXHEcyyzNPQxZTXIS2gnbOlzbltKIlZbw7icNGRLGUL5o4S+/ycZD+lvPh4POX2IXQF0HawmpbqMjIcV9iEb85Y6ER8eOT7Nu8CniW+4JeXT8O5D4sqQm5H4NNRtBy5I4t79UdqnYdctPEltsV/6pOaXRoQ48qZjl4z1S51q/VJ27Uk25HPmFj+DucUu7kIytzgSMzi8pEpxH/7A3YQ1MUzi2WgTnaqCP9xM6YLShOz6oWxAlM4PbZv2RCJ3xKZ9Go3yUmz+gaBh8phyYteAM9bxezfHZ9fxM3Ixekc4YAnl+TR9I+Tl03ji6j0k5OVEnX5emzw38fyZWbYI1i1Ggfx1C/ghTKa24Wf893wU+mfkw80o1iwwmcmTuFSNzTA4iz0Li4LbaTwKN0/MRyPGUeflJsrzS/kZQ5q9tehVI00zUXrt6dJEZrAeZuAlpJEZLzQ5eEFOG8YLWOi4I0dE55zZR4QjcdRRlo6/htkx+IHE+55SLebml8pzhAXrh9PM9cMJXvKzfKeazcUgKTJniC6YaJeI/IQLrRk4hib+tuhVSBzvwac1puS0O4TSYSZ+jrDYqxES4jXgxZkvQ7gGHC3bRvk0wSFLRPxvvJAcn+RM28EP8NXpuIZrE0KYPKOlXwWvJIPr6+DonTXxCY00IT/PW5yrTwh5uxGU1vGNNRA+UYTxGvA1zonC2RWhC4MTNcgPc0f3kyx9wgNC0YW4xV4rnoOF0TsOIT9XX7zfIl/WF5OpMAoStljCQ0AYfU2TkNB1jBShF9ZZGD7hdBxE79irVLDfQhz3Lkm4DhK2xIQoWP+dPIV5GS7ThxFERBhG73ZGmlC0Z0a476k04YwkbIkJ6RSosA+ThAaPMIjesX0o2vckdE1LE/oJWxJCKo0tB2EQvWMJByJC0f7D8oQkYUtMaCyjlBsBIfcqDaJ3DKF4/6HIcStPSBK2BBm0Akuj0od+9I4hFO8hFV2mxTJoE3ltG7B7kxKEPFuKf8HRu3V6tBiICQWXqZCQZGQHWYTQS34G7bXLy028NvRFmLkX5SaSPG+l0QIugeAY8BgoQhy9m6ZsqWwvt2A/vnhugWIz6CfTXxpR9qifqx8SkoQt3bQT+aXE00sRckeLmZU4aBh/FSR65yRW6mT78QWX6WtwYPiEzM6IsUNvr4AL9hr5uwi0tQlu5gGuZiu134LeQTGzUNCHZtSH5NMptUsDu/gTKyDcwGmRnmjUQEbocTl+/vz5SbBhdH4ZZWj7V8r4EBUcsB/zhDO3iUZLskVmtoiTupe4YLyYRhtv3MXUj5bPF1O/M+3g0/UyPIjsvIGKwYRlczk9JKZF8udinP6zTU7/+TQn8FiFrGcMnf5zov6CZ331/fkmLA9T4rXdxlJSeebe6T838fSffdnrTlR7funAa7udhaX4DNoem1MuDK+wr2Oi+rOgT/953j19Ml2eZ7Kf/nP1/4J3I5z++y3+gneU/AXvmRl4bbc5l3jeTBZhr67TQu976lXcrdg7u07/vWv9edpn4Xfn9cU/LfH+w57cimXeYdmLAHGp95D2YVQUj4RqhJ2fZZR+H/Bf8E7nbhvUSt7L/Re8W73DY4Z8nFAn7OxMSjhjyk3YUUQlQEXCTiKqAaoSdhBREVCZsHPmRsXI5CMc3HVpXLQVhonchF3ybrI9mWKEnfFRM33RwoQDr202oqzZRBnCTswXM+aDJQkHt23bG1vZiBYkbDs8JQ06VUTYapBRFjasjnBw21Y0fJz3Ci1K2JZNzWdDyxEOPjffjWNVR7QawuaXUEULoPURDr406eG4giXsWgkHg4emxkabn2VRP2FTqUXcRKCGCJuwqsUsaHWEg6/1JmuuOdmGDRMCo1cbn1earxJC0E0dGf7DcvdfqGoIYVpV9VaUec5JklBVEYK36lXI5xXxQPmqjhD0UM3MalJm+GNUKSFoVRZyUtXVGapqQtC3dVG3fLz+ln36vKqBEPRlf5XXo7Ov9sV9T5nqIcS6W3mqvrnrrdQjvHlVHyHR3f3ec8WR5I3r7e/rgyOqmTDU7f1qf7Pz1ldYa293s1/dVzcgSNUQYYt6Iey/Xgj7rxfC/ut/oNNsvBYq56k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4" name="AutoShape 6" descr="data:image/png;base64,iVBORw0KGgoAAAANSUhEUgAAAOEAAADhCAMAAAAJbSJIAAAAwFBMVEX///8AAABpWFoAjUVmVVdgTVBaRklcSUv5+Pj9/PzJxMReS0708/PTz8+Pg4TY1NQAij4ZkEoAhzeCdHbOycrn5OR7bW6IfH2UiYrExMSkyrF8fHwAhTOakJG+uLifn5+ysrK31L9AQECdxqltroPr6enc6t/y9vJvX2E7ml6up6iMjIxNTU0rKys1NTUYGBhwcHBlZWV0dHSlnJ1ROz4AgSero6Tj7ubK39BNNThLoGkvlldlq32KvZpXpHJ5tIztXWbGAAAOV0lEQVR4nO2dCXubOBCGMUWAjR3S+ErqxqHpunXtpm1iJ91em///r3YkLoEOxA1uvme3TWRB9VowGo1GoA1OXVrbDahdL4T91wth//VCWJFu71f7m523vsJae7ub/er+tpl/umbCu/u95240kTaut7+/q7cJ9RHerTxXiJaU663qw6yH8Mv+ylakC2Vf7b/U0pYaCL+txznpQo3X36pvTtWEq0lBulCTVcUtqpTwoSxeAPlQZaOqI7z1KsHz5VU3lFRFuJpXyIc1r+pqrYbwZlgxH9bwppK2VUD41asBz5f3tQOEX9e18WGtSzOWJfRq5cPyWiW8qZ0Pq9z9WIbwIa9nVlR2mQGyOOEXVb+6CrnFfdbChLsG+bB2DRN+LupcF9f4c5OEXuN8WMWsahHC2+Y70Ne4iLdagHDfEh/WvgnCamZIRTWpnfC2qTFQJDvvlZqTcNUyH1bOaVU+Qq9tOqJ8NjUXYZNejExuXYTiyG7T2tRCeNe2jaFlq0eQlQlv24ZKSdmkqhJ+bpuIkaqbqkjYPUBlRDXCLgKqIioRdhNQEVGFsGtGJpaKuVEgvGubQyKFQUOBsEvjYFp2FYTd8WR4yvZuMgm74ouKlOmjZhF6bRNkKmumkUHYhflgljLmi3LC7o4TtORjhpywy2Y0ltygSgnbDTqpSxqekhG2GTbMJ1mQUULYj5vQl+RWlBC2FdkuonERQq/tVueSeFQUEnZ1xiSScCYlJOzTNYolvE5FhE0vgJaXaAlVQPil7fYWkGAhXEDY9RkFT4JZBp/woe3WFhI/Y4NP2A9/NC2+f8olbCYRqHpxU4u4hG23tLBUCb22G1pYPM+GQ/i17XaWECeTkUNYbzplvVqrEPa5C3mdyBJ6bTeylNg7kSVsu40llU3Y17EwFDMmMoR1ZN03qWEWYR9CwHKlA8Rpwqo3hjSvuZywT/E1kW6lhF7bzatAnpSw7dZVIhlhP2e+aT1ICPuyUCHXRELYdtsqkpiw/4Ohr5WQ8DQu0tRlmiCUHPT9/T9p/f63sSbnlYjwm/iQP48X52m9fddck3Pqm4BQPLl/fvuK1UV3CdcCQuFizIdHAOpTH475hOK1iudz6LH/nlP6p7v3Ib2GQRGKl+1/QQ8+N9i+8tpzCa+E9V9DF75psH3ldcUlFC9W9I/Q5hFK0kj7R0glnsaEEpeth4QrDqEnrt5DQo9DKFn2BcJXvz6l9eudNt8uFmGl0XZx0LQFpWt/gN1Nw4Iz/G/MtnGNqe9kjJZx0XYEBfPL6PcnEvxzl4uDHwUcbxdbBUKXQyip/prj0bx6BSP+3DRQROigS01DRixk4vziBVVkjnA9qooFh2gHkypxAHpypE6CeVwoQP53OTYNU4FQYwll+ep8QvDa5pZuRITIgOYauo4cX4ZuLMGBcnQjKEC6buF6dIHpwtcUH+M45jp1EuRp2hLOpTukw8cWPkm27hjC+wzC84u0HvmEaOT6OkCjNO3aMKZBAbBZc1wvLHC3OlpjZH3iRtpoGxOKg9+WhnGmabpuTOHMeQjvGUJZIiIQnv9+z+gDl9AKU9+hLQgTosij3+oOITwLCw4G9NAaGdeJf25j6dG1P0M+oTNHOtrlINwzhJ6ckG9LpYRzx+9DCeGlMqG1WSPdHKsTegyhLIMmF6GxmPqCH7dJQt0n1LdBjQX0ywgIowJcNsKERvSrHhDO8aV6rU7oMoSybRW5CPXQCuq4+VzCuIph2phQT9hSIIwLYsKRo4NxViXcMISy2vkIEUIO/I8M8p3zCA0UyEJzDRMGBfgw0ycMa6CYUFsYYJxVCbX6CNF6QhTZUoYQbOkkqINL4T5chgWgDbkPgwL3CcWErgmDS2FC6ZLMz/NX559UCaW21EpaGi0gFFuaEUUIw6KxsFUJb1OEsuFQe3+BXZi0Ht9gQodqqE8YLtBtQsIok9NI29LwwKUa4RwPlEiR8D5FKA0GfzwX+DRjE+zl0hcitx1DCNcqCmosDGwqGMIZeD3TZajpSEwIX5eOb3QlwlWKUL7z4KeAkLhTkekED4wlnB9p07nQWEINGYwtFRDCNwqAl0qE+xShNEHhHQ4msl4bGB97YYZGj3iUmukcI8Ijwj7yyHQi07m18e9W8qLU5iiq4dtS/0CfkNRG4VknpkNOoqCbFKE06/k3XKXnb96l9R1/5s5CkbnSbDYKG2CPZjPy9ySsQUznJvibVlQDNI8OjGvDWYNQ55g9WKBditCTVcaxtveKJ+6MvBShNJmth3P8OO4dEopDiVpPCa9eCGmdPiF4ba9+ff9IifpwTIn8RiJGQ6qUGFc7NLFDUo85EFehCsonn+UiZL22x0/BssyTaZqWaVnwv2nC2GyaP2Dkss/8UvyHeQQrZi9Nc+m3enQ08Xg4M/Dnpv/fEQo2C1Kb/GEdy2/4SBNKbenwgnFozh//4E8OMNGJFPulMLWNhT1v8OnAefMJiZfiHqka2Lm1LYMuKE+YtqWetPaHt6xn+hbuzCF4UVYk3IeE0IUpR1wMfWhDPXBKJzEhDixRVWCARoljyhOmx8OMnVwffz8mrlIMfEFmT04yOEAIYbawSNxIeE57bRjbmNAPAFCCj5NzqLJK+zSZibPDD7T+AOLbfxPzQ18hITvjg350MFTSl450oOaRlSjtl+bd1XzBRIR9hYSXYDxDDTGhg+dRuPIoig8mDsSBxWF8TCk4ovTcIm+y0LmcUDfMSMe1TwizczwZFvahjuJjfpTPc03PD6VzfI6yCJO2lBBiY2LZEkLalpYnTM/x86bOFuhDEkw9NNaH6ThN3qS97PtwGEkLCXHEcyyzNPQxZTXIS2gnbOlzbltKIlZbw7icNGRLGUL5o4S+/ycZD+lvPh4POX2IXQF0HawmpbqMjIcV9iEb85Y6ER8eOT7Nu8CniW+4JeXT8O5D4sqQm5H4NNRtBy5I4t79UdqnYdctPEltsV/6pOaXRoQ48qZjl4z1S51q/VJ27Uk25HPmFj+DucUu7kIytzgSMzi8pEpxH/7A3YQ1MUzi2WgTnaqCP9xM6YLShOz6oWxAlM4PbZv2RCJ3xKZ9Go3yUmz+gaBh8phyYteAM9bxezfHZ9fxM3Ixekc4YAnl+TR9I+Tl03ji6j0k5OVEnX5emzw38fyZWbYI1i1Ggfx1C/ghTKa24Wf893wU+mfkw80o1iwwmcmTuFSNzTA4iz0Li4LbaTwKN0/MRyPGUeflJsrzS/kZQ5q9tehVI00zUXrt6dJEZrAeZuAlpJEZLzQ5eEFOG8YLWOi4I0dE55zZR4QjcdRRlo6/htkx+IHE+55SLebml8pzhAXrh9PM9cMJXvKzfKeazcUgKTJniC6YaJeI/IQLrRk4hib+tuhVSBzvwac1puS0O4TSYSZ+jrDYqxES4jXgxZkvQ7gGHC3bRvk0wSFLRPxvvJAcn+RM28EP8NXpuIZrE0KYPKOlXwWvJIPr6+DonTXxCY00IT/PW5yrTwh5uxGU1vGNNRA+UYTxGvA1zonC2RWhC4MTNcgPc0f3kyx9wgNC0YW4xV4rnoOF0TsOIT9XX7zfIl/WF5OpMAoStljCQ0AYfU2TkNB1jBShF9ZZGD7hdBxE79irVLDfQhz3Lkm4DhK2xIQoWP+dPIV5GS7ThxFERBhG73ZGmlC0Z0a476k04YwkbIkJ6RSosA+ThAaPMIjesX0o2vckdE1LE/oJWxJCKo0tB2EQvWMJByJC0f7D8oQkYUtMaCyjlBsBIfcqDaJ3DKF4/6HIcStPSBK2BBm0Akuj0od+9I4hFO8hFV2mxTJoE3ltG7B7kxKEPFuKf8HRu3V6tBiICQWXqZCQZGQHWYTQS34G7bXLy028NvRFmLkX5SaSPG+l0QIugeAY8BgoQhy9m6ZsqWwvt2A/vnhugWIz6CfTXxpR9qifqx8SkoQt3bQT+aXE00sRckeLmZU4aBh/FSR65yRW6mT78QWX6WtwYPiEzM6IsUNvr4AL9hr5uwi0tQlu5gGuZiu134LeQTGzUNCHZtSH5NMptUsDu/gTKyDcwGmRnmjUQEbocTl+/vz5SbBhdH4ZZWj7V8r4EBUcsB/zhDO3iUZLskVmtoiTupe4YLyYRhtv3MXUj5bPF1O/M+3g0/UyPIjsvIGKwYRlczk9JKZF8udinP6zTU7/+TQn8FiFrGcMnf5zov6CZ331/fkmLA9T4rXdxlJSeebe6T838fSffdnrTlR7funAa7udhaX4DNoem1MuDK+wr2Oi+rOgT/953j19Ml2eZ7Kf/nP1/4J3I5z++y3+gneU/AXvmRl4bbc5l3jeTBZhr67TQu976lXcrdg7u07/vWv9edpn4Xfn9cU/LfH+w57cimXeYdmLAHGp95D2YVQUj4RqhJ2fZZR+H/Bf8E7nbhvUSt7L/Re8W73DY4Z8nFAn7OxMSjhjyk3YUUQlQEXCTiKqAaoSdhBREVCZsHPmRsXI5CMc3HVpXLQVhonchF3ybrI9mWKEnfFRM33RwoQDr202oqzZRBnCTswXM+aDJQkHt23bG1vZiBYkbDs8JQ06VUTYapBRFjasjnBw21Y0fJz3Ci1K2JZNzWdDyxEOPjffjWNVR7QawuaXUEULoPURDr406eG4giXsWgkHg4emxkabn2VRP2FTqUXcRKCGCJuwqsUsaHWEg6/1JmuuOdmGDRMCo1cbn1earxJC0E0dGf7DcvdfqGoIYVpV9VaUec5JklBVEYK36lXI5xXxQPmqjhD0UM3MalJm+GNUKSFoVRZyUtXVGapqQtC3dVG3fLz+ln36vKqBEPRlf5XXo7Ov9sV9T5nqIcS6W3mqvrnrrdQjvHlVHyHR3f3ec8WR5I3r7e/rgyOqmTDU7f1qf7Pz1ldYa293s1/dVzcgSNUQYYt6Iey/Xgj7rxfC/ut/oNNsvBYq56k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5" name="AutoShape 8" descr="data:image/jpeg;base64,/9j/4AAQSkZJRgABAQAAAQABAAD/2wCEAAkGBxITEhIUEhIUFhUWGB4XGBgYGBUTGBcYGxchFxcWFRcYHDQgGBoxHBUULTEhJSkrLy4uFyIzOTMsNygtLisBCgoKDg0OGxAQGy0kHyUvLCw0NDIsLCwsLCwsLCwsLCwsLywsLCwsLCwsLCwsLCwsLCwsLCwsLCwsLCwsLCwsLP/AABEIAKAAoAMBEQACEQEDEQH/xAAbAAEAAgMBAQAAAAAAAAAAAAAABAYCAwcFAf/EAEMQAAEDAgMEBgQMBAYDAAAAAAEAAgMEERIhMQUGUWETIkFxgZEyobHBBxQjQlJicoKS0eHwNFOy0mSiwtPi8TNVY//EABkBAQADAQEAAAAAAAAAAAAAAAACAwQBBf/EAC8RAAICAQMDAwMEAQUBAAAAAAABAhEDEiExBBMiQVFSFDJhM0JxgfBicpGhsSP/2gAMAwEAAhEDEQA/AO4oAgCAIAgMZHhoJcQANSTYDvKC6K1tPfemjuI7yu+rk38R911TLMlwZp9VCPG5Wazfupf6AZGOQxHzP5Kp5pGeXVzfGx49Rtyqf6U8ng4t/pUHOT9Sl5ZvlkN87zq9x73ErlshbPjZ3jR7h3EhLFsmU+26lnozyeLi71OXVOS9SayzXDPYo9+apnphkg5jCfMfkprNJFseqmudyy7M35p5LCQGJ3PrN/EPeArY5ovk0w6qEudizRStcA5pDgdCDcHxCuNCafBmh0IAgCAIAgCAIAgK3vFvdFT3Yy0kvAHqt+0fcPUqp5VHgz5eojDZbs55tbbE1QbyvJHY0ZNHcPes0pOXJ588kp8kFRIBAEAQBAEAQBATNl7Vmp3YonlvEatPe3RSjJx4JwySg/E6Fu9vjHPZkoEcmgz6rvsnsPI+taYZVLZm/F1Kns9mWdWmkIAgCAIAgBKA5/vXvgXXipnWbo6QankzgOazZMvpEwZ+pvxgUlUGM+oAgCAIAgCAIAgCAID4UBct1N7zGRFUElmjXnMt5O4t59ivx5a2ZrwdTXjI6G0gi4zBWk9A+oAgCAIDn+/O8uIup4T1RlI4dp+gOXHyWbLk/ajB1Of9kSlKgxhAEAQBAEAQBAEAQBAEAQBAXDcjeXoyIJj1Dkxx+Yfon6p9SvxZK2Zr6bPXjLg6KtJ6AQBAVvfXbvxeLAw/KyZD6re135foqss9KM/UZdEaXLOWrIeYfUAQBAEAQBAEAQBAEAQBAEAQHwoDp2423enjMbz8pGNT85ugPeND4cVrxTtUz0umy61T5RaFaaTGR4aCSbAC5PADUoDje3NpmomfKdCbNHBo9EfvisM5anZ4+SeuVkBRIBAEAQBAEAQBAEAQBAEAQBAEAQEzZG0XU8zJW/NOY4t+cPJSjLS7J45uEtSOzQyh7WuabhwBB4g5hbk7PXTtWiufCBtDo6bAD1pTh+6M3e4eKqzSqJn6qemFe5zBZDzQgMcY4hDgxjiPNBZkh0IAgCAIAgCAIAgCAIAgCAIDpXwd7Qx07ozrEbfddm31h3ktWGVqj0elncK9ivfCLVYqlrOyNnrdmfUG+SrzPyKOrlc69irKkynp7s0bJaqJjxdpNyONhex5ZKeNXJJluGKlNJlm2tveIJpIW0sREZwg4rdnANyVssul1Ron1OiTiorYhu38/wALF+L/AIqPe/BH6v8A0oqLQqTIEAugCAXQC6AIBdALoBdAEAQH1AEBZfg+qsFVh7JGlviOsPYVbhdSNPSyqde55e8k+Oqnd9cj8PV9yjN3JlWZ3Ns85QKz29yv42Hx/pKsxfci7p/1EWDbG9scU8sZo43lrrYi4Au5nqe9WSypOqNGTqFGTWn/AD/ghu31jt/Axfib/tqPeXsQ+qXxX+f0V2sYBFB3G/PTVcmvGJDKkscP7JFIwdHDkP8Ay8O9SgvFfyW4ktEP9xNe1+I2bDa/brb81Y9V+hoanq2UaI7mtY6ocGjq4bAjIX1yUaUXJpFTUYSnJLijXT1PSiQOYwWYSLCxuFGMtaaaIwyd1STS4JTWuwR4GxeiL4rA3U6dKqLkpaY6UuPUwdE0yQhwZizxBunK6UnJWRcYucVJK9+DIiT6MCeX4O1k9omukjOGQhsePHbP0fBcitm9rsjii6k0ld/0KuMmKQvbHcC7Sz3pJPS7oZIt45akv6FdTtcHMa0BzAHC3aLZhJxT2XKGbHGScYrdbkHaQGGGwGbFVk4X8GbOlUK9iEqzOEBN2JPgqIHcJG+RNj6iVKDqSJ43U0yPWOvJIeL3HzcSuPkjLlmpcOHsbnsJrILG2ZPk05KeP7kXdP8AqIse2t56eOeVjqJjy11i4ll3G2ubSrZZEnVGjJnipNOJCO9tN/6+PzZ/Yo92PxIfUQ+BXoq1uBrXx4sOQN7e5cU1STRCOeOlRlG6MnbQHUDY8LWuxWve58sk7i2pHX1C2UY0k7Ik0mJ5dbU3t43VbduyiUtU3L8k07TBdISy7X2uL8OdlZ3d3a5NH1KcpNx2Zj8fYA4MiwlwtfFfLyTuJLZHO/BJ6Y1f5I9XUY8GVsLcPG/NQlLVRVkya624VGNHP0bw4C9uzRIy0uzmLJ25akSTVQ/yP836KeuHxLu7i+H/AGan1QwOYG2BdiGd7DhoouS01RB5VocEvWzGCowskbb07Z6Wt7dVyMqTXuRhk0wlGuTbLtAmUSNFrAC1738VJ5PLUiyXUN5NaRhX1fSEWbhAFgNVyc9RHNl7jW1URlApCAyiNiDwIPrQLkzrG2kkHB7h5OIXXydlyzUuHCRs2tdDKyVlsTTfPQ9hB8F2Lp2ShJxlaLRNvXSPJc+hBcdTdhue+2au7sXyjS+oxvdxJezRR1zZmMphC5rcQcMN7m9jlzGi7HTO1ROHbyppRoqweyOKI9G1xeCST++ajajFOuSFxx44vSnZhHUNe+NvRMb1he3byK4pKTSo5HJGcorSluTIaUfKFsbXHGQAcgAOCsUVvS9S+GNeTUU3ZqrYXBjrwRt5g5juUZp19qIZYSUHcEjPaFGwhwY0BzAD3tIXZwVUuUdzYoNNRW6/8EdOzFHdot0WIjieaKKtfwdjjhqjt+2yINoN/kR/vwUO4viij6iPwRKooLxhzYmvcXG9zaw5KcI+NpWXYoXj1KKbbNe0InBhvCxoyzBuVyadcURzRkobwSPLVBiCAIAgCAyjFyBxI9qBE/eODBVVDf8A6E/i63vUpqpMszKptHnKJWehu/QCeoijcSGuOdtbAXsPJShG5UWYoa5pMs20NobNhkfEaMuLDhJAbnlzddXOUE6o0ynhi9Ok0O3rpo2SClpeje8YcRwgDgcib6nJc7kUvFEfqIRT0Rplejq4yxjZGOODIWNslFTjSUlwRWXG4KM1wPjEIcwsY4EOubm+XDVNUE00jncxJpxT2Zm2uYQ8PY4tc7ELGx8V3uLdNElng7Uls3ZqnlhLThY8HsJNx7VFuFbIhOWFrxTszk2j8sJGg2tYg9o7V15PPUiUuo/+utGZ2m3pAQw4Q3Ba+diu91arrYl9THWmltVGAlp/5b/P9Vy8fsR14Piz5DVx4MD2OIBJFjbXiinGqaEcsNGmSNdRJCW9RjgeJNx7VyThWyIzlia8U7IqrKAgCAIAgJmxYMdRA3jI3yBufUCpRVyRPGrmke78ItLhqQ/skYD4tyP+nzVmZeRf1canfuVZUmU9vcr+Nh8f6SrMX3Iu6f8AURYdsbS2a2eUS0znSB3WcAMzx9JWSlC90aMk8Kk01uQnbV2VY2pX+Q/vXNWP2IdzB8TwQI44oi6PGXgkm9tP+1zxjFNq7HhjxxbjbZsEUbxE4Mw3fhIve4Xai6aXqS0Y5qMkq3og1LAJHADLFa3K6qkqlRmyJLI0vc9M0sQfKXN6rcItwvqVfpim7Nnaxqcm1sqNEdCGvla4XAYXN9xUFBJtMrjhUZyi/a0fZnRRtjvEHFzQb3suvTFLYTePGo3G7RkKaN5hIbhDybi99E0xlTrkl2oTcGlV2bm0wvb4tYXtfF2cbKWnf7Saxq67e38mmmjj6UxGO/WPWJ7NbWUYqOrTRDHHH3O24+vJjCI3ueBGG4Wu7b3PYf3xXFpk3sRj25t1GqTMX9HGyO8eIubiJvZHpiltZx9vHGNxu1ZsFNG8wuDcIeSCL30H6LumLp1yT7cJ6GlVmuqpWYo3MHVc7CRwINlyUFaa4IZMUdUZR4boi7QjDZHgCwBUJqpNIpzxUcjSPc+D+lx1Yd2RtLvE9Ue0qWFXIs6WNzv2LT8IOz+kpsYHWiOL7pyd7j4K7NG42aeqhqhfscyWQ809LdyuZBURyPvhbe9hc5i2ilB1K2WYpqM02att1TZZ5ZGXwvdcXyNrdqSduzmSSlNtEJRIHoMqInMY2QOuy4Fuat1RaSl6GpZMUoKM72Pr62NojbGHENdiN/YF1ziqSOvNCKioXs7PsklOXFx6S5N/FG8bd7hywOWp2fJq9rhNkRjtbw4o8id/kSzxlr/NH2LaLejs4EvDS0HiDxRZFpp8iPULRT5qg+eB7WY8d2tDckcoNKw54Zpar2VGTa6Nrog0Owsvrrmu9yKarhElnxxlFK6VkOOpIeCXOtivqdL8FWpPVZnjkandurN0VW0TmTPDcnnopKa16iyOWKza/QwoqlrTITfrNIHiuQkk2RxZFFyb9Uzd8Yhe1gkxgtGHLRS1QaVk+5inFKd2tjMV0YMQaHYWEkk65hd1xTVcIl38acVG6Rqoq1rXPDgSxxxdxvcFRhNJu+CGLMotqXD3ItXNje51rXKhJ27Kcs9c3I6J8HWz8EDpTrKcvstyHrLvNaMMaVm7pYVG/ctUkYcC1wuCLEcQciFcamrONbb2a6nmfEdAeqeLT6JWGUdLo8fJDRKiCokAgCAIAgCAIAgCAIAgCAIAgCAICXsnZ7p5WRN1cczwHafJSjHU6Jwg5y0o7NBC1jWtaLNaAAOQyC3JUeulSpGxDpWd99hdPEJGD5SMZD6Te1vf2j9VVlhqVozdRi1xtco5eFkPNPqAIAgCAIAgCAIAgCAIAgCAID4gOmbibD6GMyvHykgyB+azUDvOp8FqxQpWz0emxaVqfLLUrjUEAQHPN+N2sBdUQjqHORo+afpDlx4LNlx1ujB1OCvKJTVQYwgCAIAgCAIAgCAIAgCAIAgLduTu10rhPKPk2m7Afnnj9ketXYsd7s19Pg1eUuDo61HoBAEAQHwi+RQHPd690CwmWnbdmrmDMt5t4jl2LNkxVujBn6avKJTAVQYz6gCAIAgCAIAgCAIAgPiAt+6m6LpbS1ALY9Qw5F/fwb7VdjxXuzXg6fV5S4OjNaAAALAZADIAclqPQPqAIAgCAIAgKxvFufHPd8REcmpy6rvtDsPMetVTxKW6M2XplPdbM57tTZc1O7DKwt4HVp7joVmlFx5ME8coOpENRIBAEAQBAEAQBAS9m7NlndhiYXHtPYPtHQKUYuXBKEJTdROgbvbmRw2fMRJJqBbqN7gfSPMrRDEluzfi6ZR3luy1K41BAEAQBAEAQBAEBhNE14LXNDgdQRcHwKcnGk9mVfae4tPJcxExO5dZv4SfYVTLCnwZp9LB8bFarNx6pno4JB9U2Pk5VPDJGeXSzXG549RsioZ6cEg+6SPMZKDjJehS8c1yiI6MjUEeBCiQpgRk6AnwKCiVT7JqH+hBIfuuA8zkpKMn6E1jm+Ez2KPciqf6QbGPrG58mqawyZdHpZvnYsuzNxIGZyuMp4eg3yBufEq2OFLk0Q6SK+7ctEEDWNDWNDWjQAAD1K5KjSklsjYh0IAgCAID/9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9" name="AutoShape 10" descr="data:image/jpeg;base64,/9j/4AAQSkZJRgABAQAAAQABAAD/2wCEAAkGBxITEhIUEhIUFhUWGB4XGBgYGBUTGBcYGxchFxcWFRcYHDQgGBoxHBUULTEhJSkrLy4uFyIzOTMsNygtLisBCgoKDg0OGxAQGy0kHyUvLCw0NDIsLCwsLCwsLCwsLCwsLywsLCwsLCwsLCwsLCwsLCwsLCwsLCwsLCwsLCwsLP/AABEIAKAAoAMBEQACEQEDEQH/xAAbAAEAAgMBAQAAAAAAAAAAAAAABAYCAwcFAf/EAEMQAAEDAgMEBgQMBAYDAAAAAAEAAgMEERIhMQUGUWETIkFxgZEyobHBBxQjQlJicoKS0eHwNFOy0mSiwtPi8TNVY//EABkBAQADAQEAAAAAAAAAAAAAAAACAwQBBf/EAC8RAAICAQMDAwMEAQUBAAAAAAABAhEDEiExBBMiQVFSFDJhM0JxgfBicpGhsSP/2gAMAwEAAhEDEQA/AO4oAgCAIAgMZHhoJcQANSTYDvKC6K1tPfemjuI7yu+rk38R911TLMlwZp9VCPG5Wazfupf6AZGOQxHzP5Kp5pGeXVzfGx49Rtyqf6U8ng4t/pUHOT9Sl5ZvlkN87zq9x73ErlshbPjZ3jR7h3EhLFsmU+26lnozyeLi71OXVOS9SayzXDPYo9+apnphkg5jCfMfkprNJFseqmudyy7M35p5LCQGJ3PrN/EPeArY5ovk0w6qEudizRStcA5pDgdCDcHxCuNCafBmh0IAgCAIAgCAIAgK3vFvdFT3Yy0kvAHqt+0fcPUqp5VHgz5eojDZbs55tbbE1QbyvJHY0ZNHcPes0pOXJ588kp8kFRIBAEAQBAEAQBATNl7Vmp3YonlvEatPe3RSjJx4JwySg/E6Fu9vjHPZkoEcmgz6rvsnsPI+taYZVLZm/F1Kns9mWdWmkIAgCAIAgBKA5/vXvgXXipnWbo6QankzgOazZMvpEwZ+pvxgUlUGM+oAgCAIAgCAIAgCAID4UBct1N7zGRFUElmjXnMt5O4t59ivx5a2ZrwdTXjI6G0gi4zBWk9A+oAgCAIDn+/O8uIup4T1RlI4dp+gOXHyWbLk/ajB1Of9kSlKgxhAEAQBAEAQBAEAQBAEAQBAXDcjeXoyIJj1Dkxx+Yfon6p9SvxZK2Zr6bPXjLg6KtJ6AQBAVvfXbvxeLAw/KyZD6re135foqss9KM/UZdEaXLOWrIeYfUAQBAEAQBAEAQBAEAQBAEAQHwoDp2423enjMbz8pGNT85ugPeND4cVrxTtUz0umy61T5RaFaaTGR4aCSbAC5PADUoDje3NpmomfKdCbNHBo9EfvisM5anZ4+SeuVkBRIBAEAQBAEAQBAEAQBAEAQBAEAQEzZG0XU8zJW/NOY4t+cPJSjLS7J45uEtSOzQyh7WuabhwBB4g5hbk7PXTtWiufCBtDo6bAD1pTh+6M3e4eKqzSqJn6qemFe5zBZDzQgMcY4hDgxjiPNBZkh0IAgCAIAgCAIAgCAIAgCAIDpXwd7Qx07ozrEbfddm31h3ktWGVqj0elncK9ivfCLVYqlrOyNnrdmfUG+SrzPyKOrlc69irKkynp7s0bJaqJjxdpNyONhex5ZKeNXJJluGKlNJlm2tveIJpIW0sREZwg4rdnANyVssul1Ron1OiTiorYhu38/wALF+L/AIqPe/BH6v8A0oqLQqTIEAugCAXQC6AIBdALoBdAEAQH1AEBZfg+qsFVh7JGlviOsPYVbhdSNPSyqde55e8k+Oqnd9cj8PV9yjN3JlWZ3Ns85QKz29yv42Hx/pKsxfci7p/1EWDbG9scU8sZo43lrrYi4Au5nqe9WSypOqNGTqFGTWn/AD/ghu31jt/Axfib/tqPeXsQ+qXxX+f0V2sYBFB3G/PTVcmvGJDKkscP7JFIwdHDkP8Ay8O9SgvFfyW4ktEP9xNe1+I2bDa/brb81Y9V+hoanq2UaI7mtY6ocGjq4bAjIX1yUaUXJpFTUYSnJLijXT1PSiQOYwWYSLCxuFGMtaaaIwyd1STS4JTWuwR4GxeiL4rA3U6dKqLkpaY6UuPUwdE0yQhwZizxBunK6UnJWRcYucVJK9+DIiT6MCeX4O1k9omukjOGQhsePHbP0fBcitm9rsjii6k0ld/0KuMmKQvbHcC7Sz3pJPS7oZIt45akv6FdTtcHMa0BzAHC3aLZhJxT2XKGbHGScYrdbkHaQGGGwGbFVk4X8GbOlUK9iEqzOEBN2JPgqIHcJG+RNj6iVKDqSJ43U0yPWOvJIeL3HzcSuPkjLlmpcOHsbnsJrILG2ZPk05KeP7kXdP8AqIse2t56eOeVjqJjy11i4ll3G2ubSrZZEnVGjJnipNOJCO9tN/6+PzZ/Yo92PxIfUQ+BXoq1uBrXx4sOQN7e5cU1STRCOeOlRlG6MnbQHUDY8LWuxWve58sk7i2pHX1C2UY0k7Ik0mJ5dbU3t43VbduyiUtU3L8k07TBdISy7X2uL8OdlZ3d3a5NH1KcpNx2Zj8fYA4MiwlwtfFfLyTuJLZHO/BJ6Y1f5I9XUY8GVsLcPG/NQlLVRVkya624VGNHP0bw4C9uzRIy0uzmLJ25akSTVQ/yP836KeuHxLu7i+H/AGan1QwOYG2BdiGd7DhoouS01RB5VocEvWzGCowskbb07Z6Wt7dVyMqTXuRhk0wlGuTbLtAmUSNFrAC1738VJ5PLUiyXUN5NaRhX1fSEWbhAFgNVyc9RHNl7jW1URlApCAyiNiDwIPrQLkzrG2kkHB7h5OIXXydlyzUuHCRs2tdDKyVlsTTfPQ9hB8F2Lp2ShJxlaLRNvXSPJc+hBcdTdhue+2au7sXyjS+oxvdxJezRR1zZmMphC5rcQcMN7m9jlzGi7HTO1ROHbyppRoqweyOKI9G1xeCST++ajajFOuSFxx44vSnZhHUNe+NvRMb1he3byK4pKTSo5HJGcorSluTIaUfKFsbXHGQAcgAOCsUVvS9S+GNeTUU3ZqrYXBjrwRt5g5juUZp19qIZYSUHcEjPaFGwhwY0BzAD3tIXZwVUuUdzYoNNRW6/8EdOzFHdot0WIjieaKKtfwdjjhqjt+2yINoN/kR/vwUO4viij6iPwRKooLxhzYmvcXG9zaw5KcI+NpWXYoXj1KKbbNe0InBhvCxoyzBuVyadcURzRkobwSPLVBiCAIAgCAyjFyBxI9qBE/eODBVVDf8A6E/i63vUpqpMszKptHnKJWehu/QCeoijcSGuOdtbAXsPJShG5UWYoa5pMs20NobNhkfEaMuLDhJAbnlzddXOUE6o0ynhi9Ok0O3rpo2SClpeje8YcRwgDgcib6nJc7kUvFEfqIRT0Rplejq4yxjZGOODIWNslFTjSUlwRWXG4KM1wPjEIcwsY4EOubm+XDVNUE00jncxJpxT2Zm2uYQ8PY4tc7ELGx8V3uLdNElng7Uls3ZqnlhLThY8HsJNx7VFuFbIhOWFrxTszk2j8sJGg2tYg9o7V15PPUiUuo/+utGZ2m3pAQw4Q3Ba+diu91arrYl9THWmltVGAlp/5b/P9Vy8fsR14Piz5DVx4MD2OIBJFjbXiinGqaEcsNGmSNdRJCW9RjgeJNx7VyThWyIzlia8U7IqrKAgCAIAgJmxYMdRA3jI3yBufUCpRVyRPGrmke78ItLhqQ/skYD4tyP+nzVmZeRf1canfuVZUmU9vcr+Nh8f6SrMX3Iu6f8AURYdsbS2a2eUS0znSB3WcAMzx9JWSlC90aMk8Kk01uQnbV2VY2pX+Q/vXNWP2IdzB8TwQI44oi6PGXgkm9tP+1zxjFNq7HhjxxbjbZsEUbxE4Mw3fhIve4Xai6aXqS0Y5qMkq3og1LAJHADLFa3K6qkqlRmyJLI0vc9M0sQfKXN6rcItwvqVfpim7Nnaxqcm1sqNEdCGvla4XAYXN9xUFBJtMrjhUZyi/a0fZnRRtjvEHFzQb3suvTFLYTePGo3G7RkKaN5hIbhDybi99E0xlTrkl2oTcGlV2bm0wvb4tYXtfF2cbKWnf7Saxq67e38mmmjj6UxGO/WPWJ7NbWUYqOrTRDHHH3O24+vJjCI3ueBGG4Wu7b3PYf3xXFpk3sRj25t1GqTMX9HGyO8eIubiJvZHpiltZx9vHGNxu1ZsFNG8wuDcIeSCL30H6LumLp1yT7cJ6GlVmuqpWYo3MHVc7CRwINlyUFaa4IZMUdUZR4boi7QjDZHgCwBUJqpNIpzxUcjSPc+D+lx1Yd2RtLvE9Ue0qWFXIs6WNzv2LT8IOz+kpsYHWiOL7pyd7j4K7NG42aeqhqhfscyWQ809LdyuZBURyPvhbe9hc5i2ilB1K2WYpqM02att1TZZ5ZGXwvdcXyNrdqSduzmSSlNtEJRIHoMqInMY2QOuy4Fuat1RaSl6GpZMUoKM72Pr62NojbGHENdiN/YF1ziqSOvNCKioXs7PsklOXFx6S5N/FG8bd7hywOWp2fJq9rhNkRjtbw4o8id/kSzxlr/NH2LaLejs4EvDS0HiDxRZFpp8iPULRT5qg+eB7WY8d2tDckcoNKw54Zpar2VGTa6Nrog0Owsvrrmu9yKarhElnxxlFK6VkOOpIeCXOtivqdL8FWpPVZnjkandurN0VW0TmTPDcnnopKa16iyOWKza/QwoqlrTITfrNIHiuQkk2RxZFFyb9Uzd8Yhe1gkxgtGHLRS1QaVk+5inFKd2tjMV0YMQaHYWEkk65hd1xTVcIl38acVG6Rqoq1rXPDgSxxxdxvcFRhNJu+CGLMotqXD3ItXNje51rXKhJ27Kcs9c3I6J8HWz8EDpTrKcvstyHrLvNaMMaVm7pYVG/ctUkYcC1wuCLEcQciFcamrONbb2a6nmfEdAeqeLT6JWGUdLo8fJDRKiCokAgCAIAgCAIAgCAIAgCAIAgCAICXsnZ7p5WRN1cczwHafJSjHU6Jwg5y0o7NBC1jWtaLNaAAOQyC3JUeulSpGxDpWd99hdPEJGD5SMZD6Te1vf2j9VVlhqVozdRi1xtco5eFkPNPqAIAgCAIAgCAIAgCAIAgCAID4gOmbibD6GMyvHykgyB+azUDvOp8FqxQpWz0emxaVqfLLUrjUEAQHPN+N2sBdUQjqHORo+afpDlx4LNlx1ujB1OCvKJTVQYwgCAIAgCAIAgCAIAgCAIAgLduTu10rhPKPk2m7Afnnj9ketXYsd7s19Pg1eUuDo61HoBAEAQHwi+RQHPd690CwmWnbdmrmDMt5t4jl2LNkxVujBn6avKJTAVQYz6gCAIAgCAIAgCAIAgPiAt+6m6LpbS1ALY9Qw5F/fwb7VdjxXuzXg6fV5S4OjNaAAALAZADIAclqPQPqAIAgCAIAgKxvFufHPd8REcmpy6rvtDsPMetVTxKW6M2XplPdbM57tTZc1O7DKwt4HVp7joVmlFx5ME8coOpENRIBAEAQBAEAQBAS9m7NlndhiYXHtPYPtHQKUYuXBKEJTdROgbvbmRw2fMRJJqBbqN7gfSPMrRDEluzfi6ZR3luy1K41BAEAQBAEAQBAEBhNE14LXNDgdQRcHwKcnGk9mVfae4tPJcxExO5dZv4SfYVTLCnwZp9LB8bFarNx6pno4JB9U2Pk5VPDJGeXSzXG549RsioZ6cEg+6SPMZKDjJehS8c1yiI6MjUEeBCiQpgRk6AnwKCiVT7JqH+hBIfuuA8zkpKMn6E1jm+Ez2KPciqf6QbGPrG58mqawyZdHpZvnYsuzNxIGZyuMp4eg3yBufEq2OFLk0Q6SK+7ctEEDWNDWNDWjQAAD1K5KjSklsjYh0IAgCAID/9k="/>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16" name="Avrundet rektangel 15"/>
          <p:cNvSpPr/>
          <p:nvPr/>
        </p:nvSpPr>
        <p:spPr>
          <a:xfrm>
            <a:off x="155575" y="1219200"/>
            <a:ext cx="8839200" cy="5334001"/>
          </a:xfrm>
          <a:prstGeom prst="roundRect">
            <a:avLst>
              <a:gd name="adj" fmla="val 10000"/>
            </a:avLst>
          </a:prstGeom>
          <a:ln w="38100"/>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11" name="Likebent trekant 10"/>
          <p:cNvSpPr/>
          <p:nvPr/>
        </p:nvSpPr>
        <p:spPr>
          <a:xfrm>
            <a:off x="2133600" y="1524000"/>
            <a:ext cx="4653687" cy="4800600"/>
          </a:xfrm>
          <a:prstGeom prst="triangl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12" name="Gruppe 11"/>
          <p:cNvGrpSpPr/>
          <p:nvPr/>
        </p:nvGrpSpPr>
        <p:grpSpPr>
          <a:xfrm>
            <a:off x="3609876" y="2478291"/>
            <a:ext cx="1701140" cy="568195"/>
            <a:chOff x="990548" y="456606"/>
            <a:chExt cx="839651" cy="271868"/>
          </a:xfrm>
        </p:grpSpPr>
        <p:sp>
          <p:nvSpPr>
            <p:cNvPr id="29" name="Avrundet rektangel 28"/>
            <p:cNvSpPr/>
            <p:nvPr/>
          </p:nvSpPr>
          <p:spPr>
            <a:xfrm>
              <a:off x="990548" y="456606"/>
              <a:ext cx="839651" cy="271868"/>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0" name="Avrundet rektangel 5"/>
            <p:cNvSpPr/>
            <p:nvPr/>
          </p:nvSpPr>
          <p:spPr>
            <a:xfrm>
              <a:off x="1003820" y="469878"/>
              <a:ext cx="813107" cy="2453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b-NO" sz="2000" kern="1200" dirty="0" err="1" smtClean="0"/>
                <a:t>Verification</a:t>
              </a:r>
              <a:endParaRPr lang="nb-NO" sz="2000" kern="1200" dirty="0"/>
            </a:p>
          </p:txBody>
        </p:sp>
      </p:grpSp>
      <p:grpSp>
        <p:nvGrpSpPr>
          <p:cNvPr id="13" name="Gruppe 12"/>
          <p:cNvGrpSpPr/>
          <p:nvPr/>
        </p:nvGrpSpPr>
        <p:grpSpPr>
          <a:xfrm>
            <a:off x="3444973" y="3117510"/>
            <a:ext cx="2030944" cy="568195"/>
            <a:chOff x="909155" y="762457"/>
            <a:chExt cx="1002436" cy="271868"/>
          </a:xfrm>
        </p:grpSpPr>
        <p:sp>
          <p:nvSpPr>
            <p:cNvPr id="27" name="Avrundet rektangel 26"/>
            <p:cNvSpPr/>
            <p:nvPr/>
          </p:nvSpPr>
          <p:spPr>
            <a:xfrm>
              <a:off x="909155" y="762457"/>
              <a:ext cx="1002436" cy="271868"/>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Avrundet rektangel 7"/>
            <p:cNvSpPr/>
            <p:nvPr/>
          </p:nvSpPr>
          <p:spPr>
            <a:xfrm>
              <a:off x="922427" y="775729"/>
              <a:ext cx="975892" cy="2453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b-NO" sz="2000" kern="1200" dirty="0" err="1" smtClean="0"/>
                <a:t>Persistency</a:t>
              </a:r>
              <a:endParaRPr lang="nb-NO" sz="2000" kern="1200" dirty="0"/>
            </a:p>
          </p:txBody>
        </p:sp>
      </p:grpSp>
      <p:grpSp>
        <p:nvGrpSpPr>
          <p:cNvPr id="14" name="Gruppe 13"/>
          <p:cNvGrpSpPr/>
          <p:nvPr/>
        </p:nvGrpSpPr>
        <p:grpSpPr>
          <a:xfrm>
            <a:off x="3280056" y="3756731"/>
            <a:ext cx="2360780" cy="568195"/>
            <a:chOff x="827755" y="1068309"/>
            <a:chExt cx="1165237" cy="271868"/>
          </a:xfrm>
        </p:grpSpPr>
        <p:sp>
          <p:nvSpPr>
            <p:cNvPr id="25" name="Avrundet rektangel 24"/>
            <p:cNvSpPr/>
            <p:nvPr/>
          </p:nvSpPr>
          <p:spPr>
            <a:xfrm>
              <a:off x="827755" y="1068309"/>
              <a:ext cx="1165237" cy="271868"/>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6" name="Avrundet rektangel 9"/>
            <p:cNvSpPr/>
            <p:nvPr/>
          </p:nvSpPr>
          <p:spPr>
            <a:xfrm>
              <a:off x="841027" y="1081581"/>
              <a:ext cx="1138693" cy="2453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b-NO" sz="2000" kern="1200" dirty="0" err="1" smtClean="0"/>
                <a:t>Procedures</a:t>
              </a:r>
              <a:endParaRPr lang="nb-NO" sz="2000" kern="1200" dirty="0"/>
            </a:p>
          </p:txBody>
        </p:sp>
      </p:grpSp>
      <p:grpSp>
        <p:nvGrpSpPr>
          <p:cNvPr id="15" name="Gruppe 14"/>
          <p:cNvGrpSpPr/>
          <p:nvPr/>
        </p:nvGrpSpPr>
        <p:grpSpPr>
          <a:xfrm>
            <a:off x="3032694" y="4395951"/>
            <a:ext cx="2855501" cy="568195"/>
            <a:chOff x="705662" y="1374161"/>
            <a:chExt cx="1409422" cy="271868"/>
          </a:xfrm>
        </p:grpSpPr>
        <p:sp>
          <p:nvSpPr>
            <p:cNvPr id="23" name="Avrundet rektangel 22"/>
            <p:cNvSpPr/>
            <p:nvPr/>
          </p:nvSpPr>
          <p:spPr>
            <a:xfrm>
              <a:off x="705662" y="1374161"/>
              <a:ext cx="1409422" cy="271868"/>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4" name="Avrundet rektangel 11"/>
            <p:cNvSpPr/>
            <p:nvPr/>
          </p:nvSpPr>
          <p:spPr>
            <a:xfrm>
              <a:off x="718934" y="1387433"/>
              <a:ext cx="1382878" cy="2453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b-NO" sz="2000" kern="1200" dirty="0" err="1" smtClean="0"/>
                <a:t>Policies</a:t>
              </a:r>
              <a:endParaRPr lang="nb-NO" sz="2000" kern="1200" dirty="0"/>
            </a:p>
          </p:txBody>
        </p:sp>
      </p:grpSp>
      <p:grpSp>
        <p:nvGrpSpPr>
          <p:cNvPr id="17" name="Gruppe 16"/>
          <p:cNvGrpSpPr/>
          <p:nvPr/>
        </p:nvGrpSpPr>
        <p:grpSpPr>
          <a:xfrm>
            <a:off x="2785319" y="5035172"/>
            <a:ext cx="3350254" cy="568195"/>
            <a:chOff x="583562" y="1680013"/>
            <a:chExt cx="1653623" cy="271868"/>
          </a:xfrm>
        </p:grpSpPr>
        <p:sp>
          <p:nvSpPr>
            <p:cNvPr id="21" name="Avrundet rektangel 20"/>
            <p:cNvSpPr/>
            <p:nvPr/>
          </p:nvSpPr>
          <p:spPr>
            <a:xfrm>
              <a:off x="583562" y="1680013"/>
              <a:ext cx="1653623" cy="271868"/>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2" name="Avrundet rektangel 13"/>
            <p:cNvSpPr/>
            <p:nvPr/>
          </p:nvSpPr>
          <p:spPr>
            <a:xfrm>
              <a:off x="596834" y="1693285"/>
              <a:ext cx="1627079" cy="2453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b-NO" sz="2000" kern="1200" dirty="0" smtClean="0"/>
                <a:t>Properties</a:t>
              </a:r>
              <a:endParaRPr lang="nb-NO" sz="2000" kern="1200" dirty="0"/>
            </a:p>
          </p:txBody>
        </p:sp>
      </p:grpSp>
      <p:grpSp>
        <p:nvGrpSpPr>
          <p:cNvPr id="18" name="Gruppe 17"/>
          <p:cNvGrpSpPr/>
          <p:nvPr/>
        </p:nvGrpSpPr>
        <p:grpSpPr>
          <a:xfrm>
            <a:off x="2509721" y="5674393"/>
            <a:ext cx="3901450" cy="568195"/>
            <a:chOff x="447532" y="1985865"/>
            <a:chExt cx="1925683" cy="271868"/>
          </a:xfrm>
        </p:grpSpPr>
        <p:sp>
          <p:nvSpPr>
            <p:cNvPr id="19" name="Avrundet rektangel 18"/>
            <p:cNvSpPr/>
            <p:nvPr/>
          </p:nvSpPr>
          <p:spPr>
            <a:xfrm>
              <a:off x="447532" y="1985865"/>
              <a:ext cx="1925683" cy="271868"/>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0" name="Avrundet rektangel 15"/>
            <p:cNvSpPr/>
            <p:nvPr/>
          </p:nvSpPr>
          <p:spPr>
            <a:xfrm>
              <a:off x="460804" y="1999137"/>
              <a:ext cx="1899139" cy="2453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b-NO" sz="2000" kern="1200" dirty="0" smtClean="0"/>
                <a:t>Purpose</a:t>
              </a:r>
              <a:endParaRPr lang="nb-NO" sz="2000" kern="1200" dirty="0"/>
            </a:p>
          </p:txBody>
        </p:sp>
      </p:grpSp>
      <p:pic>
        <p:nvPicPr>
          <p:cNvPr id="32" name="Picture 2"/>
          <p:cNvPicPr>
            <a:picLocks noChangeAspect="1" noChangeArrowheads="1"/>
          </p:cNvPicPr>
          <p:nvPr/>
        </p:nvPicPr>
        <p:blipFill>
          <a:blip r:embed="rId3"/>
          <a:srcRect/>
          <a:stretch>
            <a:fillRect/>
          </a:stretch>
        </p:blipFill>
        <p:spPr bwMode="auto">
          <a:xfrm>
            <a:off x="257175" y="304800"/>
            <a:ext cx="1571625" cy="523875"/>
          </a:xfrm>
          <a:prstGeom prst="rect">
            <a:avLst/>
          </a:prstGeom>
          <a:noFill/>
          <a:ln w="9525">
            <a:noFill/>
            <a:miter lim="800000"/>
            <a:headEnd/>
            <a:tailEnd/>
          </a:ln>
        </p:spPr>
      </p:pic>
      <p:sp>
        <p:nvSpPr>
          <p:cNvPr id="33" name="Rektangel 4"/>
          <p:cNvSpPr>
            <a:spLocks noChangeArrowheads="1"/>
          </p:cNvSpPr>
          <p:nvPr/>
        </p:nvSpPr>
        <p:spPr bwMode="auto">
          <a:xfrm>
            <a:off x="2994722" y="304800"/>
            <a:ext cx="3160906" cy="830997"/>
          </a:xfrm>
          <a:prstGeom prst="rect">
            <a:avLst/>
          </a:prstGeom>
          <a:noFill/>
          <a:ln>
            <a:noFill/>
          </a:ln>
          <a:extLst/>
        </p:spPr>
        <p:txBody>
          <a:bodyPr wrap="square">
            <a:spAutoFit/>
          </a:bodyPr>
          <a:lstStyle/>
          <a:p>
            <a:pPr fontAlgn="auto">
              <a:spcBef>
                <a:spcPts val="0"/>
              </a:spcBef>
              <a:spcAft>
                <a:spcPts val="0"/>
              </a:spcAft>
              <a:defRPr/>
            </a:pPr>
            <a:r>
              <a:rPr lang="en-GB" sz="2400" b="1" dirty="0" smtClean="0">
                <a:solidFill>
                  <a:schemeClr val="accent1">
                    <a:lumMod val="75000"/>
                  </a:schemeClr>
                </a:solidFill>
                <a:latin typeface="+mj-lt"/>
                <a:cs typeface="Times New Roman" pitchFamily="18" charset="0"/>
              </a:rPr>
              <a:t>Preservation Policy – institutional context</a:t>
            </a:r>
            <a:endParaRPr lang="en-GB" sz="2400" b="1" dirty="0">
              <a:solidFill>
                <a:schemeClr val="accent1">
                  <a:lumMod val="75000"/>
                </a:schemeClr>
              </a:solidFill>
              <a:latin typeface="+mj-lt"/>
            </a:endParaRPr>
          </a:p>
        </p:txBody>
      </p:sp>
      <p:sp>
        <p:nvSpPr>
          <p:cNvPr id="3" name="Høyre klammeparentes 2"/>
          <p:cNvSpPr/>
          <p:nvPr/>
        </p:nvSpPr>
        <p:spPr>
          <a:xfrm>
            <a:off x="6939385" y="4964146"/>
            <a:ext cx="599229" cy="1360789"/>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 name="TekstSylinder 6"/>
          <p:cNvSpPr txBox="1"/>
          <p:nvPr/>
        </p:nvSpPr>
        <p:spPr>
          <a:xfrm>
            <a:off x="7679377" y="5459874"/>
            <a:ext cx="931223" cy="338554"/>
          </a:xfrm>
          <a:prstGeom prst="rect">
            <a:avLst/>
          </a:prstGeom>
          <a:noFill/>
        </p:spPr>
        <p:txBody>
          <a:bodyPr wrap="square" rtlCol="0">
            <a:spAutoFit/>
          </a:bodyPr>
          <a:lstStyle/>
          <a:p>
            <a:r>
              <a:rPr lang="en-GB" sz="1600" i="1" dirty="0" smtClean="0">
                <a:latin typeface="+mn-lt"/>
              </a:rPr>
              <a:t>Context</a:t>
            </a:r>
            <a:endParaRPr lang="en-GB" sz="1600" i="1" dirty="0">
              <a:latin typeface="+mn-lt"/>
            </a:endParaRPr>
          </a:p>
        </p:txBody>
      </p:sp>
      <p:sp>
        <p:nvSpPr>
          <p:cNvPr id="8" name="Venstre klammeparentes 7"/>
          <p:cNvSpPr/>
          <p:nvPr/>
        </p:nvSpPr>
        <p:spPr>
          <a:xfrm>
            <a:off x="2286000" y="2478291"/>
            <a:ext cx="571927" cy="1818897"/>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4" name="TekstSylinder 33"/>
          <p:cNvSpPr txBox="1"/>
          <p:nvPr/>
        </p:nvSpPr>
        <p:spPr>
          <a:xfrm>
            <a:off x="587107" y="3232330"/>
            <a:ext cx="1521753" cy="338554"/>
          </a:xfrm>
          <a:prstGeom prst="rect">
            <a:avLst/>
          </a:prstGeom>
          <a:noFill/>
        </p:spPr>
        <p:txBody>
          <a:bodyPr wrap="square" rtlCol="0">
            <a:spAutoFit/>
          </a:bodyPr>
          <a:lstStyle/>
          <a:p>
            <a:r>
              <a:rPr lang="en-GB" sz="1600" i="1" dirty="0" smtClean="0">
                <a:latin typeface="+mn-lt"/>
              </a:rPr>
              <a:t>Implementation</a:t>
            </a:r>
            <a:endParaRPr lang="en-GB" sz="1600" i="1" dirty="0">
              <a:latin typeface="+mn-lt"/>
            </a:endParaRPr>
          </a:p>
        </p:txBody>
      </p:sp>
      <p:sp>
        <p:nvSpPr>
          <p:cNvPr id="6" name="TextBox 5"/>
          <p:cNvSpPr txBox="1"/>
          <p:nvPr/>
        </p:nvSpPr>
        <p:spPr>
          <a:xfrm>
            <a:off x="5029200" y="1371600"/>
            <a:ext cx="3810000" cy="430887"/>
          </a:xfrm>
          <a:prstGeom prst="rect">
            <a:avLst/>
          </a:prstGeom>
          <a:noFill/>
        </p:spPr>
        <p:txBody>
          <a:bodyPr wrap="square" rtlCol="0">
            <a:spAutoFit/>
          </a:bodyPr>
          <a:lstStyle/>
          <a:p>
            <a:r>
              <a:rPr lang="en-GB" sz="1100" dirty="0" smtClean="0">
                <a:latin typeface="+mn-lt"/>
              </a:rPr>
              <a:t>Concepts/vocabulary from: Reagan </a:t>
            </a:r>
            <a:r>
              <a:rPr lang="en-GB" sz="1100" dirty="0">
                <a:latin typeface="+mn-lt"/>
              </a:rPr>
              <a:t>W. Moore &amp; </a:t>
            </a:r>
            <a:r>
              <a:rPr lang="en-GB" sz="1100" dirty="0" err="1">
                <a:latin typeface="+mn-lt"/>
              </a:rPr>
              <a:t>Arcot</a:t>
            </a:r>
            <a:r>
              <a:rPr lang="en-GB" sz="1100" dirty="0">
                <a:latin typeface="+mn-lt"/>
              </a:rPr>
              <a:t> </a:t>
            </a:r>
            <a:r>
              <a:rPr lang="en-GB" sz="1100" dirty="0" err="1">
                <a:latin typeface="+mn-lt"/>
              </a:rPr>
              <a:t>Rajasekar</a:t>
            </a:r>
            <a:r>
              <a:rPr lang="en-GB" sz="1100" dirty="0">
                <a:latin typeface="+mn-lt"/>
              </a:rPr>
              <a:t> (2012):</a:t>
            </a:r>
            <a:r>
              <a:rPr lang="en-GB" sz="1100" dirty="0">
                <a:latin typeface="+mn-lt"/>
                <a:hlinkClick r:id="" action="ppaction://noaction"/>
              </a:rPr>
              <a:t> </a:t>
            </a:r>
            <a:r>
              <a:rPr lang="en-GB" sz="1100" i="1" dirty="0">
                <a:latin typeface="+mn-lt"/>
                <a:hlinkClick r:id="" action="ppaction://noaction"/>
              </a:rPr>
              <a:t>Policy Based Data management – </a:t>
            </a:r>
            <a:r>
              <a:rPr lang="en-GB" sz="1100" i="1" dirty="0" err="1">
                <a:latin typeface="+mn-lt"/>
                <a:hlinkClick r:id="" action="ppaction://noaction"/>
              </a:rPr>
              <a:t>iRODS</a:t>
            </a:r>
            <a:endParaRPr lang="en-US" sz="1100" dirty="0">
              <a:latin typeface="+mn-lt"/>
            </a:endParaRPr>
          </a:p>
        </p:txBody>
      </p:sp>
    </p:spTree>
    <p:extLst>
      <p:ext uri="{BB962C8B-B14F-4D97-AF65-F5344CB8AC3E}">
        <p14:creationId xmlns:p14="http://schemas.microsoft.com/office/powerpoint/2010/main" val="22393908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8" grpId="0" animBg="1"/>
      <p:bldP spid="3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data:image/png;base64,iVBORw0KGgoAAAANSUhEUgAAAOEAAADhCAMAAAAJbSJIAAAAwFBMVEX///8AAABpWFoAjUVmVVdgTVBaRklcSUv5+Pj9/PzJxMReS0708/PTz8+Pg4TY1NQAij4ZkEoAhzeCdHbOycrn5OR7bW6IfH2UiYrExMSkyrF8fHwAhTOakJG+uLifn5+ysrK31L9AQECdxqltroPr6enc6t/y9vJvX2E7ml6up6iMjIxNTU0rKys1NTUYGBhwcHBlZWV0dHSlnJ1ROz4AgSero6Tj7ubK39BNNThLoGkvlldlq32KvZpXpHJ5tIztXWbGAAAOV0lEQVR4nO2dCXubOBCGMUWAjR3S+ErqxqHpunXtpm1iJ91em///r3YkLoEOxA1uvme3TWRB9VowGo1GoA1OXVrbDahdL4T91wth//VCWJFu71f7m523vsJae7ub/er+tpl/umbCu/u95240kTaut7+/q7cJ9RHerTxXiJaU663qw6yH8Mv+ylakC2Vf7b/U0pYaCL+txznpQo3X36pvTtWEq0lBulCTVcUtqpTwoSxeAPlQZaOqI7z1KsHz5VU3lFRFuJpXyIc1r+pqrYbwZlgxH9bwppK2VUD41asBz5f3tQOEX9e18WGtSzOWJfRq5cPyWiW8qZ0Pq9z9WIbwIa9nVlR2mQGyOOEXVb+6CrnFfdbChLsG+bB2DRN+LupcF9f4c5OEXuN8WMWsahHC2+Y70Ne4iLdagHDfEh/WvgnCamZIRTWpnfC2qTFQJDvvlZqTcNUyH1bOaVU+Qq9tOqJ8NjUXYZNejExuXYTiyG7T2tRCeNe2jaFlq0eQlQlv24ZKSdmkqhJ+bpuIkaqbqkjYPUBlRDXCLgKqIioRdhNQEVGFsGtGJpaKuVEgvGubQyKFQUOBsEvjYFp2FYTd8WR4yvZuMgm74ouKlOmjZhF6bRNkKmumkUHYhflgljLmi3LC7o4TtORjhpywy2Y0ltygSgnbDTqpSxqekhG2GTbMJ1mQUULYj5vQl+RWlBC2FdkuonERQq/tVueSeFQUEnZ1xiSScCYlJOzTNYolvE5FhE0vgJaXaAlVQPil7fYWkGAhXEDY9RkFT4JZBp/woe3WFhI/Y4NP2A9/NC2+f8olbCYRqHpxU4u4hG23tLBUCb22G1pYPM+GQ/i17XaWECeTkUNYbzplvVqrEPa5C3mdyBJ6bTeylNg7kSVsu40llU3Y17EwFDMmMoR1ZN03qWEWYR9CwHKlA8Rpwqo3hjSvuZywT/E1kW6lhF7bzatAnpSw7dZVIhlhP2e+aT1ICPuyUCHXRELYdtsqkpiw/4Ohr5WQ8DQu0tRlmiCUHPT9/T9p/f63sSbnlYjwm/iQP48X52m9fddck3Pqm4BQPLl/fvuK1UV3CdcCQuFizIdHAOpTH475hOK1iudz6LH/nlP6p7v3Ib2GQRGKl+1/QQ8+N9i+8tpzCa+E9V9DF75psH3ldcUlFC9W9I/Q5hFK0kj7R0glnsaEEpeth4QrDqEnrt5DQo9DKFn2BcJXvz6l9eudNt8uFmGl0XZx0LQFpWt/gN1Nw4Iz/G/MtnGNqe9kjJZx0XYEBfPL6PcnEvxzl4uDHwUcbxdbBUKXQyip/prj0bx6BSP+3DRQROigS01DRixk4vziBVVkjnA9qooFh2gHkypxAHpypE6CeVwoQP53OTYNU4FQYwll+ep8QvDa5pZuRITIgOYauo4cX4ZuLMGBcnQjKEC6buF6dIHpwtcUH+M45jp1EuRp2hLOpTukw8cWPkm27hjC+wzC84u0HvmEaOT6OkCjNO3aMKZBAbBZc1wvLHC3OlpjZH3iRtpoGxOKg9+WhnGmabpuTOHMeQjvGUJZIiIQnv9+z+gDl9AKU9+hLQgTosij3+oOITwLCw4G9NAaGdeJf25j6dG1P0M+oTNHOtrlINwzhJ6ckG9LpYRzx+9DCeGlMqG1WSPdHKsTegyhLIMmF6GxmPqCH7dJQt0n1LdBjQX0ywgIowJcNsKERvSrHhDO8aV6rU7oMoSybRW5CPXQCuq4+VzCuIph2phQT9hSIIwLYsKRo4NxViXcMISy2vkIEUIO/I8M8p3zCA0UyEJzDRMGBfgw0ycMa6CYUFsYYJxVCbX6CNF6QhTZUoYQbOkkqINL4T5chgWgDbkPgwL3CcWErgmDS2FC6ZLMz/NX559UCaW21EpaGi0gFFuaEUUIw6KxsFUJb1OEsuFQe3+BXZi0Ht9gQodqqE8YLtBtQsIok9NI29LwwKUa4RwPlEiR8D5FKA0GfzwX+DRjE+zl0hcitx1DCNcqCmosDGwqGMIZeD3TZajpSEwIX5eOb3QlwlWKUL7z4KeAkLhTkekED4wlnB9p07nQWEINGYwtFRDCNwqAl0qE+xShNEHhHQ4msl4bGB97YYZGj3iUmukcI8Ijwj7yyHQi07m18e9W8qLU5iiq4dtS/0CfkNRG4VknpkNOoqCbFKE06/k3XKXnb96l9R1/5s5CkbnSbDYKG2CPZjPy9ySsQUznJvibVlQDNI8OjGvDWYNQ55g9WKBditCTVcaxtveKJ+6MvBShNJmth3P8OO4dEopDiVpPCa9eCGmdPiF4ba9+ff9IifpwTIn8RiJGQ6qUGFc7NLFDUo85EFehCsonn+UiZL22x0/BssyTaZqWaVnwv2nC2GyaP2Dkss/8UvyHeQQrZi9Nc+m3enQ08Xg4M/Dnpv/fEQo2C1Kb/GEdy2/4SBNKbenwgnFozh//4E8OMNGJFPulMLWNhT1v8OnAefMJiZfiHqka2Lm1LYMuKE+YtqWetPaHt6xn+hbuzCF4UVYk3IeE0IUpR1wMfWhDPXBKJzEhDixRVWCARoljyhOmx8OMnVwffz8mrlIMfEFmT04yOEAIYbawSNxIeE57bRjbmNAPAFCCj5NzqLJK+zSZibPDD7T+AOLbfxPzQ18hITvjg350MFTSl450oOaRlSjtl+bd1XzBRIR9hYSXYDxDDTGhg+dRuPIoig8mDsSBxWF8TCk4ovTcIm+y0LmcUDfMSMe1TwizczwZFvahjuJjfpTPc03PD6VzfI6yCJO2lBBiY2LZEkLalpYnTM/x86bOFuhDEkw9NNaH6ThN3qS97PtwGEkLCXHEcyyzNPQxZTXIS2gnbOlzbltKIlZbw7icNGRLGUL5o4S+/ycZD+lvPh4POX2IXQF0HawmpbqMjIcV9iEb85Y6ER8eOT7Nu8CniW+4JeXT8O5D4sqQm5H4NNRtBy5I4t79UdqnYdctPEltsV/6pOaXRoQ48qZjl4z1S51q/VJ27Uk25HPmFj+DucUu7kIytzgSMzi8pEpxH/7A3YQ1MUzi2WgTnaqCP9xM6YLShOz6oWxAlM4PbZv2RCJ3xKZ9Go3yUmz+gaBh8phyYteAM9bxezfHZ9fxM3Ixekc4YAnl+TR9I+Tl03ji6j0k5OVEnX5emzw38fyZWbYI1i1Ggfx1C/ghTKa24Wf893wU+mfkw80o1iwwmcmTuFSNzTA4iz0Li4LbaTwKN0/MRyPGUeflJsrzS/kZQ5q9tehVI00zUXrt6dJEZrAeZuAlpJEZLzQ5eEFOG8YLWOi4I0dE55zZR4QjcdRRlo6/htkx+IHE+55SLebml8pzhAXrh9PM9cMJXvKzfKeazcUgKTJniC6YaJeI/IQLrRk4hib+tuhVSBzvwac1puS0O4TSYSZ+jrDYqxES4jXgxZkvQ7gGHC3bRvk0wSFLRPxvvJAcn+RM28EP8NXpuIZrE0KYPKOlXwWvJIPr6+DonTXxCY00IT/PW5yrTwh5uxGU1vGNNRA+UYTxGvA1zonC2RWhC4MTNcgPc0f3kyx9wgNC0YW4xV4rnoOF0TsOIT9XX7zfIl/WF5OpMAoStljCQ0AYfU2TkNB1jBShF9ZZGD7hdBxE79irVLDfQhz3Lkm4DhK2xIQoWP+dPIV5GS7ThxFERBhG73ZGmlC0Z0a476k04YwkbIkJ6RSosA+ThAaPMIjesX0o2vckdE1LE/oJWxJCKo0tB2EQvWMJByJC0f7D8oQkYUtMaCyjlBsBIfcqDaJ3DKF4/6HIcStPSBK2BBm0Akuj0od+9I4hFO8hFV2mxTJoE3ltG7B7kxKEPFuKf8HRu3V6tBiICQWXqZCQZGQHWYTQS34G7bXLy028NvRFmLkX5SaSPG+l0QIugeAY8BgoQhy9m6ZsqWwvt2A/vnhugWIz6CfTXxpR9qifqx8SkoQt3bQT+aXE00sRckeLmZU4aBh/FSR65yRW6mT78QWX6WtwYPiEzM6IsUNvr4AL9hr5uwi0tQlu5gGuZiu134LeQTGzUNCHZtSH5NMptUsDu/gTKyDcwGmRnmjUQEbocTl+/vz5SbBhdH4ZZWj7V8r4EBUcsB/zhDO3iUZLskVmtoiTupe4YLyYRhtv3MXUj5bPF1O/M+3g0/UyPIjsvIGKwYRlczk9JKZF8udinP6zTU7/+TQn8FiFrGcMnf5zov6CZ331/fkmLA9T4rXdxlJSeebe6T838fSffdnrTlR7funAa7udhaX4DNoem1MuDK+wr2Oi+rOgT/953j19Ml2eZ7Kf/nP1/4J3I5z++y3+gneU/AXvmRl4bbc5l3jeTBZhr67TQu976lXcrdg7u07/vWv9edpn4Xfn9cU/LfH+w57cimXeYdmLAHGp95D2YVQUj4RqhJ2fZZR+H/Bf8E7nbhvUSt7L/Re8W73DY4Z8nFAn7OxMSjhjyk3YUUQlQEXCTiKqAaoSdhBREVCZsHPmRsXI5CMc3HVpXLQVhonchF3ybrI9mWKEnfFRM33RwoQDr202oqzZRBnCTswXM+aDJQkHt23bG1vZiBYkbDs8JQ06VUTYapBRFjasjnBw21Y0fJz3Ci1K2JZNzWdDyxEOPjffjWNVR7QawuaXUEULoPURDr406eG4giXsWgkHg4emxkabn2VRP2FTqUXcRKCGCJuwqsUsaHWEg6/1JmuuOdmGDRMCo1cbn1earxJC0E0dGf7DcvdfqGoIYVpV9VaUec5JklBVEYK36lXI5xXxQPmqjhD0UM3MalJm+GNUKSFoVRZyUtXVGapqQtC3dVG3fLz+ln36vKqBEPRlf5XXo7Ov9sV9T5nqIcS6W3mqvrnrrdQjvHlVHyHR3f3ec8WR5I3r7e/rgyOqmTDU7f1qf7Pz1ldYa293s1/dVzcgSNUQYYt6Iey/Xgj7rxfC/ut/oNNsvBYq56k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4" name="AutoShape 6" descr="data:image/png;base64,iVBORw0KGgoAAAANSUhEUgAAAOEAAADhCAMAAAAJbSJIAAAAwFBMVEX///8AAABpWFoAjUVmVVdgTVBaRklcSUv5+Pj9/PzJxMReS0708/PTz8+Pg4TY1NQAij4ZkEoAhzeCdHbOycrn5OR7bW6IfH2UiYrExMSkyrF8fHwAhTOakJG+uLifn5+ysrK31L9AQECdxqltroPr6enc6t/y9vJvX2E7ml6up6iMjIxNTU0rKys1NTUYGBhwcHBlZWV0dHSlnJ1ROz4AgSero6Tj7ubK39BNNThLoGkvlldlq32KvZpXpHJ5tIztXWbGAAAOV0lEQVR4nO2dCXubOBCGMUWAjR3S+ErqxqHpunXtpm1iJ91em///r3YkLoEOxA1uvme3TWRB9VowGo1GoA1OXVrbDahdL4T91wth//VCWJFu71f7m523vsJae7ub/er+tpl/umbCu/u95240kTaut7+/q7cJ9RHerTxXiJaU663qw6yH8Mv+ylakC2Vf7b/U0pYaCL+txznpQo3X36pvTtWEq0lBulCTVcUtqpTwoSxeAPlQZaOqI7z1KsHz5VU3lFRFuJpXyIc1r+pqrYbwZlgxH9bwppK2VUD41asBz5f3tQOEX9e18WGtSzOWJfRq5cPyWiW8qZ0Pq9z9WIbwIa9nVlR2mQGyOOEXVb+6CrnFfdbChLsG+bB2DRN+LupcF9f4c5OEXuN8WMWsahHC2+Y70Ne4iLdagHDfEh/WvgnCamZIRTWpnfC2qTFQJDvvlZqTcNUyH1bOaVU+Qq9tOqJ8NjUXYZNejExuXYTiyG7T2tRCeNe2jaFlq0eQlQlv24ZKSdmkqhJ+bpuIkaqbqkjYPUBlRDXCLgKqIioRdhNQEVGFsGtGJpaKuVEgvGubQyKFQUOBsEvjYFp2FYTd8WR4yvZuMgm74ouKlOmjZhF6bRNkKmumkUHYhflgljLmi3LC7o4TtORjhpywy2Y0ltygSgnbDTqpSxqekhG2GTbMJ1mQUULYj5vQl+RWlBC2FdkuonERQq/tVueSeFQUEnZ1xiSScCYlJOzTNYolvE5FhE0vgJaXaAlVQPil7fYWkGAhXEDY9RkFT4JZBp/woe3WFhI/Y4NP2A9/NC2+f8olbCYRqHpxU4u4hG23tLBUCb22G1pYPM+GQ/i17XaWECeTkUNYbzplvVqrEPa5C3mdyBJ6bTeylNg7kSVsu40llU3Y17EwFDMmMoR1ZN03qWEWYR9CwHKlA8Rpwqo3hjSvuZywT/E1kW6lhF7bzatAnpSw7dZVIhlhP2e+aT1ICPuyUCHXRELYdtsqkpiw/4Ohr5WQ8DQu0tRlmiCUHPT9/T9p/f63sSbnlYjwm/iQP48X52m9fddck3Pqm4BQPLl/fvuK1UV3CdcCQuFizIdHAOpTH475hOK1iudz6LH/nlP6p7v3Ib2GQRGKl+1/QQ8+N9i+8tpzCa+E9V9DF75psH3ldcUlFC9W9I/Q5hFK0kj7R0glnsaEEpeth4QrDqEnrt5DQo9DKFn2BcJXvz6l9eudNt8uFmGl0XZx0LQFpWt/gN1Nw4Iz/G/MtnGNqe9kjJZx0XYEBfPL6PcnEvxzl4uDHwUcbxdbBUKXQyip/prj0bx6BSP+3DRQROigS01DRixk4vziBVVkjnA9qooFh2gHkypxAHpypE6CeVwoQP53OTYNU4FQYwll+ep8QvDa5pZuRITIgOYauo4cX4ZuLMGBcnQjKEC6buF6dIHpwtcUH+M45jp1EuRp2hLOpTukw8cWPkm27hjC+wzC84u0HvmEaOT6OkCjNO3aMKZBAbBZc1wvLHC3OlpjZH3iRtpoGxOKg9+WhnGmabpuTOHMeQjvGUJZIiIQnv9+z+gDl9AKU9+hLQgTosij3+oOITwLCw4G9NAaGdeJf25j6dG1P0M+oTNHOtrlINwzhJ6ckG9LpYRzx+9DCeGlMqG1WSPdHKsTegyhLIMmF6GxmPqCH7dJQt0n1LdBjQX0ywgIowJcNsKERvSrHhDO8aV6rU7oMoSybRW5CPXQCuq4+VzCuIph2phQT9hSIIwLYsKRo4NxViXcMISy2vkIEUIO/I8M8p3zCA0UyEJzDRMGBfgw0ycMa6CYUFsYYJxVCbX6CNF6QhTZUoYQbOkkqINL4T5chgWgDbkPgwL3CcWErgmDS2FC6ZLMz/NX559UCaW21EpaGi0gFFuaEUUIw6KxsFUJb1OEsuFQe3+BXZi0Ht9gQodqqE8YLtBtQsIok9NI29LwwKUa4RwPlEiR8D5FKA0GfzwX+DRjE+zl0hcitx1DCNcqCmosDGwqGMIZeD3TZajpSEwIX5eOb3QlwlWKUL7z4KeAkLhTkekED4wlnB9p07nQWEINGYwtFRDCNwqAl0qE+xShNEHhHQ4msl4bGB97YYZGj3iUmukcI8Ijwj7yyHQi07m18e9W8qLU5iiq4dtS/0CfkNRG4VknpkNOoqCbFKE06/k3XKXnb96l9R1/5s5CkbnSbDYKG2CPZjPy9ySsQUznJvibVlQDNI8OjGvDWYNQ55g9WKBditCTVcaxtveKJ+6MvBShNJmth3P8OO4dEopDiVpPCa9eCGmdPiF4ba9+ff9IifpwTIn8RiJGQ6qUGFc7NLFDUo85EFehCsonn+UiZL22x0/BssyTaZqWaVnwv2nC2GyaP2Dkss/8UvyHeQQrZi9Nc+m3enQ08Xg4M/Dnpv/fEQo2C1Kb/GEdy2/4SBNKbenwgnFozh//4E8OMNGJFPulMLWNhT1v8OnAefMJiZfiHqka2Lm1LYMuKE+YtqWetPaHt6xn+hbuzCF4UVYk3IeE0IUpR1wMfWhDPXBKJzEhDixRVWCARoljyhOmx8OMnVwffz8mrlIMfEFmT04yOEAIYbawSNxIeE57bRjbmNAPAFCCj5NzqLJK+zSZibPDD7T+AOLbfxPzQ18hITvjg350MFTSl450oOaRlSjtl+bd1XzBRIR9hYSXYDxDDTGhg+dRuPIoig8mDsSBxWF8TCk4ovTcIm+y0LmcUDfMSMe1TwizczwZFvahjuJjfpTPc03PD6VzfI6yCJO2lBBiY2LZEkLalpYnTM/x86bOFuhDEkw9NNaH6ThN3qS97PtwGEkLCXHEcyyzNPQxZTXIS2gnbOlzbltKIlZbw7icNGRLGUL5o4S+/ycZD+lvPh4POX2IXQF0HawmpbqMjIcV9iEb85Y6ER8eOT7Nu8CniW+4JeXT8O5D4sqQm5H4NNRtBy5I4t79UdqnYdctPEltsV/6pOaXRoQ48qZjl4z1S51q/VJ27Uk25HPmFj+DucUu7kIytzgSMzi8pEpxH/7A3YQ1MUzi2WgTnaqCP9xM6YLShOz6oWxAlM4PbZv2RCJ3xKZ9Go3yUmz+gaBh8phyYteAM9bxezfHZ9fxM3Ixekc4YAnl+TR9I+Tl03ji6j0k5OVEnX5emzw38fyZWbYI1i1Ggfx1C/ghTKa24Wf893wU+mfkw80o1iwwmcmTuFSNzTA4iz0Li4LbaTwKN0/MRyPGUeflJsrzS/kZQ5q9tehVI00zUXrt6dJEZrAeZuAlpJEZLzQ5eEFOG8YLWOi4I0dE55zZR4QjcdRRlo6/htkx+IHE+55SLebml8pzhAXrh9PM9cMJXvKzfKeazcUgKTJniC6YaJeI/IQLrRk4hib+tuhVSBzvwac1puS0O4TSYSZ+jrDYqxES4jXgxZkvQ7gGHC3bRvk0wSFLRPxvvJAcn+RM28EP8NXpuIZrE0KYPKOlXwWvJIPr6+DonTXxCY00IT/PW5yrTwh5uxGU1vGNNRA+UYTxGvA1zonC2RWhC4MTNcgPc0f3kyx9wgNC0YW4xV4rnoOF0TsOIT9XX7zfIl/WF5OpMAoStljCQ0AYfU2TkNB1jBShF9ZZGD7hdBxE79irVLDfQhz3Lkm4DhK2xIQoWP+dPIV5GS7ThxFERBhG73ZGmlC0Z0a476k04YwkbIkJ6RSosA+ThAaPMIjesX0o2vckdE1LE/oJWxJCKo0tB2EQvWMJByJC0f7D8oQkYUtMaCyjlBsBIfcqDaJ3DKF4/6HIcStPSBK2BBm0Akuj0od+9I4hFO8hFV2mxTJoE3ltG7B7kxKEPFuKf8HRu3V6tBiICQWXqZCQZGQHWYTQS34G7bXLy028NvRFmLkX5SaSPG+l0QIugeAY8BgoQhy9m6ZsqWwvt2A/vnhugWIz6CfTXxpR9qifqx8SkoQt3bQT+aXE00sRckeLmZU4aBh/FSR65yRW6mT78QWX6WtwYPiEzM6IsUNvr4AL9hr5uwi0tQlu5gGuZiu134LeQTGzUNCHZtSH5NMptUsDu/gTKyDcwGmRnmjUQEbocTl+/vz5SbBhdH4ZZWj7V8r4EBUcsB/zhDO3iUZLskVmtoiTupe4YLyYRhtv3MXUj5bPF1O/M+3g0/UyPIjsvIGKwYRlczk9JKZF8udinP6zTU7/+TQn8FiFrGcMnf5zov6CZ331/fkmLA9T4rXdxlJSeebe6T838fSffdnrTlR7funAa7udhaX4DNoem1MuDK+wr2Oi+rOgT/953j19Ml2eZ7Kf/nP1/4J3I5z++y3+gneU/AXvmRl4bbc5l3jeTBZhr67TQu976lXcrdg7u07/vWv9edpn4Xfn9cU/LfH+w57cimXeYdmLAHGp95D2YVQUj4RqhJ2fZZR+H/Bf8E7nbhvUSt7L/Re8W73DY4Z8nFAn7OxMSjhjyk3YUUQlQEXCTiKqAaoSdhBREVCZsHPmRsXI5CMc3HVpXLQVhonchF3ybrI9mWKEnfFRM33RwoQDr202oqzZRBnCTswXM+aDJQkHt23bG1vZiBYkbDs8JQ06VUTYapBRFjasjnBw21Y0fJz3Ci1K2JZNzWdDyxEOPjffjWNVR7QawuaXUEULoPURDr406eG4giXsWgkHg4emxkabn2VRP2FTqUXcRKCGCJuwqsUsaHWEg6/1JmuuOdmGDRMCo1cbn1earxJC0E0dGf7DcvdfqGoIYVpV9VaUec5JklBVEYK36lXI5xXxQPmqjhD0UM3MalJm+GNUKSFoVRZyUtXVGapqQtC3dVG3fLz+ln36vKqBEPRlf5XXo7Ov9sV9T5nqIcS6W3mqvrnrrdQjvHlVHyHR3f3ec8WR5I3r7e/rgyOqmTDU7f1qf7Pz1ldYa293s1/dVzcgSNUQYYt6Iey/Xgj7rxfC/ut/oNNsvBYq56k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5" name="AutoShape 8" descr="data:image/jpeg;base64,/9j/4AAQSkZJRgABAQAAAQABAAD/2wCEAAkGBxITEhIUEhIUFhUWGB4XGBgYGBUTGBcYGxchFxcWFRcYHDQgGBoxHBUULTEhJSkrLy4uFyIzOTMsNygtLisBCgoKDg0OGxAQGy0kHyUvLCw0NDIsLCwsLCwsLCwsLCwsLywsLCwsLCwsLCwsLCwsLCwsLCwsLCwsLCwsLCwsLP/AABEIAKAAoAMBEQACEQEDEQH/xAAbAAEAAgMBAQAAAAAAAAAAAAAABAYCAwcFAf/EAEMQAAEDAgMEBgQMBAYDAAAAAAEAAgMEERIhMQUGUWETIkFxgZEyobHBBxQjQlJicoKS0eHwNFOy0mSiwtPi8TNVY//EABkBAQADAQEAAAAAAAAAAAAAAAACAwQBBf/EAC8RAAICAQMDAwMEAQUBAAAAAAABAhEDEiExBBMiQVFSFDJhM0JxgfBicpGhsSP/2gAMAwEAAhEDEQA/AO4oAgCAIAgMZHhoJcQANSTYDvKC6K1tPfemjuI7yu+rk38R911TLMlwZp9VCPG5Wazfupf6AZGOQxHzP5Kp5pGeXVzfGx49Rtyqf6U8ng4t/pUHOT9Sl5ZvlkN87zq9x73ErlshbPjZ3jR7h3EhLFsmU+26lnozyeLi71OXVOS9SayzXDPYo9+apnphkg5jCfMfkprNJFseqmudyy7M35p5LCQGJ3PrN/EPeArY5ovk0w6qEudizRStcA5pDgdCDcHxCuNCafBmh0IAgCAIAgCAIAgK3vFvdFT3Yy0kvAHqt+0fcPUqp5VHgz5eojDZbs55tbbE1QbyvJHY0ZNHcPes0pOXJ588kp8kFRIBAEAQBAEAQBATNl7Vmp3YonlvEatPe3RSjJx4JwySg/E6Fu9vjHPZkoEcmgz6rvsnsPI+taYZVLZm/F1Kns9mWdWmkIAgCAIAgBKA5/vXvgXXipnWbo6QankzgOazZMvpEwZ+pvxgUlUGM+oAgCAIAgCAIAgCAID4UBct1N7zGRFUElmjXnMt5O4t59ivx5a2ZrwdTXjI6G0gi4zBWk9A+oAgCAIDn+/O8uIup4T1RlI4dp+gOXHyWbLk/ajB1Of9kSlKgxhAEAQBAEAQBAEAQBAEAQBAXDcjeXoyIJj1Dkxx+Yfon6p9SvxZK2Zr6bPXjLg6KtJ6AQBAVvfXbvxeLAw/KyZD6re135foqss9KM/UZdEaXLOWrIeYfUAQBAEAQBAEAQBAEAQBAEAQHwoDp2423enjMbz8pGNT85ugPeND4cVrxTtUz0umy61T5RaFaaTGR4aCSbAC5PADUoDje3NpmomfKdCbNHBo9EfvisM5anZ4+SeuVkBRIBAEAQBAEAQBAEAQBAEAQBAEAQEzZG0XU8zJW/NOY4t+cPJSjLS7J45uEtSOzQyh7WuabhwBB4g5hbk7PXTtWiufCBtDo6bAD1pTh+6M3e4eKqzSqJn6qemFe5zBZDzQgMcY4hDgxjiPNBZkh0IAgCAIAgCAIAgCAIAgCAIDpXwd7Qx07ozrEbfddm31h3ktWGVqj0elncK9ivfCLVYqlrOyNnrdmfUG+SrzPyKOrlc69irKkynp7s0bJaqJjxdpNyONhex5ZKeNXJJluGKlNJlm2tveIJpIW0sREZwg4rdnANyVssul1Ron1OiTiorYhu38/wALF+L/AIqPe/BH6v8A0oqLQqTIEAugCAXQC6AIBdALoBdAEAQH1AEBZfg+qsFVh7JGlviOsPYVbhdSNPSyqde55e8k+Oqnd9cj8PV9yjN3JlWZ3Ns85QKz29yv42Hx/pKsxfci7p/1EWDbG9scU8sZo43lrrYi4Au5nqe9WSypOqNGTqFGTWn/AD/ghu31jt/Axfib/tqPeXsQ+qXxX+f0V2sYBFB3G/PTVcmvGJDKkscP7JFIwdHDkP8Ay8O9SgvFfyW4ktEP9xNe1+I2bDa/brb81Y9V+hoanq2UaI7mtY6ocGjq4bAjIX1yUaUXJpFTUYSnJLijXT1PSiQOYwWYSLCxuFGMtaaaIwyd1STS4JTWuwR4GxeiL4rA3U6dKqLkpaY6UuPUwdE0yQhwZizxBunK6UnJWRcYucVJK9+DIiT6MCeX4O1k9omukjOGQhsePHbP0fBcitm9rsjii6k0ld/0KuMmKQvbHcC7Sz3pJPS7oZIt45akv6FdTtcHMa0BzAHC3aLZhJxT2XKGbHGScYrdbkHaQGGGwGbFVk4X8GbOlUK9iEqzOEBN2JPgqIHcJG+RNj6iVKDqSJ43U0yPWOvJIeL3HzcSuPkjLlmpcOHsbnsJrILG2ZPk05KeP7kXdP8AqIse2t56eOeVjqJjy11i4ll3G2ubSrZZEnVGjJnipNOJCO9tN/6+PzZ/Yo92PxIfUQ+BXoq1uBrXx4sOQN7e5cU1STRCOeOlRlG6MnbQHUDY8LWuxWve58sk7i2pHX1C2UY0k7Ik0mJ5dbU3t43VbduyiUtU3L8k07TBdISy7X2uL8OdlZ3d3a5NH1KcpNx2Zj8fYA4MiwlwtfFfLyTuJLZHO/BJ6Y1f5I9XUY8GVsLcPG/NQlLVRVkya624VGNHP0bw4C9uzRIy0uzmLJ25akSTVQ/yP836KeuHxLu7i+H/AGan1QwOYG2BdiGd7DhoouS01RB5VocEvWzGCowskbb07Z6Wt7dVyMqTXuRhk0wlGuTbLtAmUSNFrAC1738VJ5PLUiyXUN5NaRhX1fSEWbhAFgNVyc9RHNl7jW1URlApCAyiNiDwIPrQLkzrG2kkHB7h5OIXXydlyzUuHCRs2tdDKyVlsTTfPQ9hB8F2Lp2ShJxlaLRNvXSPJc+hBcdTdhue+2au7sXyjS+oxvdxJezRR1zZmMphC5rcQcMN7m9jlzGi7HTO1ROHbyppRoqweyOKI9G1xeCST++ajajFOuSFxx44vSnZhHUNe+NvRMb1he3byK4pKTSo5HJGcorSluTIaUfKFsbXHGQAcgAOCsUVvS9S+GNeTUU3ZqrYXBjrwRt5g5juUZp19qIZYSUHcEjPaFGwhwY0BzAD3tIXZwVUuUdzYoNNRW6/8EdOzFHdot0WIjieaKKtfwdjjhqjt+2yINoN/kR/vwUO4viij6iPwRKooLxhzYmvcXG9zaw5KcI+NpWXYoXj1KKbbNe0InBhvCxoyzBuVyadcURzRkobwSPLVBiCAIAgCAyjFyBxI9qBE/eODBVVDf8A6E/i63vUpqpMszKptHnKJWehu/QCeoijcSGuOdtbAXsPJShG5UWYoa5pMs20NobNhkfEaMuLDhJAbnlzddXOUE6o0ynhi9Ok0O3rpo2SClpeje8YcRwgDgcib6nJc7kUvFEfqIRT0Rplejq4yxjZGOODIWNslFTjSUlwRWXG4KM1wPjEIcwsY4EOubm+XDVNUE00jncxJpxT2Zm2uYQ8PY4tc7ELGx8V3uLdNElng7Uls3ZqnlhLThY8HsJNx7VFuFbIhOWFrxTszk2j8sJGg2tYg9o7V15PPUiUuo/+utGZ2m3pAQw4Q3Ba+diu91arrYl9THWmltVGAlp/5b/P9Vy8fsR14Piz5DVx4MD2OIBJFjbXiinGqaEcsNGmSNdRJCW9RjgeJNx7VyThWyIzlia8U7IqrKAgCAIAgJmxYMdRA3jI3yBufUCpRVyRPGrmke78ItLhqQ/skYD4tyP+nzVmZeRf1canfuVZUmU9vcr+Nh8f6SrMX3Iu6f8AURYdsbS2a2eUS0znSB3WcAMzx9JWSlC90aMk8Kk01uQnbV2VY2pX+Q/vXNWP2IdzB8TwQI44oi6PGXgkm9tP+1zxjFNq7HhjxxbjbZsEUbxE4Mw3fhIve4Xai6aXqS0Y5qMkq3og1LAJHADLFa3K6qkqlRmyJLI0vc9M0sQfKXN6rcItwvqVfpim7Nnaxqcm1sqNEdCGvla4XAYXN9xUFBJtMrjhUZyi/a0fZnRRtjvEHFzQb3suvTFLYTePGo3G7RkKaN5hIbhDybi99E0xlTrkl2oTcGlV2bm0wvb4tYXtfF2cbKWnf7Saxq67e38mmmjj6UxGO/WPWJ7NbWUYqOrTRDHHH3O24+vJjCI3ueBGG4Wu7b3PYf3xXFpk3sRj25t1GqTMX9HGyO8eIubiJvZHpiltZx9vHGNxu1ZsFNG8wuDcIeSCL30H6LumLp1yT7cJ6GlVmuqpWYo3MHVc7CRwINlyUFaa4IZMUdUZR4boi7QjDZHgCwBUJqpNIpzxUcjSPc+D+lx1Yd2RtLvE9Ue0qWFXIs6WNzv2LT8IOz+kpsYHWiOL7pyd7j4K7NG42aeqhqhfscyWQ809LdyuZBURyPvhbe9hc5i2ilB1K2WYpqM02att1TZZ5ZGXwvdcXyNrdqSduzmSSlNtEJRIHoMqInMY2QOuy4Fuat1RaSl6GpZMUoKM72Pr62NojbGHENdiN/YF1ziqSOvNCKioXs7PsklOXFx6S5N/FG8bd7hywOWp2fJq9rhNkRjtbw4o8id/kSzxlr/NH2LaLejs4EvDS0HiDxRZFpp8iPULRT5qg+eB7WY8d2tDckcoNKw54Zpar2VGTa6Nrog0Owsvrrmu9yKarhElnxxlFK6VkOOpIeCXOtivqdL8FWpPVZnjkandurN0VW0TmTPDcnnopKa16iyOWKza/QwoqlrTITfrNIHiuQkk2RxZFFyb9Uzd8Yhe1gkxgtGHLRS1QaVk+5inFKd2tjMV0YMQaHYWEkk65hd1xTVcIl38acVG6Rqoq1rXPDgSxxxdxvcFRhNJu+CGLMotqXD3ItXNje51rXKhJ27Kcs9c3I6J8HWz8EDpTrKcvstyHrLvNaMMaVm7pYVG/ctUkYcC1wuCLEcQciFcamrONbb2a6nmfEdAeqeLT6JWGUdLo8fJDRKiCokAgCAIAgCAIAgCAIAgCAIAgCAICXsnZ7p5WRN1cczwHafJSjHU6Jwg5y0o7NBC1jWtaLNaAAOQyC3JUeulSpGxDpWd99hdPEJGD5SMZD6Te1vf2j9VVlhqVozdRi1xtco5eFkPNPqAIAgCAIAgCAIAgCAIAgCAID4gOmbibD6GMyvHykgyB+azUDvOp8FqxQpWz0emxaVqfLLUrjUEAQHPN+N2sBdUQjqHORo+afpDlx4LNlx1ujB1OCvKJTVQYwgCAIAgCAIAgCAIAgCAIAgLduTu10rhPKPk2m7Afnnj9ketXYsd7s19Pg1eUuDo61HoBAEAQHwi+RQHPd690CwmWnbdmrmDMt5t4jl2LNkxVujBn6avKJTAVQYz6gCAIAgCAIAgCAIAgPiAt+6m6LpbS1ALY9Qw5F/fwb7VdjxXuzXg6fV5S4OjNaAAALAZADIAclqPQPqAIAgCAIAgKxvFufHPd8REcmpy6rvtDsPMetVTxKW6M2XplPdbM57tTZc1O7DKwt4HVp7joVmlFx5ME8coOpENRIBAEAQBAEAQBAS9m7NlndhiYXHtPYPtHQKUYuXBKEJTdROgbvbmRw2fMRJJqBbqN7gfSPMrRDEluzfi6ZR3luy1K41BAEAQBAEAQBAEBhNE14LXNDgdQRcHwKcnGk9mVfae4tPJcxExO5dZv4SfYVTLCnwZp9LB8bFarNx6pno4JB9U2Pk5VPDJGeXSzXG549RsioZ6cEg+6SPMZKDjJehS8c1yiI6MjUEeBCiQpgRk6AnwKCiVT7JqH+hBIfuuA8zkpKMn6E1jm+Ez2KPciqf6QbGPrG58mqawyZdHpZvnYsuzNxIGZyuMp4eg3yBufEq2OFLk0Q6SK+7ctEEDWNDWNDWjQAAD1K5KjSklsjYh0IAgCAID/9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9" name="AutoShape 10" descr="data:image/jpeg;base64,/9j/4AAQSkZJRgABAQAAAQABAAD/2wCEAAkGBxITEhIUEhIUFhUWGB4XGBgYGBUTGBcYGxchFxcWFRcYHDQgGBoxHBUULTEhJSkrLy4uFyIzOTMsNygtLisBCgoKDg0OGxAQGy0kHyUvLCw0NDIsLCwsLCwsLCwsLCwsLywsLCwsLCwsLCwsLCwsLCwsLCwsLCwsLCwsLCwsLP/AABEIAKAAoAMBEQACEQEDEQH/xAAbAAEAAgMBAQAAAAAAAAAAAAAABAYCAwcFAf/EAEMQAAEDAgMEBgQMBAYDAAAAAAEAAgMEERIhMQUGUWETIkFxgZEyobHBBxQjQlJicoKS0eHwNFOy0mSiwtPi8TNVY//EABkBAQADAQEAAAAAAAAAAAAAAAACAwQBBf/EAC8RAAICAQMDAwMEAQUBAAAAAAABAhEDEiExBBMiQVFSFDJhM0JxgfBicpGhsSP/2gAMAwEAAhEDEQA/AO4oAgCAIAgMZHhoJcQANSTYDvKC6K1tPfemjuI7yu+rk38R911TLMlwZp9VCPG5Wazfupf6AZGOQxHzP5Kp5pGeXVzfGx49Rtyqf6U8ng4t/pUHOT9Sl5ZvlkN87zq9x73ErlshbPjZ3jR7h3EhLFsmU+26lnozyeLi71OXVOS9SayzXDPYo9+apnphkg5jCfMfkprNJFseqmudyy7M35p5LCQGJ3PrN/EPeArY5ovk0w6qEudizRStcA5pDgdCDcHxCuNCafBmh0IAgCAIAgCAIAgK3vFvdFT3Yy0kvAHqt+0fcPUqp5VHgz5eojDZbs55tbbE1QbyvJHY0ZNHcPes0pOXJ588kp8kFRIBAEAQBAEAQBATNl7Vmp3YonlvEatPe3RSjJx4JwySg/E6Fu9vjHPZkoEcmgz6rvsnsPI+taYZVLZm/F1Kns9mWdWmkIAgCAIAgBKA5/vXvgXXipnWbo6QankzgOazZMvpEwZ+pvxgUlUGM+oAgCAIAgCAIAgCAID4UBct1N7zGRFUElmjXnMt5O4t59ivx5a2ZrwdTXjI6G0gi4zBWk9A+oAgCAIDn+/O8uIup4T1RlI4dp+gOXHyWbLk/ajB1Of9kSlKgxhAEAQBAEAQBAEAQBAEAQBAXDcjeXoyIJj1Dkxx+Yfon6p9SvxZK2Zr6bPXjLg6KtJ6AQBAVvfXbvxeLAw/KyZD6re135foqss9KM/UZdEaXLOWrIeYfUAQBAEAQBAEAQBAEAQBAEAQHwoDp2423enjMbz8pGNT85ugPeND4cVrxTtUz0umy61T5RaFaaTGR4aCSbAC5PADUoDje3NpmomfKdCbNHBo9EfvisM5anZ4+SeuVkBRIBAEAQBAEAQBAEAQBAEAQBAEAQEzZG0XU8zJW/NOY4t+cPJSjLS7J45uEtSOzQyh7WuabhwBB4g5hbk7PXTtWiufCBtDo6bAD1pTh+6M3e4eKqzSqJn6qemFe5zBZDzQgMcY4hDgxjiPNBZkh0IAgCAIAgCAIAgCAIAgCAIDpXwd7Qx07ozrEbfddm31h3ktWGVqj0elncK9ivfCLVYqlrOyNnrdmfUG+SrzPyKOrlc69irKkynp7s0bJaqJjxdpNyONhex5ZKeNXJJluGKlNJlm2tveIJpIW0sREZwg4rdnANyVssul1Ron1OiTiorYhu38/wALF+L/AIqPe/BH6v8A0oqLQqTIEAugCAXQC6AIBdALoBdAEAQH1AEBZfg+qsFVh7JGlviOsPYVbhdSNPSyqde55e8k+Oqnd9cj8PV9yjN3JlWZ3Ns85QKz29yv42Hx/pKsxfci7p/1EWDbG9scU8sZo43lrrYi4Au5nqe9WSypOqNGTqFGTWn/AD/ghu31jt/Axfib/tqPeXsQ+qXxX+f0V2sYBFB3G/PTVcmvGJDKkscP7JFIwdHDkP8Ay8O9SgvFfyW4ktEP9xNe1+I2bDa/brb81Y9V+hoanq2UaI7mtY6ocGjq4bAjIX1yUaUXJpFTUYSnJLijXT1PSiQOYwWYSLCxuFGMtaaaIwyd1STS4JTWuwR4GxeiL4rA3U6dKqLkpaY6UuPUwdE0yQhwZizxBunK6UnJWRcYucVJK9+DIiT6MCeX4O1k9omukjOGQhsePHbP0fBcitm9rsjii6k0ld/0KuMmKQvbHcC7Sz3pJPS7oZIt45akv6FdTtcHMa0BzAHC3aLZhJxT2XKGbHGScYrdbkHaQGGGwGbFVk4X8GbOlUK9iEqzOEBN2JPgqIHcJG+RNj6iVKDqSJ43U0yPWOvJIeL3HzcSuPkjLlmpcOHsbnsJrILG2ZPk05KeP7kXdP8AqIse2t56eOeVjqJjy11i4ll3G2ubSrZZEnVGjJnipNOJCO9tN/6+PzZ/Yo92PxIfUQ+BXoq1uBrXx4sOQN7e5cU1STRCOeOlRlG6MnbQHUDY8LWuxWve58sk7i2pHX1C2UY0k7Ik0mJ5dbU3t43VbduyiUtU3L8k07TBdISy7X2uL8OdlZ3d3a5NH1KcpNx2Zj8fYA4MiwlwtfFfLyTuJLZHO/BJ6Y1f5I9XUY8GVsLcPG/NQlLVRVkya624VGNHP0bw4C9uzRIy0uzmLJ25akSTVQ/yP836KeuHxLu7i+H/AGan1QwOYG2BdiGd7DhoouS01RB5VocEvWzGCowskbb07Z6Wt7dVyMqTXuRhk0wlGuTbLtAmUSNFrAC1738VJ5PLUiyXUN5NaRhX1fSEWbhAFgNVyc9RHNl7jW1URlApCAyiNiDwIPrQLkzrG2kkHB7h5OIXXydlyzUuHCRs2tdDKyVlsTTfPQ9hB8F2Lp2ShJxlaLRNvXSPJc+hBcdTdhue+2au7sXyjS+oxvdxJezRR1zZmMphC5rcQcMN7m9jlzGi7HTO1ROHbyppRoqweyOKI9G1xeCST++ajajFOuSFxx44vSnZhHUNe+NvRMb1he3byK4pKTSo5HJGcorSluTIaUfKFsbXHGQAcgAOCsUVvS9S+GNeTUU3ZqrYXBjrwRt5g5juUZp19qIZYSUHcEjPaFGwhwY0BzAD3tIXZwVUuUdzYoNNRW6/8EdOzFHdot0WIjieaKKtfwdjjhqjt+2yINoN/kR/vwUO4viij6iPwRKooLxhzYmvcXG9zaw5KcI+NpWXYoXj1KKbbNe0InBhvCxoyzBuVyadcURzRkobwSPLVBiCAIAgCAyjFyBxI9qBE/eODBVVDf8A6E/i63vUpqpMszKptHnKJWehu/QCeoijcSGuOdtbAXsPJShG5UWYoa5pMs20NobNhkfEaMuLDhJAbnlzddXOUE6o0ynhi9Ok0O3rpo2SClpeje8YcRwgDgcib6nJc7kUvFEfqIRT0Rplejq4yxjZGOODIWNslFTjSUlwRWXG4KM1wPjEIcwsY4EOubm+XDVNUE00jncxJpxT2Zm2uYQ8PY4tc7ELGx8V3uLdNElng7Uls3ZqnlhLThY8HsJNx7VFuFbIhOWFrxTszk2j8sJGg2tYg9o7V15PPUiUuo/+utGZ2m3pAQw4Q3Ba+diu91arrYl9THWmltVGAlp/5b/P9Vy8fsR14Piz5DVx4MD2OIBJFjbXiinGqaEcsNGmSNdRJCW9RjgeJNx7VyThWyIzlia8U7IqrKAgCAIAgJmxYMdRA3jI3yBufUCpRVyRPGrmke78ItLhqQ/skYD4tyP+nzVmZeRf1canfuVZUmU9vcr+Nh8f6SrMX3Iu6f8AURYdsbS2a2eUS0znSB3WcAMzx9JWSlC90aMk8Kk01uQnbV2VY2pX+Q/vXNWP2IdzB8TwQI44oi6PGXgkm9tP+1zxjFNq7HhjxxbjbZsEUbxE4Mw3fhIve4Xai6aXqS0Y5qMkq3og1LAJHADLFa3K6qkqlRmyJLI0vc9M0sQfKXN6rcItwvqVfpim7Nnaxqcm1sqNEdCGvla4XAYXN9xUFBJtMrjhUZyi/a0fZnRRtjvEHFzQb3suvTFLYTePGo3G7RkKaN5hIbhDybi99E0xlTrkl2oTcGlV2bm0wvb4tYXtfF2cbKWnf7Saxq67e38mmmjj6UxGO/WPWJ7NbWUYqOrTRDHHH3O24+vJjCI3ueBGG4Wu7b3PYf3xXFpk3sRj25t1GqTMX9HGyO8eIubiJvZHpiltZx9vHGNxu1ZsFNG8wuDcIeSCL30H6LumLp1yT7cJ6GlVmuqpWYo3MHVc7CRwINlyUFaa4IZMUdUZR4boi7QjDZHgCwBUJqpNIpzxUcjSPc+D+lx1Yd2RtLvE9Ue0qWFXIs6WNzv2LT8IOz+kpsYHWiOL7pyd7j4K7NG42aeqhqhfscyWQ809LdyuZBURyPvhbe9hc5i2ilB1K2WYpqM02att1TZZ5ZGXwvdcXyNrdqSduzmSSlNtEJRIHoMqInMY2QOuy4Fuat1RaSl6GpZMUoKM72Pr62NojbGHENdiN/YF1ziqSOvNCKioXs7PsklOXFx6S5N/FG8bd7hywOWp2fJq9rhNkRjtbw4o8id/kSzxlr/NH2LaLejs4EvDS0HiDxRZFpp8iPULRT5qg+eB7WY8d2tDckcoNKw54Zpar2VGTa6Nrog0Owsvrrmu9yKarhElnxxlFK6VkOOpIeCXOtivqdL8FWpPVZnjkandurN0VW0TmTPDcnnopKa16iyOWKza/QwoqlrTITfrNIHiuQkk2RxZFFyb9Uzd8Yhe1gkxgtGHLRS1QaVk+5inFKd2tjMV0YMQaHYWEkk65hd1xTVcIl38acVG6Rqoq1rXPDgSxxxdxvcFRhNJu+CGLMotqXD3ItXNje51rXKhJ27Kcs9c3I6J8HWz8EDpTrKcvstyHrLvNaMMaVm7pYVG/ctUkYcC1wuCLEcQciFcamrONbb2a6nmfEdAeqeLT6JWGUdLo8fJDRKiCokAgCAIAgCAIAgCAIAgCAIAgCAICXsnZ7p5WRN1cczwHafJSjHU6Jwg5y0o7NBC1jWtaLNaAAOQyC3JUeulSpGxDpWd99hdPEJGD5SMZD6Te1vf2j9VVlhqVozdRi1xtco5eFkPNPqAIAgCAIAgCAIAgCAIAgCAID4gOmbibD6GMyvHykgyB+azUDvOp8FqxQpWz0emxaVqfLLUrjUEAQHPN+N2sBdUQjqHORo+afpDlx4LNlx1ujB1OCvKJTVQYwgCAIAgCAIAgCAIAgCAIAgLduTu10rhPKPk2m7Afnnj9ketXYsd7s19Pg1eUuDo61HoBAEAQHwi+RQHPd690CwmWnbdmrmDMt5t4jl2LNkxVujBn6avKJTAVQYz6gCAIAgCAIAgCAIAgPiAt+6m6LpbS1ALY9Qw5F/fwb7VdjxXuzXg6fV5S4OjNaAAALAZADIAclqPQPqAIAgCAIAgKxvFufHPd8REcmpy6rvtDsPMetVTxKW6M2XplPdbM57tTZc1O7DKwt4HVp7joVmlFx5ME8coOpENRIBAEAQBAEAQBAS9m7NlndhiYXHtPYPtHQKUYuXBKEJTdROgbvbmRw2fMRJJqBbqN7gfSPMrRDEluzfi6ZR3luy1K41BAEAQBAEAQBAEBhNE14LXNDgdQRcHwKcnGk9mVfae4tPJcxExO5dZv4SfYVTLCnwZp9LB8bFarNx6pno4JB9U2Pk5VPDJGeXSzXG549RsioZ6cEg+6SPMZKDjJehS8c1yiI6MjUEeBCiQpgRk6AnwKCiVT7JqH+hBIfuuA8zkpKMn6E1jm+Ez2KPciqf6QbGPrG58mqawyZdHpZvnYsuzNxIGZyuMp4eg3yBufEq2OFLk0Q6SK+7ctEEDWNDWNDWjQAAD1K5KjSklsjYh0IAgCAID/9k="/>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16" name="Avrundet rektangel 15"/>
          <p:cNvSpPr/>
          <p:nvPr/>
        </p:nvSpPr>
        <p:spPr>
          <a:xfrm>
            <a:off x="155575" y="1295401"/>
            <a:ext cx="8839200" cy="5257800"/>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8" name="Avrundet rektangel 7"/>
          <p:cNvSpPr/>
          <p:nvPr/>
        </p:nvSpPr>
        <p:spPr>
          <a:xfrm>
            <a:off x="3048000" y="2819400"/>
            <a:ext cx="2971800" cy="26670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uppe 2"/>
          <p:cNvGrpSpPr/>
          <p:nvPr/>
        </p:nvGrpSpPr>
        <p:grpSpPr>
          <a:xfrm>
            <a:off x="3733800" y="3276600"/>
            <a:ext cx="1676400" cy="1789884"/>
            <a:chOff x="1785433" y="1524000"/>
            <a:chExt cx="4653687" cy="4800600"/>
          </a:xfrm>
        </p:grpSpPr>
        <p:sp>
          <p:nvSpPr>
            <p:cNvPr id="11" name="Likebent trekant 10"/>
            <p:cNvSpPr/>
            <p:nvPr/>
          </p:nvSpPr>
          <p:spPr>
            <a:xfrm>
              <a:off x="1785433" y="1524000"/>
              <a:ext cx="4653687" cy="4800600"/>
            </a:xfrm>
            <a:prstGeom prst="triangl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12" name="Gruppe 11"/>
            <p:cNvGrpSpPr/>
            <p:nvPr/>
          </p:nvGrpSpPr>
          <p:grpSpPr>
            <a:xfrm>
              <a:off x="3271865" y="2478292"/>
              <a:ext cx="1701140" cy="568195"/>
              <a:chOff x="990548" y="456606"/>
              <a:chExt cx="839651" cy="271868"/>
            </a:xfrm>
          </p:grpSpPr>
          <p:sp>
            <p:nvSpPr>
              <p:cNvPr id="29" name="Avrundet rektangel 28"/>
              <p:cNvSpPr/>
              <p:nvPr/>
            </p:nvSpPr>
            <p:spPr>
              <a:xfrm>
                <a:off x="990548" y="456606"/>
                <a:ext cx="839651" cy="271868"/>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0" name="Avrundet rektangel 5"/>
              <p:cNvSpPr/>
              <p:nvPr/>
            </p:nvSpPr>
            <p:spPr>
              <a:xfrm>
                <a:off x="1003820" y="469878"/>
                <a:ext cx="813107" cy="2453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b-NO" sz="600" kern="1200" dirty="0" err="1" smtClean="0"/>
                  <a:t>Verification</a:t>
                </a:r>
                <a:endParaRPr lang="nb-NO" sz="600" kern="1200" dirty="0"/>
              </a:p>
            </p:txBody>
          </p:sp>
        </p:grpSp>
        <p:grpSp>
          <p:nvGrpSpPr>
            <p:cNvPr id="13" name="Gruppe 12"/>
            <p:cNvGrpSpPr/>
            <p:nvPr/>
          </p:nvGrpSpPr>
          <p:grpSpPr>
            <a:xfrm>
              <a:off x="3106962" y="3117511"/>
              <a:ext cx="2030944" cy="568195"/>
              <a:chOff x="909155" y="762457"/>
              <a:chExt cx="1002436" cy="271868"/>
            </a:xfrm>
          </p:grpSpPr>
          <p:sp>
            <p:nvSpPr>
              <p:cNvPr id="27" name="Avrundet rektangel 26"/>
              <p:cNvSpPr/>
              <p:nvPr/>
            </p:nvSpPr>
            <p:spPr>
              <a:xfrm>
                <a:off x="909155" y="762457"/>
                <a:ext cx="1002436" cy="271868"/>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Avrundet rektangel 7"/>
              <p:cNvSpPr/>
              <p:nvPr/>
            </p:nvSpPr>
            <p:spPr>
              <a:xfrm>
                <a:off x="922427" y="775729"/>
                <a:ext cx="975892" cy="2453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b-NO" sz="600" kern="1200" dirty="0" err="1" smtClean="0"/>
                  <a:t>Persistency</a:t>
                </a:r>
                <a:endParaRPr lang="nb-NO" sz="600" kern="1200" dirty="0"/>
              </a:p>
            </p:txBody>
          </p:sp>
        </p:grpSp>
        <p:grpSp>
          <p:nvGrpSpPr>
            <p:cNvPr id="14" name="Gruppe 13"/>
            <p:cNvGrpSpPr/>
            <p:nvPr/>
          </p:nvGrpSpPr>
          <p:grpSpPr>
            <a:xfrm>
              <a:off x="2942045" y="3756732"/>
              <a:ext cx="2360780" cy="568195"/>
              <a:chOff x="827755" y="1068309"/>
              <a:chExt cx="1165237" cy="271868"/>
            </a:xfrm>
          </p:grpSpPr>
          <p:sp>
            <p:nvSpPr>
              <p:cNvPr id="25" name="Avrundet rektangel 24"/>
              <p:cNvSpPr/>
              <p:nvPr/>
            </p:nvSpPr>
            <p:spPr>
              <a:xfrm>
                <a:off x="827755" y="1068309"/>
                <a:ext cx="1165237" cy="271868"/>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6" name="Avrundet rektangel 9"/>
              <p:cNvSpPr/>
              <p:nvPr/>
            </p:nvSpPr>
            <p:spPr>
              <a:xfrm>
                <a:off x="841027" y="1081581"/>
                <a:ext cx="1138693" cy="2453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b-NO" sz="600" kern="1200" dirty="0" err="1" smtClean="0"/>
                  <a:t>Procedures</a:t>
                </a:r>
                <a:endParaRPr lang="nb-NO" sz="600" kern="1200" dirty="0"/>
              </a:p>
            </p:txBody>
          </p:sp>
        </p:grpSp>
        <p:grpSp>
          <p:nvGrpSpPr>
            <p:cNvPr id="15" name="Gruppe 14"/>
            <p:cNvGrpSpPr/>
            <p:nvPr/>
          </p:nvGrpSpPr>
          <p:grpSpPr>
            <a:xfrm>
              <a:off x="2694683" y="4395952"/>
              <a:ext cx="2855501" cy="568195"/>
              <a:chOff x="705662" y="1374161"/>
              <a:chExt cx="1409422" cy="271868"/>
            </a:xfrm>
          </p:grpSpPr>
          <p:sp>
            <p:nvSpPr>
              <p:cNvPr id="23" name="Avrundet rektangel 22"/>
              <p:cNvSpPr/>
              <p:nvPr/>
            </p:nvSpPr>
            <p:spPr>
              <a:xfrm>
                <a:off x="705662" y="1374161"/>
                <a:ext cx="1409422" cy="271868"/>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4" name="Avrundet rektangel 11"/>
              <p:cNvSpPr/>
              <p:nvPr/>
            </p:nvSpPr>
            <p:spPr>
              <a:xfrm>
                <a:off x="718934" y="1387433"/>
                <a:ext cx="1382878" cy="2453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b-NO" sz="600" kern="1200" dirty="0" err="1" smtClean="0"/>
                  <a:t>Policies</a:t>
                </a:r>
                <a:endParaRPr lang="nb-NO" sz="600" kern="1200" dirty="0"/>
              </a:p>
            </p:txBody>
          </p:sp>
        </p:grpSp>
        <p:grpSp>
          <p:nvGrpSpPr>
            <p:cNvPr id="17" name="Gruppe 16"/>
            <p:cNvGrpSpPr/>
            <p:nvPr/>
          </p:nvGrpSpPr>
          <p:grpSpPr>
            <a:xfrm>
              <a:off x="2447308" y="5035173"/>
              <a:ext cx="3350254" cy="568195"/>
              <a:chOff x="583562" y="1680013"/>
              <a:chExt cx="1653623" cy="271868"/>
            </a:xfrm>
          </p:grpSpPr>
          <p:sp>
            <p:nvSpPr>
              <p:cNvPr id="21" name="Avrundet rektangel 20"/>
              <p:cNvSpPr/>
              <p:nvPr/>
            </p:nvSpPr>
            <p:spPr>
              <a:xfrm>
                <a:off x="583562" y="1680013"/>
                <a:ext cx="1653623" cy="271868"/>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2" name="Avrundet rektangel 13"/>
              <p:cNvSpPr/>
              <p:nvPr/>
            </p:nvSpPr>
            <p:spPr>
              <a:xfrm>
                <a:off x="596834" y="1693285"/>
                <a:ext cx="1627079" cy="2453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b-NO" sz="600" kern="1200" dirty="0" smtClean="0"/>
                  <a:t>Properties</a:t>
                </a:r>
                <a:endParaRPr lang="nb-NO" sz="600" kern="1200" dirty="0"/>
              </a:p>
            </p:txBody>
          </p:sp>
        </p:grpSp>
        <p:grpSp>
          <p:nvGrpSpPr>
            <p:cNvPr id="18" name="Gruppe 17"/>
            <p:cNvGrpSpPr/>
            <p:nvPr/>
          </p:nvGrpSpPr>
          <p:grpSpPr>
            <a:xfrm>
              <a:off x="2171710" y="5674394"/>
              <a:ext cx="3901450" cy="568195"/>
              <a:chOff x="447532" y="1985865"/>
              <a:chExt cx="1925683" cy="271868"/>
            </a:xfrm>
          </p:grpSpPr>
          <p:sp>
            <p:nvSpPr>
              <p:cNvPr id="19" name="Avrundet rektangel 18"/>
              <p:cNvSpPr/>
              <p:nvPr/>
            </p:nvSpPr>
            <p:spPr>
              <a:xfrm>
                <a:off x="447532" y="1985865"/>
                <a:ext cx="1925683" cy="271868"/>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0" name="Avrundet rektangel 15"/>
              <p:cNvSpPr/>
              <p:nvPr/>
            </p:nvSpPr>
            <p:spPr>
              <a:xfrm>
                <a:off x="460804" y="1999137"/>
                <a:ext cx="1899139" cy="2453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b-NO" sz="600" kern="1200" dirty="0" smtClean="0"/>
                  <a:t>Purpose</a:t>
                </a:r>
                <a:endParaRPr lang="nb-NO" sz="600" kern="1200" dirty="0"/>
              </a:p>
            </p:txBody>
          </p:sp>
        </p:grpSp>
      </p:grpSp>
      <p:sp>
        <p:nvSpPr>
          <p:cNvPr id="41" name="Avrundet rektangel 40"/>
          <p:cNvSpPr/>
          <p:nvPr/>
        </p:nvSpPr>
        <p:spPr>
          <a:xfrm>
            <a:off x="411884" y="1749036"/>
            <a:ext cx="2134385" cy="185642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Funders &amp; Initiators</a:t>
            </a:r>
          </a:p>
        </p:txBody>
      </p:sp>
      <p:sp>
        <p:nvSpPr>
          <p:cNvPr id="42" name="Avrundet rektangel 41"/>
          <p:cNvSpPr/>
          <p:nvPr/>
        </p:nvSpPr>
        <p:spPr>
          <a:xfrm>
            <a:off x="426728" y="4152900"/>
            <a:ext cx="2134385" cy="185642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Creators</a:t>
            </a:r>
            <a:endParaRPr lang="en-GB" dirty="0">
              <a:solidFill>
                <a:schemeClr val="tx1"/>
              </a:solidFill>
            </a:endParaRPr>
          </a:p>
        </p:txBody>
      </p:sp>
      <p:sp>
        <p:nvSpPr>
          <p:cNvPr id="43" name="Avrundet rektangel 42"/>
          <p:cNvSpPr/>
          <p:nvPr/>
        </p:nvSpPr>
        <p:spPr>
          <a:xfrm>
            <a:off x="6629401" y="1708278"/>
            <a:ext cx="2134385" cy="185642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Disseminators</a:t>
            </a:r>
            <a:endParaRPr lang="en-GB" dirty="0">
              <a:solidFill>
                <a:schemeClr val="tx1"/>
              </a:solidFill>
            </a:endParaRPr>
          </a:p>
        </p:txBody>
      </p:sp>
      <p:sp>
        <p:nvSpPr>
          <p:cNvPr id="44" name="Avrundet rektangel 43"/>
          <p:cNvSpPr/>
          <p:nvPr/>
        </p:nvSpPr>
        <p:spPr>
          <a:xfrm>
            <a:off x="6597733" y="4152900"/>
            <a:ext cx="2134385" cy="185642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Users</a:t>
            </a:r>
            <a:endParaRPr lang="en-GB" dirty="0">
              <a:solidFill>
                <a:schemeClr val="tx1"/>
              </a:solidFill>
            </a:endParaRPr>
          </a:p>
        </p:txBody>
      </p:sp>
      <p:sp>
        <p:nvSpPr>
          <p:cNvPr id="54" name="TekstSylinder 53"/>
          <p:cNvSpPr txBox="1"/>
          <p:nvPr/>
        </p:nvSpPr>
        <p:spPr>
          <a:xfrm>
            <a:off x="3429000" y="2819400"/>
            <a:ext cx="2173614" cy="369332"/>
          </a:xfrm>
          <a:prstGeom prst="rect">
            <a:avLst/>
          </a:prstGeom>
          <a:noFill/>
        </p:spPr>
        <p:txBody>
          <a:bodyPr wrap="square" rtlCol="0">
            <a:spAutoFit/>
          </a:bodyPr>
          <a:lstStyle/>
          <a:p>
            <a:pPr algn="ctr"/>
            <a:r>
              <a:rPr lang="en-GB" dirty="0" smtClean="0">
                <a:latin typeface="+mn-lt"/>
              </a:rPr>
              <a:t>Preservers</a:t>
            </a:r>
          </a:p>
        </p:txBody>
      </p:sp>
      <p:sp>
        <p:nvSpPr>
          <p:cNvPr id="39" name="Pil mot venstre og høyre 52"/>
          <p:cNvSpPr/>
          <p:nvPr/>
        </p:nvSpPr>
        <p:spPr>
          <a:xfrm rot="1850916">
            <a:off x="2359592" y="3541672"/>
            <a:ext cx="794339" cy="20898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Pil mot venstre og høyre 52"/>
          <p:cNvSpPr/>
          <p:nvPr/>
        </p:nvSpPr>
        <p:spPr>
          <a:xfrm rot="1850916">
            <a:off x="5864791" y="5370473"/>
            <a:ext cx="794339" cy="20898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Pil mot venstre og høyre 52"/>
          <p:cNvSpPr/>
          <p:nvPr/>
        </p:nvSpPr>
        <p:spPr>
          <a:xfrm rot="19700804">
            <a:off x="2434153" y="5374480"/>
            <a:ext cx="794339" cy="20898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Pil mot venstre og høyre 52"/>
          <p:cNvSpPr/>
          <p:nvPr/>
        </p:nvSpPr>
        <p:spPr>
          <a:xfrm rot="19700804">
            <a:off x="5939352" y="3469480"/>
            <a:ext cx="794339" cy="20898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7" name="Picture 2"/>
          <p:cNvPicPr>
            <a:picLocks noChangeAspect="1" noChangeArrowheads="1"/>
          </p:cNvPicPr>
          <p:nvPr/>
        </p:nvPicPr>
        <p:blipFill>
          <a:blip r:embed="rId3"/>
          <a:srcRect/>
          <a:stretch>
            <a:fillRect/>
          </a:stretch>
        </p:blipFill>
        <p:spPr bwMode="auto">
          <a:xfrm>
            <a:off x="257175" y="304800"/>
            <a:ext cx="1571625" cy="523875"/>
          </a:xfrm>
          <a:prstGeom prst="rect">
            <a:avLst/>
          </a:prstGeom>
          <a:noFill/>
          <a:ln w="9525">
            <a:noFill/>
            <a:miter lim="800000"/>
            <a:headEnd/>
            <a:tailEnd/>
          </a:ln>
        </p:spPr>
      </p:pic>
      <p:sp>
        <p:nvSpPr>
          <p:cNvPr id="49" name="Rektangel 4"/>
          <p:cNvSpPr>
            <a:spLocks noChangeArrowheads="1"/>
          </p:cNvSpPr>
          <p:nvPr/>
        </p:nvSpPr>
        <p:spPr bwMode="auto">
          <a:xfrm>
            <a:off x="2991547" y="312738"/>
            <a:ext cx="3160906" cy="830997"/>
          </a:xfrm>
          <a:prstGeom prst="rect">
            <a:avLst/>
          </a:prstGeom>
          <a:noFill/>
          <a:ln>
            <a:noFill/>
          </a:ln>
          <a:extLst/>
        </p:spPr>
        <p:txBody>
          <a:bodyPr wrap="square">
            <a:spAutoFit/>
          </a:bodyPr>
          <a:lstStyle/>
          <a:p>
            <a:pPr fontAlgn="auto">
              <a:spcBef>
                <a:spcPts val="0"/>
              </a:spcBef>
              <a:spcAft>
                <a:spcPts val="0"/>
              </a:spcAft>
              <a:defRPr/>
            </a:pPr>
            <a:r>
              <a:rPr lang="en-GB" sz="2400" b="1" dirty="0" smtClean="0">
                <a:solidFill>
                  <a:schemeClr val="accent1">
                    <a:lumMod val="75000"/>
                  </a:schemeClr>
                </a:solidFill>
                <a:latin typeface="+mj-lt"/>
                <a:cs typeface="Times New Roman" pitchFamily="18" charset="0"/>
              </a:rPr>
              <a:t>Preservation Policy – stakeholder context</a:t>
            </a:r>
            <a:endParaRPr lang="en-GB" sz="2400" b="1" dirty="0">
              <a:solidFill>
                <a:schemeClr val="accent1">
                  <a:lumMod val="75000"/>
                </a:schemeClr>
              </a:solidFill>
              <a:latin typeface="+mj-lt"/>
            </a:endParaRPr>
          </a:p>
        </p:txBody>
      </p:sp>
    </p:spTree>
    <p:extLst>
      <p:ext uri="{BB962C8B-B14F-4D97-AF65-F5344CB8AC3E}">
        <p14:creationId xmlns:p14="http://schemas.microsoft.com/office/powerpoint/2010/main" val="13485975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fade">
                                      <p:cBhvr>
                                        <p:cTn id="13" dur="500"/>
                                        <p:tgtEl>
                                          <p:spTgt spid="4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500"/>
                                        <p:tgtEl>
                                          <p:spTgt spid="4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500"/>
                                        <p:tgtEl>
                                          <p:spTgt spid="3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fade">
                                      <p:cBhvr>
                                        <p:cTn id="25" dur="500"/>
                                        <p:tgtEl>
                                          <p:spTgt spid="4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fade">
                                      <p:cBhvr>
                                        <p:cTn id="28"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3" grpId="0" animBg="1"/>
      <p:bldP spid="44" grpId="0" animBg="1"/>
      <p:bldP spid="39" grpId="0" animBg="1"/>
      <p:bldP spid="40" grpId="0" animBg="1"/>
      <p:bldP spid="45" grpId="0" animBg="1"/>
      <p:bldP spid="4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vrundet rektangel 9"/>
          <p:cNvSpPr/>
          <p:nvPr/>
        </p:nvSpPr>
        <p:spPr>
          <a:xfrm>
            <a:off x="551213" y="1049274"/>
            <a:ext cx="8153400" cy="5716257"/>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pic>
        <p:nvPicPr>
          <p:cNvPr id="2050" name="Picture 2" descr="C:\Users\TK\AppData\Local\Temp\ScreenCli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565" y="1195705"/>
            <a:ext cx="1608464" cy="4572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TK\AppData\Local\Temp\ScreenClip.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565" y="1778596"/>
            <a:ext cx="1407097" cy="45831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TK\AppData\Local\Temp\ScreenClip.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6069" y="4724400"/>
            <a:ext cx="898738" cy="590136"/>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TK\AppData\Local\Temp\ScreenClip.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7184" y="2362200"/>
            <a:ext cx="1407097" cy="68436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TK\AppData\Local\Temp\ScreenClip.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7184" y="3211385"/>
            <a:ext cx="2066925" cy="243168"/>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TK\AppData\Local\Temp\ScreenClip.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7184" y="3717078"/>
            <a:ext cx="1652014" cy="38064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Users\TK\AppData\Local\Temp\ScreenClip.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6069" y="4256633"/>
            <a:ext cx="1291994" cy="322999"/>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C:\Users\TK\AppData\Local\Temp\ScreenClip.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6069" y="5470531"/>
            <a:ext cx="1966912" cy="34888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C:\Users\TK\AppData\Local\Temp\ScreenClip.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6069" y="5943600"/>
            <a:ext cx="1809750" cy="647700"/>
          </a:xfrm>
          <a:prstGeom prst="rect">
            <a:avLst/>
          </a:prstGeom>
          <a:noFill/>
          <a:extLst>
            <a:ext uri="{909E8E84-426E-40dd-AFC4-6F175D3DCCD1}">
              <a14:hiddenFill xmlns:a14="http://schemas.microsoft.com/office/drawing/2010/main">
                <a:solidFill>
                  <a:srgbClr val="FFFFFF"/>
                </a:solidFill>
              </a14:hiddenFill>
            </a:ext>
          </a:extLst>
        </p:spPr>
      </p:pic>
      <p:sp>
        <p:nvSpPr>
          <p:cNvPr id="25" name="Avrundet rektangel 4"/>
          <p:cNvSpPr/>
          <p:nvPr/>
        </p:nvSpPr>
        <p:spPr>
          <a:xfrm>
            <a:off x="3382623" y="3679893"/>
            <a:ext cx="5135158" cy="38893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a:lnSpc>
                <a:spcPct val="115000"/>
              </a:lnSpc>
              <a:spcAft>
                <a:spcPts val="0"/>
              </a:spcAft>
            </a:pPr>
            <a:endParaRPr lang="nb-NO" sz="1400" dirty="0">
              <a:solidFill>
                <a:srgbClr val="000000"/>
              </a:solidFill>
              <a:ea typeface="Calibri"/>
              <a:cs typeface="Times New Roman"/>
            </a:endParaRPr>
          </a:p>
        </p:txBody>
      </p:sp>
      <p:sp>
        <p:nvSpPr>
          <p:cNvPr id="4" name="TekstSylinder 3"/>
          <p:cNvSpPr txBox="1"/>
          <p:nvPr/>
        </p:nvSpPr>
        <p:spPr>
          <a:xfrm>
            <a:off x="2664411" y="1191240"/>
            <a:ext cx="5853370" cy="276999"/>
          </a:xfrm>
          <a:prstGeom prst="rect">
            <a:avLst/>
          </a:prstGeom>
          <a:noFill/>
        </p:spPr>
        <p:txBody>
          <a:bodyPr wrap="square" rtlCol="0">
            <a:spAutoFit/>
          </a:bodyPr>
          <a:lstStyle/>
          <a:p>
            <a:r>
              <a:rPr lang="en-GB" sz="1200" dirty="0">
                <a:latin typeface="+mn-lt"/>
              </a:rPr>
              <a:t>Charles </a:t>
            </a:r>
            <a:r>
              <a:rPr lang="en-GB" sz="1200" dirty="0" err="1">
                <a:latin typeface="+mn-lt"/>
              </a:rPr>
              <a:t>Beagrie</a:t>
            </a:r>
            <a:r>
              <a:rPr lang="en-GB" sz="1200" dirty="0">
                <a:latin typeface="+mn-lt"/>
              </a:rPr>
              <a:t> Limited: </a:t>
            </a:r>
            <a:r>
              <a:rPr lang="en-GB" sz="1200" u="sng" dirty="0">
                <a:latin typeface="+mn-lt"/>
                <a:hlinkClick r:id="rId12"/>
              </a:rPr>
              <a:t>Digital Preservation Policies </a:t>
            </a:r>
            <a:r>
              <a:rPr lang="en-GB" sz="1200" u="sng" dirty="0" smtClean="0">
                <a:latin typeface="+mn-lt"/>
                <a:hlinkClick r:id="rId12"/>
              </a:rPr>
              <a:t>Study</a:t>
            </a:r>
            <a:endParaRPr lang="en-GB" sz="1200" dirty="0"/>
          </a:p>
        </p:txBody>
      </p:sp>
      <p:sp>
        <p:nvSpPr>
          <p:cNvPr id="27" name="TekstSylinder 26"/>
          <p:cNvSpPr txBox="1"/>
          <p:nvPr/>
        </p:nvSpPr>
        <p:spPr>
          <a:xfrm>
            <a:off x="2664411" y="1793190"/>
            <a:ext cx="5853370" cy="304699"/>
          </a:xfrm>
          <a:prstGeom prst="rect">
            <a:avLst/>
          </a:prstGeom>
          <a:noFill/>
        </p:spPr>
        <p:txBody>
          <a:bodyPr wrap="square" rtlCol="0">
            <a:spAutoFit/>
          </a:bodyPr>
          <a:lstStyle/>
          <a:p>
            <a:pPr>
              <a:lnSpc>
                <a:spcPct val="115000"/>
              </a:lnSpc>
              <a:spcAft>
                <a:spcPts val="0"/>
              </a:spcAft>
            </a:pPr>
            <a:r>
              <a:rPr lang="en-GB" sz="1200" dirty="0" smtClean="0">
                <a:latin typeface="+mj-lt"/>
              </a:rPr>
              <a:t>Data </a:t>
            </a:r>
            <a:r>
              <a:rPr lang="en-GB" sz="1200" dirty="0">
                <a:latin typeface="+mj-lt"/>
              </a:rPr>
              <a:t>Curation Centre: </a:t>
            </a:r>
            <a:r>
              <a:rPr lang="en-GB" sz="1200" u="sng" dirty="0">
                <a:latin typeface="+mj-lt"/>
                <a:hlinkClick r:id="rId13"/>
              </a:rPr>
              <a:t>Preservation Policy Template for </a:t>
            </a:r>
            <a:r>
              <a:rPr lang="en-GB" sz="1200" u="sng" dirty="0" smtClean="0">
                <a:latin typeface="+mj-lt"/>
                <a:hlinkClick r:id="rId13"/>
              </a:rPr>
              <a:t>Repositories</a:t>
            </a:r>
            <a:endParaRPr lang="nb-NO" sz="1200" dirty="0">
              <a:latin typeface="+mj-lt"/>
            </a:endParaRPr>
          </a:p>
        </p:txBody>
      </p:sp>
      <p:sp>
        <p:nvSpPr>
          <p:cNvPr id="14" name="TekstSylinder 13"/>
          <p:cNvSpPr txBox="1"/>
          <p:nvPr/>
        </p:nvSpPr>
        <p:spPr>
          <a:xfrm>
            <a:off x="2664411" y="2533497"/>
            <a:ext cx="5666983" cy="291042"/>
          </a:xfrm>
          <a:prstGeom prst="rect">
            <a:avLst/>
          </a:prstGeom>
          <a:noFill/>
        </p:spPr>
        <p:txBody>
          <a:bodyPr wrap="square" rtlCol="0">
            <a:spAutoFit/>
          </a:bodyPr>
          <a:lstStyle/>
          <a:p>
            <a:pPr>
              <a:lnSpc>
                <a:spcPct val="115000"/>
              </a:lnSpc>
              <a:spcAft>
                <a:spcPts val="0"/>
              </a:spcAft>
            </a:pPr>
            <a:r>
              <a:rPr lang="en-GB" sz="1200" dirty="0" smtClean="0">
                <a:latin typeface="+mn-lt"/>
              </a:rPr>
              <a:t>DISC–UK/</a:t>
            </a:r>
            <a:r>
              <a:rPr lang="en-GB" sz="1200" dirty="0" err="1" smtClean="0">
                <a:latin typeface="+mn-lt"/>
              </a:rPr>
              <a:t>DataShare</a:t>
            </a:r>
            <a:r>
              <a:rPr lang="en-GB" sz="1200" dirty="0" smtClean="0">
                <a:latin typeface="+mn-lt"/>
              </a:rPr>
              <a:t>: </a:t>
            </a:r>
            <a:r>
              <a:rPr lang="en-GB" sz="1200" u="sng" dirty="0" smtClean="0">
                <a:latin typeface="+mn-lt"/>
                <a:hlinkClick r:id="rId14"/>
              </a:rPr>
              <a:t>Policy-making </a:t>
            </a:r>
            <a:r>
              <a:rPr lang="en-GB" sz="1200" u="sng" dirty="0">
                <a:latin typeface="+mn-lt"/>
                <a:hlinkClick r:id="rId14"/>
              </a:rPr>
              <a:t>for Research Data in Repositories: A </a:t>
            </a:r>
            <a:r>
              <a:rPr lang="en-GB" sz="1200" u="sng" dirty="0" smtClean="0">
                <a:latin typeface="+mn-lt"/>
                <a:hlinkClick r:id="rId14"/>
              </a:rPr>
              <a:t>Guide</a:t>
            </a:r>
            <a:endParaRPr lang="en-GB" sz="1600" dirty="0"/>
          </a:p>
        </p:txBody>
      </p:sp>
      <p:sp>
        <p:nvSpPr>
          <p:cNvPr id="29" name="TekstSylinder 28"/>
          <p:cNvSpPr txBox="1"/>
          <p:nvPr/>
        </p:nvSpPr>
        <p:spPr>
          <a:xfrm>
            <a:off x="3116710" y="3074436"/>
            <a:ext cx="5666983" cy="517065"/>
          </a:xfrm>
          <a:prstGeom prst="rect">
            <a:avLst/>
          </a:prstGeom>
          <a:noFill/>
        </p:spPr>
        <p:txBody>
          <a:bodyPr wrap="square" rtlCol="0">
            <a:spAutoFit/>
          </a:bodyPr>
          <a:lstStyle/>
          <a:p>
            <a:pPr>
              <a:lnSpc>
                <a:spcPct val="115000"/>
              </a:lnSpc>
              <a:spcAft>
                <a:spcPts val="0"/>
              </a:spcAft>
            </a:pPr>
            <a:r>
              <a:rPr lang="en-GB" sz="1200" dirty="0">
                <a:latin typeface="+mn-lt"/>
              </a:rPr>
              <a:t>International Research on Permanent Authentic Records in Electronic Systems: </a:t>
            </a:r>
            <a:endParaRPr lang="nb-NO" sz="1200" dirty="0">
              <a:latin typeface="+mn-lt"/>
            </a:endParaRPr>
          </a:p>
          <a:p>
            <a:pPr>
              <a:lnSpc>
                <a:spcPct val="115000"/>
              </a:lnSpc>
              <a:spcAft>
                <a:spcPts val="0"/>
              </a:spcAft>
            </a:pPr>
            <a:r>
              <a:rPr lang="en-GB" sz="1200" u="sng" dirty="0">
                <a:latin typeface="+mn-lt"/>
                <a:hlinkClick r:id="rId15"/>
              </a:rPr>
              <a:t>Policy and Procedures </a:t>
            </a:r>
            <a:r>
              <a:rPr lang="en-GB" sz="1200" u="sng" dirty="0" smtClean="0">
                <a:latin typeface="+mn-lt"/>
                <a:hlinkClick r:id="rId15"/>
              </a:rPr>
              <a:t>Template</a:t>
            </a:r>
            <a:endParaRPr lang="en-GB" sz="1600" dirty="0">
              <a:latin typeface="+mn-lt"/>
            </a:endParaRPr>
          </a:p>
        </p:txBody>
      </p:sp>
      <p:sp>
        <p:nvSpPr>
          <p:cNvPr id="30" name="TekstSylinder 29"/>
          <p:cNvSpPr txBox="1"/>
          <p:nvPr/>
        </p:nvSpPr>
        <p:spPr>
          <a:xfrm>
            <a:off x="2705974" y="3648869"/>
            <a:ext cx="5666983" cy="517065"/>
          </a:xfrm>
          <a:prstGeom prst="rect">
            <a:avLst/>
          </a:prstGeom>
          <a:noFill/>
        </p:spPr>
        <p:txBody>
          <a:bodyPr wrap="square" rtlCol="0">
            <a:spAutoFit/>
          </a:bodyPr>
          <a:lstStyle/>
          <a:p>
            <a:pPr>
              <a:lnSpc>
                <a:spcPct val="115000"/>
              </a:lnSpc>
              <a:spcAft>
                <a:spcPts val="0"/>
              </a:spcAft>
            </a:pPr>
            <a:r>
              <a:rPr lang="en-GB" sz="1200" dirty="0">
                <a:latin typeface="+mn-lt"/>
              </a:rPr>
              <a:t>Network of Expertise in Long-Term Storage of Digital Resources:  </a:t>
            </a:r>
            <a:endParaRPr lang="nb-NO" sz="1200" dirty="0">
              <a:latin typeface="+mn-lt"/>
            </a:endParaRPr>
          </a:p>
          <a:p>
            <a:pPr>
              <a:lnSpc>
                <a:spcPct val="115000"/>
              </a:lnSpc>
              <a:spcAft>
                <a:spcPts val="0"/>
              </a:spcAft>
            </a:pPr>
            <a:r>
              <a:rPr lang="de-DE" sz="1200" u="sng" dirty="0">
                <a:latin typeface="+mn-lt"/>
                <a:hlinkClick r:id="rId16"/>
              </a:rPr>
              <a:t>Leitfaden zur Erstellung einer institutionellen Policy zur digitalen Langzeitarchivierung</a:t>
            </a:r>
            <a:endParaRPr lang="nb-NO" sz="1200" dirty="0">
              <a:solidFill>
                <a:srgbClr val="000000"/>
              </a:solidFill>
              <a:latin typeface="+mn-lt"/>
              <a:ea typeface="Calibri"/>
              <a:cs typeface="Times New Roman"/>
            </a:endParaRPr>
          </a:p>
        </p:txBody>
      </p:sp>
      <p:sp>
        <p:nvSpPr>
          <p:cNvPr id="31" name="TekstSylinder 30"/>
          <p:cNvSpPr txBox="1"/>
          <p:nvPr/>
        </p:nvSpPr>
        <p:spPr>
          <a:xfrm>
            <a:off x="2248662" y="4302633"/>
            <a:ext cx="5666983" cy="276999"/>
          </a:xfrm>
          <a:prstGeom prst="rect">
            <a:avLst/>
          </a:prstGeom>
          <a:noFill/>
        </p:spPr>
        <p:txBody>
          <a:bodyPr wrap="square" rtlCol="0">
            <a:spAutoFit/>
          </a:bodyPr>
          <a:lstStyle/>
          <a:p>
            <a:pPr eaLnBrk="0" hangingPunct="0">
              <a:spcBef>
                <a:spcPct val="30000"/>
              </a:spcBef>
              <a:defRPr/>
            </a:pPr>
            <a:r>
              <a:rPr lang="en-GB" sz="1200" dirty="0">
                <a:latin typeface="+mn-lt"/>
              </a:rPr>
              <a:t>Directory of Open Access Repositories: </a:t>
            </a:r>
            <a:r>
              <a:rPr lang="en-GB" sz="1200" u="sng" dirty="0">
                <a:latin typeface="+mn-lt"/>
                <a:hlinkClick r:id="rId17"/>
              </a:rPr>
              <a:t>Policies Tool</a:t>
            </a:r>
            <a:endParaRPr lang="nb-NO" sz="1200" dirty="0">
              <a:solidFill>
                <a:srgbClr val="000000"/>
              </a:solidFill>
              <a:latin typeface="+mn-lt"/>
              <a:ea typeface="Calibri"/>
              <a:cs typeface="Times New Roman"/>
            </a:endParaRPr>
          </a:p>
        </p:txBody>
      </p:sp>
      <p:sp>
        <p:nvSpPr>
          <p:cNvPr id="32" name="TekstSylinder 31"/>
          <p:cNvSpPr txBox="1"/>
          <p:nvPr/>
        </p:nvSpPr>
        <p:spPr>
          <a:xfrm>
            <a:off x="2379441" y="4867118"/>
            <a:ext cx="5666983" cy="304699"/>
          </a:xfrm>
          <a:prstGeom prst="rect">
            <a:avLst/>
          </a:prstGeom>
          <a:noFill/>
        </p:spPr>
        <p:txBody>
          <a:bodyPr wrap="square" rtlCol="0">
            <a:spAutoFit/>
          </a:bodyPr>
          <a:lstStyle/>
          <a:p>
            <a:pPr>
              <a:lnSpc>
                <a:spcPct val="115000"/>
              </a:lnSpc>
              <a:spcAft>
                <a:spcPts val="0"/>
              </a:spcAft>
            </a:pPr>
            <a:r>
              <a:rPr lang="en-GB" sz="1200" dirty="0">
                <a:latin typeface="+mn-lt"/>
              </a:rPr>
              <a:t>Research Data Alliance: </a:t>
            </a:r>
            <a:r>
              <a:rPr lang="en-GB" sz="1200" u="sng" dirty="0">
                <a:latin typeface="+mn-lt"/>
                <a:hlinkClick r:id="rId18"/>
              </a:rPr>
              <a:t>Outcomes Policy Templates</a:t>
            </a:r>
            <a:endParaRPr lang="nb-NO" sz="1200" dirty="0">
              <a:solidFill>
                <a:srgbClr val="000000"/>
              </a:solidFill>
              <a:latin typeface="+mn-lt"/>
              <a:ea typeface="Calibri"/>
              <a:cs typeface="Times New Roman"/>
            </a:endParaRPr>
          </a:p>
        </p:txBody>
      </p:sp>
      <p:sp>
        <p:nvSpPr>
          <p:cNvPr id="33" name="TekstSylinder 32"/>
          <p:cNvSpPr txBox="1"/>
          <p:nvPr/>
        </p:nvSpPr>
        <p:spPr>
          <a:xfrm>
            <a:off x="2914109" y="5492624"/>
            <a:ext cx="5666983" cy="304699"/>
          </a:xfrm>
          <a:prstGeom prst="rect">
            <a:avLst/>
          </a:prstGeom>
          <a:noFill/>
        </p:spPr>
        <p:txBody>
          <a:bodyPr wrap="square" rtlCol="0">
            <a:spAutoFit/>
          </a:bodyPr>
          <a:lstStyle/>
          <a:p>
            <a:pPr>
              <a:lnSpc>
                <a:spcPct val="115000"/>
              </a:lnSpc>
              <a:spcAft>
                <a:spcPts val="0"/>
              </a:spcAft>
            </a:pPr>
            <a:r>
              <a:rPr lang="en-GB" sz="1200" dirty="0">
                <a:latin typeface="+mn-lt"/>
              </a:rPr>
              <a:t>Repositories Support Project: </a:t>
            </a:r>
            <a:r>
              <a:rPr lang="en-GB" sz="1200" u="sng" dirty="0">
                <a:latin typeface="+mn-lt"/>
                <a:hlinkClick r:id="rId19"/>
              </a:rPr>
              <a:t>Policies and Legal Issues</a:t>
            </a:r>
            <a:endParaRPr lang="nb-NO" sz="1200" dirty="0">
              <a:solidFill>
                <a:srgbClr val="000000"/>
              </a:solidFill>
              <a:latin typeface="+mn-lt"/>
              <a:ea typeface="Calibri"/>
              <a:cs typeface="Times New Roman"/>
            </a:endParaRPr>
          </a:p>
        </p:txBody>
      </p:sp>
      <p:sp>
        <p:nvSpPr>
          <p:cNvPr id="34" name="TekstSylinder 33"/>
          <p:cNvSpPr txBox="1"/>
          <p:nvPr/>
        </p:nvSpPr>
        <p:spPr>
          <a:xfrm>
            <a:off x="2887414" y="6115100"/>
            <a:ext cx="5666983" cy="304699"/>
          </a:xfrm>
          <a:prstGeom prst="rect">
            <a:avLst/>
          </a:prstGeom>
          <a:noFill/>
        </p:spPr>
        <p:txBody>
          <a:bodyPr wrap="square" rtlCol="0">
            <a:spAutoFit/>
          </a:bodyPr>
          <a:lstStyle/>
          <a:p>
            <a:pPr marL="449580" indent="-449580">
              <a:lnSpc>
                <a:spcPct val="115000"/>
              </a:lnSpc>
              <a:spcAft>
                <a:spcPts val="0"/>
              </a:spcAft>
            </a:pPr>
            <a:r>
              <a:rPr lang="en-GB" sz="1200" dirty="0">
                <a:latin typeface="+mn-lt"/>
              </a:rPr>
              <a:t>Scalable Preservation Environments: </a:t>
            </a:r>
            <a:r>
              <a:rPr lang="en-GB" sz="1200" u="sng" dirty="0">
                <a:latin typeface="+mn-lt"/>
                <a:hlinkClick r:id="rId20"/>
              </a:rPr>
              <a:t>Catalogue of Preservation Policy Elements</a:t>
            </a:r>
            <a:endParaRPr lang="nb-NO" sz="1200" dirty="0">
              <a:solidFill>
                <a:srgbClr val="000000"/>
              </a:solidFill>
              <a:latin typeface="+mn-lt"/>
              <a:ea typeface="Calibri"/>
              <a:cs typeface="Times New Roman"/>
            </a:endParaRPr>
          </a:p>
        </p:txBody>
      </p:sp>
      <p:pic>
        <p:nvPicPr>
          <p:cNvPr id="26" name="Picture 2"/>
          <p:cNvPicPr>
            <a:picLocks noChangeAspect="1" noChangeArrowheads="1"/>
          </p:cNvPicPr>
          <p:nvPr/>
        </p:nvPicPr>
        <p:blipFill>
          <a:blip r:embed="rId21"/>
          <a:srcRect/>
          <a:stretch>
            <a:fillRect/>
          </a:stretch>
        </p:blipFill>
        <p:spPr bwMode="auto">
          <a:xfrm>
            <a:off x="257175" y="304800"/>
            <a:ext cx="1571625" cy="523875"/>
          </a:xfrm>
          <a:prstGeom prst="rect">
            <a:avLst/>
          </a:prstGeom>
          <a:noFill/>
          <a:ln w="9525">
            <a:noFill/>
            <a:miter lim="800000"/>
            <a:headEnd/>
            <a:tailEnd/>
          </a:ln>
        </p:spPr>
      </p:pic>
      <p:sp>
        <p:nvSpPr>
          <p:cNvPr id="28" name="Rektangel 4"/>
          <p:cNvSpPr>
            <a:spLocks noChangeArrowheads="1"/>
          </p:cNvSpPr>
          <p:nvPr/>
        </p:nvSpPr>
        <p:spPr bwMode="auto">
          <a:xfrm>
            <a:off x="2719612" y="212794"/>
            <a:ext cx="3816602" cy="707886"/>
          </a:xfrm>
          <a:prstGeom prst="rect">
            <a:avLst/>
          </a:prstGeom>
          <a:noFill/>
          <a:ln>
            <a:noFill/>
          </a:ln>
          <a:extLst/>
        </p:spPr>
        <p:txBody>
          <a:bodyPr wrap="square">
            <a:spAutoFit/>
          </a:bodyPr>
          <a:lstStyle/>
          <a:p>
            <a:pPr algn="ctr" fontAlgn="auto">
              <a:spcBef>
                <a:spcPts val="0"/>
              </a:spcBef>
              <a:spcAft>
                <a:spcPts val="0"/>
              </a:spcAft>
              <a:defRPr/>
            </a:pPr>
            <a:r>
              <a:rPr lang="en-GB" sz="2000" b="1" dirty="0" smtClean="0">
                <a:solidFill>
                  <a:schemeClr val="accent1">
                    <a:lumMod val="75000"/>
                  </a:schemeClr>
                </a:solidFill>
                <a:latin typeface="+mj-lt"/>
                <a:cs typeface="Times New Roman" pitchFamily="18" charset="0"/>
              </a:rPr>
              <a:t>Policy models </a:t>
            </a:r>
          </a:p>
          <a:p>
            <a:pPr algn="ctr" fontAlgn="auto">
              <a:spcBef>
                <a:spcPts val="0"/>
              </a:spcBef>
              <a:spcAft>
                <a:spcPts val="0"/>
              </a:spcAft>
              <a:defRPr/>
            </a:pPr>
            <a:r>
              <a:rPr lang="en-GB" sz="2000" b="1" dirty="0" smtClean="0">
                <a:solidFill>
                  <a:schemeClr val="accent1">
                    <a:lumMod val="75000"/>
                  </a:schemeClr>
                </a:solidFill>
                <a:latin typeface="+mj-lt"/>
                <a:cs typeface="Times New Roman" pitchFamily="18" charset="0"/>
              </a:rPr>
              <a:t>(1) Guidelines and Best Practices</a:t>
            </a:r>
            <a:endParaRPr lang="en-GB" sz="2000" b="1" dirty="0">
              <a:solidFill>
                <a:schemeClr val="accent1">
                  <a:lumMod val="75000"/>
                </a:schemeClr>
              </a:solidFill>
              <a:latin typeface="+mj-lt"/>
            </a:endParaRPr>
          </a:p>
        </p:txBody>
      </p:sp>
    </p:spTree>
    <p:extLst>
      <p:ext uri="{BB962C8B-B14F-4D97-AF65-F5344CB8AC3E}">
        <p14:creationId xmlns:p14="http://schemas.microsoft.com/office/powerpoint/2010/main" val="14417619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052"/>
                                        </p:tgtEl>
                                        <p:attrNameLst>
                                          <p:attrName>style.visibility</p:attrName>
                                        </p:attrNameLst>
                                      </p:cBhvr>
                                      <p:to>
                                        <p:strVal val="visible"/>
                                      </p:to>
                                    </p:set>
                                    <p:anim calcmode="lin" valueType="num">
                                      <p:cBhvr additive="base">
                                        <p:cTn id="15" dur="500" fill="hold"/>
                                        <p:tgtEl>
                                          <p:spTgt spid="2052"/>
                                        </p:tgtEl>
                                        <p:attrNameLst>
                                          <p:attrName>ppt_x</p:attrName>
                                        </p:attrNameLst>
                                      </p:cBhvr>
                                      <p:tavLst>
                                        <p:tav tm="0">
                                          <p:val>
                                            <p:strVal val="#ppt_x"/>
                                          </p:val>
                                        </p:tav>
                                        <p:tav tm="100000">
                                          <p:val>
                                            <p:strVal val="#ppt_x"/>
                                          </p:val>
                                        </p:tav>
                                      </p:tavLst>
                                    </p:anim>
                                    <p:anim calcmode="lin" valueType="num">
                                      <p:cBhvr additive="base">
                                        <p:cTn id="16" dur="500" fill="hold"/>
                                        <p:tgtEl>
                                          <p:spTgt spid="205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053"/>
                                        </p:tgtEl>
                                        <p:attrNameLst>
                                          <p:attrName>style.visibility</p:attrName>
                                        </p:attrNameLst>
                                      </p:cBhvr>
                                      <p:to>
                                        <p:strVal val="visible"/>
                                      </p:to>
                                    </p:set>
                                    <p:anim calcmode="lin" valueType="num">
                                      <p:cBhvr additive="base">
                                        <p:cTn id="19" dur="500" fill="hold"/>
                                        <p:tgtEl>
                                          <p:spTgt spid="2053"/>
                                        </p:tgtEl>
                                        <p:attrNameLst>
                                          <p:attrName>ppt_x</p:attrName>
                                        </p:attrNameLst>
                                      </p:cBhvr>
                                      <p:tavLst>
                                        <p:tav tm="0">
                                          <p:val>
                                            <p:strVal val="#ppt_x"/>
                                          </p:val>
                                        </p:tav>
                                        <p:tav tm="100000">
                                          <p:val>
                                            <p:strVal val="#ppt_x"/>
                                          </p:val>
                                        </p:tav>
                                      </p:tavLst>
                                    </p:anim>
                                    <p:anim calcmode="lin" valueType="num">
                                      <p:cBhvr additive="base">
                                        <p:cTn id="20" dur="500" fill="hold"/>
                                        <p:tgtEl>
                                          <p:spTgt spid="205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054"/>
                                        </p:tgtEl>
                                        <p:attrNameLst>
                                          <p:attrName>style.visibility</p:attrName>
                                        </p:attrNameLst>
                                      </p:cBhvr>
                                      <p:to>
                                        <p:strVal val="visible"/>
                                      </p:to>
                                    </p:set>
                                    <p:anim calcmode="lin" valueType="num">
                                      <p:cBhvr additive="base">
                                        <p:cTn id="23" dur="500" fill="hold"/>
                                        <p:tgtEl>
                                          <p:spTgt spid="2054"/>
                                        </p:tgtEl>
                                        <p:attrNameLst>
                                          <p:attrName>ppt_x</p:attrName>
                                        </p:attrNameLst>
                                      </p:cBhvr>
                                      <p:tavLst>
                                        <p:tav tm="0">
                                          <p:val>
                                            <p:strVal val="#ppt_x"/>
                                          </p:val>
                                        </p:tav>
                                        <p:tav tm="100000">
                                          <p:val>
                                            <p:strVal val="#ppt_x"/>
                                          </p:val>
                                        </p:tav>
                                      </p:tavLst>
                                    </p:anim>
                                    <p:anim calcmode="lin" valueType="num">
                                      <p:cBhvr additive="base">
                                        <p:cTn id="24" dur="500" fill="hold"/>
                                        <p:tgtEl>
                                          <p:spTgt spid="205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055"/>
                                        </p:tgtEl>
                                        <p:attrNameLst>
                                          <p:attrName>style.visibility</p:attrName>
                                        </p:attrNameLst>
                                      </p:cBhvr>
                                      <p:to>
                                        <p:strVal val="visible"/>
                                      </p:to>
                                    </p:set>
                                    <p:anim calcmode="lin" valueType="num">
                                      <p:cBhvr additive="base">
                                        <p:cTn id="27" dur="500" fill="hold"/>
                                        <p:tgtEl>
                                          <p:spTgt spid="2055"/>
                                        </p:tgtEl>
                                        <p:attrNameLst>
                                          <p:attrName>ppt_x</p:attrName>
                                        </p:attrNameLst>
                                      </p:cBhvr>
                                      <p:tavLst>
                                        <p:tav tm="0">
                                          <p:val>
                                            <p:strVal val="#ppt_x"/>
                                          </p:val>
                                        </p:tav>
                                        <p:tav tm="100000">
                                          <p:val>
                                            <p:strVal val="#ppt_x"/>
                                          </p:val>
                                        </p:tav>
                                      </p:tavLst>
                                    </p:anim>
                                    <p:anim calcmode="lin" valueType="num">
                                      <p:cBhvr additive="base">
                                        <p:cTn id="28" dur="500" fill="hold"/>
                                        <p:tgtEl>
                                          <p:spTgt spid="2055"/>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056"/>
                                        </p:tgtEl>
                                        <p:attrNameLst>
                                          <p:attrName>style.visibility</p:attrName>
                                        </p:attrNameLst>
                                      </p:cBhvr>
                                      <p:to>
                                        <p:strVal val="visible"/>
                                      </p:to>
                                    </p:set>
                                    <p:anim calcmode="lin" valueType="num">
                                      <p:cBhvr additive="base">
                                        <p:cTn id="31" dur="500" fill="hold"/>
                                        <p:tgtEl>
                                          <p:spTgt spid="2056"/>
                                        </p:tgtEl>
                                        <p:attrNameLst>
                                          <p:attrName>ppt_x</p:attrName>
                                        </p:attrNameLst>
                                      </p:cBhvr>
                                      <p:tavLst>
                                        <p:tav tm="0">
                                          <p:val>
                                            <p:strVal val="#ppt_x"/>
                                          </p:val>
                                        </p:tav>
                                        <p:tav tm="100000">
                                          <p:val>
                                            <p:strVal val="#ppt_x"/>
                                          </p:val>
                                        </p:tav>
                                      </p:tavLst>
                                    </p:anim>
                                    <p:anim calcmode="lin" valueType="num">
                                      <p:cBhvr additive="base">
                                        <p:cTn id="32" dur="500" fill="hold"/>
                                        <p:tgtEl>
                                          <p:spTgt spid="2056"/>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057"/>
                                        </p:tgtEl>
                                        <p:attrNameLst>
                                          <p:attrName>style.visibility</p:attrName>
                                        </p:attrNameLst>
                                      </p:cBhvr>
                                      <p:to>
                                        <p:strVal val="visible"/>
                                      </p:to>
                                    </p:set>
                                    <p:anim calcmode="lin" valueType="num">
                                      <p:cBhvr additive="base">
                                        <p:cTn id="35" dur="500" fill="hold"/>
                                        <p:tgtEl>
                                          <p:spTgt spid="2057"/>
                                        </p:tgtEl>
                                        <p:attrNameLst>
                                          <p:attrName>ppt_x</p:attrName>
                                        </p:attrNameLst>
                                      </p:cBhvr>
                                      <p:tavLst>
                                        <p:tav tm="0">
                                          <p:val>
                                            <p:strVal val="#ppt_x"/>
                                          </p:val>
                                        </p:tav>
                                        <p:tav tm="100000">
                                          <p:val>
                                            <p:strVal val="#ppt_x"/>
                                          </p:val>
                                        </p:tav>
                                      </p:tavLst>
                                    </p:anim>
                                    <p:anim calcmode="lin" valueType="num">
                                      <p:cBhvr additive="base">
                                        <p:cTn id="36" dur="500" fill="hold"/>
                                        <p:tgtEl>
                                          <p:spTgt spid="2057"/>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058"/>
                                        </p:tgtEl>
                                        <p:attrNameLst>
                                          <p:attrName>style.visibility</p:attrName>
                                        </p:attrNameLst>
                                      </p:cBhvr>
                                      <p:to>
                                        <p:strVal val="visible"/>
                                      </p:to>
                                    </p:set>
                                    <p:anim calcmode="lin" valueType="num">
                                      <p:cBhvr additive="base">
                                        <p:cTn id="39" dur="500" fill="hold"/>
                                        <p:tgtEl>
                                          <p:spTgt spid="2058"/>
                                        </p:tgtEl>
                                        <p:attrNameLst>
                                          <p:attrName>ppt_x</p:attrName>
                                        </p:attrNameLst>
                                      </p:cBhvr>
                                      <p:tavLst>
                                        <p:tav tm="0">
                                          <p:val>
                                            <p:strVal val="#ppt_x"/>
                                          </p:val>
                                        </p:tav>
                                        <p:tav tm="100000">
                                          <p:val>
                                            <p:strVal val="#ppt_x"/>
                                          </p:val>
                                        </p:tav>
                                      </p:tavLst>
                                    </p:anim>
                                    <p:anim calcmode="lin" valueType="num">
                                      <p:cBhvr additive="base">
                                        <p:cTn id="40" dur="500" fill="hold"/>
                                        <p:tgtEl>
                                          <p:spTgt spid="2058"/>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nodePh="1">
                                  <p:stCondLst>
                                    <p:cond delay="0"/>
                                  </p:stCondLst>
                                  <p:endCondLst>
                                    <p:cond evt="begin" delay="0">
                                      <p:tn val="41"/>
                                    </p:cond>
                                  </p:end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additive="base">
                                        <p:cTn id="47" dur="500" fill="hold"/>
                                        <p:tgtEl>
                                          <p:spTgt spid="4"/>
                                        </p:tgtEl>
                                        <p:attrNameLst>
                                          <p:attrName>ppt_x</p:attrName>
                                        </p:attrNameLst>
                                      </p:cBhvr>
                                      <p:tavLst>
                                        <p:tav tm="0">
                                          <p:val>
                                            <p:strVal val="#ppt_x"/>
                                          </p:val>
                                        </p:tav>
                                        <p:tav tm="100000">
                                          <p:val>
                                            <p:strVal val="#ppt_x"/>
                                          </p:val>
                                        </p:tav>
                                      </p:tavLst>
                                    </p:anim>
                                    <p:anim calcmode="lin" valueType="num">
                                      <p:cBhvr additive="base">
                                        <p:cTn id="48" dur="500" fill="hold"/>
                                        <p:tgtEl>
                                          <p:spTgt spid="4"/>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anim calcmode="lin" valueType="num">
                                      <p:cBhvr additive="base">
                                        <p:cTn id="51" dur="500" fill="hold"/>
                                        <p:tgtEl>
                                          <p:spTgt spid="27"/>
                                        </p:tgtEl>
                                        <p:attrNameLst>
                                          <p:attrName>ppt_x</p:attrName>
                                        </p:attrNameLst>
                                      </p:cBhvr>
                                      <p:tavLst>
                                        <p:tav tm="0">
                                          <p:val>
                                            <p:strVal val="#ppt_x"/>
                                          </p:val>
                                        </p:tav>
                                        <p:tav tm="100000">
                                          <p:val>
                                            <p:strVal val="#ppt_x"/>
                                          </p:val>
                                        </p:tav>
                                      </p:tavLst>
                                    </p:anim>
                                    <p:anim calcmode="lin" valueType="num">
                                      <p:cBhvr additive="base">
                                        <p:cTn id="52" dur="500" fill="hold"/>
                                        <p:tgtEl>
                                          <p:spTgt spid="27"/>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500" fill="hold"/>
                                        <p:tgtEl>
                                          <p:spTgt spid="14"/>
                                        </p:tgtEl>
                                        <p:attrNameLst>
                                          <p:attrName>ppt_x</p:attrName>
                                        </p:attrNameLst>
                                      </p:cBhvr>
                                      <p:tavLst>
                                        <p:tav tm="0">
                                          <p:val>
                                            <p:strVal val="#ppt_x"/>
                                          </p:val>
                                        </p:tav>
                                        <p:tav tm="100000">
                                          <p:val>
                                            <p:strVal val="#ppt_x"/>
                                          </p:val>
                                        </p:tav>
                                      </p:tavLst>
                                    </p:anim>
                                    <p:anim calcmode="lin" valueType="num">
                                      <p:cBhvr additive="base">
                                        <p:cTn id="56" dur="500" fill="hold"/>
                                        <p:tgtEl>
                                          <p:spTgt spid="14"/>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29"/>
                                        </p:tgtEl>
                                        <p:attrNameLst>
                                          <p:attrName>style.visibility</p:attrName>
                                        </p:attrNameLst>
                                      </p:cBhvr>
                                      <p:to>
                                        <p:strVal val="visible"/>
                                      </p:to>
                                    </p:set>
                                    <p:anim calcmode="lin" valueType="num">
                                      <p:cBhvr additive="base">
                                        <p:cTn id="59" dur="500" fill="hold"/>
                                        <p:tgtEl>
                                          <p:spTgt spid="29"/>
                                        </p:tgtEl>
                                        <p:attrNameLst>
                                          <p:attrName>ppt_x</p:attrName>
                                        </p:attrNameLst>
                                      </p:cBhvr>
                                      <p:tavLst>
                                        <p:tav tm="0">
                                          <p:val>
                                            <p:strVal val="#ppt_x"/>
                                          </p:val>
                                        </p:tav>
                                        <p:tav tm="100000">
                                          <p:val>
                                            <p:strVal val="#ppt_x"/>
                                          </p:val>
                                        </p:tav>
                                      </p:tavLst>
                                    </p:anim>
                                    <p:anim calcmode="lin" valueType="num">
                                      <p:cBhvr additive="base">
                                        <p:cTn id="60" dur="500" fill="hold"/>
                                        <p:tgtEl>
                                          <p:spTgt spid="29"/>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30"/>
                                        </p:tgtEl>
                                        <p:attrNameLst>
                                          <p:attrName>style.visibility</p:attrName>
                                        </p:attrNameLst>
                                      </p:cBhvr>
                                      <p:to>
                                        <p:strVal val="visible"/>
                                      </p:to>
                                    </p:set>
                                    <p:anim calcmode="lin" valueType="num">
                                      <p:cBhvr additive="base">
                                        <p:cTn id="63" dur="500" fill="hold"/>
                                        <p:tgtEl>
                                          <p:spTgt spid="30"/>
                                        </p:tgtEl>
                                        <p:attrNameLst>
                                          <p:attrName>ppt_x</p:attrName>
                                        </p:attrNameLst>
                                      </p:cBhvr>
                                      <p:tavLst>
                                        <p:tav tm="0">
                                          <p:val>
                                            <p:strVal val="#ppt_x"/>
                                          </p:val>
                                        </p:tav>
                                        <p:tav tm="100000">
                                          <p:val>
                                            <p:strVal val="#ppt_x"/>
                                          </p:val>
                                        </p:tav>
                                      </p:tavLst>
                                    </p:anim>
                                    <p:anim calcmode="lin" valueType="num">
                                      <p:cBhvr additive="base">
                                        <p:cTn id="64" dur="500" fill="hold"/>
                                        <p:tgtEl>
                                          <p:spTgt spid="30"/>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31"/>
                                        </p:tgtEl>
                                        <p:attrNameLst>
                                          <p:attrName>style.visibility</p:attrName>
                                        </p:attrNameLst>
                                      </p:cBhvr>
                                      <p:to>
                                        <p:strVal val="visible"/>
                                      </p:to>
                                    </p:set>
                                    <p:anim calcmode="lin" valueType="num">
                                      <p:cBhvr additive="base">
                                        <p:cTn id="67" dur="500" fill="hold"/>
                                        <p:tgtEl>
                                          <p:spTgt spid="31"/>
                                        </p:tgtEl>
                                        <p:attrNameLst>
                                          <p:attrName>ppt_x</p:attrName>
                                        </p:attrNameLst>
                                      </p:cBhvr>
                                      <p:tavLst>
                                        <p:tav tm="0">
                                          <p:val>
                                            <p:strVal val="#ppt_x"/>
                                          </p:val>
                                        </p:tav>
                                        <p:tav tm="100000">
                                          <p:val>
                                            <p:strVal val="#ppt_x"/>
                                          </p:val>
                                        </p:tav>
                                      </p:tavLst>
                                    </p:anim>
                                    <p:anim calcmode="lin" valueType="num">
                                      <p:cBhvr additive="base">
                                        <p:cTn id="68" dur="500" fill="hold"/>
                                        <p:tgtEl>
                                          <p:spTgt spid="31"/>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32"/>
                                        </p:tgtEl>
                                        <p:attrNameLst>
                                          <p:attrName>style.visibility</p:attrName>
                                        </p:attrNameLst>
                                      </p:cBhvr>
                                      <p:to>
                                        <p:strVal val="visible"/>
                                      </p:to>
                                    </p:set>
                                    <p:anim calcmode="lin" valueType="num">
                                      <p:cBhvr additive="base">
                                        <p:cTn id="71" dur="500" fill="hold"/>
                                        <p:tgtEl>
                                          <p:spTgt spid="32"/>
                                        </p:tgtEl>
                                        <p:attrNameLst>
                                          <p:attrName>ppt_x</p:attrName>
                                        </p:attrNameLst>
                                      </p:cBhvr>
                                      <p:tavLst>
                                        <p:tav tm="0">
                                          <p:val>
                                            <p:strVal val="#ppt_x"/>
                                          </p:val>
                                        </p:tav>
                                        <p:tav tm="100000">
                                          <p:val>
                                            <p:strVal val="#ppt_x"/>
                                          </p:val>
                                        </p:tav>
                                      </p:tavLst>
                                    </p:anim>
                                    <p:anim calcmode="lin" valueType="num">
                                      <p:cBhvr additive="base">
                                        <p:cTn id="72" dur="500" fill="hold"/>
                                        <p:tgtEl>
                                          <p:spTgt spid="32"/>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33"/>
                                        </p:tgtEl>
                                        <p:attrNameLst>
                                          <p:attrName>style.visibility</p:attrName>
                                        </p:attrNameLst>
                                      </p:cBhvr>
                                      <p:to>
                                        <p:strVal val="visible"/>
                                      </p:to>
                                    </p:set>
                                    <p:anim calcmode="lin" valueType="num">
                                      <p:cBhvr additive="base">
                                        <p:cTn id="75" dur="500" fill="hold"/>
                                        <p:tgtEl>
                                          <p:spTgt spid="33"/>
                                        </p:tgtEl>
                                        <p:attrNameLst>
                                          <p:attrName>ppt_x</p:attrName>
                                        </p:attrNameLst>
                                      </p:cBhvr>
                                      <p:tavLst>
                                        <p:tav tm="0">
                                          <p:val>
                                            <p:strVal val="#ppt_x"/>
                                          </p:val>
                                        </p:tav>
                                        <p:tav tm="100000">
                                          <p:val>
                                            <p:strVal val="#ppt_x"/>
                                          </p:val>
                                        </p:tav>
                                      </p:tavLst>
                                    </p:anim>
                                    <p:anim calcmode="lin" valueType="num">
                                      <p:cBhvr additive="base">
                                        <p:cTn id="76" dur="500" fill="hold"/>
                                        <p:tgtEl>
                                          <p:spTgt spid="33"/>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34"/>
                                        </p:tgtEl>
                                        <p:attrNameLst>
                                          <p:attrName>style.visibility</p:attrName>
                                        </p:attrNameLst>
                                      </p:cBhvr>
                                      <p:to>
                                        <p:strVal val="visible"/>
                                      </p:to>
                                    </p:set>
                                    <p:anim calcmode="lin" valueType="num">
                                      <p:cBhvr additive="base">
                                        <p:cTn id="79" dur="500" fill="hold"/>
                                        <p:tgtEl>
                                          <p:spTgt spid="34"/>
                                        </p:tgtEl>
                                        <p:attrNameLst>
                                          <p:attrName>ppt_x</p:attrName>
                                        </p:attrNameLst>
                                      </p:cBhvr>
                                      <p:tavLst>
                                        <p:tav tm="0">
                                          <p:val>
                                            <p:strVal val="#ppt_x"/>
                                          </p:val>
                                        </p:tav>
                                        <p:tav tm="100000">
                                          <p:val>
                                            <p:strVal val="#ppt_x"/>
                                          </p:val>
                                        </p:tav>
                                      </p:tavLst>
                                    </p:anim>
                                    <p:anim calcmode="lin" valueType="num">
                                      <p:cBhvr additive="base">
                                        <p:cTn id="8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4" grpId="0"/>
      <p:bldP spid="27" grpId="0"/>
      <p:bldP spid="14" grpId="0"/>
      <p:bldP spid="29" grpId="0"/>
      <p:bldP spid="30" grpId="0"/>
      <p:bldP spid="31" grpId="0"/>
      <p:bldP spid="32" grpId="0"/>
      <p:bldP spid="33" grpId="0"/>
      <p:bldP spid="3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vrundet rektangel 9"/>
          <p:cNvSpPr/>
          <p:nvPr/>
        </p:nvSpPr>
        <p:spPr>
          <a:xfrm>
            <a:off x="341418" y="152400"/>
            <a:ext cx="8610602" cy="6528504"/>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25" name="Avrundet rektangel 4"/>
          <p:cNvSpPr/>
          <p:nvPr/>
        </p:nvSpPr>
        <p:spPr>
          <a:xfrm>
            <a:off x="3382623" y="3679893"/>
            <a:ext cx="5135158" cy="38893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a:lnSpc>
                <a:spcPct val="115000"/>
              </a:lnSpc>
              <a:spcAft>
                <a:spcPts val="0"/>
              </a:spcAft>
            </a:pPr>
            <a:endParaRPr lang="nb-NO" sz="1400" dirty="0">
              <a:solidFill>
                <a:srgbClr val="000000"/>
              </a:solidFill>
              <a:ea typeface="Calibri"/>
              <a:cs typeface="Times New Roman"/>
            </a:endParaRPr>
          </a:p>
        </p:txBody>
      </p:sp>
      <p:sp>
        <p:nvSpPr>
          <p:cNvPr id="27" name="TekstSylinder 26"/>
          <p:cNvSpPr txBox="1"/>
          <p:nvPr/>
        </p:nvSpPr>
        <p:spPr>
          <a:xfrm>
            <a:off x="1672487" y="996649"/>
            <a:ext cx="7006815" cy="322396"/>
          </a:xfrm>
          <a:prstGeom prst="rect">
            <a:avLst/>
          </a:prstGeom>
          <a:noFill/>
        </p:spPr>
        <p:txBody>
          <a:bodyPr wrap="square" rtlCol="0">
            <a:spAutoFit/>
          </a:bodyPr>
          <a:lstStyle/>
          <a:p>
            <a:pPr>
              <a:lnSpc>
                <a:spcPct val="115000"/>
              </a:lnSpc>
              <a:spcAft>
                <a:spcPts val="0"/>
              </a:spcAft>
            </a:pPr>
            <a:r>
              <a:rPr lang="en-GB" sz="1300" dirty="0" err="1" smtClean="0">
                <a:latin typeface="+mj-lt"/>
              </a:rPr>
              <a:t>CentERdata</a:t>
            </a:r>
            <a:r>
              <a:rPr lang="en-GB" sz="1300" dirty="0" smtClean="0">
                <a:latin typeface="+mj-lt"/>
              </a:rPr>
              <a:t>/LISS </a:t>
            </a:r>
            <a:r>
              <a:rPr lang="en-GB" sz="1300" dirty="0">
                <a:latin typeface="+mj-lt"/>
              </a:rPr>
              <a:t>– Data Archive: </a:t>
            </a:r>
            <a:r>
              <a:rPr lang="en-GB" sz="1300" u="sng" dirty="0" smtClean="0">
                <a:latin typeface="+mj-lt"/>
                <a:hlinkClick r:id="rId3"/>
              </a:rPr>
              <a:t>Preservation </a:t>
            </a:r>
            <a:r>
              <a:rPr lang="en-GB" sz="1300" u="sng" dirty="0">
                <a:latin typeface="+mj-lt"/>
                <a:hlinkClick r:id="rId3"/>
              </a:rPr>
              <a:t>and Dissemination Policy</a:t>
            </a:r>
            <a:endParaRPr lang="nb-NO" sz="1300" dirty="0">
              <a:solidFill>
                <a:srgbClr val="000000"/>
              </a:solidFill>
              <a:latin typeface="+mj-lt"/>
              <a:ea typeface="Calibri"/>
              <a:cs typeface="Times New Roman"/>
            </a:endParaRPr>
          </a:p>
        </p:txBody>
      </p:sp>
      <p:sp>
        <p:nvSpPr>
          <p:cNvPr id="14" name="TekstSylinder 13"/>
          <p:cNvSpPr txBox="1"/>
          <p:nvPr/>
        </p:nvSpPr>
        <p:spPr>
          <a:xfrm>
            <a:off x="3012320" y="2002661"/>
            <a:ext cx="5666983" cy="322396"/>
          </a:xfrm>
          <a:prstGeom prst="rect">
            <a:avLst/>
          </a:prstGeom>
          <a:noFill/>
        </p:spPr>
        <p:txBody>
          <a:bodyPr wrap="square" rtlCol="0">
            <a:spAutoFit/>
          </a:bodyPr>
          <a:lstStyle/>
          <a:p>
            <a:pPr>
              <a:lnSpc>
                <a:spcPct val="115000"/>
              </a:lnSpc>
              <a:spcAft>
                <a:spcPts val="0"/>
              </a:spcAft>
            </a:pPr>
            <a:r>
              <a:rPr lang="en-GB" sz="1300" dirty="0">
                <a:latin typeface="+mj-lt"/>
              </a:rPr>
              <a:t>Czech Social Science Data Archive: </a:t>
            </a:r>
            <a:r>
              <a:rPr lang="en-GB" sz="1300" u="sng" dirty="0">
                <a:latin typeface="+mj-lt"/>
                <a:hlinkClick r:id="rId4"/>
              </a:rPr>
              <a:t>Preservation Policy</a:t>
            </a:r>
            <a:endParaRPr lang="nb-NO" sz="1300" dirty="0">
              <a:solidFill>
                <a:srgbClr val="000000"/>
              </a:solidFill>
              <a:latin typeface="+mj-lt"/>
              <a:ea typeface="Calibri"/>
              <a:cs typeface="Times New Roman"/>
            </a:endParaRPr>
          </a:p>
        </p:txBody>
      </p:sp>
      <p:sp>
        <p:nvSpPr>
          <p:cNvPr id="29" name="TekstSylinder 28"/>
          <p:cNvSpPr txBox="1"/>
          <p:nvPr/>
        </p:nvSpPr>
        <p:spPr>
          <a:xfrm>
            <a:off x="2067602" y="2433841"/>
            <a:ext cx="6461488" cy="322396"/>
          </a:xfrm>
          <a:prstGeom prst="rect">
            <a:avLst/>
          </a:prstGeom>
          <a:noFill/>
        </p:spPr>
        <p:txBody>
          <a:bodyPr wrap="square" rtlCol="0">
            <a:spAutoFit/>
          </a:bodyPr>
          <a:lstStyle/>
          <a:p>
            <a:pPr>
              <a:lnSpc>
                <a:spcPct val="115000"/>
              </a:lnSpc>
              <a:spcAft>
                <a:spcPts val="0"/>
              </a:spcAft>
            </a:pPr>
            <a:r>
              <a:rPr lang="en-GB" sz="1300" dirty="0">
                <a:latin typeface="+mj-lt"/>
              </a:rPr>
              <a:t>Data Archiving and Networked Services – Electronic Archiving System: </a:t>
            </a:r>
            <a:r>
              <a:rPr lang="en-GB" sz="1300" u="sng" dirty="0">
                <a:latin typeface="+mj-lt"/>
                <a:hlinkClick r:id="rId5"/>
              </a:rPr>
              <a:t>Preservation Policy</a:t>
            </a:r>
            <a:endParaRPr lang="nb-NO" sz="1300" dirty="0">
              <a:solidFill>
                <a:srgbClr val="000000"/>
              </a:solidFill>
              <a:latin typeface="+mj-lt"/>
              <a:ea typeface="Calibri"/>
              <a:cs typeface="Times New Roman"/>
            </a:endParaRPr>
          </a:p>
        </p:txBody>
      </p:sp>
      <p:sp>
        <p:nvSpPr>
          <p:cNvPr id="30" name="TekstSylinder 29"/>
          <p:cNvSpPr txBox="1"/>
          <p:nvPr/>
        </p:nvSpPr>
        <p:spPr>
          <a:xfrm>
            <a:off x="1751333" y="2869021"/>
            <a:ext cx="5666983" cy="322396"/>
          </a:xfrm>
          <a:prstGeom prst="rect">
            <a:avLst/>
          </a:prstGeom>
          <a:noFill/>
        </p:spPr>
        <p:txBody>
          <a:bodyPr wrap="square" rtlCol="0">
            <a:spAutoFit/>
          </a:bodyPr>
          <a:lstStyle/>
          <a:p>
            <a:pPr>
              <a:lnSpc>
                <a:spcPct val="115000"/>
              </a:lnSpc>
              <a:spcAft>
                <a:spcPts val="0"/>
              </a:spcAft>
            </a:pPr>
            <a:r>
              <a:rPr lang="en-GB" sz="1300" dirty="0" err="1">
                <a:latin typeface="+mj-lt"/>
              </a:rPr>
              <a:t>Dataverse</a:t>
            </a:r>
            <a:r>
              <a:rPr lang="en-GB" sz="1300" dirty="0">
                <a:latin typeface="+mj-lt"/>
              </a:rPr>
              <a:t> Network Project: </a:t>
            </a:r>
            <a:r>
              <a:rPr lang="en-GB" sz="1300" u="sng" dirty="0">
                <a:latin typeface="+mj-lt"/>
                <a:hlinkClick r:id="rId6"/>
              </a:rPr>
              <a:t>Data Management Plan</a:t>
            </a:r>
            <a:endParaRPr lang="nb-NO" sz="1300" dirty="0">
              <a:solidFill>
                <a:srgbClr val="000000"/>
              </a:solidFill>
              <a:latin typeface="+mj-lt"/>
              <a:ea typeface="Calibri"/>
              <a:cs typeface="Times New Roman"/>
            </a:endParaRPr>
          </a:p>
        </p:txBody>
      </p:sp>
      <p:sp>
        <p:nvSpPr>
          <p:cNvPr id="31" name="TekstSylinder 30"/>
          <p:cNvSpPr txBox="1"/>
          <p:nvPr/>
        </p:nvSpPr>
        <p:spPr>
          <a:xfrm>
            <a:off x="1668952" y="3304031"/>
            <a:ext cx="5666983" cy="322396"/>
          </a:xfrm>
          <a:prstGeom prst="rect">
            <a:avLst/>
          </a:prstGeom>
          <a:noFill/>
        </p:spPr>
        <p:txBody>
          <a:bodyPr wrap="square" rtlCol="0">
            <a:spAutoFit/>
          </a:bodyPr>
          <a:lstStyle/>
          <a:p>
            <a:pPr>
              <a:lnSpc>
                <a:spcPct val="115000"/>
              </a:lnSpc>
              <a:spcAft>
                <a:spcPts val="0"/>
              </a:spcAft>
            </a:pPr>
            <a:r>
              <a:rPr lang="en-GB" sz="1300" dirty="0">
                <a:latin typeface="+mj-lt"/>
              </a:rPr>
              <a:t>Data Dryad: </a:t>
            </a:r>
            <a:r>
              <a:rPr lang="en-GB" sz="1300" u="sng" dirty="0">
                <a:latin typeface="+mj-lt"/>
                <a:hlinkClick r:id="rId7"/>
              </a:rPr>
              <a:t>Terms of Services</a:t>
            </a:r>
            <a:r>
              <a:rPr lang="en-GB" sz="1300" dirty="0">
                <a:latin typeface="+mj-lt"/>
              </a:rPr>
              <a:t> </a:t>
            </a:r>
            <a:endParaRPr lang="nb-NO" sz="1300" dirty="0">
              <a:solidFill>
                <a:srgbClr val="000000"/>
              </a:solidFill>
              <a:latin typeface="+mj-lt"/>
              <a:ea typeface="Calibri"/>
              <a:cs typeface="Times New Roman"/>
            </a:endParaRPr>
          </a:p>
        </p:txBody>
      </p:sp>
      <p:sp>
        <p:nvSpPr>
          <p:cNvPr id="32" name="TekstSylinder 31"/>
          <p:cNvSpPr txBox="1"/>
          <p:nvPr/>
        </p:nvSpPr>
        <p:spPr>
          <a:xfrm>
            <a:off x="1589343" y="3842033"/>
            <a:ext cx="5666983" cy="308867"/>
          </a:xfrm>
          <a:prstGeom prst="rect">
            <a:avLst/>
          </a:prstGeom>
          <a:noFill/>
        </p:spPr>
        <p:txBody>
          <a:bodyPr wrap="square" rtlCol="0">
            <a:spAutoFit/>
          </a:bodyPr>
          <a:lstStyle/>
          <a:p>
            <a:pPr>
              <a:lnSpc>
                <a:spcPct val="115000"/>
              </a:lnSpc>
              <a:spcAft>
                <a:spcPts val="0"/>
              </a:spcAft>
            </a:pPr>
            <a:r>
              <a:rPr lang="en-GB" sz="1300" u="sng" dirty="0">
                <a:latin typeface="+mj-lt"/>
                <a:hlinkClick r:id="rId8"/>
              </a:rPr>
              <a:t>European Data Infrastructure</a:t>
            </a:r>
            <a:endParaRPr lang="nb-NO" sz="1300" dirty="0">
              <a:solidFill>
                <a:srgbClr val="000000"/>
              </a:solidFill>
              <a:latin typeface="+mj-lt"/>
              <a:ea typeface="Calibri"/>
              <a:cs typeface="Times New Roman"/>
            </a:endParaRPr>
          </a:p>
        </p:txBody>
      </p:sp>
      <p:sp>
        <p:nvSpPr>
          <p:cNvPr id="33" name="TekstSylinder 32"/>
          <p:cNvSpPr txBox="1"/>
          <p:nvPr/>
        </p:nvSpPr>
        <p:spPr>
          <a:xfrm>
            <a:off x="2067602" y="4702606"/>
            <a:ext cx="7228798" cy="308867"/>
          </a:xfrm>
          <a:prstGeom prst="rect">
            <a:avLst/>
          </a:prstGeom>
          <a:noFill/>
        </p:spPr>
        <p:txBody>
          <a:bodyPr wrap="square" rtlCol="0">
            <a:spAutoFit/>
          </a:bodyPr>
          <a:lstStyle/>
          <a:p>
            <a:pPr>
              <a:lnSpc>
                <a:spcPct val="115000"/>
              </a:lnSpc>
              <a:spcAft>
                <a:spcPts val="0"/>
              </a:spcAft>
            </a:pPr>
            <a:r>
              <a:rPr lang="en-GB" sz="1300" dirty="0">
                <a:latin typeface="+mj-lt"/>
              </a:rPr>
              <a:t>Inter-university Consortium for Political and Social Research: </a:t>
            </a:r>
            <a:r>
              <a:rPr lang="en-GB" sz="1300" u="sng" dirty="0">
                <a:latin typeface="+mj-lt"/>
                <a:hlinkClick r:id="rId9"/>
              </a:rPr>
              <a:t>Digital Preservation Policy Framework</a:t>
            </a:r>
            <a:endParaRPr lang="nb-NO" sz="1300" dirty="0">
              <a:solidFill>
                <a:srgbClr val="000000"/>
              </a:solidFill>
              <a:latin typeface="+mj-lt"/>
              <a:ea typeface="Calibri"/>
              <a:cs typeface="Times New Roman"/>
            </a:endParaRPr>
          </a:p>
        </p:txBody>
      </p:sp>
      <p:sp>
        <p:nvSpPr>
          <p:cNvPr id="34" name="TekstSylinder 33"/>
          <p:cNvSpPr txBox="1"/>
          <p:nvPr/>
        </p:nvSpPr>
        <p:spPr>
          <a:xfrm>
            <a:off x="2011759" y="5099660"/>
            <a:ext cx="5666983" cy="308867"/>
          </a:xfrm>
          <a:prstGeom prst="rect">
            <a:avLst/>
          </a:prstGeom>
          <a:noFill/>
        </p:spPr>
        <p:txBody>
          <a:bodyPr wrap="square" rtlCol="0">
            <a:spAutoFit/>
          </a:bodyPr>
          <a:lstStyle/>
          <a:p>
            <a:pPr marL="449580" indent="-449580">
              <a:lnSpc>
                <a:spcPct val="115000"/>
              </a:lnSpc>
              <a:spcAft>
                <a:spcPts val="0"/>
              </a:spcAft>
            </a:pPr>
            <a:r>
              <a:rPr lang="en-GB" sz="1300" dirty="0">
                <a:latin typeface="+mj-lt"/>
              </a:rPr>
              <a:t>Lots of Copies Keep Stuff Safe: </a:t>
            </a:r>
            <a:r>
              <a:rPr lang="en-GB" sz="1300" u="sng" dirty="0">
                <a:latin typeface="+mj-lt"/>
                <a:hlinkClick r:id="rId10"/>
              </a:rPr>
              <a:t>Formal statement of conformance to ISO </a:t>
            </a:r>
            <a:r>
              <a:rPr lang="en-GB" sz="1300" u="sng" dirty="0" smtClean="0">
                <a:latin typeface="+mj-lt"/>
                <a:hlinkClick r:id="rId10"/>
              </a:rPr>
              <a:t>14721</a:t>
            </a:r>
            <a:endParaRPr lang="nb-NO" sz="1300" dirty="0">
              <a:solidFill>
                <a:srgbClr val="000000"/>
              </a:solidFill>
              <a:latin typeface="+mj-lt"/>
              <a:ea typeface="Calibri"/>
              <a:cs typeface="Times New Roman"/>
            </a:endParaRPr>
          </a:p>
        </p:txBody>
      </p:sp>
      <p:pic>
        <p:nvPicPr>
          <p:cNvPr id="3075" name="Picture 3" descr="C:\Users\TK\AppData\Local\Temp\ScreenClip.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24566" y="985799"/>
            <a:ext cx="807922" cy="32640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TK\AppData\Local\Temp\ScreenClip.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15809" y="1406787"/>
            <a:ext cx="529669" cy="51345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TK\AppData\Local\Temp\ScreenClip.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2844" y="1981495"/>
            <a:ext cx="2024063" cy="33337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Users\TK\AppData\Local\Temp\ScreenClip.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62844" y="2400634"/>
            <a:ext cx="1064577" cy="358674"/>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C:\Users\TK\AppData\Local\Temp\ScreenClip.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52732" y="2869021"/>
            <a:ext cx="730224" cy="37574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Users\TK\AppData\Local\Temp\ScreenClip.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62844" y="3291202"/>
            <a:ext cx="642162" cy="379672"/>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C:\Users\TK\AppData\Local\Temp\ScreenClip.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60263" y="3762389"/>
            <a:ext cx="642162" cy="46398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C:\Users\TK\AppData\Local\Temp\ScreenClip.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48583" y="4297426"/>
            <a:ext cx="800049" cy="371037"/>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11" descr="C:\Users\TK\AppData\Local\Temp\ScreenClip.pn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41038" y="4712081"/>
            <a:ext cx="1243012" cy="28575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C:\Users\TK\AppData\Local\Temp\ScreenClip.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738892" y="5071787"/>
            <a:ext cx="1035983" cy="360446"/>
          </a:xfrm>
          <a:prstGeom prst="rect">
            <a:avLst/>
          </a:prstGeom>
          <a:noFill/>
          <a:extLst>
            <a:ext uri="{909E8E84-426E-40dd-AFC4-6F175D3DCCD1}">
              <a14:hiddenFill xmlns:a14="http://schemas.microsoft.com/office/drawing/2010/main">
                <a:solidFill>
                  <a:srgbClr val="FFFFFF"/>
                </a:solidFill>
              </a14:hiddenFill>
            </a:ext>
          </a:extLst>
        </p:spPr>
      </p:pic>
      <p:sp>
        <p:nvSpPr>
          <p:cNvPr id="46" name="TekstSylinder 45"/>
          <p:cNvSpPr txBox="1"/>
          <p:nvPr/>
        </p:nvSpPr>
        <p:spPr>
          <a:xfrm>
            <a:off x="1643614" y="4330594"/>
            <a:ext cx="5666983" cy="308867"/>
          </a:xfrm>
          <a:prstGeom prst="rect">
            <a:avLst/>
          </a:prstGeom>
          <a:noFill/>
        </p:spPr>
        <p:txBody>
          <a:bodyPr wrap="square" rtlCol="0">
            <a:spAutoFit/>
          </a:bodyPr>
          <a:lstStyle/>
          <a:p>
            <a:pPr>
              <a:lnSpc>
                <a:spcPct val="115000"/>
              </a:lnSpc>
              <a:spcAft>
                <a:spcPts val="0"/>
              </a:spcAft>
            </a:pPr>
            <a:r>
              <a:rPr lang="en-GB" sz="1300" dirty="0">
                <a:latin typeface="+mj-lt"/>
              </a:rPr>
              <a:t>GESIS - Leibniz-Institute for the Social Sciences: </a:t>
            </a:r>
            <a:r>
              <a:rPr lang="en-GB" sz="1300" u="sng" dirty="0">
                <a:latin typeface="+mj-lt"/>
                <a:hlinkClick r:id="rId21"/>
              </a:rPr>
              <a:t>Digital Preservation Policy</a:t>
            </a:r>
            <a:endParaRPr lang="nb-NO" sz="1300" dirty="0">
              <a:solidFill>
                <a:srgbClr val="000000"/>
              </a:solidFill>
              <a:latin typeface="+mj-lt"/>
              <a:ea typeface="Calibri"/>
              <a:cs typeface="Times New Roman"/>
            </a:endParaRPr>
          </a:p>
        </p:txBody>
      </p:sp>
      <p:pic>
        <p:nvPicPr>
          <p:cNvPr id="3085" name="Picture 13" descr="C:\Users\TK\AppData\Local\Temp\ScreenClip.pn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30575" y="5539172"/>
            <a:ext cx="1200116" cy="267652"/>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C:\Users\TK\AppData\Local\Temp\ScreenClip.pn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721033" y="5924935"/>
            <a:ext cx="761923" cy="755970"/>
          </a:xfrm>
          <a:prstGeom prst="rect">
            <a:avLst/>
          </a:prstGeom>
          <a:noFill/>
          <a:extLst>
            <a:ext uri="{909E8E84-426E-40dd-AFC4-6F175D3DCCD1}">
              <a14:hiddenFill xmlns:a14="http://schemas.microsoft.com/office/drawing/2010/main">
                <a:solidFill>
                  <a:srgbClr val="FFFFFF"/>
                </a:solidFill>
              </a14:hiddenFill>
            </a:ext>
          </a:extLst>
        </p:spPr>
      </p:pic>
      <p:sp>
        <p:nvSpPr>
          <p:cNvPr id="49" name="TekstSylinder 48"/>
          <p:cNvSpPr txBox="1"/>
          <p:nvPr/>
        </p:nvSpPr>
        <p:spPr>
          <a:xfrm>
            <a:off x="1665676" y="650649"/>
            <a:ext cx="5853370" cy="322396"/>
          </a:xfrm>
          <a:prstGeom prst="rect">
            <a:avLst/>
          </a:prstGeom>
          <a:noFill/>
        </p:spPr>
        <p:txBody>
          <a:bodyPr wrap="square" rtlCol="0">
            <a:spAutoFit/>
          </a:bodyPr>
          <a:lstStyle/>
          <a:p>
            <a:pPr>
              <a:lnSpc>
                <a:spcPct val="115000"/>
              </a:lnSpc>
              <a:spcAft>
                <a:spcPts val="0"/>
              </a:spcAft>
            </a:pPr>
            <a:r>
              <a:rPr lang="en-GB" sz="1300" dirty="0">
                <a:latin typeface="+mj-lt"/>
              </a:rPr>
              <a:t>Archaeology Data Service: </a:t>
            </a:r>
            <a:r>
              <a:rPr lang="en-GB" sz="1300" u="sng" dirty="0">
                <a:latin typeface="+mj-lt"/>
                <a:hlinkClick r:id="rId24"/>
              </a:rPr>
              <a:t>Preservation Policy</a:t>
            </a:r>
            <a:endParaRPr lang="nb-NO" sz="1300" dirty="0">
              <a:solidFill>
                <a:srgbClr val="000000"/>
              </a:solidFill>
              <a:latin typeface="+mj-lt"/>
              <a:ea typeface="Calibri"/>
              <a:cs typeface="Times New Roman"/>
            </a:endParaRPr>
          </a:p>
        </p:txBody>
      </p:sp>
      <p:sp>
        <p:nvSpPr>
          <p:cNvPr id="50" name="TekstSylinder 49"/>
          <p:cNvSpPr txBox="1"/>
          <p:nvPr/>
        </p:nvSpPr>
        <p:spPr>
          <a:xfrm>
            <a:off x="1452279" y="1445033"/>
            <a:ext cx="5853370" cy="322396"/>
          </a:xfrm>
          <a:prstGeom prst="rect">
            <a:avLst/>
          </a:prstGeom>
          <a:noFill/>
        </p:spPr>
        <p:txBody>
          <a:bodyPr wrap="square" rtlCol="0">
            <a:spAutoFit/>
          </a:bodyPr>
          <a:lstStyle/>
          <a:p>
            <a:pPr marL="449580" indent="-449580">
              <a:lnSpc>
                <a:spcPct val="115000"/>
              </a:lnSpc>
              <a:spcAft>
                <a:spcPts val="0"/>
              </a:spcAft>
            </a:pPr>
            <a:r>
              <a:rPr lang="en-GB" sz="1300" u="sng" dirty="0" smtClean="0">
                <a:latin typeface="+mj-lt"/>
                <a:hlinkClick r:id="rId25"/>
              </a:rPr>
              <a:t>Common </a:t>
            </a:r>
            <a:r>
              <a:rPr lang="en-GB" sz="1300" u="sng" dirty="0">
                <a:latin typeface="+mj-lt"/>
                <a:hlinkClick r:id="rId25"/>
              </a:rPr>
              <a:t>Language Resources and Technology Infrastructure</a:t>
            </a:r>
            <a:endParaRPr lang="nb-NO" sz="1300" dirty="0">
              <a:solidFill>
                <a:srgbClr val="000000"/>
              </a:solidFill>
              <a:latin typeface="+mj-lt"/>
              <a:ea typeface="Calibri"/>
              <a:cs typeface="Times New Roman"/>
            </a:endParaRPr>
          </a:p>
        </p:txBody>
      </p:sp>
      <p:pic>
        <p:nvPicPr>
          <p:cNvPr id="51" name="Picture 2" descr="C:\Users\TK\AppData\Local\Temp\ScreenClip.png"/>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715809" y="619801"/>
            <a:ext cx="822984" cy="328228"/>
          </a:xfrm>
          <a:prstGeom prst="rect">
            <a:avLst/>
          </a:prstGeom>
          <a:noFill/>
          <a:extLst>
            <a:ext uri="{909E8E84-426E-40dd-AFC4-6F175D3DCCD1}">
              <a14:hiddenFill xmlns:a14="http://schemas.microsoft.com/office/drawing/2010/main">
                <a:solidFill>
                  <a:srgbClr val="FFFFFF"/>
                </a:solidFill>
              </a14:hiddenFill>
            </a:ext>
          </a:extLst>
        </p:spPr>
      </p:pic>
      <p:sp>
        <p:nvSpPr>
          <p:cNvPr id="74" name="TekstSylinder 73"/>
          <p:cNvSpPr txBox="1"/>
          <p:nvPr/>
        </p:nvSpPr>
        <p:spPr>
          <a:xfrm>
            <a:off x="2063840" y="5520648"/>
            <a:ext cx="6615462" cy="538930"/>
          </a:xfrm>
          <a:prstGeom prst="rect">
            <a:avLst/>
          </a:prstGeom>
          <a:noFill/>
        </p:spPr>
        <p:txBody>
          <a:bodyPr wrap="square" rtlCol="0">
            <a:spAutoFit/>
          </a:bodyPr>
          <a:lstStyle/>
          <a:p>
            <a:pPr marL="449580" indent="-449580">
              <a:lnSpc>
                <a:spcPct val="115000"/>
              </a:lnSpc>
              <a:spcAft>
                <a:spcPts val="0"/>
              </a:spcAft>
            </a:pPr>
            <a:r>
              <a:rPr lang="en-GB" sz="1300" dirty="0" err="1">
                <a:latin typeface="+mj-lt"/>
              </a:rPr>
              <a:t>Odum</a:t>
            </a:r>
            <a:r>
              <a:rPr lang="en-GB" sz="1300" dirty="0">
                <a:latin typeface="+mj-lt"/>
              </a:rPr>
              <a:t> Institute for Research in Social Science – Data Archive: </a:t>
            </a:r>
            <a:r>
              <a:rPr lang="en-GB" sz="1300" u="sng" dirty="0" smtClean="0">
                <a:latin typeface="+mj-lt"/>
                <a:hlinkClick r:id="rId27"/>
              </a:rPr>
              <a:t>Digital Preservation </a:t>
            </a:r>
            <a:r>
              <a:rPr lang="en-GB" sz="1300" u="sng" dirty="0">
                <a:latin typeface="+mj-lt"/>
                <a:hlinkClick r:id="rId27"/>
              </a:rPr>
              <a:t>Policies</a:t>
            </a:r>
            <a:endParaRPr lang="nb-NO" sz="1300" dirty="0">
              <a:solidFill>
                <a:srgbClr val="000000"/>
              </a:solidFill>
              <a:latin typeface="+mj-lt"/>
              <a:ea typeface="Calibri"/>
              <a:cs typeface="Times New Roman"/>
            </a:endParaRPr>
          </a:p>
          <a:p>
            <a:pPr marL="449580" indent="-449580">
              <a:lnSpc>
                <a:spcPct val="115000"/>
              </a:lnSpc>
              <a:spcAft>
                <a:spcPts val="0"/>
              </a:spcAft>
            </a:pPr>
            <a:endParaRPr lang="nb-NO" sz="1300" dirty="0">
              <a:solidFill>
                <a:srgbClr val="000000"/>
              </a:solidFill>
              <a:latin typeface="+mj-lt"/>
              <a:ea typeface="Calibri"/>
              <a:cs typeface="Times New Roman"/>
            </a:endParaRPr>
          </a:p>
        </p:txBody>
      </p:sp>
      <p:sp>
        <p:nvSpPr>
          <p:cNvPr id="75" name="TekstSylinder 74"/>
          <p:cNvSpPr txBox="1"/>
          <p:nvPr/>
        </p:nvSpPr>
        <p:spPr>
          <a:xfrm>
            <a:off x="1710079" y="6150570"/>
            <a:ext cx="5666983" cy="308867"/>
          </a:xfrm>
          <a:prstGeom prst="rect">
            <a:avLst/>
          </a:prstGeom>
          <a:noFill/>
        </p:spPr>
        <p:txBody>
          <a:bodyPr wrap="square" rtlCol="0">
            <a:spAutoFit/>
          </a:bodyPr>
          <a:lstStyle/>
          <a:p>
            <a:pPr>
              <a:lnSpc>
                <a:spcPct val="115000"/>
              </a:lnSpc>
              <a:spcAft>
                <a:spcPts val="0"/>
              </a:spcAft>
            </a:pPr>
            <a:r>
              <a:rPr lang="en-GB" sz="1300" dirty="0">
                <a:latin typeface="+mj-lt"/>
              </a:rPr>
              <a:t>UK Data Archive: </a:t>
            </a:r>
            <a:r>
              <a:rPr lang="en-GB" sz="1300" u="sng" dirty="0">
                <a:latin typeface="+mj-lt"/>
                <a:hlinkClick r:id="rId28"/>
              </a:rPr>
              <a:t>Preservation Policy</a:t>
            </a:r>
            <a:endParaRPr lang="nb-NO" sz="1300" dirty="0">
              <a:solidFill>
                <a:srgbClr val="000000"/>
              </a:solidFill>
              <a:latin typeface="+mj-lt"/>
              <a:ea typeface="Calibri"/>
              <a:cs typeface="Times New Roman"/>
            </a:endParaRPr>
          </a:p>
        </p:txBody>
      </p:sp>
      <p:sp>
        <p:nvSpPr>
          <p:cNvPr id="2" name="Frihåndsform 1"/>
          <p:cNvSpPr/>
          <p:nvPr/>
        </p:nvSpPr>
        <p:spPr>
          <a:xfrm>
            <a:off x="391886" y="1270660"/>
            <a:ext cx="981475" cy="749281"/>
          </a:xfrm>
          <a:custGeom>
            <a:avLst/>
            <a:gdLst>
              <a:gd name="connsiteX0" fmla="*/ 427511 w 981475"/>
              <a:gd name="connsiteY0" fmla="*/ 712519 h 749281"/>
              <a:gd name="connsiteX1" fmla="*/ 320633 w 981475"/>
              <a:gd name="connsiteY1" fmla="*/ 676893 h 749281"/>
              <a:gd name="connsiteX2" fmla="*/ 285008 w 981475"/>
              <a:gd name="connsiteY2" fmla="*/ 653143 h 749281"/>
              <a:gd name="connsiteX3" fmla="*/ 190005 w 981475"/>
              <a:gd name="connsiteY3" fmla="*/ 605641 h 749281"/>
              <a:gd name="connsiteX4" fmla="*/ 154379 w 981475"/>
              <a:gd name="connsiteY4" fmla="*/ 570015 h 749281"/>
              <a:gd name="connsiteX5" fmla="*/ 118753 w 981475"/>
              <a:gd name="connsiteY5" fmla="*/ 546265 h 749281"/>
              <a:gd name="connsiteX6" fmla="*/ 35626 w 981475"/>
              <a:gd name="connsiteY6" fmla="*/ 463137 h 749281"/>
              <a:gd name="connsiteX7" fmla="*/ 11875 w 981475"/>
              <a:gd name="connsiteY7" fmla="*/ 380010 h 749281"/>
              <a:gd name="connsiteX8" fmla="*/ 0 w 981475"/>
              <a:gd name="connsiteY8" fmla="*/ 332509 h 749281"/>
              <a:gd name="connsiteX9" fmla="*/ 59376 w 981475"/>
              <a:gd name="connsiteY9" fmla="*/ 166254 h 749281"/>
              <a:gd name="connsiteX10" fmla="*/ 95002 w 981475"/>
              <a:gd name="connsiteY10" fmla="*/ 130628 h 749281"/>
              <a:gd name="connsiteX11" fmla="*/ 142504 w 981475"/>
              <a:gd name="connsiteY11" fmla="*/ 118753 h 749281"/>
              <a:gd name="connsiteX12" fmla="*/ 190005 w 981475"/>
              <a:gd name="connsiteY12" fmla="*/ 83127 h 749281"/>
              <a:gd name="connsiteX13" fmla="*/ 308758 w 981475"/>
              <a:gd name="connsiteY13" fmla="*/ 35626 h 749281"/>
              <a:gd name="connsiteX14" fmla="*/ 356259 w 981475"/>
              <a:gd name="connsiteY14" fmla="*/ 23750 h 749281"/>
              <a:gd name="connsiteX15" fmla="*/ 439387 w 981475"/>
              <a:gd name="connsiteY15" fmla="*/ 0 h 749281"/>
              <a:gd name="connsiteX16" fmla="*/ 534389 w 981475"/>
              <a:gd name="connsiteY16" fmla="*/ 23750 h 749281"/>
              <a:gd name="connsiteX17" fmla="*/ 605641 w 981475"/>
              <a:gd name="connsiteY17" fmla="*/ 47501 h 749281"/>
              <a:gd name="connsiteX18" fmla="*/ 736270 w 981475"/>
              <a:gd name="connsiteY18" fmla="*/ 71252 h 749281"/>
              <a:gd name="connsiteX19" fmla="*/ 771896 w 981475"/>
              <a:gd name="connsiteY19" fmla="*/ 106878 h 749281"/>
              <a:gd name="connsiteX20" fmla="*/ 807522 w 981475"/>
              <a:gd name="connsiteY20" fmla="*/ 130628 h 749281"/>
              <a:gd name="connsiteX21" fmla="*/ 890649 w 981475"/>
              <a:gd name="connsiteY21" fmla="*/ 213756 h 749281"/>
              <a:gd name="connsiteX22" fmla="*/ 926275 w 981475"/>
              <a:gd name="connsiteY22" fmla="*/ 296883 h 749281"/>
              <a:gd name="connsiteX23" fmla="*/ 961901 w 981475"/>
              <a:gd name="connsiteY23" fmla="*/ 332509 h 749281"/>
              <a:gd name="connsiteX24" fmla="*/ 961901 w 981475"/>
              <a:gd name="connsiteY24" fmla="*/ 510639 h 749281"/>
              <a:gd name="connsiteX25" fmla="*/ 914400 w 981475"/>
              <a:gd name="connsiteY25" fmla="*/ 581891 h 749281"/>
              <a:gd name="connsiteX26" fmla="*/ 855023 w 981475"/>
              <a:gd name="connsiteY26" fmla="*/ 629392 h 749281"/>
              <a:gd name="connsiteX27" fmla="*/ 771896 w 981475"/>
              <a:gd name="connsiteY27" fmla="*/ 676893 h 749281"/>
              <a:gd name="connsiteX28" fmla="*/ 736270 w 981475"/>
              <a:gd name="connsiteY28" fmla="*/ 700644 h 749281"/>
              <a:gd name="connsiteX29" fmla="*/ 665018 w 981475"/>
              <a:gd name="connsiteY29" fmla="*/ 712519 h 749281"/>
              <a:gd name="connsiteX30" fmla="*/ 581891 w 981475"/>
              <a:gd name="connsiteY30" fmla="*/ 736270 h 749281"/>
              <a:gd name="connsiteX31" fmla="*/ 510639 w 981475"/>
              <a:gd name="connsiteY31" fmla="*/ 748145 h 749281"/>
              <a:gd name="connsiteX32" fmla="*/ 380010 w 981475"/>
              <a:gd name="connsiteY32" fmla="*/ 748145 h 749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81475" h="749281">
                <a:moveTo>
                  <a:pt x="427511" y="712519"/>
                </a:moveTo>
                <a:cubicBezTo>
                  <a:pt x="391885" y="700644"/>
                  <a:pt x="351879" y="697724"/>
                  <a:pt x="320633" y="676893"/>
                </a:cubicBezTo>
                <a:cubicBezTo>
                  <a:pt x="308758" y="668976"/>
                  <a:pt x="297773" y="659526"/>
                  <a:pt x="285008" y="653143"/>
                </a:cubicBezTo>
                <a:cubicBezTo>
                  <a:pt x="230441" y="625859"/>
                  <a:pt x="231275" y="640033"/>
                  <a:pt x="190005" y="605641"/>
                </a:cubicBezTo>
                <a:cubicBezTo>
                  <a:pt x="177103" y="594890"/>
                  <a:pt x="167281" y="580766"/>
                  <a:pt x="154379" y="570015"/>
                </a:cubicBezTo>
                <a:cubicBezTo>
                  <a:pt x="143415" y="560878"/>
                  <a:pt x="129361" y="555813"/>
                  <a:pt x="118753" y="546265"/>
                </a:cubicBezTo>
                <a:cubicBezTo>
                  <a:pt x="89626" y="520050"/>
                  <a:pt x="35626" y="463137"/>
                  <a:pt x="35626" y="463137"/>
                </a:cubicBezTo>
                <a:cubicBezTo>
                  <a:pt x="-1513" y="314589"/>
                  <a:pt x="45959" y="499305"/>
                  <a:pt x="11875" y="380010"/>
                </a:cubicBezTo>
                <a:cubicBezTo>
                  <a:pt x="7391" y="364317"/>
                  <a:pt x="3958" y="348343"/>
                  <a:pt x="0" y="332509"/>
                </a:cubicBezTo>
                <a:cubicBezTo>
                  <a:pt x="22324" y="220885"/>
                  <a:pt x="2131" y="233040"/>
                  <a:pt x="59376" y="166254"/>
                </a:cubicBezTo>
                <a:cubicBezTo>
                  <a:pt x="70306" y="153503"/>
                  <a:pt x="80420" y="138960"/>
                  <a:pt x="95002" y="130628"/>
                </a:cubicBezTo>
                <a:cubicBezTo>
                  <a:pt x="109173" y="122530"/>
                  <a:pt x="126670" y="122711"/>
                  <a:pt x="142504" y="118753"/>
                </a:cubicBezTo>
                <a:cubicBezTo>
                  <a:pt x="158338" y="106878"/>
                  <a:pt x="172630" y="92605"/>
                  <a:pt x="190005" y="83127"/>
                </a:cubicBezTo>
                <a:cubicBezTo>
                  <a:pt x="213703" y="70201"/>
                  <a:pt x="273986" y="45561"/>
                  <a:pt x="308758" y="35626"/>
                </a:cubicBezTo>
                <a:cubicBezTo>
                  <a:pt x="324451" y="31142"/>
                  <a:pt x="340566" y="28234"/>
                  <a:pt x="356259" y="23750"/>
                </a:cubicBezTo>
                <a:cubicBezTo>
                  <a:pt x="475464" y="-10309"/>
                  <a:pt x="290954" y="37107"/>
                  <a:pt x="439387" y="0"/>
                </a:cubicBezTo>
                <a:cubicBezTo>
                  <a:pt x="471054" y="7917"/>
                  <a:pt x="503422" y="13428"/>
                  <a:pt x="534389" y="23750"/>
                </a:cubicBezTo>
                <a:cubicBezTo>
                  <a:pt x="558140" y="31667"/>
                  <a:pt x="580857" y="43961"/>
                  <a:pt x="605641" y="47501"/>
                </a:cubicBezTo>
                <a:cubicBezTo>
                  <a:pt x="704926" y="61684"/>
                  <a:pt x="661614" y="52587"/>
                  <a:pt x="736270" y="71252"/>
                </a:cubicBezTo>
                <a:cubicBezTo>
                  <a:pt x="748145" y="83127"/>
                  <a:pt x="758994" y="96127"/>
                  <a:pt x="771896" y="106878"/>
                </a:cubicBezTo>
                <a:cubicBezTo>
                  <a:pt x="782860" y="116015"/>
                  <a:pt x="796914" y="121080"/>
                  <a:pt x="807522" y="130628"/>
                </a:cubicBezTo>
                <a:cubicBezTo>
                  <a:pt x="836649" y="156843"/>
                  <a:pt x="890649" y="213756"/>
                  <a:pt x="890649" y="213756"/>
                </a:cubicBezTo>
                <a:cubicBezTo>
                  <a:pt x="900340" y="242831"/>
                  <a:pt x="907931" y="271201"/>
                  <a:pt x="926275" y="296883"/>
                </a:cubicBezTo>
                <a:cubicBezTo>
                  <a:pt x="936037" y="310549"/>
                  <a:pt x="950026" y="320634"/>
                  <a:pt x="961901" y="332509"/>
                </a:cubicBezTo>
                <a:cubicBezTo>
                  <a:pt x="984532" y="400405"/>
                  <a:pt x="991252" y="404973"/>
                  <a:pt x="961901" y="510639"/>
                </a:cubicBezTo>
                <a:cubicBezTo>
                  <a:pt x="954261" y="538142"/>
                  <a:pt x="930234" y="558140"/>
                  <a:pt x="914400" y="581891"/>
                </a:cubicBezTo>
                <a:cubicBezTo>
                  <a:pt x="883706" y="627932"/>
                  <a:pt x="904189" y="613004"/>
                  <a:pt x="855023" y="629392"/>
                </a:cubicBezTo>
                <a:cubicBezTo>
                  <a:pt x="768225" y="687258"/>
                  <a:pt x="877363" y="616626"/>
                  <a:pt x="771896" y="676893"/>
                </a:cubicBezTo>
                <a:cubicBezTo>
                  <a:pt x="759504" y="683974"/>
                  <a:pt x="749810" y="696131"/>
                  <a:pt x="736270" y="700644"/>
                </a:cubicBezTo>
                <a:cubicBezTo>
                  <a:pt x="713427" y="708258"/>
                  <a:pt x="688769" y="708561"/>
                  <a:pt x="665018" y="712519"/>
                </a:cubicBezTo>
                <a:cubicBezTo>
                  <a:pt x="631060" y="723839"/>
                  <a:pt x="619173" y="728814"/>
                  <a:pt x="581891" y="736270"/>
                </a:cubicBezTo>
                <a:cubicBezTo>
                  <a:pt x="558280" y="740992"/>
                  <a:pt x="534676" y="746731"/>
                  <a:pt x="510639" y="748145"/>
                </a:cubicBezTo>
                <a:cubicBezTo>
                  <a:pt x="467171" y="750702"/>
                  <a:pt x="423553" y="748145"/>
                  <a:pt x="380010" y="74814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Frihåndsform 34"/>
          <p:cNvSpPr/>
          <p:nvPr/>
        </p:nvSpPr>
        <p:spPr>
          <a:xfrm>
            <a:off x="627106" y="3610562"/>
            <a:ext cx="981475" cy="749281"/>
          </a:xfrm>
          <a:custGeom>
            <a:avLst/>
            <a:gdLst>
              <a:gd name="connsiteX0" fmla="*/ 427511 w 981475"/>
              <a:gd name="connsiteY0" fmla="*/ 712519 h 749281"/>
              <a:gd name="connsiteX1" fmla="*/ 320633 w 981475"/>
              <a:gd name="connsiteY1" fmla="*/ 676893 h 749281"/>
              <a:gd name="connsiteX2" fmla="*/ 285008 w 981475"/>
              <a:gd name="connsiteY2" fmla="*/ 653143 h 749281"/>
              <a:gd name="connsiteX3" fmla="*/ 190005 w 981475"/>
              <a:gd name="connsiteY3" fmla="*/ 605641 h 749281"/>
              <a:gd name="connsiteX4" fmla="*/ 154379 w 981475"/>
              <a:gd name="connsiteY4" fmla="*/ 570015 h 749281"/>
              <a:gd name="connsiteX5" fmla="*/ 118753 w 981475"/>
              <a:gd name="connsiteY5" fmla="*/ 546265 h 749281"/>
              <a:gd name="connsiteX6" fmla="*/ 35626 w 981475"/>
              <a:gd name="connsiteY6" fmla="*/ 463137 h 749281"/>
              <a:gd name="connsiteX7" fmla="*/ 11875 w 981475"/>
              <a:gd name="connsiteY7" fmla="*/ 380010 h 749281"/>
              <a:gd name="connsiteX8" fmla="*/ 0 w 981475"/>
              <a:gd name="connsiteY8" fmla="*/ 332509 h 749281"/>
              <a:gd name="connsiteX9" fmla="*/ 59376 w 981475"/>
              <a:gd name="connsiteY9" fmla="*/ 166254 h 749281"/>
              <a:gd name="connsiteX10" fmla="*/ 95002 w 981475"/>
              <a:gd name="connsiteY10" fmla="*/ 130628 h 749281"/>
              <a:gd name="connsiteX11" fmla="*/ 142504 w 981475"/>
              <a:gd name="connsiteY11" fmla="*/ 118753 h 749281"/>
              <a:gd name="connsiteX12" fmla="*/ 190005 w 981475"/>
              <a:gd name="connsiteY12" fmla="*/ 83127 h 749281"/>
              <a:gd name="connsiteX13" fmla="*/ 308758 w 981475"/>
              <a:gd name="connsiteY13" fmla="*/ 35626 h 749281"/>
              <a:gd name="connsiteX14" fmla="*/ 356259 w 981475"/>
              <a:gd name="connsiteY14" fmla="*/ 23750 h 749281"/>
              <a:gd name="connsiteX15" fmla="*/ 439387 w 981475"/>
              <a:gd name="connsiteY15" fmla="*/ 0 h 749281"/>
              <a:gd name="connsiteX16" fmla="*/ 534389 w 981475"/>
              <a:gd name="connsiteY16" fmla="*/ 23750 h 749281"/>
              <a:gd name="connsiteX17" fmla="*/ 605641 w 981475"/>
              <a:gd name="connsiteY17" fmla="*/ 47501 h 749281"/>
              <a:gd name="connsiteX18" fmla="*/ 736270 w 981475"/>
              <a:gd name="connsiteY18" fmla="*/ 71252 h 749281"/>
              <a:gd name="connsiteX19" fmla="*/ 771896 w 981475"/>
              <a:gd name="connsiteY19" fmla="*/ 106878 h 749281"/>
              <a:gd name="connsiteX20" fmla="*/ 807522 w 981475"/>
              <a:gd name="connsiteY20" fmla="*/ 130628 h 749281"/>
              <a:gd name="connsiteX21" fmla="*/ 890649 w 981475"/>
              <a:gd name="connsiteY21" fmla="*/ 213756 h 749281"/>
              <a:gd name="connsiteX22" fmla="*/ 926275 w 981475"/>
              <a:gd name="connsiteY22" fmla="*/ 296883 h 749281"/>
              <a:gd name="connsiteX23" fmla="*/ 961901 w 981475"/>
              <a:gd name="connsiteY23" fmla="*/ 332509 h 749281"/>
              <a:gd name="connsiteX24" fmla="*/ 961901 w 981475"/>
              <a:gd name="connsiteY24" fmla="*/ 510639 h 749281"/>
              <a:gd name="connsiteX25" fmla="*/ 914400 w 981475"/>
              <a:gd name="connsiteY25" fmla="*/ 581891 h 749281"/>
              <a:gd name="connsiteX26" fmla="*/ 855023 w 981475"/>
              <a:gd name="connsiteY26" fmla="*/ 629392 h 749281"/>
              <a:gd name="connsiteX27" fmla="*/ 771896 w 981475"/>
              <a:gd name="connsiteY27" fmla="*/ 676893 h 749281"/>
              <a:gd name="connsiteX28" fmla="*/ 736270 w 981475"/>
              <a:gd name="connsiteY28" fmla="*/ 700644 h 749281"/>
              <a:gd name="connsiteX29" fmla="*/ 665018 w 981475"/>
              <a:gd name="connsiteY29" fmla="*/ 712519 h 749281"/>
              <a:gd name="connsiteX30" fmla="*/ 581891 w 981475"/>
              <a:gd name="connsiteY30" fmla="*/ 736270 h 749281"/>
              <a:gd name="connsiteX31" fmla="*/ 510639 w 981475"/>
              <a:gd name="connsiteY31" fmla="*/ 748145 h 749281"/>
              <a:gd name="connsiteX32" fmla="*/ 380010 w 981475"/>
              <a:gd name="connsiteY32" fmla="*/ 748145 h 749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81475" h="749281">
                <a:moveTo>
                  <a:pt x="427511" y="712519"/>
                </a:moveTo>
                <a:cubicBezTo>
                  <a:pt x="391885" y="700644"/>
                  <a:pt x="351879" y="697724"/>
                  <a:pt x="320633" y="676893"/>
                </a:cubicBezTo>
                <a:cubicBezTo>
                  <a:pt x="308758" y="668976"/>
                  <a:pt x="297773" y="659526"/>
                  <a:pt x="285008" y="653143"/>
                </a:cubicBezTo>
                <a:cubicBezTo>
                  <a:pt x="230441" y="625859"/>
                  <a:pt x="231275" y="640033"/>
                  <a:pt x="190005" y="605641"/>
                </a:cubicBezTo>
                <a:cubicBezTo>
                  <a:pt x="177103" y="594890"/>
                  <a:pt x="167281" y="580766"/>
                  <a:pt x="154379" y="570015"/>
                </a:cubicBezTo>
                <a:cubicBezTo>
                  <a:pt x="143415" y="560878"/>
                  <a:pt x="129361" y="555813"/>
                  <a:pt x="118753" y="546265"/>
                </a:cubicBezTo>
                <a:cubicBezTo>
                  <a:pt x="89626" y="520050"/>
                  <a:pt x="35626" y="463137"/>
                  <a:pt x="35626" y="463137"/>
                </a:cubicBezTo>
                <a:cubicBezTo>
                  <a:pt x="-1513" y="314589"/>
                  <a:pt x="45959" y="499305"/>
                  <a:pt x="11875" y="380010"/>
                </a:cubicBezTo>
                <a:cubicBezTo>
                  <a:pt x="7391" y="364317"/>
                  <a:pt x="3958" y="348343"/>
                  <a:pt x="0" y="332509"/>
                </a:cubicBezTo>
                <a:cubicBezTo>
                  <a:pt x="22324" y="220885"/>
                  <a:pt x="2131" y="233040"/>
                  <a:pt x="59376" y="166254"/>
                </a:cubicBezTo>
                <a:cubicBezTo>
                  <a:pt x="70306" y="153503"/>
                  <a:pt x="80420" y="138960"/>
                  <a:pt x="95002" y="130628"/>
                </a:cubicBezTo>
                <a:cubicBezTo>
                  <a:pt x="109173" y="122530"/>
                  <a:pt x="126670" y="122711"/>
                  <a:pt x="142504" y="118753"/>
                </a:cubicBezTo>
                <a:cubicBezTo>
                  <a:pt x="158338" y="106878"/>
                  <a:pt x="172630" y="92605"/>
                  <a:pt x="190005" y="83127"/>
                </a:cubicBezTo>
                <a:cubicBezTo>
                  <a:pt x="213703" y="70201"/>
                  <a:pt x="273986" y="45561"/>
                  <a:pt x="308758" y="35626"/>
                </a:cubicBezTo>
                <a:cubicBezTo>
                  <a:pt x="324451" y="31142"/>
                  <a:pt x="340566" y="28234"/>
                  <a:pt x="356259" y="23750"/>
                </a:cubicBezTo>
                <a:cubicBezTo>
                  <a:pt x="475464" y="-10309"/>
                  <a:pt x="290954" y="37107"/>
                  <a:pt x="439387" y="0"/>
                </a:cubicBezTo>
                <a:cubicBezTo>
                  <a:pt x="471054" y="7917"/>
                  <a:pt x="503422" y="13428"/>
                  <a:pt x="534389" y="23750"/>
                </a:cubicBezTo>
                <a:cubicBezTo>
                  <a:pt x="558140" y="31667"/>
                  <a:pt x="580857" y="43961"/>
                  <a:pt x="605641" y="47501"/>
                </a:cubicBezTo>
                <a:cubicBezTo>
                  <a:pt x="704926" y="61684"/>
                  <a:pt x="661614" y="52587"/>
                  <a:pt x="736270" y="71252"/>
                </a:cubicBezTo>
                <a:cubicBezTo>
                  <a:pt x="748145" y="83127"/>
                  <a:pt x="758994" y="96127"/>
                  <a:pt x="771896" y="106878"/>
                </a:cubicBezTo>
                <a:cubicBezTo>
                  <a:pt x="782860" y="116015"/>
                  <a:pt x="796914" y="121080"/>
                  <a:pt x="807522" y="130628"/>
                </a:cubicBezTo>
                <a:cubicBezTo>
                  <a:pt x="836649" y="156843"/>
                  <a:pt x="890649" y="213756"/>
                  <a:pt x="890649" y="213756"/>
                </a:cubicBezTo>
                <a:cubicBezTo>
                  <a:pt x="900340" y="242831"/>
                  <a:pt x="907931" y="271201"/>
                  <a:pt x="926275" y="296883"/>
                </a:cubicBezTo>
                <a:cubicBezTo>
                  <a:pt x="936037" y="310549"/>
                  <a:pt x="950026" y="320634"/>
                  <a:pt x="961901" y="332509"/>
                </a:cubicBezTo>
                <a:cubicBezTo>
                  <a:pt x="984532" y="400405"/>
                  <a:pt x="991252" y="404973"/>
                  <a:pt x="961901" y="510639"/>
                </a:cubicBezTo>
                <a:cubicBezTo>
                  <a:pt x="954261" y="538142"/>
                  <a:pt x="930234" y="558140"/>
                  <a:pt x="914400" y="581891"/>
                </a:cubicBezTo>
                <a:cubicBezTo>
                  <a:pt x="883706" y="627932"/>
                  <a:pt x="904189" y="613004"/>
                  <a:pt x="855023" y="629392"/>
                </a:cubicBezTo>
                <a:cubicBezTo>
                  <a:pt x="768225" y="687258"/>
                  <a:pt x="877363" y="616626"/>
                  <a:pt x="771896" y="676893"/>
                </a:cubicBezTo>
                <a:cubicBezTo>
                  <a:pt x="759504" y="683974"/>
                  <a:pt x="749810" y="696131"/>
                  <a:pt x="736270" y="700644"/>
                </a:cubicBezTo>
                <a:cubicBezTo>
                  <a:pt x="713427" y="708258"/>
                  <a:pt x="688769" y="708561"/>
                  <a:pt x="665018" y="712519"/>
                </a:cubicBezTo>
                <a:cubicBezTo>
                  <a:pt x="631060" y="723839"/>
                  <a:pt x="619173" y="728814"/>
                  <a:pt x="581891" y="736270"/>
                </a:cubicBezTo>
                <a:cubicBezTo>
                  <a:pt x="558280" y="740992"/>
                  <a:pt x="534676" y="746731"/>
                  <a:pt x="510639" y="748145"/>
                </a:cubicBezTo>
                <a:cubicBezTo>
                  <a:pt x="467171" y="750702"/>
                  <a:pt x="423553" y="748145"/>
                  <a:pt x="380010" y="74814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ihåndsform 35"/>
          <p:cNvSpPr/>
          <p:nvPr/>
        </p:nvSpPr>
        <p:spPr>
          <a:xfrm>
            <a:off x="2514537" y="3256076"/>
            <a:ext cx="1295463" cy="506313"/>
          </a:xfrm>
          <a:custGeom>
            <a:avLst/>
            <a:gdLst>
              <a:gd name="connsiteX0" fmla="*/ 617517 w 1876301"/>
              <a:gd name="connsiteY0" fmla="*/ 617517 h 643711"/>
              <a:gd name="connsiteX1" fmla="*/ 546265 w 1876301"/>
              <a:gd name="connsiteY1" fmla="*/ 629393 h 643711"/>
              <a:gd name="connsiteX2" fmla="*/ 451262 w 1876301"/>
              <a:gd name="connsiteY2" fmla="*/ 593767 h 643711"/>
              <a:gd name="connsiteX3" fmla="*/ 356259 w 1876301"/>
              <a:gd name="connsiteY3" fmla="*/ 558141 h 643711"/>
              <a:gd name="connsiteX4" fmla="*/ 308758 w 1876301"/>
              <a:gd name="connsiteY4" fmla="*/ 546265 h 643711"/>
              <a:gd name="connsiteX5" fmla="*/ 273132 w 1876301"/>
              <a:gd name="connsiteY5" fmla="*/ 522515 h 643711"/>
              <a:gd name="connsiteX6" fmla="*/ 190005 w 1876301"/>
              <a:gd name="connsiteY6" fmla="*/ 475013 h 643711"/>
              <a:gd name="connsiteX7" fmla="*/ 83127 w 1876301"/>
              <a:gd name="connsiteY7" fmla="*/ 380011 h 643711"/>
              <a:gd name="connsiteX8" fmla="*/ 59376 w 1876301"/>
              <a:gd name="connsiteY8" fmla="*/ 344385 h 643711"/>
              <a:gd name="connsiteX9" fmla="*/ 23750 w 1876301"/>
              <a:gd name="connsiteY9" fmla="*/ 320634 h 643711"/>
              <a:gd name="connsiteX10" fmla="*/ 0 w 1876301"/>
              <a:gd name="connsiteY10" fmla="*/ 249382 h 643711"/>
              <a:gd name="connsiteX11" fmla="*/ 59376 w 1876301"/>
              <a:gd name="connsiteY11" fmla="*/ 71252 h 643711"/>
              <a:gd name="connsiteX12" fmla="*/ 95002 w 1876301"/>
              <a:gd name="connsiteY12" fmla="*/ 59377 h 643711"/>
              <a:gd name="connsiteX13" fmla="*/ 130628 w 1876301"/>
              <a:gd name="connsiteY13" fmla="*/ 35626 h 643711"/>
              <a:gd name="connsiteX14" fmla="*/ 178130 w 1876301"/>
              <a:gd name="connsiteY14" fmla="*/ 23751 h 643711"/>
              <a:gd name="connsiteX15" fmla="*/ 344384 w 1876301"/>
              <a:gd name="connsiteY15" fmla="*/ 0 h 643711"/>
              <a:gd name="connsiteX16" fmla="*/ 1199407 w 1876301"/>
              <a:gd name="connsiteY16" fmla="*/ 11876 h 643711"/>
              <a:gd name="connsiteX17" fmla="*/ 1246909 w 1876301"/>
              <a:gd name="connsiteY17" fmla="*/ 23751 h 643711"/>
              <a:gd name="connsiteX18" fmla="*/ 1472540 w 1876301"/>
              <a:gd name="connsiteY18" fmla="*/ 35626 h 643711"/>
              <a:gd name="connsiteX19" fmla="*/ 1662545 w 1876301"/>
              <a:gd name="connsiteY19" fmla="*/ 71252 h 643711"/>
              <a:gd name="connsiteX20" fmla="*/ 1698171 w 1876301"/>
              <a:gd name="connsiteY20" fmla="*/ 83128 h 643711"/>
              <a:gd name="connsiteX21" fmla="*/ 1769423 w 1876301"/>
              <a:gd name="connsiteY21" fmla="*/ 118754 h 643711"/>
              <a:gd name="connsiteX22" fmla="*/ 1805049 w 1876301"/>
              <a:gd name="connsiteY22" fmla="*/ 154380 h 643711"/>
              <a:gd name="connsiteX23" fmla="*/ 1852550 w 1876301"/>
              <a:gd name="connsiteY23" fmla="*/ 178130 h 643711"/>
              <a:gd name="connsiteX24" fmla="*/ 1876301 w 1876301"/>
              <a:gd name="connsiteY24" fmla="*/ 261257 h 643711"/>
              <a:gd name="connsiteX25" fmla="*/ 1864426 w 1876301"/>
              <a:gd name="connsiteY25" fmla="*/ 344385 h 643711"/>
              <a:gd name="connsiteX26" fmla="*/ 1852550 w 1876301"/>
              <a:gd name="connsiteY26" fmla="*/ 380011 h 643711"/>
              <a:gd name="connsiteX27" fmla="*/ 1816924 w 1876301"/>
              <a:gd name="connsiteY27" fmla="*/ 403761 h 643711"/>
              <a:gd name="connsiteX28" fmla="*/ 1769423 w 1876301"/>
              <a:gd name="connsiteY28" fmla="*/ 439387 h 643711"/>
              <a:gd name="connsiteX29" fmla="*/ 1733797 w 1876301"/>
              <a:gd name="connsiteY29" fmla="*/ 475013 h 643711"/>
              <a:gd name="connsiteX30" fmla="*/ 1686296 w 1876301"/>
              <a:gd name="connsiteY30" fmla="*/ 486889 h 643711"/>
              <a:gd name="connsiteX31" fmla="*/ 1650670 w 1876301"/>
              <a:gd name="connsiteY31" fmla="*/ 510639 h 643711"/>
              <a:gd name="connsiteX32" fmla="*/ 1615044 w 1876301"/>
              <a:gd name="connsiteY32" fmla="*/ 522515 h 643711"/>
              <a:gd name="connsiteX33" fmla="*/ 1508166 w 1876301"/>
              <a:gd name="connsiteY33" fmla="*/ 558141 h 643711"/>
              <a:gd name="connsiteX34" fmla="*/ 1425039 w 1876301"/>
              <a:gd name="connsiteY34" fmla="*/ 593767 h 643711"/>
              <a:gd name="connsiteX35" fmla="*/ 1235033 w 1876301"/>
              <a:gd name="connsiteY35" fmla="*/ 629393 h 643711"/>
              <a:gd name="connsiteX36" fmla="*/ 1021278 w 1876301"/>
              <a:gd name="connsiteY36" fmla="*/ 641268 h 643711"/>
              <a:gd name="connsiteX37" fmla="*/ 700644 w 1876301"/>
              <a:gd name="connsiteY37" fmla="*/ 617517 h 643711"/>
              <a:gd name="connsiteX38" fmla="*/ 653143 w 1876301"/>
              <a:gd name="connsiteY38" fmla="*/ 593767 h 643711"/>
              <a:gd name="connsiteX39" fmla="*/ 570015 w 1876301"/>
              <a:gd name="connsiteY39" fmla="*/ 558141 h 64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876301" h="643711">
                <a:moveTo>
                  <a:pt x="617517" y="617517"/>
                </a:moveTo>
                <a:cubicBezTo>
                  <a:pt x="593766" y="621476"/>
                  <a:pt x="570343" y="629393"/>
                  <a:pt x="546265" y="629393"/>
                </a:cubicBezTo>
                <a:cubicBezTo>
                  <a:pt x="510815" y="629393"/>
                  <a:pt x="481662" y="607278"/>
                  <a:pt x="451262" y="593767"/>
                </a:cubicBezTo>
                <a:cubicBezTo>
                  <a:pt x="428666" y="583724"/>
                  <a:pt x="383685" y="565977"/>
                  <a:pt x="356259" y="558141"/>
                </a:cubicBezTo>
                <a:cubicBezTo>
                  <a:pt x="340566" y="553657"/>
                  <a:pt x="324592" y="550224"/>
                  <a:pt x="308758" y="546265"/>
                </a:cubicBezTo>
                <a:cubicBezTo>
                  <a:pt x="296883" y="538348"/>
                  <a:pt x="285524" y="529596"/>
                  <a:pt x="273132" y="522515"/>
                </a:cubicBezTo>
                <a:cubicBezTo>
                  <a:pt x="243026" y="505312"/>
                  <a:pt x="216044" y="498159"/>
                  <a:pt x="190005" y="475013"/>
                </a:cubicBezTo>
                <a:cubicBezTo>
                  <a:pt x="67994" y="366559"/>
                  <a:pt x="163981" y="433912"/>
                  <a:pt x="83127" y="380011"/>
                </a:cubicBezTo>
                <a:cubicBezTo>
                  <a:pt x="75210" y="368136"/>
                  <a:pt x="69468" y="354477"/>
                  <a:pt x="59376" y="344385"/>
                </a:cubicBezTo>
                <a:cubicBezTo>
                  <a:pt x="49284" y="334293"/>
                  <a:pt x="31314" y="332737"/>
                  <a:pt x="23750" y="320634"/>
                </a:cubicBezTo>
                <a:cubicBezTo>
                  <a:pt x="10481" y="299404"/>
                  <a:pt x="0" y="249382"/>
                  <a:pt x="0" y="249382"/>
                </a:cubicBezTo>
                <a:cubicBezTo>
                  <a:pt x="3636" y="216654"/>
                  <a:pt x="1063" y="90689"/>
                  <a:pt x="59376" y="71252"/>
                </a:cubicBezTo>
                <a:lnTo>
                  <a:pt x="95002" y="59377"/>
                </a:lnTo>
                <a:cubicBezTo>
                  <a:pt x="106877" y="51460"/>
                  <a:pt x="117510" y="41248"/>
                  <a:pt x="130628" y="35626"/>
                </a:cubicBezTo>
                <a:cubicBezTo>
                  <a:pt x="145630" y="29197"/>
                  <a:pt x="162437" y="28235"/>
                  <a:pt x="178130" y="23751"/>
                </a:cubicBezTo>
                <a:cubicBezTo>
                  <a:pt x="274084" y="-3664"/>
                  <a:pt x="135451" y="18995"/>
                  <a:pt x="344384" y="0"/>
                </a:cubicBezTo>
                <a:lnTo>
                  <a:pt x="1199407" y="11876"/>
                </a:lnTo>
                <a:cubicBezTo>
                  <a:pt x="1215723" y="12305"/>
                  <a:pt x="1230649" y="22337"/>
                  <a:pt x="1246909" y="23751"/>
                </a:cubicBezTo>
                <a:cubicBezTo>
                  <a:pt x="1321940" y="30275"/>
                  <a:pt x="1397330" y="31668"/>
                  <a:pt x="1472540" y="35626"/>
                </a:cubicBezTo>
                <a:cubicBezTo>
                  <a:pt x="1515670" y="42815"/>
                  <a:pt x="1634086" y="61765"/>
                  <a:pt x="1662545" y="71252"/>
                </a:cubicBezTo>
                <a:cubicBezTo>
                  <a:pt x="1674420" y="75211"/>
                  <a:pt x="1686975" y="77530"/>
                  <a:pt x="1698171" y="83128"/>
                </a:cubicBezTo>
                <a:cubicBezTo>
                  <a:pt x="1790254" y="129170"/>
                  <a:pt x="1679876" y="88903"/>
                  <a:pt x="1769423" y="118754"/>
                </a:cubicBezTo>
                <a:cubicBezTo>
                  <a:pt x="1781298" y="130629"/>
                  <a:pt x="1791383" y="144619"/>
                  <a:pt x="1805049" y="154380"/>
                </a:cubicBezTo>
                <a:cubicBezTo>
                  <a:pt x="1819454" y="164669"/>
                  <a:pt x="1840032" y="165613"/>
                  <a:pt x="1852550" y="178130"/>
                </a:cubicBezTo>
                <a:cubicBezTo>
                  <a:pt x="1858230" y="183810"/>
                  <a:pt x="1876198" y="260843"/>
                  <a:pt x="1876301" y="261257"/>
                </a:cubicBezTo>
                <a:cubicBezTo>
                  <a:pt x="1872343" y="288966"/>
                  <a:pt x="1869915" y="316938"/>
                  <a:pt x="1864426" y="344385"/>
                </a:cubicBezTo>
                <a:cubicBezTo>
                  <a:pt x="1861971" y="356660"/>
                  <a:pt x="1860370" y="370236"/>
                  <a:pt x="1852550" y="380011"/>
                </a:cubicBezTo>
                <a:cubicBezTo>
                  <a:pt x="1843634" y="391156"/>
                  <a:pt x="1828538" y="395465"/>
                  <a:pt x="1816924" y="403761"/>
                </a:cubicBezTo>
                <a:cubicBezTo>
                  <a:pt x="1800818" y="415265"/>
                  <a:pt x="1784450" y="426506"/>
                  <a:pt x="1769423" y="439387"/>
                </a:cubicBezTo>
                <a:cubicBezTo>
                  <a:pt x="1756672" y="450317"/>
                  <a:pt x="1748378" y="466681"/>
                  <a:pt x="1733797" y="475013"/>
                </a:cubicBezTo>
                <a:cubicBezTo>
                  <a:pt x="1719626" y="483111"/>
                  <a:pt x="1702130" y="482930"/>
                  <a:pt x="1686296" y="486889"/>
                </a:cubicBezTo>
                <a:cubicBezTo>
                  <a:pt x="1674421" y="494806"/>
                  <a:pt x="1663435" y="504256"/>
                  <a:pt x="1650670" y="510639"/>
                </a:cubicBezTo>
                <a:cubicBezTo>
                  <a:pt x="1639474" y="516237"/>
                  <a:pt x="1626765" y="518120"/>
                  <a:pt x="1615044" y="522515"/>
                </a:cubicBezTo>
                <a:cubicBezTo>
                  <a:pt x="1525612" y="556052"/>
                  <a:pt x="1587756" y="538242"/>
                  <a:pt x="1508166" y="558141"/>
                </a:cubicBezTo>
                <a:cubicBezTo>
                  <a:pt x="1463197" y="588119"/>
                  <a:pt x="1481540" y="581660"/>
                  <a:pt x="1425039" y="593767"/>
                </a:cubicBezTo>
                <a:cubicBezTo>
                  <a:pt x="1416726" y="595548"/>
                  <a:pt x="1266147" y="626800"/>
                  <a:pt x="1235033" y="629393"/>
                </a:cubicBezTo>
                <a:cubicBezTo>
                  <a:pt x="1163918" y="635319"/>
                  <a:pt x="1092530" y="637310"/>
                  <a:pt x="1021278" y="641268"/>
                </a:cubicBezTo>
                <a:cubicBezTo>
                  <a:pt x="958997" y="638673"/>
                  <a:pt x="795507" y="658173"/>
                  <a:pt x="700644" y="617517"/>
                </a:cubicBezTo>
                <a:cubicBezTo>
                  <a:pt x="684373" y="610544"/>
                  <a:pt x="669579" y="600342"/>
                  <a:pt x="653143" y="593767"/>
                </a:cubicBezTo>
                <a:cubicBezTo>
                  <a:pt x="568073" y="559739"/>
                  <a:pt x="601497" y="589620"/>
                  <a:pt x="570015" y="55814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Frihåndsform 36"/>
          <p:cNvSpPr/>
          <p:nvPr/>
        </p:nvSpPr>
        <p:spPr>
          <a:xfrm>
            <a:off x="4076108" y="4997831"/>
            <a:ext cx="3772492" cy="506313"/>
          </a:xfrm>
          <a:custGeom>
            <a:avLst/>
            <a:gdLst>
              <a:gd name="connsiteX0" fmla="*/ 617517 w 1876301"/>
              <a:gd name="connsiteY0" fmla="*/ 617517 h 643711"/>
              <a:gd name="connsiteX1" fmla="*/ 546265 w 1876301"/>
              <a:gd name="connsiteY1" fmla="*/ 629393 h 643711"/>
              <a:gd name="connsiteX2" fmla="*/ 451262 w 1876301"/>
              <a:gd name="connsiteY2" fmla="*/ 593767 h 643711"/>
              <a:gd name="connsiteX3" fmla="*/ 356259 w 1876301"/>
              <a:gd name="connsiteY3" fmla="*/ 558141 h 643711"/>
              <a:gd name="connsiteX4" fmla="*/ 308758 w 1876301"/>
              <a:gd name="connsiteY4" fmla="*/ 546265 h 643711"/>
              <a:gd name="connsiteX5" fmla="*/ 273132 w 1876301"/>
              <a:gd name="connsiteY5" fmla="*/ 522515 h 643711"/>
              <a:gd name="connsiteX6" fmla="*/ 190005 w 1876301"/>
              <a:gd name="connsiteY6" fmla="*/ 475013 h 643711"/>
              <a:gd name="connsiteX7" fmla="*/ 83127 w 1876301"/>
              <a:gd name="connsiteY7" fmla="*/ 380011 h 643711"/>
              <a:gd name="connsiteX8" fmla="*/ 59376 w 1876301"/>
              <a:gd name="connsiteY8" fmla="*/ 344385 h 643711"/>
              <a:gd name="connsiteX9" fmla="*/ 23750 w 1876301"/>
              <a:gd name="connsiteY9" fmla="*/ 320634 h 643711"/>
              <a:gd name="connsiteX10" fmla="*/ 0 w 1876301"/>
              <a:gd name="connsiteY10" fmla="*/ 249382 h 643711"/>
              <a:gd name="connsiteX11" fmla="*/ 59376 w 1876301"/>
              <a:gd name="connsiteY11" fmla="*/ 71252 h 643711"/>
              <a:gd name="connsiteX12" fmla="*/ 95002 w 1876301"/>
              <a:gd name="connsiteY12" fmla="*/ 59377 h 643711"/>
              <a:gd name="connsiteX13" fmla="*/ 130628 w 1876301"/>
              <a:gd name="connsiteY13" fmla="*/ 35626 h 643711"/>
              <a:gd name="connsiteX14" fmla="*/ 178130 w 1876301"/>
              <a:gd name="connsiteY14" fmla="*/ 23751 h 643711"/>
              <a:gd name="connsiteX15" fmla="*/ 344384 w 1876301"/>
              <a:gd name="connsiteY15" fmla="*/ 0 h 643711"/>
              <a:gd name="connsiteX16" fmla="*/ 1199407 w 1876301"/>
              <a:gd name="connsiteY16" fmla="*/ 11876 h 643711"/>
              <a:gd name="connsiteX17" fmla="*/ 1246909 w 1876301"/>
              <a:gd name="connsiteY17" fmla="*/ 23751 h 643711"/>
              <a:gd name="connsiteX18" fmla="*/ 1472540 w 1876301"/>
              <a:gd name="connsiteY18" fmla="*/ 35626 h 643711"/>
              <a:gd name="connsiteX19" fmla="*/ 1662545 w 1876301"/>
              <a:gd name="connsiteY19" fmla="*/ 71252 h 643711"/>
              <a:gd name="connsiteX20" fmla="*/ 1698171 w 1876301"/>
              <a:gd name="connsiteY20" fmla="*/ 83128 h 643711"/>
              <a:gd name="connsiteX21" fmla="*/ 1769423 w 1876301"/>
              <a:gd name="connsiteY21" fmla="*/ 118754 h 643711"/>
              <a:gd name="connsiteX22" fmla="*/ 1805049 w 1876301"/>
              <a:gd name="connsiteY22" fmla="*/ 154380 h 643711"/>
              <a:gd name="connsiteX23" fmla="*/ 1852550 w 1876301"/>
              <a:gd name="connsiteY23" fmla="*/ 178130 h 643711"/>
              <a:gd name="connsiteX24" fmla="*/ 1876301 w 1876301"/>
              <a:gd name="connsiteY24" fmla="*/ 261257 h 643711"/>
              <a:gd name="connsiteX25" fmla="*/ 1864426 w 1876301"/>
              <a:gd name="connsiteY25" fmla="*/ 344385 h 643711"/>
              <a:gd name="connsiteX26" fmla="*/ 1852550 w 1876301"/>
              <a:gd name="connsiteY26" fmla="*/ 380011 h 643711"/>
              <a:gd name="connsiteX27" fmla="*/ 1816924 w 1876301"/>
              <a:gd name="connsiteY27" fmla="*/ 403761 h 643711"/>
              <a:gd name="connsiteX28" fmla="*/ 1769423 w 1876301"/>
              <a:gd name="connsiteY28" fmla="*/ 439387 h 643711"/>
              <a:gd name="connsiteX29" fmla="*/ 1733797 w 1876301"/>
              <a:gd name="connsiteY29" fmla="*/ 475013 h 643711"/>
              <a:gd name="connsiteX30" fmla="*/ 1686296 w 1876301"/>
              <a:gd name="connsiteY30" fmla="*/ 486889 h 643711"/>
              <a:gd name="connsiteX31" fmla="*/ 1650670 w 1876301"/>
              <a:gd name="connsiteY31" fmla="*/ 510639 h 643711"/>
              <a:gd name="connsiteX32" fmla="*/ 1615044 w 1876301"/>
              <a:gd name="connsiteY32" fmla="*/ 522515 h 643711"/>
              <a:gd name="connsiteX33" fmla="*/ 1508166 w 1876301"/>
              <a:gd name="connsiteY33" fmla="*/ 558141 h 643711"/>
              <a:gd name="connsiteX34" fmla="*/ 1425039 w 1876301"/>
              <a:gd name="connsiteY34" fmla="*/ 593767 h 643711"/>
              <a:gd name="connsiteX35" fmla="*/ 1235033 w 1876301"/>
              <a:gd name="connsiteY35" fmla="*/ 629393 h 643711"/>
              <a:gd name="connsiteX36" fmla="*/ 1021278 w 1876301"/>
              <a:gd name="connsiteY36" fmla="*/ 641268 h 643711"/>
              <a:gd name="connsiteX37" fmla="*/ 700644 w 1876301"/>
              <a:gd name="connsiteY37" fmla="*/ 617517 h 643711"/>
              <a:gd name="connsiteX38" fmla="*/ 653143 w 1876301"/>
              <a:gd name="connsiteY38" fmla="*/ 593767 h 643711"/>
              <a:gd name="connsiteX39" fmla="*/ 570015 w 1876301"/>
              <a:gd name="connsiteY39" fmla="*/ 558141 h 64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876301" h="643711">
                <a:moveTo>
                  <a:pt x="617517" y="617517"/>
                </a:moveTo>
                <a:cubicBezTo>
                  <a:pt x="593766" y="621476"/>
                  <a:pt x="570343" y="629393"/>
                  <a:pt x="546265" y="629393"/>
                </a:cubicBezTo>
                <a:cubicBezTo>
                  <a:pt x="510815" y="629393"/>
                  <a:pt x="481662" y="607278"/>
                  <a:pt x="451262" y="593767"/>
                </a:cubicBezTo>
                <a:cubicBezTo>
                  <a:pt x="428666" y="583724"/>
                  <a:pt x="383685" y="565977"/>
                  <a:pt x="356259" y="558141"/>
                </a:cubicBezTo>
                <a:cubicBezTo>
                  <a:pt x="340566" y="553657"/>
                  <a:pt x="324592" y="550224"/>
                  <a:pt x="308758" y="546265"/>
                </a:cubicBezTo>
                <a:cubicBezTo>
                  <a:pt x="296883" y="538348"/>
                  <a:pt x="285524" y="529596"/>
                  <a:pt x="273132" y="522515"/>
                </a:cubicBezTo>
                <a:cubicBezTo>
                  <a:pt x="243026" y="505312"/>
                  <a:pt x="216044" y="498159"/>
                  <a:pt x="190005" y="475013"/>
                </a:cubicBezTo>
                <a:cubicBezTo>
                  <a:pt x="67994" y="366559"/>
                  <a:pt x="163981" y="433912"/>
                  <a:pt x="83127" y="380011"/>
                </a:cubicBezTo>
                <a:cubicBezTo>
                  <a:pt x="75210" y="368136"/>
                  <a:pt x="69468" y="354477"/>
                  <a:pt x="59376" y="344385"/>
                </a:cubicBezTo>
                <a:cubicBezTo>
                  <a:pt x="49284" y="334293"/>
                  <a:pt x="31314" y="332737"/>
                  <a:pt x="23750" y="320634"/>
                </a:cubicBezTo>
                <a:cubicBezTo>
                  <a:pt x="10481" y="299404"/>
                  <a:pt x="0" y="249382"/>
                  <a:pt x="0" y="249382"/>
                </a:cubicBezTo>
                <a:cubicBezTo>
                  <a:pt x="3636" y="216654"/>
                  <a:pt x="1063" y="90689"/>
                  <a:pt x="59376" y="71252"/>
                </a:cubicBezTo>
                <a:lnTo>
                  <a:pt x="95002" y="59377"/>
                </a:lnTo>
                <a:cubicBezTo>
                  <a:pt x="106877" y="51460"/>
                  <a:pt x="117510" y="41248"/>
                  <a:pt x="130628" y="35626"/>
                </a:cubicBezTo>
                <a:cubicBezTo>
                  <a:pt x="145630" y="29197"/>
                  <a:pt x="162437" y="28235"/>
                  <a:pt x="178130" y="23751"/>
                </a:cubicBezTo>
                <a:cubicBezTo>
                  <a:pt x="274084" y="-3664"/>
                  <a:pt x="135451" y="18995"/>
                  <a:pt x="344384" y="0"/>
                </a:cubicBezTo>
                <a:lnTo>
                  <a:pt x="1199407" y="11876"/>
                </a:lnTo>
                <a:cubicBezTo>
                  <a:pt x="1215723" y="12305"/>
                  <a:pt x="1230649" y="22337"/>
                  <a:pt x="1246909" y="23751"/>
                </a:cubicBezTo>
                <a:cubicBezTo>
                  <a:pt x="1321940" y="30275"/>
                  <a:pt x="1397330" y="31668"/>
                  <a:pt x="1472540" y="35626"/>
                </a:cubicBezTo>
                <a:cubicBezTo>
                  <a:pt x="1515670" y="42815"/>
                  <a:pt x="1634086" y="61765"/>
                  <a:pt x="1662545" y="71252"/>
                </a:cubicBezTo>
                <a:cubicBezTo>
                  <a:pt x="1674420" y="75211"/>
                  <a:pt x="1686975" y="77530"/>
                  <a:pt x="1698171" y="83128"/>
                </a:cubicBezTo>
                <a:cubicBezTo>
                  <a:pt x="1790254" y="129170"/>
                  <a:pt x="1679876" y="88903"/>
                  <a:pt x="1769423" y="118754"/>
                </a:cubicBezTo>
                <a:cubicBezTo>
                  <a:pt x="1781298" y="130629"/>
                  <a:pt x="1791383" y="144619"/>
                  <a:pt x="1805049" y="154380"/>
                </a:cubicBezTo>
                <a:cubicBezTo>
                  <a:pt x="1819454" y="164669"/>
                  <a:pt x="1840032" y="165613"/>
                  <a:pt x="1852550" y="178130"/>
                </a:cubicBezTo>
                <a:cubicBezTo>
                  <a:pt x="1858230" y="183810"/>
                  <a:pt x="1876198" y="260843"/>
                  <a:pt x="1876301" y="261257"/>
                </a:cubicBezTo>
                <a:cubicBezTo>
                  <a:pt x="1872343" y="288966"/>
                  <a:pt x="1869915" y="316938"/>
                  <a:pt x="1864426" y="344385"/>
                </a:cubicBezTo>
                <a:cubicBezTo>
                  <a:pt x="1861971" y="356660"/>
                  <a:pt x="1860370" y="370236"/>
                  <a:pt x="1852550" y="380011"/>
                </a:cubicBezTo>
                <a:cubicBezTo>
                  <a:pt x="1843634" y="391156"/>
                  <a:pt x="1828538" y="395465"/>
                  <a:pt x="1816924" y="403761"/>
                </a:cubicBezTo>
                <a:cubicBezTo>
                  <a:pt x="1800818" y="415265"/>
                  <a:pt x="1784450" y="426506"/>
                  <a:pt x="1769423" y="439387"/>
                </a:cubicBezTo>
                <a:cubicBezTo>
                  <a:pt x="1756672" y="450317"/>
                  <a:pt x="1748378" y="466681"/>
                  <a:pt x="1733797" y="475013"/>
                </a:cubicBezTo>
                <a:cubicBezTo>
                  <a:pt x="1719626" y="483111"/>
                  <a:pt x="1702130" y="482930"/>
                  <a:pt x="1686296" y="486889"/>
                </a:cubicBezTo>
                <a:cubicBezTo>
                  <a:pt x="1674421" y="494806"/>
                  <a:pt x="1663435" y="504256"/>
                  <a:pt x="1650670" y="510639"/>
                </a:cubicBezTo>
                <a:cubicBezTo>
                  <a:pt x="1639474" y="516237"/>
                  <a:pt x="1626765" y="518120"/>
                  <a:pt x="1615044" y="522515"/>
                </a:cubicBezTo>
                <a:cubicBezTo>
                  <a:pt x="1525612" y="556052"/>
                  <a:pt x="1587756" y="538242"/>
                  <a:pt x="1508166" y="558141"/>
                </a:cubicBezTo>
                <a:cubicBezTo>
                  <a:pt x="1463197" y="588119"/>
                  <a:pt x="1481540" y="581660"/>
                  <a:pt x="1425039" y="593767"/>
                </a:cubicBezTo>
                <a:cubicBezTo>
                  <a:pt x="1416726" y="595548"/>
                  <a:pt x="1266147" y="626800"/>
                  <a:pt x="1235033" y="629393"/>
                </a:cubicBezTo>
                <a:cubicBezTo>
                  <a:pt x="1163918" y="635319"/>
                  <a:pt x="1092530" y="637310"/>
                  <a:pt x="1021278" y="641268"/>
                </a:cubicBezTo>
                <a:cubicBezTo>
                  <a:pt x="958997" y="638673"/>
                  <a:pt x="795507" y="658173"/>
                  <a:pt x="700644" y="617517"/>
                </a:cubicBezTo>
                <a:cubicBezTo>
                  <a:pt x="684373" y="610544"/>
                  <a:pt x="669579" y="600342"/>
                  <a:pt x="653143" y="593767"/>
                </a:cubicBezTo>
                <a:cubicBezTo>
                  <a:pt x="568073" y="559739"/>
                  <a:pt x="601497" y="589620"/>
                  <a:pt x="570015" y="55814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ktangel 4"/>
          <p:cNvSpPr>
            <a:spLocks noChangeArrowheads="1"/>
          </p:cNvSpPr>
          <p:nvPr/>
        </p:nvSpPr>
        <p:spPr bwMode="auto">
          <a:xfrm>
            <a:off x="1930691" y="75770"/>
            <a:ext cx="5917909" cy="584775"/>
          </a:xfrm>
          <a:prstGeom prst="rect">
            <a:avLst/>
          </a:prstGeom>
          <a:noFill/>
          <a:ln>
            <a:noFill/>
          </a:ln>
          <a:extLst/>
        </p:spPr>
        <p:txBody>
          <a:bodyPr wrap="square">
            <a:spAutoFit/>
          </a:bodyPr>
          <a:lstStyle/>
          <a:p>
            <a:pPr algn="ctr" fontAlgn="auto">
              <a:spcBef>
                <a:spcPts val="0"/>
              </a:spcBef>
              <a:spcAft>
                <a:spcPts val="0"/>
              </a:spcAft>
              <a:defRPr/>
            </a:pPr>
            <a:r>
              <a:rPr lang="en-GB" sz="1600" b="1" dirty="0" smtClean="0">
                <a:solidFill>
                  <a:schemeClr val="accent1">
                    <a:lumMod val="75000"/>
                  </a:schemeClr>
                </a:solidFill>
                <a:latin typeface="+mj-lt"/>
                <a:cs typeface="Times New Roman" pitchFamily="18" charset="0"/>
              </a:rPr>
              <a:t>Policy models </a:t>
            </a:r>
          </a:p>
          <a:p>
            <a:pPr algn="ctr" fontAlgn="auto">
              <a:spcBef>
                <a:spcPts val="0"/>
              </a:spcBef>
              <a:spcAft>
                <a:spcPts val="0"/>
              </a:spcAft>
              <a:defRPr/>
            </a:pPr>
            <a:r>
              <a:rPr lang="en-GB" sz="1600" b="1" dirty="0" smtClean="0">
                <a:solidFill>
                  <a:schemeClr val="accent1">
                    <a:lumMod val="75000"/>
                  </a:schemeClr>
                </a:solidFill>
                <a:latin typeface="+mj-lt"/>
                <a:cs typeface="Times New Roman" pitchFamily="18" charset="0"/>
              </a:rPr>
              <a:t>(2) Data centres / service providers</a:t>
            </a:r>
            <a:endParaRPr lang="en-GB" sz="1600" b="1" dirty="0">
              <a:solidFill>
                <a:schemeClr val="accent1">
                  <a:lumMod val="75000"/>
                </a:schemeClr>
              </a:solidFill>
              <a:latin typeface="+mj-lt"/>
            </a:endParaRPr>
          </a:p>
        </p:txBody>
      </p:sp>
    </p:spTree>
    <p:extLst>
      <p:ext uri="{BB962C8B-B14F-4D97-AF65-F5344CB8AC3E}">
        <p14:creationId xmlns:p14="http://schemas.microsoft.com/office/powerpoint/2010/main" val="15193041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ppt_x"/>
                                          </p:val>
                                        </p:tav>
                                        <p:tav tm="100000">
                                          <p:val>
                                            <p:strVal val="#ppt_x"/>
                                          </p:val>
                                        </p:tav>
                                      </p:tavLst>
                                    </p:anim>
                                    <p:anim calcmode="lin" valueType="num">
                                      <p:cBhvr additive="base">
                                        <p:cTn id="12" dur="500" fill="hold"/>
                                        <p:tgtEl>
                                          <p:spTgt spid="2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500" fill="hold"/>
                                        <p:tgtEl>
                                          <p:spTgt spid="29"/>
                                        </p:tgtEl>
                                        <p:attrNameLst>
                                          <p:attrName>ppt_x</p:attrName>
                                        </p:attrNameLst>
                                      </p:cBhvr>
                                      <p:tavLst>
                                        <p:tav tm="0">
                                          <p:val>
                                            <p:strVal val="#ppt_x"/>
                                          </p:val>
                                        </p:tav>
                                        <p:tav tm="100000">
                                          <p:val>
                                            <p:strVal val="#ppt_x"/>
                                          </p:val>
                                        </p:tav>
                                      </p:tavLst>
                                    </p:anim>
                                    <p:anim calcmode="lin" valueType="num">
                                      <p:cBhvr additive="base">
                                        <p:cTn id="20" dur="500" fill="hold"/>
                                        <p:tgtEl>
                                          <p:spTgt spid="2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500" fill="hold"/>
                                        <p:tgtEl>
                                          <p:spTgt spid="30"/>
                                        </p:tgtEl>
                                        <p:attrNameLst>
                                          <p:attrName>ppt_x</p:attrName>
                                        </p:attrNameLst>
                                      </p:cBhvr>
                                      <p:tavLst>
                                        <p:tav tm="0">
                                          <p:val>
                                            <p:strVal val="#ppt_x"/>
                                          </p:val>
                                        </p:tav>
                                        <p:tav tm="100000">
                                          <p:val>
                                            <p:strVal val="#ppt_x"/>
                                          </p:val>
                                        </p:tav>
                                      </p:tavLst>
                                    </p:anim>
                                    <p:anim calcmode="lin" valueType="num">
                                      <p:cBhvr additive="base">
                                        <p:cTn id="24" dur="500" fill="hold"/>
                                        <p:tgtEl>
                                          <p:spTgt spid="3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additive="base">
                                        <p:cTn id="27" dur="500" fill="hold"/>
                                        <p:tgtEl>
                                          <p:spTgt spid="31"/>
                                        </p:tgtEl>
                                        <p:attrNameLst>
                                          <p:attrName>ppt_x</p:attrName>
                                        </p:attrNameLst>
                                      </p:cBhvr>
                                      <p:tavLst>
                                        <p:tav tm="0">
                                          <p:val>
                                            <p:strVal val="#ppt_x"/>
                                          </p:val>
                                        </p:tav>
                                        <p:tav tm="100000">
                                          <p:val>
                                            <p:strVal val="#ppt_x"/>
                                          </p:val>
                                        </p:tav>
                                      </p:tavLst>
                                    </p:anim>
                                    <p:anim calcmode="lin" valueType="num">
                                      <p:cBhvr additive="base">
                                        <p:cTn id="28" dur="500" fill="hold"/>
                                        <p:tgtEl>
                                          <p:spTgt spid="3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additive="base">
                                        <p:cTn id="31" dur="500" fill="hold"/>
                                        <p:tgtEl>
                                          <p:spTgt spid="32"/>
                                        </p:tgtEl>
                                        <p:attrNameLst>
                                          <p:attrName>ppt_x</p:attrName>
                                        </p:attrNameLst>
                                      </p:cBhvr>
                                      <p:tavLst>
                                        <p:tav tm="0">
                                          <p:val>
                                            <p:strVal val="#ppt_x"/>
                                          </p:val>
                                        </p:tav>
                                        <p:tav tm="100000">
                                          <p:val>
                                            <p:strVal val="#ppt_x"/>
                                          </p:val>
                                        </p:tav>
                                      </p:tavLst>
                                    </p:anim>
                                    <p:anim calcmode="lin" valueType="num">
                                      <p:cBhvr additive="base">
                                        <p:cTn id="32" dur="500" fill="hold"/>
                                        <p:tgtEl>
                                          <p:spTgt spid="3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500" fill="hold"/>
                                        <p:tgtEl>
                                          <p:spTgt spid="33"/>
                                        </p:tgtEl>
                                        <p:attrNameLst>
                                          <p:attrName>ppt_x</p:attrName>
                                        </p:attrNameLst>
                                      </p:cBhvr>
                                      <p:tavLst>
                                        <p:tav tm="0">
                                          <p:val>
                                            <p:strVal val="#ppt_x"/>
                                          </p:val>
                                        </p:tav>
                                        <p:tav tm="100000">
                                          <p:val>
                                            <p:strVal val="#ppt_x"/>
                                          </p:val>
                                        </p:tav>
                                      </p:tavLst>
                                    </p:anim>
                                    <p:anim calcmode="lin" valueType="num">
                                      <p:cBhvr additive="base">
                                        <p:cTn id="36" dur="500" fill="hold"/>
                                        <p:tgtEl>
                                          <p:spTgt spid="3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anim calcmode="lin" valueType="num">
                                      <p:cBhvr additive="base">
                                        <p:cTn id="39" dur="500" fill="hold"/>
                                        <p:tgtEl>
                                          <p:spTgt spid="34"/>
                                        </p:tgtEl>
                                        <p:attrNameLst>
                                          <p:attrName>ppt_x</p:attrName>
                                        </p:attrNameLst>
                                      </p:cBhvr>
                                      <p:tavLst>
                                        <p:tav tm="0">
                                          <p:val>
                                            <p:strVal val="#ppt_x"/>
                                          </p:val>
                                        </p:tav>
                                        <p:tav tm="100000">
                                          <p:val>
                                            <p:strVal val="#ppt_x"/>
                                          </p:val>
                                        </p:tav>
                                      </p:tavLst>
                                    </p:anim>
                                    <p:anim calcmode="lin" valueType="num">
                                      <p:cBhvr additive="base">
                                        <p:cTn id="40" dur="500" fill="hold"/>
                                        <p:tgtEl>
                                          <p:spTgt spid="34"/>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075"/>
                                        </p:tgtEl>
                                        <p:attrNameLst>
                                          <p:attrName>style.visibility</p:attrName>
                                        </p:attrNameLst>
                                      </p:cBhvr>
                                      <p:to>
                                        <p:strVal val="visible"/>
                                      </p:to>
                                    </p:set>
                                    <p:anim calcmode="lin" valueType="num">
                                      <p:cBhvr additive="base">
                                        <p:cTn id="43" dur="500" fill="hold"/>
                                        <p:tgtEl>
                                          <p:spTgt spid="3075"/>
                                        </p:tgtEl>
                                        <p:attrNameLst>
                                          <p:attrName>ppt_x</p:attrName>
                                        </p:attrNameLst>
                                      </p:cBhvr>
                                      <p:tavLst>
                                        <p:tav tm="0">
                                          <p:val>
                                            <p:strVal val="#ppt_x"/>
                                          </p:val>
                                        </p:tav>
                                        <p:tav tm="100000">
                                          <p:val>
                                            <p:strVal val="#ppt_x"/>
                                          </p:val>
                                        </p:tav>
                                      </p:tavLst>
                                    </p:anim>
                                    <p:anim calcmode="lin" valueType="num">
                                      <p:cBhvr additive="base">
                                        <p:cTn id="44" dur="500" fill="hold"/>
                                        <p:tgtEl>
                                          <p:spTgt spid="3075"/>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076"/>
                                        </p:tgtEl>
                                        <p:attrNameLst>
                                          <p:attrName>style.visibility</p:attrName>
                                        </p:attrNameLst>
                                      </p:cBhvr>
                                      <p:to>
                                        <p:strVal val="visible"/>
                                      </p:to>
                                    </p:set>
                                    <p:anim calcmode="lin" valueType="num">
                                      <p:cBhvr additive="base">
                                        <p:cTn id="47" dur="500" fill="hold"/>
                                        <p:tgtEl>
                                          <p:spTgt spid="3076"/>
                                        </p:tgtEl>
                                        <p:attrNameLst>
                                          <p:attrName>ppt_x</p:attrName>
                                        </p:attrNameLst>
                                      </p:cBhvr>
                                      <p:tavLst>
                                        <p:tav tm="0">
                                          <p:val>
                                            <p:strVal val="#ppt_x"/>
                                          </p:val>
                                        </p:tav>
                                        <p:tav tm="100000">
                                          <p:val>
                                            <p:strVal val="#ppt_x"/>
                                          </p:val>
                                        </p:tav>
                                      </p:tavLst>
                                    </p:anim>
                                    <p:anim calcmode="lin" valueType="num">
                                      <p:cBhvr additive="base">
                                        <p:cTn id="48" dur="500" fill="hold"/>
                                        <p:tgtEl>
                                          <p:spTgt spid="3076"/>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077"/>
                                        </p:tgtEl>
                                        <p:attrNameLst>
                                          <p:attrName>style.visibility</p:attrName>
                                        </p:attrNameLst>
                                      </p:cBhvr>
                                      <p:to>
                                        <p:strVal val="visible"/>
                                      </p:to>
                                    </p:set>
                                    <p:anim calcmode="lin" valueType="num">
                                      <p:cBhvr additive="base">
                                        <p:cTn id="51" dur="500" fill="hold"/>
                                        <p:tgtEl>
                                          <p:spTgt spid="3077"/>
                                        </p:tgtEl>
                                        <p:attrNameLst>
                                          <p:attrName>ppt_x</p:attrName>
                                        </p:attrNameLst>
                                      </p:cBhvr>
                                      <p:tavLst>
                                        <p:tav tm="0">
                                          <p:val>
                                            <p:strVal val="#ppt_x"/>
                                          </p:val>
                                        </p:tav>
                                        <p:tav tm="100000">
                                          <p:val>
                                            <p:strVal val="#ppt_x"/>
                                          </p:val>
                                        </p:tav>
                                      </p:tavLst>
                                    </p:anim>
                                    <p:anim calcmode="lin" valueType="num">
                                      <p:cBhvr additive="base">
                                        <p:cTn id="52" dur="500" fill="hold"/>
                                        <p:tgtEl>
                                          <p:spTgt spid="3077"/>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078"/>
                                        </p:tgtEl>
                                        <p:attrNameLst>
                                          <p:attrName>style.visibility</p:attrName>
                                        </p:attrNameLst>
                                      </p:cBhvr>
                                      <p:to>
                                        <p:strVal val="visible"/>
                                      </p:to>
                                    </p:set>
                                    <p:anim calcmode="lin" valueType="num">
                                      <p:cBhvr additive="base">
                                        <p:cTn id="55" dur="500" fill="hold"/>
                                        <p:tgtEl>
                                          <p:spTgt spid="3078"/>
                                        </p:tgtEl>
                                        <p:attrNameLst>
                                          <p:attrName>ppt_x</p:attrName>
                                        </p:attrNameLst>
                                      </p:cBhvr>
                                      <p:tavLst>
                                        <p:tav tm="0">
                                          <p:val>
                                            <p:strVal val="#ppt_x"/>
                                          </p:val>
                                        </p:tav>
                                        <p:tav tm="100000">
                                          <p:val>
                                            <p:strVal val="#ppt_x"/>
                                          </p:val>
                                        </p:tav>
                                      </p:tavLst>
                                    </p:anim>
                                    <p:anim calcmode="lin" valueType="num">
                                      <p:cBhvr additive="base">
                                        <p:cTn id="56" dur="500" fill="hold"/>
                                        <p:tgtEl>
                                          <p:spTgt spid="3078"/>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079"/>
                                        </p:tgtEl>
                                        <p:attrNameLst>
                                          <p:attrName>style.visibility</p:attrName>
                                        </p:attrNameLst>
                                      </p:cBhvr>
                                      <p:to>
                                        <p:strVal val="visible"/>
                                      </p:to>
                                    </p:set>
                                    <p:anim calcmode="lin" valueType="num">
                                      <p:cBhvr additive="base">
                                        <p:cTn id="59" dur="500" fill="hold"/>
                                        <p:tgtEl>
                                          <p:spTgt spid="3079"/>
                                        </p:tgtEl>
                                        <p:attrNameLst>
                                          <p:attrName>ppt_x</p:attrName>
                                        </p:attrNameLst>
                                      </p:cBhvr>
                                      <p:tavLst>
                                        <p:tav tm="0">
                                          <p:val>
                                            <p:strVal val="#ppt_x"/>
                                          </p:val>
                                        </p:tav>
                                        <p:tav tm="100000">
                                          <p:val>
                                            <p:strVal val="#ppt_x"/>
                                          </p:val>
                                        </p:tav>
                                      </p:tavLst>
                                    </p:anim>
                                    <p:anim calcmode="lin" valueType="num">
                                      <p:cBhvr additive="base">
                                        <p:cTn id="60" dur="500" fill="hold"/>
                                        <p:tgtEl>
                                          <p:spTgt spid="3079"/>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3080"/>
                                        </p:tgtEl>
                                        <p:attrNameLst>
                                          <p:attrName>style.visibility</p:attrName>
                                        </p:attrNameLst>
                                      </p:cBhvr>
                                      <p:to>
                                        <p:strVal val="visible"/>
                                      </p:to>
                                    </p:set>
                                    <p:anim calcmode="lin" valueType="num">
                                      <p:cBhvr additive="base">
                                        <p:cTn id="63" dur="500" fill="hold"/>
                                        <p:tgtEl>
                                          <p:spTgt spid="3080"/>
                                        </p:tgtEl>
                                        <p:attrNameLst>
                                          <p:attrName>ppt_x</p:attrName>
                                        </p:attrNameLst>
                                      </p:cBhvr>
                                      <p:tavLst>
                                        <p:tav tm="0">
                                          <p:val>
                                            <p:strVal val="#ppt_x"/>
                                          </p:val>
                                        </p:tav>
                                        <p:tav tm="100000">
                                          <p:val>
                                            <p:strVal val="#ppt_x"/>
                                          </p:val>
                                        </p:tav>
                                      </p:tavLst>
                                    </p:anim>
                                    <p:anim calcmode="lin" valueType="num">
                                      <p:cBhvr additive="base">
                                        <p:cTn id="64" dur="500" fill="hold"/>
                                        <p:tgtEl>
                                          <p:spTgt spid="3080"/>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3081"/>
                                        </p:tgtEl>
                                        <p:attrNameLst>
                                          <p:attrName>style.visibility</p:attrName>
                                        </p:attrNameLst>
                                      </p:cBhvr>
                                      <p:to>
                                        <p:strVal val="visible"/>
                                      </p:to>
                                    </p:set>
                                    <p:anim calcmode="lin" valueType="num">
                                      <p:cBhvr additive="base">
                                        <p:cTn id="67" dur="500" fill="hold"/>
                                        <p:tgtEl>
                                          <p:spTgt spid="3081"/>
                                        </p:tgtEl>
                                        <p:attrNameLst>
                                          <p:attrName>ppt_x</p:attrName>
                                        </p:attrNameLst>
                                      </p:cBhvr>
                                      <p:tavLst>
                                        <p:tav tm="0">
                                          <p:val>
                                            <p:strVal val="#ppt_x"/>
                                          </p:val>
                                        </p:tav>
                                        <p:tav tm="100000">
                                          <p:val>
                                            <p:strVal val="#ppt_x"/>
                                          </p:val>
                                        </p:tav>
                                      </p:tavLst>
                                    </p:anim>
                                    <p:anim calcmode="lin" valueType="num">
                                      <p:cBhvr additive="base">
                                        <p:cTn id="68" dur="500" fill="hold"/>
                                        <p:tgtEl>
                                          <p:spTgt spid="3081"/>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3082"/>
                                        </p:tgtEl>
                                        <p:attrNameLst>
                                          <p:attrName>style.visibility</p:attrName>
                                        </p:attrNameLst>
                                      </p:cBhvr>
                                      <p:to>
                                        <p:strVal val="visible"/>
                                      </p:to>
                                    </p:set>
                                    <p:anim calcmode="lin" valueType="num">
                                      <p:cBhvr additive="base">
                                        <p:cTn id="71" dur="500" fill="hold"/>
                                        <p:tgtEl>
                                          <p:spTgt spid="3082"/>
                                        </p:tgtEl>
                                        <p:attrNameLst>
                                          <p:attrName>ppt_x</p:attrName>
                                        </p:attrNameLst>
                                      </p:cBhvr>
                                      <p:tavLst>
                                        <p:tav tm="0">
                                          <p:val>
                                            <p:strVal val="#ppt_x"/>
                                          </p:val>
                                        </p:tav>
                                        <p:tav tm="100000">
                                          <p:val>
                                            <p:strVal val="#ppt_x"/>
                                          </p:val>
                                        </p:tav>
                                      </p:tavLst>
                                    </p:anim>
                                    <p:anim calcmode="lin" valueType="num">
                                      <p:cBhvr additive="base">
                                        <p:cTn id="72" dur="500" fill="hold"/>
                                        <p:tgtEl>
                                          <p:spTgt spid="3082"/>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3083"/>
                                        </p:tgtEl>
                                        <p:attrNameLst>
                                          <p:attrName>style.visibility</p:attrName>
                                        </p:attrNameLst>
                                      </p:cBhvr>
                                      <p:to>
                                        <p:strVal val="visible"/>
                                      </p:to>
                                    </p:set>
                                    <p:anim calcmode="lin" valueType="num">
                                      <p:cBhvr additive="base">
                                        <p:cTn id="75" dur="500" fill="hold"/>
                                        <p:tgtEl>
                                          <p:spTgt spid="3083"/>
                                        </p:tgtEl>
                                        <p:attrNameLst>
                                          <p:attrName>ppt_x</p:attrName>
                                        </p:attrNameLst>
                                      </p:cBhvr>
                                      <p:tavLst>
                                        <p:tav tm="0">
                                          <p:val>
                                            <p:strVal val="#ppt_x"/>
                                          </p:val>
                                        </p:tav>
                                        <p:tav tm="100000">
                                          <p:val>
                                            <p:strVal val="#ppt_x"/>
                                          </p:val>
                                        </p:tav>
                                      </p:tavLst>
                                    </p:anim>
                                    <p:anim calcmode="lin" valueType="num">
                                      <p:cBhvr additive="base">
                                        <p:cTn id="76" dur="500" fill="hold"/>
                                        <p:tgtEl>
                                          <p:spTgt spid="3083"/>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3084"/>
                                        </p:tgtEl>
                                        <p:attrNameLst>
                                          <p:attrName>style.visibility</p:attrName>
                                        </p:attrNameLst>
                                      </p:cBhvr>
                                      <p:to>
                                        <p:strVal val="visible"/>
                                      </p:to>
                                    </p:set>
                                    <p:anim calcmode="lin" valueType="num">
                                      <p:cBhvr additive="base">
                                        <p:cTn id="79" dur="500" fill="hold"/>
                                        <p:tgtEl>
                                          <p:spTgt spid="3084"/>
                                        </p:tgtEl>
                                        <p:attrNameLst>
                                          <p:attrName>ppt_x</p:attrName>
                                        </p:attrNameLst>
                                      </p:cBhvr>
                                      <p:tavLst>
                                        <p:tav tm="0">
                                          <p:val>
                                            <p:strVal val="#ppt_x"/>
                                          </p:val>
                                        </p:tav>
                                        <p:tav tm="100000">
                                          <p:val>
                                            <p:strVal val="#ppt_x"/>
                                          </p:val>
                                        </p:tav>
                                      </p:tavLst>
                                    </p:anim>
                                    <p:anim calcmode="lin" valueType="num">
                                      <p:cBhvr additive="base">
                                        <p:cTn id="80" dur="500" fill="hold"/>
                                        <p:tgtEl>
                                          <p:spTgt spid="3084"/>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46"/>
                                        </p:tgtEl>
                                        <p:attrNameLst>
                                          <p:attrName>style.visibility</p:attrName>
                                        </p:attrNameLst>
                                      </p:cBhvr>
                                      <p:to>
                                        <p:strVal val="visible"/>
                                      </p:to>
                                    </p:set>
                                    <p:anim calcmode="lin" valueType="num">
                                      <p:cBhvr additive="base">
                                        <p:cTn id="83" dur="500" fill="hold"/>
                                        <p:tgtEl>
                                          <p:spTgt spid="46"/>
                                        </p:tgtEl>
                                        <p:attrNameLst>
                                          <p:attrName>ppt_x</p:attrName>
                                        </p:attrNameLst>
                                      </p:cBhvr>
                                      <p:tavLst>
                                        <p:tav tm="0">
                                          <p:val>
                                            <p:strVal val="#ppt_x"/>
                                          </p:val>
                                        </p:tav>
                                        <p:tav tm="100000">
                                          <p:val>
                                            <p:strVal val="#ppt_x"/>
                                          </p:val>
                                        </p:tav>
                                      </p:tavLst>
                                    </p:anim>
                                    <p:anim calcmode="lin" valueType="num">
                                      <p:cBhvr additive="base">
                                        <p:cTn id="84" dur="500" fill="hold"/>
                                        <p:tgtEl>
                                          <p:spTgt spid="46"/>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3085"/>
                                        </p:tgtEl>
                                        <p:attrNameLst>
                                          <p:attrName>style.visibility</p:attrName>
                                        </p:attrNameLst>
                                      </p:cBhvr>
                                      <p:to>
                                        <p:strVal val="visible"/>
                                      </p:to>
                                    </p:set>
                                    <p:anim calcmode="lin" valueType="num">
                                      <p:cBhvr additive="base">
                                        <p:cTn id="87" dur="500" fill="hold"/>
                                        <p:tgtEl>
                                          <p:spTgt spid="3085"/>
                                        </p:tgtEl>
                                        <p:attrNameLst>
                                          <p:attrName>ppt_x</p:attrName>
                                        </p:attrNameLst>
                                      </p:cBhvr>
                                      <p:tavLst>
                                        <p:tav tm="0">
                                          <p:val>
                                            <p:strVal val="#ppt_x"/>
                                          </p:val>
                                        </p:tav>
                                        <p:tav tm="100000">
                                          <p:val>
                                            <p:strVal val="#ppt_x"/>
                                          </p:val>
                                        </p:tav>
                                      </p:tavLst>
                                    </p:anim>
                                    <p:anim calcmode="lin" valueType="num">
                                      <p:cBhvr additive="base">
                                        <p:cTn id="88" dur="500" fill="hold"/>
                                        <p:tgtEl>
                                          <p:spTgt spid="3085"/>
                                        </p:tgtEl>
                                        <p:attrNameLst>
                                          <p:attrName>ppt_y</p:attrName>
                                        </p:attrNameLst>
                                      </p:cBhvr>
                                      <p:tavLst>
                                        <p:tav tm="0">
                                          <p:val>
                                            <p:strVal val="1+#ppt_h/2"/>
                                          </p:val>
                                        </p:tav>
                                        <p:tav tm="100000">
                                          <p:val>
                                            <p:strVal val="#ppt_y"/>
                                          </p:val>
                                        </p:tav>
                                      </p:tavLst>
                                    </p:anim>
                                  </p:childTnLst>
                                </p:cTn>
                              </p:par>
                              <p:par>
                                <p:cTn id="89" presetID="2" presetClass="entr" presetSubtype="4" fill="hold" nodeType="withEffect">
                                  <p:stCondLst>
                                    <p:cond delay="0"/>
                                  </p:stCondLst>
                                  <p:childTnLst>
                                    <p:set>
                                      <p:cBhvr>
                                        <p:cTn id="90" dur="1" fill="hold">
                                          <p:stCondLst>
                                            <p:cond delay="0"/>
                                          </p:stCondLst>
                                        </p:cTn>
                                        <p:tgtEl>
                                          <p:spTgt spid="3086"/>
                                        </p:tgtEl>
                                        <p:attrNameLst>
                                          <p:attrName>style.visibility</p:attrName>
                                        </p:attrNameLst>
                                      </p:cBhvr>
                                      <p:to>
                                        <p:strVal val="visible"/>
                                      </p:to>
                                    </p:set>
                                    <p:anim calcmode="lin" valueType="num">
                                      <p:cBhvr additive="base">
                                        <p:cTn id="91" dur="500" fill="hold"/>
                                        <p:tgtEl>
                                          <p:spTgt spid="3086"/>
                                        </p:tgtEl>
                                        <p:attrNameLst>
                                          <p:attrName>ppt_x</p:attrName>
                                        </p:attrNameLst>
                                      </p:cBhvr>
                                      <p:tavLst>
                                        <p:tav tm="0">
                                          <p:val>
                                            <p:strVal val="#ppt_x"/>
                                          </p:val>
                                        </p:tav>
                                        <p:tav tm="100000">
                                          <p:val>
                                            <p:strVal val="#ppt_x"/>
                                          </p:val>
                                        </p:tav>
                                      </p:tavLst>
                                    </p:anim>
                                    <p:anim calcmode="lin" valueType="num">
                                      <p:cBhvr additive="base">
                                        <p:cTn id="92" dur="500" fill="hold"/>
                                        <p:tgtEl>
                                          <p:spTgt spid="3086"/>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49"/>
                                        </p:tgtEl>
                                        <p:attrNameLst>
                                          <p:attrName>style.visibility</p:attrName>
                                        </p:attrNameLst>
                                      </p:cBhvr>
                                      <p:to>
                                        <p:strVal val="visible"/>
                                      </p:to>
                                    </p:set>
                                    <p:anim calcmode="lin" valueType="num">
                                      <p:cBhvr additive="base">
                                        <p:cTn id="95" dur="500" fill="hold"/>
                                        <p:tgtEl>
                                          <p:spTgt spid="49"/>
                                        </p:tgtEl>
                                        <p:attrNameLst>
                                          <p:attrName>ppt_x</p:attrName>
                                        </p:attrNameLst>
                                      </p:cBhvr>
                                      <p:tavLst>
                                        <p:tav tm="0">
                                          <p:val>
                                            <p:strVal val="#ppt_x"/>
                                          </p:val>
                                        </p:tav>
                                        <p:tav tm="100000">
                                          <p:val>
                                            <p:strVal val="#ppt_x"/>
                                          </p:val>
                                        </p:tav>
                                      </p:tavLst>
                                    </p:anim>
                                    <p:anim calcmode="lin" valueType="num">
                                      <p:cBhvr additive="base">
                                        <p:cTn id="96" dur="500" fill="hold"/>
                                        <p:tgtEl>
                                          <p:spTgt spid="49"/>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50"/>
                                        </p:tgtEl>
                                        <p:attrNameLst>
                                          <p:attrName>style.visibility</p:attrName>
                                        </p:attrNameLst>
                                      </p:cBhvr>
                                      <p:to>
                                        <p:strVal val="visible"/>
                                      </p:to>
                                    </p:set>
                                    <p:anim calcmode="lin" valueType="num">
                                      <p:cBhvr additive="base">
                                        <p:cTn id="99" dur="500" fill="hold"/>
                                        <p:tgtEl>
                                          <p:spTgt spid="50"/>
                                        </p:tgtEl>
                                        <p:attrNameLst>
                                          <p:attrName>ppt_x</p:attrName>
                                        </p:attrNameLst>
                                      </p:cBhvr>
                                      <p:tavLst>
                                        <p:tav tm="0">
                                          <p:val>
                                            <p:strVal val="#ppt_x"/>
                                          </p:val>
                                        </p:tav>
                                        <p:tav tm="100000">
                                          <p:val>
                                            <p:strVal val="#ppt_x"/>
                                          </p:val>
                                        </p:tav>
                                      </p:tavLst>
                                    </p:anim>
                                    <p:anim calcmode="lin" valueType="num">
                                      <p:cBhvr additive="base">
                                        <p:cTn id="100" dur="500" fill="hold"/>
                                        <p:tgtEl>
                                          <p:spTgt spid="50"/>
                                        </p:tgtEl>
                                        <p:attrNameLst>
                                          <p:attrName>ppt_y</p:attrName>
                                        </p:attrNameLst>
                                      </p:cBhvr>
                                      <p:tavLst>
                                        <p:tav tm="0">
                                          <p:val>
                                            <p:strVal val="1+#ppt_h/2"/>
                                          </p:val>
                                        </p:tav>
                                        <p:tav tm="100000">
                                          <p:val>
                                            <p:strVal val="#ppt_y"/>
                                          </p:val>
                                        </p:tav>
                                      </p:tavLst>
                                    </p:anim>
                                  </p:childTnLst>
                                </p:cTn>
                              </p:par>
                              <p:par>
                                <p:cTn id="101" presetID="2" presetClass="entr" presetSubtype="4" fill="hold" nodeType="withEffect">
                                  <p:stCondLst>
                                    <p:cond delay="0"/>
                                  </p:stCondLst>
                                  <p:childTnLst>
                                    <p:set>
                                      <p:cBhvr>
                                        <p:cTn id="102" dur="1" fill="hold">
                                          <p:stCondLst>
                                            <p:cond delay="0"/>
                                          </p:stCondLst>
                                        </p:cTn>
                                        <p:tgtEl>
                                          <p:spTgt spid="51"/>
                                        </p:tgtEl>
                                        <p:attrNameLst>
                                          <p:attrName>style.visibility</p:attrName>
                                        </p:attrNameLst>
                                      </p:cBhvr>
                                      <p:to>
                                        <p:strVal val="visible"/>
                                      </p:to>
                                    </p:set>
                                    <p:anim calcmode="lin" valueType="num">
                                      <p:cBhvr additive="base">
                                        <p:cTn id="103" dur="500" fill="hold"/>
                                        <p:tgtEl>
                                          <p:spTgt spid="51"/>
                                        </p:tgtEl>
                                        <p:attrNameLst>
                                          <p:attrName>ppt_x</p:attrName>
                                        </p:attrNameLst>
                                      </p:cBhvr>
                                      <p:tavLst>
                                        <p:tav tm="0">
                                          <p:val>
                                            <p:strVal val="#ppt_x"/>
                                          </p:val>
                                        </p:tav>
                                        <p:tav tm="100000">
                                          <p:val>
                                            <p:strVal val="#ppt_x"/>
                                          </p:val>
                                        </p:tav>
                                      </p:tavLst>
                                    </p:anim>
                                    <p:anim calcmode="lin" valueType="num">
                                      <p:cBhvr additive="base">
                                        <p:cTn id="104" dur="500" fill="hold"/>
                                        <p:tgtEl>
                                          <p:spTgt spid="51"/>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74"/>
                                        </p:tgtEl>
                                        <p:attrNameLst>
                                          <p:attrName>style.visibility</p:attrName>
                                        </p:attrNameLst>
                                      </p:cBhvr>
                                      <p:to>
                                        <p:strVal val="visible"/>
                                      </p:to>
                                    </p:set>
                                    <p:anim calcmode="lin" valueType="num">
                                      <p:cBhvr additive="base">
                                        <p:cTn id="107" dur="500" fill="hold"/>
                                        <p:tgtEl>
                                          <p:spTgt spid="74"/>
                                        </p:tgtEl>
                                        <p:attrNameLst>
                                          <p:attrName>ppt_x</p:attrName>
                                        </p:attrNameLst>
                                      </p:cBhvr>
                                      <p:tavLst>
                                        <p:tav tm="0">
                                          <p:val>
                                            <p:strVal val="#ppt_x"/>
                                          </p:val>
                                        </p:tav>
                                        <p:tav tm="100000">
                                          <p:val>
                                            <p:strVal val="#ppt_x"/>
                                          </p:val>
                                        </p:tav>
                                      </p:tavLst>
                                    </p:anim>
                                    <p:anim calcmode="lin" valueType="num">
                                      <p:cBhvr additive="base">
                                        <p:cTn id="108" dur="500" fill="hold"/>
                                        <p:tgtEl>
                                          <p:spTgt spid="74"/>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75"/>
                                        </p:tgtEl>
                                        <p:attrNameLst>
                                          <p:attrName>style.visibility</p:attrName>
                                        </p:attrNameLst>
                                      </p:cBhvr>
                                      <p:to>
                                        <p:strVal val="visible"/>
                                      </p:to>
                                    </p:set>
                                    <p:anim calcmode="lin" valueType="num">
                                      <p:cBhvr additive="base">
                                        <p:cTn id="111" dur="500" fill="hold"/>
                                        <p:tgtEl>
                                          <p:spTgt spid="75"/>
                                        </p:tgtEl>
                                        <p:attrNameLst>
                                          <p:attrName>ppt_x</p:attrName>
                                        </p:attrNameLst>
                                      </p:cBhvr>
                                      <p:tavLst>
                                        <p:tav tm="0">
                                          <p:val>
                                            <p:strVal val="#ppt_x"/>
                                          </p:val>
                                        </p:tav>
                                        <p:tav tm="100000">
                                          <p:val>
                                            <p:strVal val="#ppt_x"/>
                                          </p:val>
                                        </p:tav>
                                      </p:tavLst>
                                    </p:anim>
                                    <p:anim calcmode="lin" valueType="num">
                                      <p:cBhvr additive="base">
                                        <p:cTn id="112"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grpId="0" nodeType="clickEffect">
                                  <p:stCondLst>
                                    <p:cond delay="0"/>
                                  </p:stCondLst>
                                  <p:childTnLst>
                                    <p:set>
                                      <p:cBhvr>
                                        <p:cTn id="116" dur="1" fill="hold">
                                          <p:stCondLst>
                                            <p:cond delay="0"/>
                                          </p:stCondLst>
                                        </p:cTn>
                                        <p:tgtEl>
                                          <p:spTgt spid="35"/>
                                        </p:tgtEl>
                                        <p:attrNameLst>
                                          <p:attrName>style.visibility</p:attrName>
                                        </p:attrNameLst>
                                      </p:cBhvr>
                                      <p:to>
                                        <p:strVal val="visible"/>
                                      </p:to>
                                    </p:set>
                                    <p:animEffect transition="in" filter="wipe(down)">
                                      <p:cBhvr>
                                        <p:cTn id="117" dur="500"/>
                                        <p:tgtEl>
                                          <p:spTgt spid="35"/>
                                        </p:tgtEl>
                                      </p:cBhvr>
                                    </p:animEffect>
                                  </p:childTnLst>
                                </p:cTn>
                              </p:par>
                              <p:par>
                                <p:cTn id="118" presetID="22" presetClass="entr" presetSubtype="4" fill="hold" grpId="0" nodeType="withEffect">
                                  <p:stCondLst>
                                    <p:cond delay="0"/>
                                  </p:stCondLst>
                                  <p:childTnLst>
                                    <p:set>
                                      <p:cBhvr>
                                        <p:cTn id="119" dur="1" fill="hold">
                                          <p:stCondLst>
                                            <p:cond delay="0"/>
                                          </p:stCondLst>
                                        </p:cTn>
                                        <p:tgtEl>
                                          <p:spTgt spid="2"/>
                                        </p:tgtEl>
                                        <p:attrNameLst>
                                          <p:attrName>style.visibility</p:attrName>
                                        </p:attrNameLst>
                                      </p:cBhvr>
                                      <p:to>
                                        <p:strVal val="visible"/>
                                      </p:to>
                                    </p:set>
                                    <p:animEffect transition="in" filter="wipe(down)">
                                      <p:cBhvr>
                                        <p:cTn id="120" dur="500"/>
                                        <p:tgtEl>
                                          <p:spTgt spid="2"/>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4" fill="hold" grpId="0" nodeType="clickEffect">
                                  <p:stCondLst>
                                    <p:cond delay="0"/>
                                  </p:stCondLst>
                                  <p:childTnLst>
                                    <p:set>
                                      <p:cBhvr>
                                        <p:cTn id="124" dur="1" fill="hold">
                                          <p:stCondLst>
                                            <p:cond delay="0"/>
                                          </p:stCondLst>
                                        </p:cTn>
                                        <p:tgtEl>
                                          <p:spTgt spid="36"/>
                                        </p:tgtEl>
                                        <p:attrNameLst>
                                          <p:attrName>style.visibility</p:attrName>
                                        </p:attrNameLst>
                                      </p:cBhvr>
                                      <p:to>
                                        <p:strVal val="visible"/>
                                      </p:to>
                                    </p:set>
                                    <p:animEffect transition="in" filter="wipe(down)">
                                      <p:cBhvr>
                                        <p:cTn id="125" dur="500"/>
                                        <p:tgtEl>
                                          <p:spTgt spid="36"/>
                                        </p:tgtEl>
                                      </p:cBhvr>
                                    </p:animEffect>
                                  </p:childTnLst>
                                </p:cTn>
                              </p:par>
                              <p:par>
                                <p:cTn id="126" presetID="22" presetClass="entr" presetSubtype="4" fill="hold" grpId="0" nodeType="withEffect">
                                  <p:stCondLst>
                                    <p:cond delay="0"/>
                                  </p:stCondLst>
                                  <p:childTnLst>
                                    <p:set>
                                      <p:cBhvr>
                                        <p:cTn id="127" dur="1" fill="hold">
                                          <p:stCondLst>
                                            <p:cond delay="0"/>
                                          </p:stCondLst>
                                        </p:cTn>
                                        <p:tgtEl>
                                          <p:spTgt spid="37"/>
                                        </p:tgtEl>
                                        <p:attrNameLst>
                                          <p:attrName>style.visibility</p:attrName>
                                        </p:attrNameLst>
                                      </p:cBhvr>
                                      <p:to>
                                        <p:strVal val="visible"/>
                                      </p:to>
                                    </p:set>
                                    <p:animEffect transition="in" filter="wipe(down)">
                                      <p:cBhvr>
                                        <p:cTn id="12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14" grpId="0"/>
      <p:bldP spid="29" grpId="0"/>
      <p:bldP spid="30" grpId="0"/>
      <p:bldP spid="31" grpId="0"/>
      <p:bldP spid="32" grpId="0"/>
      <p:bldP spid="33" grpId="0"/>
      <p:bldP spid="34" grpId="0"/>
      <p:bldP spid="46" grpId="0"/>
      <p:bldP spid="49" grpId="0"/>
      <p:bldP spid="50" grpId="0"/>
      <p:bldP spid="74" grpId="0"/>
      <p:bldP spid="75" grpId="0"/>
      <p:bldP spid="2" grpId="0" animBg="1"/>
      <p:bldP spid="35" grpId="0" animBg="1"/>
      <p:bldP spid="36" grpId="0" animBg="1"/>
      <p:bldP spid="3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e 4"/>
          <p:cNvGrpSpPr/>
          <p:nvPr/>
        </p:nvGrpSpPr>
        <p:grpSpPr>
          <a:xfrm>
            <a:off x="152401" y="1552748"/>
            <a:ext cx="2276756" cy="900000"/>
            <a:chOff x="1543" y="0"/>
            <a:chExt cx="1514251" cy="4183080"/>
          </a:xfrm>
        </p:grpSpPr>
        <p:sp>
          <p:nvSpPr>
            <p:cNvPr id="7" name="Avrundet rektangel 6"/>
            <p:cNvSpPr/>
            <p:nvPr/>
          </p:nvSpPr>
          <p:spPr>
            <a:xfrm>
              <a:off x="1543" y="0"/>
              <a:ext cx="1514251" cy="4183080"/>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8" name="Avrundet rektangel 4"/>
            <p:cNvSpPr/>
            <p:nvPr/>
          </p:nvSpPr>
          <p:spPr>
            <a:xfrm>
              <a:off x="1543" y="0"/>
              <a:ext cx="1514251" cy="41830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smtClean="0"/>
                <a:t>Self-archiving</a:t>
              </a:r>
              <a:endParaRPr lang="nb-NO" sz="1400" kern="1200" dirty="0"/>
            </a:p>
          </p:txBody>
        </p:sp>
      </p:grpSp>
      <p:grpSp>
        <p:nvGrpSpPr>
          <p:cNvPr id="17" name="Gruppe 16"/>
          <p:cNvGrpSpPr/>
          <p:nvPr/>
        </p:nvGrpSpPr>
        <p:grpSpPr>
          <a:xfrm>
            <a:off x="152401" y="2619548"/>
            <a:ext cx="2285999" cy="914400"/>
            <a:chOff x="1543" y="0"/>
            <a:chExt cx="1514251" cy="4183080"/>
          </a:xfrm>
        </p:grpSpPr>
        <p:sp>
          <p:nvSpPr>
            <p:cNvPr id="18" name="Avrundet rektangel 17"/>
            <p:cNvSpPr/>
            <p:nvPr/>
          </p:nvSpPr>
          <p:spPr>
            <a:xfrm>
              <a:off x="1543" y="0"/>
              <a:ext cx="1514251" cy="4183080"/>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19" name="Avrundet rektangel 4"/>
            <p:cNvSpPr/>
            <p:nvPr/>
          </p:nvSpPr>
          <p:spPr>
            <a:xfrm>
              <a:off x="1543" y="0"/>
              <a:ext cx="1514251" cy="41830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smtClean="0"/>
                <a:t>‘Data Server’ services</a:t>
              </a:r>
              <a:endParaRPr lang="nb-NO" sz="1400" kern="1200" dirty="0"/>
            </a:p>
          </p:txBody>
        </p:sp>
      </p:grpSp>
      <p:grpSp>
        <p:nvGrpSpPr>
          <p:cNvPr id="20" name="Gruppe 19"/>
          <p:cNvGrpSpPr/>
          <p:nvPr/>
        </p:nvGrpSpPr>
        <p:grpSpPr>
          <a:xfrm>
            <a:off x="181100" y="3742309"/>
            <a:ext cx="2267025" cy="914400"/>
            <a:chOff x="1543" y="0"/>
            <a:chExt cx="1514251" cy="4183080"/>
          </a:xfrm>
        </p:grpSpPr>
        <p:sp>
          <p:nvSpPr>
            <p:cNvPr id="21" name="Avrundet rektangel 20"/>
            <p:cNvSpPr/>
            <p:nvPr/>
          </p:nvSpPr>
          <p:spPr>
            <a:xfrm>
              <a:off x="1543" y="0"/>
              <a:ext cx="1514251" cy="4183080"/>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22" name="Avrundet rektangel 4"/>
            <p:cNvSpPr/>
            <p:nvPr/>
          </p:nvSpPr>
          <p:spPr>
            <a:xfrm>
              <a:off x="1543" y="0"/>
              <a:ext cx="1514251" cy="41332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smtClean="0"/>
                <a:t>Distributed</a:t>
              </a:r>
              <a:endParaRPr lang="nb-NO" sz="1400" kern="1200" dirty="0"/>
            </a:p>
          </p:txBody>
        </p:sp>
      </p:grpSp>
      <p:grpSp>
        <p:nvGrpSpPr>
          <p:cNvPr id="23" name="Gruppe 22"/>
          <p:cNvGrpSpPr/>
          <p:nvPr/>
        </p:nvGrpSpPr>
        <p:grpSpPr>
          <a:xfrm>
            <a:off x="152401" y="4813662"/>
            <a:ext cx="2285999" cy="914400"/>
            <a:chOff x="1543" y="0"/>
            <a:chExt cx="1514251" cy="4183080"/>
          </a:xfrm>
        </p:grpSpPr>
        <p:sp>
          <p:nvSpPr>
            <p:cNvPr id="24" name="Avrundet rektangel 23"/>
            <p:cNvSpPr/>
            <p:nvPr/>
          </p:nvSpPr>
          <p:spPr>
            <a:xfrm>
              <a:off x="1543" y="0"/>
              <a:ext cx="1514251" cy="4183080"/>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25" name="Avrundet rektangel 4"/>
            <p:cNvSpPr/>
            <p:nvPr/>
          </p:nvSpPr>
          <p:spPr>
            <a:xfrm>
              <a:off x="1543" y="0"/>
              <a:ext cx="1514251" cy="41332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smtClean="0"/>
                <a:t>Automated</a:t>
              </a:r>
              <a:endParaRPr lang="nb-NO" sz="1400" kern="1200" dirty="0"/>
            </a:p>
          </p:txBody>
        </p:sp>
      </p:grpSp>
      <p:grpSp>
        <p:nvGrpSpPr>
          <p:cNvPr id="47" name="Gruppe 46"/>
          <p:cNvGrpSpPr/>
          <p:nvPr/>
        </p:nvGrpSpPr>
        <p:grpSpPr>
          <a:xfrm>
            <a:off x="6685756" y="1552748"/>
            <a:ext cx="2218244" cy="900000"/>
            <a:chOff x="1543" y="0"/>
            <a:chExt cx="1514251" cy="4183080"/>
          </a:xfrm>
        </p:grpSpPr>
        <p:sp>
          <p:nvSpPr>
            <p:cNvPr id="48" name="Avrundet rektangel 47"/>
            <p:cNvSpPr/>
            <p:nvPr/>
          </p:nvSpPr>
          <p:spPr>
            <a:xfrm>
              <a:off x="1543" y="0"/>
              <a:ext cx="1514251" cy="4183080"/>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49" name="Avrundet rektangel 4"/>
            <p:cNvSpPr/>
            <p:nvPr/>
          </p:nvSpPr>
          <p:spPr>
            <a:xfrm>
              <a:off x="1543" y="0"/>
              <a:ext cx="1514251" cy="41830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smtClean="0"/>
                <a:t>Mediated / Curated</a:t>
              </a:r>
              <a:endParaRPr lang="nb-NO" sz="1400" kern="1200" dirty="0"/>
            </a:p>
          </p:txBody>
        </p:sp>
      </p:grpSp>
      <p:grpSp>
        <p:nvGrpSpPr>
          <p:cNvPr id="50" name="Gruppe 49"/>
          <p:cNvGrpSpPr/>
          <p:nvPr/>
        </p:nvGrpSpPr>
        <p:grpSpPr>
          <a:xfrm>
            <a:off x="6685756" y="2619548"/>
            <a:ext cx="2218244" cy="900000"/>
            <a:chOff x="1543" y="0"/>
            <a:chExt cx="1514251" cy="4183080"/>
          </a:xfrm>
        </p:grpSpPr>
        <p:sp>
          <p:nvSpPr>
            <p:cNvPr id="51" name="Avrundet rektangel 50"/>
            <p:cNvSpPr/>
            <p:nvPr/>
          </p:nvSpPr>
          <p:spPr>
            <a:xfrm>
              <a:off x="1543" y="0"/>
              <a:ext cx="1514251" cy="4183080"/>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52" name="Avrundet rektangel 4"/>
            <p:cNvSpPr/>
            <p:nvPr/>
          </p:nvSpPr>
          <p:spPr>
            <a:xfrm>
              <a:off x="1543" y="0"/>
              <a:ext cx="1514251" cy="41830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smtClean="0"/>
                <a:t>Long-term archive</a:t>
              </a:r>
              <a:endParaRPr lang="nb-NO" sz="1400" kern="1200" dirty="0"/>
            </a:p>
          </p:txBody>
        </p:sp>
      </p:grpSp>
      <p:grpSp>
        <p:nvGrpSpPr>
          <p:cNvPr id="53" name="Gruppe 52"/>
          <p:cNvGrpSpPr/>
          <p:nvPr/>
        </p:nvGrpSpPr>
        <p:grpSpPr>
          <a:xfrm>
            <a:off x="6705600" y="3742309"/>
            <a:ext cx="2218244" cy="900000"/>
            <a:chOff x="1543" y="0"/>
            <a:chExt cx="1514251" cy="4183080"/>
          </a:xfrm>
        </p:grpSpPr>
        <p:sp>
          <p:nvSpPr>
            <p:cNvPr id="54" name="Avrundet rektangel 53"/>
            <p:cNvSpPr/>
            <p:nvPr/>
          </p:nvSpPr>
          <p:spPr>
            <a:xfrm>
              <a:off x="1543" y="0"/>
              <a:ext cx="1514251" cy="4183080"/>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55" name="Avrundet rektangel 4"/>
            <p:cNvSpPr/>
            <p:nvPr/>
          </p:nvSpPr>
          <p:spPr>
            <a:xfrm>
              <a:off x="1543" y="0"/>
              <a:ext cx="1514251" cy="41830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err="1" smtClean="0"/>
                <a:t>Centralised</a:t>
              </a:r>
              <a:endParaRPr lang="nb-NO" sz="1400" kern="1200" dirty="0"/>
            </a:p>
          </p:txBody>
        </p:sp>
      </p:grpSp>
      <p:grpSp>
        <p:nvGrpSpPr>
          <p:cNvPr id="56" name="Gruppe 55"/>
          <p:cNvGrpSpPr/>
          <p:nvPr/>
        </p:nvGrpSpPr>
        <p:grpSpPr>
          <a:xfrm>
            <a:off x="6685756" y="4813662"/>
            <a:ext cx="2218244" cy="900000"/>
            <a:chOff x="1543" y="0"/>
            <a:chExt cx="1514251" cy="4183080"/>
          </a:xfrm>
        </p:grpSpPr>
        <p:sp>
          <p:nvSpPr>
            <p:cNvPr id="57" name="Avrundet rektangel 56"/>
            <p:cNvSpPr/>
            <p:nvPr/>
          </p:nvSpPr>
          <p:spPr>
            <a:xfrm>
              <a:off x="1543" y="0"/>
              <a:ext cx="1514251" cy="4183080"/>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58" name="Avrundet rektangel 4"/>
            <p:cNvSpPr/>
            <p:nvPr/>
          </p:nvSpPr>
          <p:spPr>
            <a:xfrm>
              <a:off x="1543" y="0"/>
              <a:ext cx="1514251" cy="41830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smtClean="0"/>
                <a:t>Human interaction</a:t>
              </a:r>
              <a:endParaRPr lang="nb-NO" sz="1400" kern="1200" dirty="0"/>
            </a:p>
          </p:txBody>
        </p:sp>
      </p:grpSp>
      <p:pic>
        <p:nvPicPr>
          <p:cNvPr id="60" name="Picture 3" descr="C:\Users\TK\AppData\Local\Temp\ScreenClip.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1857" y="2335001"/>
            <a:ext cx="807922" cy="326401"/>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4" descr="C:\Users\TK\AppData\Local\Temp\ScreenClip.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4598" y="2404675"/>
            <a:ext cx="529669" cy="513455"/>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5" descr="C:\Users\TK\AppData\Local\Temp\ScreenClip.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4212" y="2918130"/>
            <a:ext cx="2024063" cy="333375"/>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6" descr="C:\Users\TK\AppData\Local\Temp\ScreenClip.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46583" y="3519548"/>
            <a:ext cx="1064577" cy="358674"/>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7" descr="C:\Users\TK\AppData\Local\Temp\ScreenClip.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16221" y="3346074"/>
            <a:ext cx="730224" cy="375747"/>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8" descr="C:\Users\TK\AppData\Local\Temp\ScreenClip.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11756" y="1812912"/>
            <a:ext cx="642162" cy="379672"/>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9" descr="C:\Users\TK\AppData\Local\Temp\ScreenClip.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67661" y="4021597"/>
            <a:ext cx="642162" cy="463989"/>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10" descr="C:\Users\TK\AppData\Local\Temp\ScreenClip.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32961" y="4524487"/>
            <a:ext cx="800049" cy="371037"/>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11" descr="C:\Users\TK\AppData\Local\Temp\ScreenClip.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23616" y="4056634"/>
            <a:ext cx="1243012" cy="285750"/>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12" descr="C:\Users\TK\AppData\Local\Temp\ScreenClip.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097907" y="4864541"/>
            <a:ext cx="1035983" cy="360446"/>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13" descr="C:\Users\TK\AppData\Local\Temp\ScreenClip.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889311" y="5137036"/>
            <a:ext cx="1200116" cy="267652"/>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14" descr="C:\Users\TK\AppData\Local\Temp\ScreenClip.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97909" y="5636821"/>
            <a:ext cx="761923" cy="755970"/>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2" descr="C:\Users\TK\AppData\Local\Temp\ScreenClip.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077877" y="1728158"/>
            <a:ext cx="822984" cy="328228"/>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p:cNvPicPr>
            <a:picLocks noChangeAspect="1" noChangeArrowheads="1"/>
          </p:cNvPicPr>
          <p:nvPr/>
        </p:nvPicPr>
        <p:blipFill>
          <a:blip r:embed="rId16"/>
          <a:srcRect/>
          <a:stretch>
            <a:fillRect/>
          </a:stretch>
        </p:blipFill>
        <p:spPr bwMode="auto">
          <a:xfrm>
            <a:off x="257175" y="304800"/>
            <a:ext cx="1571625" cy="523875"/>
          </a:xfrm>
          <a:prstGeom prst="rect">
            <a:avLst/>
          </a:prstGeom>
          <a:noFill/>
          <a:ln w="9525">
            <a:noFill/>
            <a:miter lim="800000"/>
            <a:headEnd/>
            <a:tailEnd/>
          </a:ln>
        </p:spPr>
      </p:pic>
      <p:sp>
        <p:nvSpPr>
          <p:cNvPr id="42" name="Rektangel 4"/>
          <p:cNvSpPr>
            <a:spLocks noChangeArrowheads="1"/>
          </p:cNvSpPr>
          <p:nvPr/>
        </p:nvSpPr>
        <p:spPr bwMode="auto">
          <a:xfrm>
            <a:off x="2286000" y="457200"/>
            <a:ext cx="4572000" cy="830997"/>
          </a:xfrm>
          <a:prstGeom prst="rect">
            <a:avLst/>
          </a:prstGeom>
          <a:noFill/>
          <a:ln>
            <a:noFill/>
          </a:ln>
          <a:extLst/>
        </p:spPr>
        <p:txBody>
          <a:bodyPr wrap="square">
            <a:spAutoFit/>
          </a:bodyPr>
          <a:lstStyle/>
          <a:p>
            <a:pPr algn="ctr" fontAlgn="auto">
              <a:spcBef>
                <a:spcPts val="0"/>
              </a:spcBef>
              <a:spcAft>
                <a:spcPts val="0"/>
              </a:spcAft>
              <a:defRPr/>
            </a:pPr>
            <a:r>
              <a:rPr lang="nb-NO" sz="2400" b="1" dirty="0" smtClean="0">
                <a:solidFill>
                  <a:schemeClr val="accent1">
                    <a:lumMod val="75000"/>
                  </a:schemeClr>
                </a:solidFill>
                <a:latin typeface="+mn-lt"/>
                <a:cs typeface="Times New Roman" pitchFamily="18" charset="0"/>
              </a:rPr>
              <a:t>Service provider and </a:t>
            </a:r>
            <a:r>
              <a:rPr lang="en-GB" sz="2400" b="1" dirty="0" smtClean="0">
                <a:solidFill>
                  <a:schemeClr val="accent1">
                    <a:lumMod val="75000"/>
                  </a:schemeClr>
                </a:solidFill>
                <a:latin typeface="+mn-lt"/>
                <a:cs typeface="Times New Roman" pitchFamily="18" charset="0"/>
              </a:rPr>
              <a:t>preservation</a:t>
            </a:r>
            <a:r>
              <a:rPr lang="nb-NO" sz="2400" b="1" dirty="0" smtClean="0">
                <a:solidFill>
                  <a:schemeClr val="accent1">
                    <a:lumMod val="75000"/>
                  </a:schemeClr>
                </a:solidFill>
                <a:latin typeface="+mn-lt"/>
                <a:cs typeface="Times New Roman" pitchFamily="18" charset="0"/>
              </a:rPr>
              <a:t> policy </a:t>
            </a:r>
            <a:r>
              <a:rPr lang="en-GB" sz="2400" b="1" dirty="0" smtClean="0">
                <a:solidFill>
                  <a:schemeClr val="accent1">
                    <a:lumMod val="75000"/>
                  </a:schemeClr>
                </a:solidFill>
                <a:latin typeface="+mn-lt"/>
                <a:cs typeface="Times New Roman" pitchFamily="18" charset="0"/>
              </a:rPr>
              <a:t>characteristics</a:t>
            </a:r>
            <a:endParaRPr lang="en-GB" sz="2400" b="1" dirty="0">
              <a:solidFill>
                <a:schemeClr val="accent1">
                  <a:lumMod val="75000"/>
                </a:schemeClr>
              </a:solidFill>
              <a:latin typeface="+mn-lt"/>
            </a:endParaRPr>
          </a:p>
        </p:txBody>
      </p:sp>
    </p:spTree>
    <p:extLst>
      <p:ext uri="{BB962C8B-B14F-4D97-AF65-F5344CB8AC3E}">
        <p14:creationId xmlns:p14="http://schemas.microsoft.com/office/powerpoint/2010/main" val="38097275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fade">
                                      <p:cBhvr>
                                        <p:cTn id="10" dur="500"/>
                                        <p:tgtEl>
                                          <p:spTgt spid="4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nodeType="with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fade">
                                      <p:cBhvr>
                                        <p:cTn id="18" dur="500"/>
                                        <p:tgtEl>
                                          <p:spTgt spid="5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par>
                                <p:cTn id="24" presetID="10" presetClass="entr" presetSubtype="0" fill="hold" nodeType="withEffect">
                                  <p:stCondLst>
                                    <p:cond delay="0"/>
                                  </p:stCondLst>
                                  <p:childTnLst>
                                    <p:set>
                                      <p:cBhvr>
                                        <p:cTn id="25" dur="1" fill="hold">
                                          <p:stCondLst>
                                            <p:cond delay="0"/>
                                          </p:stCondLst>
                                        </p:cTn>
                                        <p:tgtEl>
                                          <p:spTgt spid="53"/>
                                        </p:tgtEl>
                                        <p:attrNameLst>
                                          <p:attrName>style.visibility</p:attrName>
                                        </p:attrNameLst>
                                      </p:cBhvr>
                                      <p:to>
                                        <p:strVal val="visible"/>
                                      </p:to>
                                    </p:set>
                                    <p:animEffect transition="in" filter="fade">
                                      <p:cBhvr>
                                        <p:cTn id="26" dur="500"/>
                                        <p:tgtEl>
                                          <p:spTgt spid="5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nodeType="withEffect">
                                  <p:stCondLst>
                                    <p:cond delay="0"/>
                                  </p:stCondLst>
                                  <p:childTnLst>
                                    <p:set>
                                      <p:cBhvr>
                                        <p:cTn id="33" dur="1" fill="hold">
                                          <p:stCondLst>
                                            <p:cond delay="0"/>
                                          </p:stCondLst>
                                        </p:cTn>
                                        <p:tgtEl>
                                          <p:spTgt spid="56"/>
                                        </p:tgtEl>
                                        <p:attrNameLst>
                                          <p:attrName>style.visibility</p:attrName>
                                        </p:attrNameLst>
                                      </p:cBhvr>
                                      <p:to>
                                        <p:strVal val="visible"/>
                                      </p:to>
                                    </p:set>
                                    <p:animEffect transition="in" filter="fade">
                                      <p:cBhvr>
                                        <p:cTn id="34" dur="500"/>
                                        <p:tgtEl>
                                          <p:spTgt spid="5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72"/>
                                        </p:tgtEl>
                                        <p:attrNameLst>
                                          <p:attrName>style.visibility</p:attrName>
                                        </p:attrNameLst>
                                      </p:cBhvr>
                                      <p:to>
                                        <p:strVal val="visible"/>
                                      </p:to>
                                    </p:set>
                                    <p:animEffect transition="in" filter="fade">
                                      <p:cBhvr>
                                        <p:cTn id="39" dur="500"/>
                                        <p:tgtEl>
                                          <p:spTgt spid="72"/>
                                        </p:tgtEl>
                                      </p:cBhvr>
                                    </p:animEffect>
                                  </p:childTnLst>
                                </p:cTn>
                              </p:par>
                              <p:par>
                                <p:cTn id="40" presetID="10" presetClass="entr" presetSubtype="0" fill="hold" nodeType="withEffect">
                                  <p:stCondLst>
                                    <p:cond delay="0"/>
                                  </p:stCondLst>
                                  <p:childTnLst>
                                    <p:set>
                                      <p:cBhvr>
                                        <p:cTn id="41" dur="1" fill="hold">
                                          <p:stCondLst>
                                            <p:cond delay="0"/>
                                          </p:stCondLst>
                                        </p:cTn>
                                        <p:tgtEl>
                                          <p:spTgt spid="60"/>
                                        </p:tgtEl>
                                        <p:attrNameLst>
                                          <p:attrName>style.visibility</p:attrName>
                                        </p:attrNameLst>
                                      </p:cBhvr>
                                      <p:to>
                                        <p:strVal val="visible"/>
                                      </p:to>
                                    </p:set>
                                    <p:animEffect transition="in" filter="fade">
                                      <p:cBhvr>
                                        <p:cTn id="42" dur="500"/>
                                        <p:tgtEl>
                                          <p:spTgt spid="60"/>
                                        </p:tgtEl>
                                      </p:cBhvr>
                                    </p:animEffect>
                                  </p:childTnLst>
                                </p:cTn>
                              </p:par>
                              <p:par>
                                <p:cTn id="43" presetID="10" presetClass="entr" presetSubtype="0" fill="hold" nodeType="withEffect">
                                  <p:stCondLst>
                                    <p:cond delay="0"/>
                                  </p:stCondLst>
                                  <p:childTnLst>
                                    <p:set>
                                      <p:cBhvr>
                                        <p:cTn id="44" dur="1" fill="hold">
                                          <p:stCondLst>
                                            <p:cond delay="0"/>
                                          </p:stCondLst>
                                        </p:cTn>
                                        <p:tgtEl>
                                          <p:spTgt spid="62"/>
                                        </p:tgtEl>
                                        <p:attrNameLst>
                                          <p:attrName>style.visibility</p:attrName>
                                        </p:attrNameLst>
                                      </p:cBhvr>
                                      <p:to>
                                        <p:strVal val="visible"/>
                                      </p:to>
                                    </p:set>
                                    <p:animEffect transition="in" filter="fade">
                                      <p:cBhvr>
                                        <p:cTn id="45" dur="500"/>
                                        <p:tgtEl>
                                          <p:spTgt spid="62"/>
                                        </p:tgtEl>
                                      </p:cBhvr>
                                    </p:animEffect>
                                  </p:childTnLst>
                                </p:cTn>
                              </p:par>
                              <p:par>
                                <p:cTn id="46" presetID="10" presetClass="entr" presetSubtype="0" fill="hold" nodeType="withEffect">
                                  <p:stCondLst>
                                    <p:cond delay="0"/>
                                  </p:stCondLst>
                                  <p:childTnLst>
                                    <p:set>
                                      <p:cBhvr>
                                        <p:cTn id="47" dur="1" fill="hold">
                                          <p:stCondLst>
                                            <p:cond delay="0"/>
                                          </p:stCondLst>
                                        </p:cTn>
                                        <p:tgtEl>
                                          <p:spTgt spid="63"/>
                                        </p:tgtEl>
                                        <p:attrNameLst>
                                          <p:attrName>style.visibility</p:attrName>
                                        </p:attrNameLst>
                                      </p:cBhvr>
                                      <p:to>
                                        <p:strVal val="visible"/>
                                      </p:to>
                                    </p:set>
                                    <p:animEffect transition="in" filter="fade">
                                      <p:cBhvr>
                                        <p:cTn id="48" dur="500"/>
                                        <p:tgtEl>
                                          <p:spTgt spid="63"/>
                                        </p:tgtEl>
                                      </p:cBhvr>
                                    </p:animEffect>
                                  </p:childTnLst>
                                </p:cTn>
                              </p:par>
                              <p:par>
                                <p:cTn id="49" presetID="10" presetClass="entr" presetSubtype="0" fill="hold" nodeType="withEffect">
                                  <p:stCondLst>
                                    <p:cond delay="0"/>
                                  </p:stCondLst>
                                  <p:childTnLst>
                                    <p:set>
                                      <p:cBhvr>
                                        <p:cTn id="50" dur="1" fill="hold">
                                          <p:stCondLst>
                                            <p:cond delay="0"/>
                                          </p:stCondLst>
                                        </p:cTn>
                                        <p:tgtEl>
                                          <p:spTgt spid="68"/>
                                        </p:tgtEl>
                                        <p:attrNameLst>
                                          <p:attrName>style.visibility</p:attrName>
                                        </p:attrNameLst>
                                      </p:cBhvr>
                                      <p:to>
                                        <p:strVal val="visible"/>
                                      </p:to>
                                    </p:set>
                                    <p:animEffect transition="in" filter="fade">
                                      <p:cBhvr>
                                        <p:cTn id="51" dur="500"/>
                                        <p:tgtEl>
                                          <p:spTgt spid="68"/>
                                        </p:tgtEl>
                                      </p:cBhvr>
                                    </p:animEffect>
                                  </p:childTnLst>
                                </p:cTn>
                              </p:par>
                              <p:par>
                                <p:cTn id="52" presetID="10" presetClass="entr" presetSubtype="0" fill="hold" nodeType="withEffect">
                                  <p:stCondLst>
                                    <p:cond delay="0"/>
                                  </p:stCondLst>
                                  <p:childTnLst>
                                    <p:set>
                                      <p:cBhvr>
                                        <p:cTn id="53" dur="1" fill="hold">
                                          <p:stCondLst>
                                            <p:cond delay="0"/>
                                          </p:stCondLst>
                                        </p:cTn>
                                        <p:tgtEl>
                                          <p:spTgt spid="67"/>
                                        </p:tgtEl>
                                        <p:attrNameLst>
                                          <p:attrName>style.visibility</p:attrName>
                                        </p:attrNameLst>
                                      </p:cBhvr>
                                      <p:to>
                                        <p:strVal val="visible"/>
                                      </p:to>
                                    </p:set>
                                    <p:animEffect transition="in" filter="fade">
                                      <p:cBhvr>
                                        <p:cTn id="54" dur="500"/>
                                        <p:tgtEl>
                                          <p:spTgt spid="67"/>
                                        </p:tgtEl>
                                      </p:cBhvr>
                                    </p:animEffect>
                                  </p:childTnLst>
                                </p:cTn>
                              </p:par>
                              <p:par>
                                <p:cTn id="55" presetID="10" presetClass="entr" presetSubtype="0" fill="hold" nodeType="withEffect">
                                  <p:stCondLst>
                                    <p:cond delay="0"/>
                                  </p:stCondLst>
                                  <p:childTnLst>
                                    <p:set>
                                      <p:cBhvr>
                                        <p:cTn id="56" dur="1" fill="hold">
                                          <p:stCondLst>
                                            <p:cond delay="0"/>
                                          </p:stCondLst>
                                        </p:cTn>
                                        <p:tgtEl>
                                          <p:spTgt spid="70"/>
                                        </p:tgtEl>
                                        <p:attrNameLst>
                                          <p:attrName>style.visibility</p:attrName>
                                        </p:attrNameLst>
                                      </p:cBhvr>
                                      <p:to>
                                        <p:strVal val="visible"/>
                                      </p:to>
                                    </p:set>
                                    <p:animEffect transition="in" filter="fade">
                                      <p:cBhvr>
                                        <p:cTn id="57" dur="500"/>
                                        <p:tgtEl>
                                          <p:spTgt spid="70"/>
                                        </p:tgtEl>
                                      </p:cBhvr>
                                    </p:animEffect>
                                  </p:childTnLst>
                                </p:cTn>
                              </p:par>
                              <p:par>
                                <p:cTn id="58" presetID="10" presetClass="entr" presetSubtype="0" fill="hold" nodeType="withEffect">
                                  <p:stCondLst>
                                    <p:cond delay="0"/>
                                  </p:stCondLst>
                                  <p:childTnLst>
                                    <p:set>
                                      <p:cBhvr>
                                        <p:cTn id="59" dur="1" fill="hold">
                                          <p:stCondLst>
                                            <p:cond delay="0"/>
                                          </p:stCondLst>
                                        </p:cTn>
                                        <p:tgtEl>
                                          <p:spTgt spid="71"/>
                                        </p:tgtEl>
                                        <p:attrNameLst>
                                          <p:attrName>style.visibility</p:attrName>
                                        </p:attrNameLst>
                                      </p:cBhvr>
                                      <p:to>
                                        <p:strVal val="visible"/>
                                      </p:to>
                                    </p:set>
                                    <p:animEffect transition="in" filter="fade">
                                      <p:cBhvr>
                                        <p:cTn id="60" dur="500"/>
                                        <p:tgtEl>
                                          <p:spTgt spid="7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65"/>
                                        </p:tgtEl>
                                        <p:attrNameLst>
                                          <p:attrName>style.visibility</p:attrName>
                                        </p:attrNameLst>
                                      </p:cBhvr>
                                      <p:to>
                                        <p:strVal val="visible"/>
                                      </p:to>
                                    </p:set>
                                    <p:animEffect transition="in" filter="fade">
                                      <p:cBhvr>
                                        <p:cTn id="65" dur="500"/>
                                        <p:tgtEl>
                                          <p:spTgt spid="65"/>
                                        </p:tgtEl>
                                      </p:cBhvr>
                                    </p:animEffect>
                                  </p:childTnLst>
                                </p:cTn>
                              </p:par>
                              <p:par>
                                <p:cTn id="66" presetID="10" presetClass="entr" presetSubtype="0" fill="hold" nodeType="withEffect">
                                  <p:stCondLst>
                                    <p:cond delay="0"/>
                                  </p:stCondLst>
                                  <p:childTnLst>
                                    <p:set>
                                      <p:cBhvr>
                                        <p:cTn id="67" dur="1" fill="hold">
                                          <p:stCondLst>
                                            <p:cond delay="0"/>
                                          </p:stCondLst>
                                        </p:cTn>
                                        <p:tgtEl>
                                          <p:spTgt spid="61"/>
                                        </p:tgtEl>
                                        <p:attrNameLst>
                                          <p:attrName>style.visibility</p:attrName>
                                        </p:attrNameLst>
                                      </p:cBhvr>
                                      <p:to>
                                        <p:strVal val="visible"/>
                                      </p:to>
                                    </p:set>
                                    <p:animEffect transition="in" filter="fade">
                                      <p:cBhvr>
                                        <p:cTn id="68" dur="500"/>
                                        <p:tgtEl>
                                          <p:spTgt spid="61"/>
                                        </p:tgtEl>
                                      </p:cBhvr>
                                    </p:animEffect>
                                  </p:childTnLst>
                                </p:cTn>
                              </p:par>
                              <p:par>
                                <p:cTn id="69" presetID="10" presetClass="entr" presetSubtype="0" fill="hold" nodeType="withEffect">
                                  <p:stCondLst>
                                    <p:cond delay="0"/>
                                  </p:stCondLst>
                                  <p:childTnLst>
                                    <p:set>
                                      <p:cBhvr>
                                        <p:cTn id="70" dur="1" fill="hold">
                                          <p:stCondLst>
                                            <p:cond delay="0"/>
                                          </p:stCondLst>
                                        </p:cTn>
                                        <p:tgtEl>
                                          <p:spTgt spid="64"/>
                                        </p:tgtEl>
                                        <p:attrNameLst>
                                          <p:attrName>style.visibility</p:attrName>
                                        </p:attrNameLst>
                                      </p:cBhvr>
                                      <p:to>
                                        <p:strVal val="visible"/>
                                      </p:to>
                                    </p:set>
                                    <p:animEffect transition="in" filter="fade">
                                      <p:cBhvr>
                                        <p:cTn id="71" dur="500"/>
                                        <p:tgtEl>
                                          <p:spTgt spid="64"/>
                                        </p:tgtEl>
                                      </p:cBhvr>
                                    </p:animEffect>
                                  </p:childTnLst>
                                </p:cTn>
                              </p:par>
                              <p:par>
                                <p:cTn id="72" presetID="10" presetClass="entr" presetSubtype="0" fill="hold" nodeType="withEffect">
                                  <p:stCondLst>
                                    <p:cond delay="0"/>
                                  </p:stCondLst>
                                  <p:childTnLst>
                                    <p:set>
                                      <p:cBhvr>
                                        <p:cTn id="73" dur="1" fill="hold">
                                          <p:stCondLst>
                                            <p:cond delay="0"/>
                                          </p:stCondLst>
                                        </p:cTn>
                                        <p:tgtEl>
                                          <p:spTgt spid="66"/>
                                        </p:tgtEl>
                                        <p:attrNameLst>
                                          <p:attrName>style.visibility</p:attrName>
                                        </p:attrNameLst>
                                      </p:cBhvr>
                                      <p:to>
                                        <p:strVal val="visible"/>
                                      </p:to>
                                    </p:set>
                                    <p:animEffect transition="in" filter="fade">
                                      <p:cBhvr>
                                        <p:cTn id="74" dur="500"/>
                                        <p:tgtEl>
                                          <p:spTgt spid="66"/>
                                        </p:tgtEl>
                                      </p:cBhvr>
                                    </p:animEffect>
                                  </p:childTnLst>
                                </p:cTn>
                              </p:par>
                              <p:par>
                                <p:cTn id="75" presetID="10" presetClass="entr" presetSubtype="0" fill="hold" nodeType="withEffect">
                                  <p:stCondLst>
                                    <p:cond delay="0"/>
                                  </p:stCondLst>
                                  <p:childTnLst>
                                    <p:set>
                                      <p:cBhvr>
                                        <p:cTn id="76" dur="1" fill="hold">
                                          <p:stCondLst>
                                            <p:cond delay="0"/>
                                          </p:stCondLst>
                                        </p:cTn>
                                        <p:tgtEl>
                                          <p:spTgt spid="69"/>
                                        </p:tgtEl>
                                        <p:attrNameLst>
                                          <p:attrName>style.visibility</p:attrName>
                                        </p:attrNameLst>
                                      </p:cBhvr>
                                      <p:to>
                                        <p:strVal val="visible"/>
                                      </p:to>
                                    </p:set>
                                    <p:animEffect transition="in" filter="fade">
                                      <p:cBhvr>
                                        <p:cTn id="77"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Avrundet rektangel 28"/>
          <p:cNvSpPr/>
          <p:nvPr/>
        </p:nvSpPr>
        <p:spPr>
          <a:xfrm>
            <a:off x="957295" y="1276634"/>
            <a:ext cx="2283561" cy="5444340"/>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txBody>
          <a:bodyPr/>
          <a:lstStyle/>
          <a:p>
            <a:pPr algn="ctr"/>
            <a:r>
              <a:rPr lang="en-GB" dirty="0" smtClean="0"/>
              <a:t>ISO 16363</a:t>
            </a:r>
            <a:endParaRPr lang="en-GB" dirty="0"/>
          </a:p>
        </p:txBody>
      </p:sp>
      <p:sp>
        <p:nvSpPr>
          <p:cNvPr id="10" name="Avrundet rektangel 9"/>
          <p:cNvSpPr/>
          <p:nvPr/>
        </p:nvSpPr>
        <p:spPr>
          <a:xfrm>
            <a:off x="3318169" y="1271156"/>
            <a:ext cx="2283561" cy="5444340"/>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txBody>
          <a:bodyPr/>
          <a:lstStyle/>
          <a:p>
            <a:pPr algn="ctr"/>
            <a:endParaRPr lang="en-GB" dirty="0"/>
          </a:p>
        </p:txBody>
      </p:sp>
      <p:sp>
        <p:nvSpPr>
          <p:cNvPr id="17" name="Avrundet rektangel 16"/>
          <p:cNvSpPr/>
          <p:nvPr/>
        </p:nvSpPr>
        <p:spPr>
          <a:xfrm>
            <a:off x="5715000" y="1261260"/>
            <a:ext cx="3124200" cy="5444340"/>
          </a:xfrm>
          <a:prstGeom prst="roundRect">
            <a:avLst>
              <a:gd name="adj" fmla="val 10000"/>
            </a:avLst>
          </a:prstGeom>
          <a:ln>
            <a:bevel/>
          </a:ln>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cxnSp>
        <p:nvCxnSpPr>
          <p:cNvPr id="4" name="Rett linje 3"/>
          <p:cNvCxnSpPr/>
          <p:nvPr/>
        </p:nvCxnSpPr>
        <p:spPr>
          <a:xfrm>
            <a:off x="744106" y="3124200"/>
            <a:ext cx="8247494" cy="0"/>
          </a:xfrm>
          <a:prstGeom prst="line">
            <a:avLst/>
          </a:prstGeom>
          <a:ln w="22225">
            <a:prstDash val="solid"/>
          </a:ln>
        </p:spPr>
        <p:style>
          <a:lnRef idx="1">
            <a:schemeClr val="accent1"/>
          </a:lnRef>
          <a:fillRef idx="0">
            <a:schemeClr val="accent1"/>
          </a:fillRef>
          <a:effectRef idx="0">
            <a:schemeClr val="accent1"/>
          </a:effectRef>
          <a:fontRef idx="minor">
            <a:schemeClr val="tx1"/>
          </a:fontRef>
        </p:style>
      </p:cxnSp>
      <p:sp>
        <p:nvSpPr>
          <p:cNvPr id="21" name="Avrundet rektangel 20"/>
          <p:cNvSpPr/>
          <p:nvPr/>
        </p:nvSpPr>
        <p:spPr>
          <a:xfrm>
            <a:off x="1164468" y="1386974"/>
            <a:ext cx="1902030" cy="16002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Provides purpose</a:t>
            </a:r>
            <a:r>
              <a:rPr lang="en-GB" sz="1600" dirty="0">
                <a:solidFill>
                  <a:schemeClr val="tx1"/>
                </a:solidFill>
              </a:rPr>
              <a:t>, scope, applicability, definitions and clarification of concepts</a:t>
            </a:r>
          </a:p>
        </p:txBody>
      </p:sp>
      <p:sp>
        <p:nvSpPr>
          <p:cNvPr id="23" name="Avrundet rektangel 22"/>
          <p:cNvSpPr/>
          <p:nvPr/>
        </p:nvSpPr>
        <p:spPr>
          <a:xfrm>
            <a:off x="1164468" y="3291974"/>
            <a:ext cx="1902030" cy="16002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Responsibilities </a:t>
            </a:r>
            <a:r>
              <a:rPr lang="en-GB" sz="1600" dirty="0">
                <a:solidFill>
                  <a:schemeClr val="tx1"/>
                </a:solidFill>
              </a:rPr>
              <a:t>and details of the functional model</a:t>
            </a:r>
          </a:p>
        </p:txBody>
      </p:sp>
      <p:sp>
        <p:nvSpPr>
          <p:cNvPr id="25" name="Avrundet rektangel 24"/>
          <p:cNvSpPr/>
          <p:nvPr/>
        </p:nvSpPr>
        <p:spPr>
          <a:xfrm>
            <a:off x="1164468" y="5196974"/>
            <a:ext cx="1902030" cy="1219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Technical </a:t>
            </a:r>
            <a:r>
              <a:rPr lang="en-GB" sz="1600" dirty="0">
                <a:solidFill>
                  <a:schemeClr val="tx1"/>
                </a:solidFill>
              </a:rPr>
              <a:t>issues</a:t>
            </a:r>
          </a:p>
        </p:txBody>
      </p:sp>
      <p:sp>
        <p:nvSpPr>
          <p:cNvPr id="26" name="Avrundet rektangel 25"/>
          <p:cNvSpPr/>
          <p:nvPr/>
        </p:nvSpPr>
        <p:spPr>
          <a:xfrm>
            <a:off x="3508934" y="1371600"/>
            <a:ext cx="1902030" cy="16002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Organisational infrastructure</a:t>
            </a:r>
            <a:endParaRPr lang="en-GB" sz="1600" dirty="0">
              <a:solidFill>
                <a:schemeClr val="tx1"/>
              </a:solidFill>
            </a:endParaRPr>
          </a:p>
        </p:txBody>
      </p:sp>
      <p:sp>
        <p:nvSpPr>
          <p:cNvPr id="27" name="Avrundet rektangel 26"/>
          <p:cNvSpPr/>
          <p:nvPr/>
        </p:nvSpPr>
        <p:spPr>
          <a:xfrm>
            <a:off x="3525186" y="3286496"/>
            <a:ext cx="1902030" cy="16002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Digital Object Model</a:t>
            </a:r>
            <a:endParaRPr lang="en-GB" sz="1600" dirty="0">
              <a:solidFill>
                <a:schemeClr val="tx1"/>
              </a:solidFill>
            </a:endParaRPr>
          </a:p>
        </p:txBody>
      </p:sp>
      <p:sp>
        <p:nvSpPr>
          <p:cNvPr id="28" name="Avrundet rektangel 27"/>
          <p:cNvSpPr/>
          <p:nvPr/>
        </p:nvSpPr>
        <p:spPr>
          <a:xfrm>
            <a:off x="3525186" y="5191496"/>
            <a:ext cx="1902030" cy="1219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Infrastructure </a:t>
            </a:r>
            <a:r>
              <a:rPr lang="en-US" sz="1600" dirty="0">
                <a:solidFill>
                  <a:schemeClr val="tx1"/>
                </a:solidFill>
              </a:rPr>
              <a:t>and security risk management</a:t>
            </a:r>
            <a:endParaRPr lang="en-GB" sz="1600" dirty="0">
              <a:solidFill>
                <a:schemeClr val="tx1"/>
              </a:solidFill>
            </a:endParaRPr>
          </a:p>
        </p:txBody>
      </p:sp>
      <p:sp>
        <p:nvSpPr>
          <p:cNvPr id="30" name="Avrundet rektangel 29"/>
          <p:cNvSpPr/>
          <p:nvPr/>
        </p:nvSpPr>
        <p:spPr>
          <a:xfrm>
            <a:off x="6019802" y="1371600"/>
            <a:ext cx="967830" cy="252000"/>
          </a:xfrm>
          <a:prstGeom prst="roundRect">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Purpose</a:t>
            </a:r>
            <a:endParaRPr lang="en-GB" sz="1100" dirty="0">
              <a:solidFill>
                <a:schemeClr val="tx1"/>
              </a:solidFill>
            </a:endParaRPr>
          </a:p>
        </p:txBody>
      </p:sp>
      <p:sp>
        <p:nvSpPr>
          <p:cNvPr id="31" name="Avrundet rektangel 30"/>
          <p:cNvSpPr/>
          <p:nvPr/>
        </p:nvSpPr>
        <p:spPr>
          <a:xfrm>
            <a:off x="5916170" y="1721601"/>
            <a:ext cx="1010647" cy="252000"/>
          </a:xfrm>
          <a:prstGeom prst="roundRect">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Objective</a:t>
            </a:r>
            <a:endParaRPr lang="en-GB" sz="1100" dirty="0">
              <a:solidFill>
                <a:schemeClr val="tx1"/>
              </a:solidFill>
            </a:endParaRPr>
          </a:p>
        </p:txBody>
      </p:sp>
      <p:sp>
        <p:nvSpPr>
          <p:cNvPr id="32" name="Avrundet rektangel 31"/>
          <p:cNvSpPr/>
          <p:nvPr/>
        </p:nvSpPr>
        <p:spPr>
          <a:xfrm>
            <a:off x="7014232" y="2026552"/>
            <a:ext cx="874078" cy="252000"/>
          </a:xfrm>
          <a:prstGeom prst="roundRect">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Mission</a:t>
            </a:r>
            <a:endParaRPr lang="en-GB" sz="1100" dirty="0">
              <a:solidFill>
                <a:schemeClr val="tx1"/>
              </a:solidFill>
            </a:endParaRPr>
          </a:p>
        </p:txBody>
      </p:sp>
      <p:sp>
        <p:nvSpPr>
          <p:cNvPr id="33" name="Avrundet rektangel 32"/>
          <p:cNvSpPr/>
          <p:nvPr/>
        </p:nvSpPr>
        <p:spPr>
          <a:xfrm>
            <a:off x="7110738" y="1371600"/>
            <a:ext cx="795016" cy="252000"/>
          </a:xfrm>
          <a:prstGeom prst="roundRect">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Scope</a:t>
            </a:r>
            <a:endParaRPr lang="en-GB" sz="1100" dirty="0">
              <a:solidFill>
                <a:schemeClr val="tx1"/>
              </a:solidFill>
            </a:endParaRPr>
          </a:p>
        </p:txBody>
      </p:sp>
      <p:sp>
        <p:nvSpPr>
          <p:cNvPr id="34" name="Avrundet rektangel 33"/>
          <p:cNvSpPr/>
          <p:nvPr/>
        </p:nvSpPr>
        <p:spPr>
          <a:xfrm>
            <a:off x="5792845" y="3548923"/>
            <a:ext cx="1257299" cy="216000"/>
          </a:xfrm>
          <a:prstGeom prst="roundRect">
            <a:avLst/>
          </a:prstGeom>
          <a:solidFill>
            <a:schemeClr val="accent6">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Ingest</a:t>
            </a:r>
            <a:endParaRPr lang="en-GB" sz="1100" dirty="0">
              <a:solidFill>
                <a:schemeClr val="tx1"/>
              </a:solidFill>
            </a:endParaRPr>
          </a:p>
        </p:txBody>
      </p:sp>
      <p:sp>
        <p:nvSpPr>
          <p:cNvPr id="35" name="Avrundet rektangel 34"/>
          <p:cNvSpPr/>
          <p:nvPr/>
        </p:nvSpPr>
        <p:spPr>
          <a:xfrm>
            <a:off x="5793176" y="3243977"/>
            <a:ext cx="1257299" cy="216000"/>
          </a:xfrm>
          <a:prstGeom prst="roundRect">
            <a:avLst/>
          </a:prstGeom>
          <a:solidFill>
            <a:schemeClr val="accent6">
              <a:lumMod val="40000"/>
              <a:lumOff val="60000"/>
            </a:schemeClr>
          </a:solidFill>
          <a:ln w="12700">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Pre-ingest</a:t>
            </a:r>
            <a:endParaRPr lang="en-GB" sz="1100" dirty="0">
              <a:solidFill>
                <a:schemeClr val="tx1"/>
              </a:solidFill>
            </a:endParaRPr>
          </a:p>
        </p:txBody>
      </p:sp>
      <p:sp>
        <p:nvSpPr>
          <p:cNvPr id="36" name="Avrundet rektangel 35"/>
          <p:cNvSpPr/>
          <p:nvPr/>
        </p:nvSpPr>
        <p:spPr>
          <a:xfrm>
            <a:off x="5793176" y="5470596"/>
            <a:ext cx="1515086" cy="252000"/>
          </a:xfrm>
          <a:prstGeom prst="roundRect">
            <a:avLst/>
          </a:prstGeom>
          <a:solidFill>
            <a:schemeClr val="accent3">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IT architecture</a:t>
            </a:r>
            <a:endParaRPr lang="en-GB" sz="1100" dirty="0">
              <a:solidFill>
                <a:schemeClr val="tx1"/>
              </a:solidFill>
            </a:endParaRPr>
          </a:p>
        </p:txBody>
      </p:sp>
      <p:sp>
        <p:nvSpPr>
          <p:cNvPr id="37" name="Avrundet rektangel 36"/>
          <p:cNvSpPr/>
          <p:nvPr/>
        </p:nvSpPr>
        <p:spPr>
          <a:xfrm>
            <a:off x="5793176" y="3867326"/>
            <a:ext cx="1257299" cy="216000"/>
          </a:xfrm>
          <a:prstGeom prst="roundRect">
            <a:avLst/>
          </a:prstGeom>
          <a:solidFill>
            <a:schemeClr val="accent6">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Preservation</a:t>
            </a:r>
            <a:endParaRPr lang="en-GB" sz="1100" dirty="0">
              <a:solidFill>
                <a:schemeClr val="tx1"/>
              </a:solidFill>
            </a:endParaRPr>
          </a:p>
        </p:txBody>
      </p:sp>
      <p:sp>
        <p:nvSpPr>
          <p:cNvPr id="39" name="Avrundet rektangel 38"/>
          <p:cNvSpPr/>
          <p:nvPr/>
        </p:nvSpPr>
        <p:spPr>
          <a:xfrm>
            <a:off x="5794318" y="4205147"/>
            <a:ext cx="1256728" cy="216000"/>
          </a:xfrm>
          <a:prstGeom prst="roundRect">
            <a:avLst/>
          </a:prstGeom>
          <a:solidFill>
            <a:schemeClr val="accent6">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Archival storage</a:t>
            </a:r>
            <a:endParaRPr lang="en-GB" sz="1100" dirty="0">
              <a:solidFill>
                <a:schemeClr val="tx1"/>
              </a:solidFill>
            </a:endParaRPr>
          </a:p>
        </p:txBody>
      </p:sp>
      <p:sp>
        <p:nvSpPr>
          <p:cNvPr id="40" name="Avrundet rektangel 39"/>
          <p:cNvSpPr/>
          <p:nvPr/>
        </p:nvSpPr>
        <p:spPr>
          <a:xfrm>
            <a:off x="7503531" y="2503707"/>
            <a:ext cx="1257299" cy="252000"/>
          </a:xfrm>
          <a:prstGeom prst="roundRect">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Funding</a:t>
            </a:r>
            <a:endParaRPr lang="en-GB" sz="1100" dirty="0">
              <a:solidFill>
                <a:schemeClr val="tx1"/>
              </a:solidFill>
            </a:endParaRPr>
          </a:p>
        </p:txBody>
      </p:sp>
      <p:sp>
        <p:nvSpPr>
          <p:cNvPr id="41" name="Avrundet rektangel 40"/>
          <p:cNvSpPr/>
          <p:nvPr/>
        </p:nvSpPr>
        <p:spPr>
          <a:xfrm>
            <a:off x="7315820" y="1721601"/>
            <a:ext cx="1412908" cy="252000"/>
          </a:xfrm>
          <a:prstGeom prst="roundRect">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Requirements</a:t>
            </a:r>
            <a:endParaRPr lang="en-GB" sz="1100" dirty="0">
              <a:solidFill>
                <a:schemeClr val="tx1"/>
              </a:solidFill>
            </a:endParaRPr>
          </a:p>
        </p:txBody>
      </p:sp>
      <p:sp>
        <p:nvSpPr>
          <p:cNvPr id="42" name="Avrundet rektangel 41"/>
          <p:cNvSpPr/>
          <p:nvPr/>
        </p:nvSpPr>
        <p:spPr>
          <a:xfrm>
            <a:off x="7468217" y="5659583"/>
            <a:ext cx="1257299" cy="252000"/>
          </a:xfrm>
          <a:prstGeom prst="roundRect">
            <a:avLst/>
          </a:prstGeom>
          <a:solidFill>
            <a:schemeClr val="accent3">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Security</a:t>
            </a:r>
            <a:endParaRPr lang="en-GB" sz="1100" dirty="0">
              <a:solidFill>
                <a:schemeClr val="tx1"/>
              </a:solidFill>
            </a:endParaRPr>
          </a:p>
        </p:txBody>
      </p:sp>
      <p:sp>
        <p:nvSpPr>
          <p:cNvPr id="43" name="Avrundet rektangel 42"/>
          <p:cNvSpPr/>
          <p:nvPr/>
        </p:nvSpPr>
        <p:spPr>
          <a:xfrm>
            <a:off x="5868385" y="5814952"/>
            <a:ext cx="1257299" cy="252000"/>
          </a:xfrm>
          <a:prstGeom prst="roundRect">
            <a:avLst/>
          </a:prstGeom>
          <a:solidFill>
            <a:schemeClr val="accent3">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Risk</a:t>
            </a:r>
            <a:endParaRPr lang="en-GB" sz="1100" dirty="0">
              <a:solidFill>
                <a:schemeClr val="tx1"/>
              </a:solidFill>
            </a:endParaRPr>
          </a:p>
        </p:txBody>
      </p:sp>
      <p:sp>
        <p:nvSpPr>
          <p:cNvPr id="44" name="Avrundet rektangel 43"/>
          <p:cNvSpPr/>
          <p:nvPr/>
        </p:nvSpPr>
        <p:spPr>
          <a:xfrm>
            <a:off x="7616991" y="6101938"/>
            <a:ext cx="1070516" cy="252000"/>
          </a:xfrm>
          <a:prstGeom prst="roundRect">
            <a:avLst/>
          </a:prstGeom>
          <a:solidFill>
            <a:schemeClr val="accent3">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Audit</a:t>
            </a:r>
            <a:endParaRPr lang="en-GB" sz="1100" dirty="0">
              <a:solidFill>
                <a:schemeClr val="tx1"/>
              </a:solidFill>
            </a:endParaRPr>
          </a:p>
        </p:txBody>
      </p:sp>
      <p:pic>
        <p:nvPicPr>
          <p:cNvPr id="45" name="Picture 2"/>
          <p:cNvPicPr>
            <a:picLocks noChangeAspect="1" noChangeArrowheads="1"/>
          </p:cNvPicPr>
          <p:nvPr/>
        </p:nvPicPr>
        <p:blipFill>
          <a:blip r:embed="rId3"/>
          <a:srcRect/>
          <a:stretch>
            <a:fillRect/>
          </a:stretch>
        </p:blipFill>
        <p:spPr bwMode="auto">
          <a:xfrm>
            <a:off x="165544" y="172062"/>
            <a:ext cx="1571625" cy="523875"/>
          </a:xfrm>
          <a:prstGeom prst="rect">
            <a:avLst/>
          </a:prstGeom>
          <a:noFill/>
          <a:ln w="9525">
            <a:noFill/>
            <a:miter lim="800000"/>
            <a:headEnd/>
            <a:tailEnd/>
          </a:ln>
        </p:spPr>
      </p:pic>
      <p:sp>
        <p:nvSpPr>
          <p:cNvPr id="46" name="Rektangel 4"/>
          <p:cNvSpPr>
            <a:spLocks noChangeArrowheads="1"/>
          </p:cNvSpPr>
          <p:nvPr/>
        </p:nvSpPr>
        <p:spPr bwMode="auto">
          <a:xfrm>
            <a:off x="2338387" y="298861"/>
            <a:ext cx="4572000" cy="400110"/>
          </a:xfrm>
          <a:prstGeom prst="rect">
            <a:avLst/>
          </a:prstGeom>
          <a:noFill/>
          <a:ln>
            <a:noFill/>
          </a:ln>
          <a:extLst/>
        </p:spPr>
        <p:txBody>
          <a:bodyPr wrap="square">
            <a:spAutoFit/>
          </a:bodyPr>
          <a:lstStyle/>
          <a:p>
            <a:pPr algn="ctr" fontAlgn="auto">
              <a:spcBef>
                <a:spcPts val="0"/>
              </a:spcBef>
              <a:spcAft>
                <a:spcPts val="0"/>
              </a:spcAft>
              <a:defRPr/>
            </a:pPr>
            <a:r>
              <a:rPr lang="nb-NO" sz="2000" b="1" dirty="0" err="1" smtClean="0">
                <a:solidFill>
                  <a:schemeClr val="accent1">
                    <a:lumMod val="75000"/>
                  </a:schemeClr>
                </a:solidFill>
                <a:latin typeface="+mn-lt"/>
                <a:cs typeface="Times New Roman" pitchFamily="18" charset="0"/>
              </a:rPr>
              <a:t>Preservation</a:t>
            </a:r>
            <a:r>
              <a:rPr lang="nb-NO" sz="2000" b="1" dirty="0" smtClean="0">
                <a:solidFill>
                  <a:schemeClr val="accent1">
                    <a:lumMod val="75000"/>
                  </a:schemeClr>
                </a:solidFill>
                <a:latin typeface="+mn-lt"/>
                <a:cs typeface="Times New Roman" pitchFamily="18" charset="0"/>
              </a:rPr>
              <a:t> policy </a:t>
            </a:r>
            <a:r>
              <a:rPr lang="nb-NO" sz="2000" b="1" dirty="0" err="1" smtClean="0">
                <a:solidFill>
                  <a:schemeClr val="accent1">
                    <a:lumMod val="75000"/>
                  </a:schemeClr>
                </a:solidFill>
                <a:latin typeface="+mn-lt"/>
                <a:cs typeface="Times New Roman" pitchFamily="18" charset="0"/>
              </a:rPr>
              <a:t>characteristics</a:t>
            </a:r>
            <a:endParaRPr lang="nb-NO" sz="2000" b="1" dirty="0">
              <a:solidFill>
                <a:schemeClr val="accent1">
                  <a:lumMod val="75000"/>
                </a:schemeClr>
              </a:solidFill>
              <a:latin typeface="+mn-lt"/>
            </a:endParaRPr>
          </a:p>
        </p:txBody>
      </p:sp>
      <p:sp>
        <p:nvSpPr>
          <p:cNvPr id="54" name="Avrundet rektangel 53"/>
          <p:cNvSpPr/>
          <p:nvPr/>
        </p:nvSpPr>
        <p:spPr>
          <a:xfrm>
            <a:off x="5985407" y="2051800"/>
            <a:ext cx="967830" cy="252000"/>
          </a:xfrm>
          <a:prstGeom prst="roundRect">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Mandate</a:t>
            </a:r>
            <a:endParaRPr lang="en-GB" sz="1100" dirty="0">
              <a:solidFill>
                <a:schemeClr val="tx1"/>
              </a:solidFill>
            </a:endParaRPr>
          </a:p>
        </p:txBody>
      </p:sp>
      <p:sp>
        <p:nvSpPr>
          <p:cNvPr id="55" name="Avrundet rektangel 54"/>
          <p:cNvSpPr/>
          <p:nvPr/>
        </p:nvSpPr>
        <p:spPr>
          <a:xfrm>
            <a:off x="7933596" y="2159812"/>
            <a:ext cx="646356" cy="252000"/>
          </a:xfrm>
          <a:prstGeom prst="roundRect">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Aim</a:t>
            </a:r>
            <a:endParaRPr lang="en-GB" sz="1100" dirty="0">
              <a:solidFill>
                <a:schemeClr val="tx1"/>
              </a:solidFill>
            </a:endParaRPr>
          </a:p>
        </p:txBody>
      </p:sp>
      <p:sp>
        <p:nvSpPr>
          <p:cNvPr id="56" name="Avrundet rektangel 55"/>
          <p:cNvSpPr/>
          <p:nvPr/>
        </p:nvSpPr>
        <p:spPr>
          <a:xfrm>
            <a:off x="5868385" y="2377707"/>
            <a:ext cx="1574153" cy="252000"/>
          </a:xfrm>
          <a:prstGeom prst="roundRect">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Content coverage</a:t>
            </a:r>
            <a:endParaRPr lang="en-GB" sz="1100" dirty="0">
              <a:solidFill>
                <a:schemeClr val="tx1"/>
              </a:solidFill>
            </a:endParaRPr>
          </a:p>
        </p:txBody>
      </p:sp>
      <p:sp>
        <p:nvSpPr>
          <p:cNvPr id="57" name="Avrundet rektangel 56"/>
          <p:cNvSpPr/>
          <p:nvPr/>
        </p:nvSpPr>
        <p:spPr>
          <a:xfrm>
            <a:off x="6157181" y="2745522"/>
            <a:ext cx="787076" cy="252000"/>
          </a:xfrm>
          <a:prstGeom prst="roundRect">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Roles</a:t>
            </a:r>
            <a:endParaRPr lang="en-GB" sz="1100" dirty="0">
              <a:solidFill>
                <a:schemeClr val="tx1"/>
              </a:solidFill>
            </a:endParaRPr>
          </a:p>
        </p:txBody>
      </p:sp>
      <p:sp>
        <p:nvSpPr>
          <p:cNvPr id="58" name="Avrundet rektangel 57"/>
          <p:cNvSpPr/>
          <p:nvPr/>
        </p:nvSpPr>
        <p:spPr>
          <a:xfrm>
            <a:off x="7110738" y="2813774"/>
            <a:ext cx="1362941" cy="252000"/>
          </a:xfrm>
          <a:prstGeom prst="roundRect">
            <a:avLst/>
          </a:prstGeom>
          <a:solidFill>
            <a:schemeClr val="accent1">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Responsibilities</a:t>
            </a:r>
            <a:endParaRPr lang="en-GB" sz="1100" dirty="0">
              <a:solidFill>
                <a:schemeClr val="tx1"/>
              </a:solidFill>
            </a:endParaRPr>
          </a:p>
        </p:txBody>
      </p:sp>
      <p:sp>
        <p:nvSpPr>
          <p:cNvPr id="60" name="Avrundet rektangel 59"/>
          <p:cNvSpPr/>
          <p:nvPr/>
        </p:nvSpPr>
        <p:spPr>
          <a:xfrm>
            <a:off x="5836045" y="5159539"/>
            <a:ext cx="1667486" cy="252000"/>
          </a:xfrm>
          <a:prstGeom prst="roundRect">
            <a:avLst/>
          </a:prstGeom>
          <a:solidFill>
            <a:schemeClr val="accent3">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Technical infrastructure</a:t>
            </a:r>
            <a:endParaRPr lang="en-GB" sz="1100" dirty="0">
              <a:solidFill>
                <a:schemeClr val="tx1"/>
              </a:solidFill>
            </a:endParaRPr>
          </a:p>
        </p:txBody>
      </p:sp>
      <p:sp>
        <p:nvSpPr>
          <p:cNvPr id="62" name="Avrundet rektangel 61"/>
          <p:cNvSpPr/>
          <p:nvPr/>
        </p:nvSpPr>
        <p:spPr>
          <a:xfrm>
            <a:off x="5796985" y="4506610"/>
            <a:ext cx="1257299" cy="216000"/>
          </a:xfrm>
          <a:prstGeom prst="roundRect">
            <a:avLst/>
          </a:prstGeom>
          <a:solidFill>
            <a:schemeClr val="accent6">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Access</a:t>
            </a:r>
            <a:endParaRPr lang="en-GB" sz="1100" dirty="0">
              <a:solidFill>
                <a:schemeClr val="tx1"/>
              </a:solidFill>
            </a:endParaRPr>
          </a:p>
        </p:txBody>
      </p:sp>
      <p:sp>
        <p:nvSpPr>
          <p:cNvPr id="63" name="Avrundet rektangel 62"/>
          <p:cNvSpPr/>
          <p:nvPr/>
        </p:nvSpPr>
        <p:spPr>
          <a:xfrm>
            <a:off x="5798694" y="4781881"/>
            <a:ext cx="1255590" cy="216000"/>
          </a:xfrm>
          <a:prstGeom prst="roundRect">
            <a:avLst/>
          </a:prstGeom>
          <a:solidFill>
            <a:schemeClr val="accent6">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Dissemination</a:t>
            </a:r>
            <a:endParaRPr lang="en-GB" sz="1100" dirty="0">
              <a:solidFill>
                <a:schemeClr val="tx1"/>
              </a:solidFill>
            </a:endParaRPr>
          </a:p>
        </p:txBody>
      </p:sp>
      <p:sp>
        <p:nvSpPr>
          <p:cNvPr id="64" name="Avrundet rektangel 63"/>
          <p:cNvSpPr/>
          <p:nvPr/>
        </p:nvSpPr>
        <p:spPr>
          <a:xfrm>
            <a:off x="5896976" y="6158696"/>
            <a:ext cx="1498984" cy="252000"/>
          </a:xfrm>
          <a:prstGeom prst="roundRect">
            <a:avLst/>
          </a:prstGeom>
          <a:solidFill>
            <a:schemeClr val="accent3">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Media monitoring</a:t>
            </a:r>
            <a:endParaRPr lang="en-GB" sz="1100" dirty="0">
              <a:solidFill>
                <a:schemeClr val="tx1"/>
              </a:solidFill>
            </a:endParaRPr>
          </a:p>
        </p:txBody>
      </p:sp>
      <p:sp>
        <p:nvSpPr>
          <p:cNvPr id="65" name="Avrundet rektangel 64"/>
          <p:cNvSpPr/>
          <p:nvPr/>
        </p:nvSpPr>
        <p:spPr>
          <a:xfrm>
            <a:off x="7110738" y="6463496"/>
            <a:ext cx="1070516" cy="252000"/>
          </a:xfrm>
          <a:prstGeom prst="roundRect">
            <a:avLst/>
          </a:prstGeom>
          <a:solidFill>
            <a:schemeClr val="accent3">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Closure</a:t>
            </a:r>
            <a:endParaRPr lang="en-GB" sz="1100" dirty="0">
              <a:solidFill>
                <a:schemeClr val="tx1"/>
              </a:solidFill>
            </a:endParaRPr>
          </a:p>
        </p:txBody>
      </p:sp>
      <p:sp>
        <p:nvSpPr>
          <p:cNvPr id="66" name="Avrundet rektangel 65"/>
          <p:cNvSpPr/>
          <p:nvPr/>
        </p:nvSpPr>
        <p:spPr>
          <a:xfrm>
            <a:off x="7750060" y="5285539"/>
            <a:ext cx="700747" cy="252000"/>
          </a:xfrm>
          <a:prstGeom prst="roundRect">
            <a:avLst/>
          </a:prstGeom>
          <a:solidFill>
            <a:schemeClr val="accent3">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IPR</a:t>
            </a:r>
            <a:endParaRPr lang="en-GB" sz="1100" dirty="0">
              <a:solidFill>
                <a:schemeClr val="tx1"/>
              </a:solidFill>
            </a:endParaRPr>
          </a:p>
        </p:txBody>
      </p:sp>
      <p:sp>
        <p:nvSpPr>
          <p:cNvPr id="67" name="Avrundet rektangel 66"/>
          <p:cNvSpPr/>
          <p:nvPr/>
        </p:nvSpPr>
        <p:spPr>
          <a:xfrm>
            <a:off x="7251452" y="4302554"/>
            <a:ext cx="1070516" cy="216000"/>
          </a:xfrm>
          <a:prstGeom prst="roundRect">
            <a:avLst/>
          </a:prstGeom>
          <a:solidFill>
            <a:schemeClr val="accent6">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Licenses</a:t>
            </a:r>
            <a:endParaRPr lang="en-GB" sz="1100" dirty="0">
              <a:solidFill>
                <a:schemeClr val="tx1"/>
              </a:solidFill>
            </a:endParaRPr>
          </a:p>
        </p:txBody>
      </p:sp>
      <p:sp>
        <p:nvSpPr>
          <p:cNvPr id="68" name="Avrundet rektangel 67"/>
          <p:cNvSpPr/>
          <p:nvPr/>
        </p:nvSpPr>
        <p:spPr>
          <a:xfrm>
            <a:off x="7477031" y="4657031"/>
            <a:ext cx="1371600" cy="216000"/>
          </a:xfrm>
          <a:prstGeom prst="roundRect">
            <a:avLst/>
          </a:prstGeom>
          <a:solidFill>
            <a:schemeClr val="accent6">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Use agreements</a:t>
            </a:r>
            <a:endParaRPr lang="en-GB" sz="1100" dirty="0">
              <a:solidFill>
                <a:schemeClr val="tx1"/>
              </a:solidFill>
            </a:endParaRPr>
          </a:p>
        </p:txBody>
      </p:sp>
      <p:sp>
        <p:nvSpPr>
          <p:cNvPr id="69" name="Avrundet rektangel 68"/>
          <p:cNvSpPr/>
          <p:nvPr/>
        </p:nvSpPr>
        <p:spPr>
          <a:xfrm>
            <a:off x="7706099" y="3968700"/>
            <a:ext cx="892301" cy="216000"/>
          </a:xfrm>
          <a:prstGeom prst="roundRect">
            <a:avLst/>
          </a:prstGeom>
          <a:solidFill>
            <a:schemeClr val="accent6">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Standards</a:t>
            </a:r>
            <a:endParaRPr lang="en-GB" sz="1100" dirty="0">
              <a:solidFill>
                <a:schemeClr val="tx1"/>
              </a:solidFill>
            </a:endParaRPr>
          </a:p>
        </p:txBody>
      </p:sp>
      <p:sp>
        <p:nvSpPr>
          <p:cNvPr id="70" name="Avrundet rektangel 69"/>
          <p:cNvSpPr/>
          <p:nvPr/>
        </p:nvSpPr>
        <p:spPr>
          <a:xfrm>
            <a:off x="7880462" y="3248451"/>
            <a:ext cx="892301" cy="216000"/>
          </a:xfrm>
          <a:prstGeom prst="roundRect">
            <a:avLst/>
          </a:prstGeom>
          <a:solidFill>
            <a:schemeClr val="accent6">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Formats</a:t>
            </a:r>
            <a:endParaRPr lang="en-GB" sz="1100" dirty="0">
              <a:solidFill>
                <a:schemeClr val="tx1"/>
              </a:solidFill>
            </a:endParaRPr>
          </a:p>
        </p:txBody>
      </p:sp>
      <p:sp>
        <p:nvSpPr>
          <p:cNvPr id="71" name="Avrundet rektangel 70"/>
          <p:cNvSpPr/>
          <p:nvPr/>
        </p:nvSpPr>
        <p:spPr>
          <a:xfrm>
            <a:off x="7340560" y="3548923"/>
            <a:ext cx="892301" cy="216000"/>
          </a:xfrm>
          <a:prstGeom prst="roundRect">
            <a:avLst/>
          </a:prstGeom>
          <a:solidFill>
            <a:schemeClr val="accent6">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Metadata</a:t>
            </a:r>
            <a:endParaRPr lang="en-GB" sz="1100" dirty="0">
              <a:solidFill>
                <a:schemeClr val="tx1"/>
              </a:solidFill>
            </a:endParaRPr>
          </a:p>
        </p:txBody>
      </p:sp>
      <p:sp>
        <p:nvSpPr>
          <p:cNvPr id="2" name="Avrundet rektangel 1"/>
          <p:cNvSpPr/>
          <p:nvPr/>
        </p:nvSpPr>
        <p:spPr>
          <a:xfrm>
            <a:off x="791042" y="944135"/>
            <a:ext cx="2648882" cy="26571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OAIS Reference Model</a:t>
            </a:r>
            <a:endParaRPr lang="en-GB" sz="1600" dirty="0">
              <a:solidFill>
                <a:schemeClr val="tx1"/>
              </a:solidFill>
            </a:endParaRPr>
          </a:p>
        </p:txBody>
      </p:sp>
      <p:sp>
        <p:nvSpPr>
          <p:cNvPr id="72" name="Avrundet rektangel 71"/>
          <p:cNvSpPr/>
          <p:nvPr/>
        </p:nvSpPr>
        <p:spPr>
          <a:xfrm>
            <a:off x="3049295" y="928761"/>
            <a:ext cx="2648882" cy="26571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ISO 163163</a:t>
            </a:r>
            <a:endParaRPr lang="en-GB" sz="1600" dirty="0">
              <a:solidFill>
                <a:schemeClr val="tx1"/>
              </a:solidFill>
            </a:endParaRPr>
          </a:p>
        </p:txBody>
      </p:sp>
      <p:sp>
        <p:nvSpPr>
          <p:cNvPr id="73" name="Avrundet rektangel 72"/>
          <p:cNvSpPr/>
          <p:nvPr/>
        </p:nvSpPr>
        <p:spPr>
          <a:xfrm>
            <a:off x="5931070" y="917392"/>
            <a:ext cx="2648882" cy="26571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Preservation policy content</a:t>
            </a:r>
            <a:endParaRPr lang="en-GB" sz="1600" dirty="0">
              <a:solidFill>
                <a:schemeClr val="tx1"/>
              </a:solidFill>
            </a:endParaRPr>
          </a:p>
        </p:txBody>
      </p:sp>
      <p:sp>
        <p:nvSpPr>
          <p:cNvPr id="6" name="TekstSylinder 5"/>
          <p:cNvSpPr txBox="1"/>
          <p:nvPr/>
        </p:nvSpPr>
        <p:spPr>
          <a:xfrm rot="16200000">
            <a:off x="-388762" y="1854305"/>
            <a:ext cx="1804071" cy="461665"/>
          </a:xfrm>
          <a:prstGeom prst="rect">
            <a:avLst/>
          </a:prstGeom>
          <a:noFill/>
        </p:spPr>
        <p:txBody>
          <a:bodyPr wrap="square" rtlCol="0">
            <a:spAutoFit/>
          </a:bodyPr>
          <a:lstStyle/>
          <a:p>
            <a:r>
              <a:rPr lang="en-GB" sz="1200" dirty="0" smtClean="0">
                <a:latin typeface="+mn-lt"/>
              </a:rPr>
              <a:t>Purpose and  properties</a:t>
            </a:r>
          </a:p>
          <a:p>
            <a:pPr algn="ctr"/>
            <a:r>
              <a:rPr lang="en-GB" sz="1200" dirty="0" smtClean="0">
                <a:latin typeface="+mn-lt"/>
              </a:rPr>
              <a:t>(Context)</a:t>
            </a:r>
            <a:endParaRPr lang="en-GB" sz="1200" dirty="0">
              <a:latin typeface="+mn-lt"/>
            </a:endParaRPr>
          </a:p>
        </p:txBody>
      </p:sp>
      <p:sp>
        <p:nvSpPr>
          <p:cNvPr id="76" name="TekstSylinder 75"/>
          <p:cNvSpPr txBox="1"/>
          <p:nvPr/>
        </p:nvSpPr>
        <p:spPr>
          <a:xfrm rot="16200000">
            <a:off x="-969995" y="4497406"/>
            <a:ext cx="2928246" cy="646331"/>
          </a:xfrm>
          <a:prstGeom prst="rect">
            <a:avLst/>
          </a:prstGeom>
          <a:noFill/>
        </p:spPr>
        <p:txBody>
          <a:bodyPr wrap="square" rtlCol="0">
            <a:spAutoFit/>
          </a:bodyPr>
          <a:lstStyle/>
          <a:p>
            <a:r>
              <a:rPr lang="en-GB" sz="1200" dirty="0" smtClean="0">
                <a:latin typeface="+mn-lt"/>
              </a:rPr>
              <a:t>Procedures, Persistency and Verification</a:t>
            </a:r>
          </a:p>
          <a:p>
            <a:pPr algn="ctr"/>
            <a:r>
              <a:rPr lang="en-GB" sz="1200" dirty="0" smtClean="0">
                <a:latin typeface="+mn-lt"/>
              </a:rPr>
              <a:t>(Implementation clauses)</a:t>
            </a:r>
            <a:endParaRPr lang="en-GB" sz="1200" dirty="0">
              <a:latin typeface="+mn-lt"/>
            </a:endParaRPr>
          </a:p>
          <a:p>
            <a:endParaRPr lang="en-GB" sz="1200" dirty="0">
              <a:latin typeface="+mn-lt"/>
            </a:endParaRPr>
          </a:p>
        </p:txBody>
      </p:sp>
      <p:cxnSp>
        <p:nvCxnSpPr>
          <p:cNvPr id="77" name="Rett linje 76"/>
          <p:cNvCxnSpPr/>
          <p:nvPr/>
        </p:nvCxnSpPr>
        <p:spPr>
          <a:xfrm>
            <a:off x="744106" y="5023497"/>
            <a:ext cx="8247494"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44276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2"/>
                                        </p:tgtEl>
                                        <p:attrNameLst>
                                          <p:attrName>style.visibility</p:attrName>
                                        </p:attrNameLst>
                                      </p:cBhvr>
                                      <p:to>
                                        <p:strVal val="visible"/>
                                      </p:to>
                                    </p:set>
                                    <p:animEffect transition="in" filter="fade">
                                      <p:cBhvr>
                                        <p:cTn id="24" dur="500"/>
                                        <p:tgtEl>
                                          <p:spTgt spid="7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500"/>
                                        <p:tgtEl>
                                          <p:spTgt spid="2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500"/>
                                        <p:tgtEl>
                                          <p:spTgt spid="2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500"/>
                                        <p:tgtEl>
                                          <p:spTgt spid="2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73"/>
                                        </p:tgtEl>
                                        <p:attrNameLst>
                                          <p:attrName>style.visibility</p:attrName>
                                        </p:attrNameLst>
                                      </p:cBhvr>
                                      <p:to>
                                        <p:strVal val="visible"/>
                                      </p:to>
                                    </p:set>
                                    <p:animEffect transition="in" filter="fade">
                                      <p:cBhvr>
                                        <p:cTn id="41" dur="500"/>
                                        <p:tgtEl>
                                          <p:spTgt spid="7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fade">
                                      <p:cBhvr>
                                        <p:cTn id="44" dur="500"/>
                                        <p:tgtEl>
                                          <p:spTgt spid="30"/>
                                        </p:tgtEl>
                                      </p:cBhvr>
                                    </p:animEffect>
                                  </p:childTnLst>
                                </p:cTn>
                              </p:par>
                              <p:par>
                                <p:cTn id="45" presetID="10" presetClass="entr" presetSubtype="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fade">
                                      <p:cBhvr>
                                        <p:cTn id="50" dur="500"/>
                                        <p:tgtEl>
                                          <p:spTgt spid="3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fade">
                                      <p:cBhvr>
                                        <p:cTn id="53" dur="500"/>
                                        <p:tgtEl>
                                          <p:spTgt spid="31"/>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54"/>
                                        </p:tgtEl>
                                        <p:attrNameLst>
                                          <p:attrName>style.visibility</p:attrName>
                                        </p:attrNameLst>
                                      </p:cBhvr>
                                      <p:to>
                                        <p:strVal val="visible"/>
                                      </p:to>
                                    </p:set>
                                    <p:animEffect transition="in" filter="fade">
                                      <p:cBhvr>
                                        <p:cTn id="56" dur="500"/>
                                        <p:tgtEl>
                                          <p:spTgt spid="54"/>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6"/>
                                        </p:tgtEl>
                                        <p:attrNameLst>
                                          <p:attrName>style.visibility</p:attrName>
                                        </p:attrNameLst>
                                      </p:cBhvr>
                                      <p:to>
                                        <p:strVal val="visible"/>
                                      </p:to>
                                    </p:set>
                                    <p:animEffect transition="in" filter="fade">
                                      <p:cBhvr>
                                        <p:cTn id="59" dur="500"/>
                                        <p:tgtEl>
                                          <p:spTgt spid="5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57"/>
                                        </p:tgtEl>
                                        <p:attrNameLst>
                                          <p:attrName>style.visibility</p:attrName>
                                        </p:attrNameLst>
                                      </p:cBhvr>
                                      <p:to>
                                        <p:strVal val="visible"/>
                                      </p:to>
                                    </p:set>
                                    <p:animEffect transition="in" filter="fade">
                                      <p:cBhvr>
                                        <p:cTn id="62" dur="500"/>
                                        <p:tgtEl>
                                          <p:spTgt spid="57"/>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fade">
                                      <p:cBhvr>
                                        <p:cTn id="65" dur="500"/>
                                        <p:tgtEl>
                                          <p:spTgt spid="32"/>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41"/>
                                        </p:tgtEl>
                                        <p:attrNameLst>
                                          <p:attrName>style.visibility</p:attrName>
                                        </p:attrNameLst>
                                      </p:cBhvr>
                                      <p:to>
                                        <p:strVal val="visible"/>
                                      </p:to>
                                    </p:set>
                                    <p:animEffect transition="in" filter="fade">
                                      <p:cBhvr>
                                        <p:cTn id="68" dur="500"/>
                                        <p:tgtEl>
                                          <p:spTgt spid="41"/>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55"/>
                                        </p:tgtEl>
                                        <p:attrNameLst>
                                          <p:attrName>style.visibility</p:attrName>
                                        </p:attrNameLst>
                                      </p:cBhvr>
                                      <p:to>
                                        <p:strVal val="visible"/>
                                      </p:to>
                                    </p:set>
                                    <p:animEffect transition="in" filter="fade">
                                      <p:cBhvr>
                                        <p:cTn id="71" dur="500"/>
                                        <p:tgtEl>
                                          <p:spTgt spid="55"/>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40"/>
                                        </p:tgtEl>
                                        <p:attrNameLst>
                                          <p:attrName>style.visibility</p:attrName>
                                        </p:attrNameLst>
                                      </p:cBhvr>
                                      <p:to>
                                        <p:strVal val="visible"/>
                                      </p:to>
                                    </p:set>
                                    <p:animEffect transition="in" filter="fade">
                                      <p:cBhvr>
                                        <p:cTn id="74" dur="500"/>
                                        <p:tgtEl>
                                          <p:spTgt spid="40"/>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58"/>
                                        </p:tgtEl>
                                        <p:attrNameLst>
                                          <p:attrName>style.visibility</p:attrName>
                                        </p:attrNameLst>
                                      </p:cBhvr>
                                      <p:to>
                                        <p:strVal val="visible"/>
                                      </p:to>
                                    </p:set>
                                    <p:animEffect transition="in" filter="fade">
                                      <p:cBhvr>
                                        <p:cTn id="77" dur="500"/>
                                        <p:tgtEl>
                                          <p:spTgt spid="58"/>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34"/>
                                        </p:tgtEl>
                                        <p:attrNameLst>
                                          <p:attrName>style.visibility</p:attrName>
                                        </p:attrNameLst>
                                      </p:cBhvr>
                                      <p:to>
                                        <p:strVal val="visible"/>
                                      </p:to>
                                    </p:set>
                                    <p:animEffect transition="in" filter="fade">
                                      <p:cBhvr>
                                        <p:cTn id="85" dur="500"/>
                                        <p:tgtEl>
                                          <p:spTgt spid="34"/>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37"/>
                                        </p:tgtEl>
                                        <p:attrNameLst>
                                          <p:attrName>style.visibility</p:attrName>
                                        </p:attrNameLst>
                                      </p:cBhvr>
                                      <p:to>
                                        <p:strVal val="visible"/>
                                      </p:to>
                                    </p:set>
                                    <p:animEffect transition="in" filter="fade">
                                      <p:cBhvr>
                                        <p:cTn id="88" dur="500"/>
                                        <p:tgtEl>
                                          <p:spTgt spid="37"/>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39"/>
                                        </p:tgtEl>
                                        <p:attrNameLst>
                                          <p:attrName>style.visibility</p:attrName>
                                        </p:attrNameLst>
                                      </p:cBhvr>
                                      <p:to>
                                        <p:strVal val="visible"/>
                                      </p:to>
                                    </p:set>
                                    <p:animEffect transition="in" filter="fade">
                                      <p:cBhvr>
                                        <p:cTn id="91" dur="500"/>
                                        <p:tgtEl>
                                          <p:spTgt spid="39"/>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62"/>
                                        </p:tgtEl>
                                        <p:attrNameLst>
                                          <p:attrName>style.visibility</p:attrName>
                                        </p:attrNameLst>
                                      </p:cBhvr>
                                      <p:to>
                                        <p:strVal val="visible"/>
                                      </p:to>
                                    </p:set>
                                    <p:animEffect transition="in" filter="fade">
                                      <p:cBhvr>
                                        <p:cTn id="94" dur="500"/>
                                        <p:tgtEl>
                                          <p:spTgt spid="62"/>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63"/>
                                        </p:tgtEl>
                                        <p:attrNameLst>
                                          <p:attrName>style.visibility</p:attrName>
                                        </p:attrNameLst>
                                      </p:cBhvr>
                                      <p:to>
                                        <p:strVal val="visible"/>
                                      </p:to>
                                    </p:set>
                                    <p:animEffect transition="in" filter="fade">
                                      <p:cBhvr>
                                        <p:cTn id="97" dur="500"/>
                                        <p:tgtEl>
                                          <p:spTgt spid="63"/>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68"/>
                                        </p:tgtEl>
                                        <p:attrNameLst>
                                          <p:attrName>style.visibility</p:attrName>
                                        </p:attrNameLst>
                                      </p:cBhvr>
                                      <p:to>
                                        <p:strVal val="visible"/>
                                      </p:to>
                                    </p:set>
                                    <p:animEffect transition="in" filter="fade">
                                      <p:cBhvr>
                                        <p:cTn id="100" dur="500"/>
                                        <p:tgtEl>
                                          <p:spTgt spid="68"/>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67"/>
                                        </p:tgtEl>
                                        <p:attrNameLst>
                                          <p:attrName>style.visibility</p:attrName>
                                        </p:attrNameLst>
                                      </p:cBhvr>
                                      <p:to>
                                        <p:strVal val="visible"/>
                                      </p:to>
                                    </p:set>
                                    <p:animEffect transition="in" filter="fade">
                                      <p:cBhvr>
                                        <p:cTn id="103" dur="500"/>
                                        <p:tgtEl>
                                          <p:spTgt spid="67"/>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69"/>
                                        </p:tgtEl>
                                        <p:attrNameLst>
                                          <p:attrName>style.visibility</p:attrName>
                                        </p:attrNameLst>
                                      </p:cBhvr>
                                      <p:to>
                                        <p:strVal val="visible"/>
                                      </p:to>
                                    </p:set>
                                    <p:animEffect transition="in" filter="fade">
                                      <p:cBhvr>
                                        <p:cTn id="106" dur="500"/>
                                        <p:tgtEl>
                                          <p:spTgt spid="69"/>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71"/>
                                        </p:tgtEl>
                                        <p:attrNameLst>
                                          <p:attrName>style.visibility</p:attrName>
                                        </p:attrNameLst>
                                      </p:cBhvr>
                                      <p:to>
                                        <p:strVal val="visible"/>
                                      </p:to>
                                    </p:set>
                                    <p:animEffect transition="in" filter="fade">
                                      <p:cBhvr>
                                        <p:cTn id="109" dur="500"/>
                                        <p:tgtEl>
                                          <p:spTgt spid="71"/>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70"/>
                                        </p:tgtEl>
                                        <p:attrNameLst>
                                          <p:attrName>style.visibility</p:attrName>
                                        </p:attrNameLst>
                                      </p:cBhvr>
                                      <p:to>
                                        <p:strVal val="visible"/>
                                      </p:to>
                                    </p:set>
                                    <p:animEffect transition="in" filter="fade">
                                      <p:cBhvr>
                                        <p:cTn id="112" dur="500"/>
                                        <p:tgtEl>
                                          <p:spTgt spid="70"/>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60"/>
                                        </p:tgtEl>
                                        <p:attrNameLst>
                                          <p:attrName>style.visibility</p:attrName>
                                        </p:attrNameLst>
                                      </p:cBhvr>
                                      <p:to>
                                        <p:strVal val="visible"/>
                                      </p:to>
                                    </p:set>
                                    <p:animEffect transition="in" filter="fade">
                                      <p:cBhvr>
                                        <p:cTn id="117" dur="500"/>
                                        <p:tgtEl>
                                          <p:spTgt spid="60"/>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36"/>
                                        </p:tgtEl>
                                        <p:attrNameLst>
                                          <p:attrName>style.visibility</p:attrName>
                                        </p:attrNameLst>
                                      </p:cBhvr>
                                      <p:to>
                                        <p:strVal val="visible"/>
                                      </p:to>
                                    </p:set>
                                    <p:animEffect transition="in" filter="fade">
                                      <p:cBhvr>
                                        <p:cTn id="120" dur="500"/>
                                        <p:tgtEl>
                                          <p:spTgt spid="36"/>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43"/>
                                        </p:tgtEl>
                                        <p:attrNameLst>
                                          <p:attrName>style.visibility</p:attrName>
                                        </p:attrNameLst>
                                      </p:cBhvr>
                                      <p:to>
                                        <p:strVal val="visible"/>
                                      </p:to>
                                    </p:set>
                                    <p:animEffect transition="in" filter="fade">
                                      <p:cBhvr>
                                        <p:cTn id="123" dur="500"/>
                                        <p:tgtEl>
                                          <p:spTgt spid="43"/>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64"/>
                                        </p:tgtEl>
                                        <p:attrNameLst>
                                          <p:attrName>style.visibility</p:attrName>
                                        </p:attrNameLst>
                                      </p:cBhvr>
                                      <p:to>
                                        <p:strVal val="visible"/>
                                      </p:to>
                                    </p:set>
                                    <p:animEffect transition="in" filter="fade">
                                      <p:cBhvr>
                                        <p:cTn id="126" dur="500"/>
                                        <p:tgtEl>
                                          <p:spTgt spid="64"/>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65"/>
                                        </p:tgtEl>
                                        <p:attrNameLst>
                                          <p:attrName>style.visibility</p:attrName>
                                        </p:attrNameLst>
                                      </p:cBhvr>
                                      <p:to>
                                        <p:strVal val="visible"/>
                                      </p:to>
                                    </p:set>
                                    <p:animEffect transition="in" filter="fade">
                                      <p:cBhvr>
                                        <p:cTn id="129" dur="500"/>
                                        <p:tgtEl>
                                          <p:spTgt spid="65"/>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44"/>
                                        </p:tgtEl>
                                        <p:attrNameLst>
                                          <p:attrName>style.visibility</p:attrName>
                                        </p:attrNameLst>
                                      </p:cBhvr>
                                      <p:to>
                                        <p:strVal val="visible"/>
                                      </p:to>
                                    </p:set>
                                    <p:animEffect transition="in" filter="fade">
                                      <p:cBhvr>
                                        <p:cTn id="132" dur="500"/>
                                        <p:tgtEl>
                                          <p:spTgt spid="44"/>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42"/>
                                        </p:tgtEl>
                                        <p:attrNameLst>
                                          <p:attrName>style.visibility</p:attrName>
                                        </p:attrNameLst>
                                      </p:cBhvr>
                                      <p:to>
                                        <p:strVal val="visible"/>
                                      </p:to>
                                    </p:set>
                                    <p:animEffect transition="in" filter="fade">
                                      <p:cBhvr>
                                        <p:cTn id="135" dur="500"/>
                                        <p:tgtEl>
                                          <p:spTgt spid="42"/>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66"/>
                                        </p:tgtEl>
                                        <p:attrNameLst>
                                          <p:attrName>style.visibility</p:attrName>
                                        </p:attrNameLst>
                                      </p:cBhvr>
                                      <p:to>
                                        <p:strVal val="visible"/>
                                      </p:to>
                                    </p:set>
                                    <p:animEffect transition="in" filter="fade">
                                      <p:cBhvr>
                                        <p:cTn id="138" dur="500"/>
                                        <p:tgtEl>
                                          <p:spTgt spid="66"/>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6"/>
                                        </p:tgtEl>
                                        <p:attrNameLst>
                                          <p:attrName>style.visibility</p:attrName>
                                        </p:attrNameLst>
                                      </p:cBhvr>
                                      <p:to>
                                        <p:strVal val="visible"/>
                                      </p:to>
                                    </p:set>
                                    <p:animEffect transition="in" filter="fade">
                                      <p:cBhvr>
                                        <p:cTn id="143" dur="500"/>
                                        <p:tgtEl>
                                          <p:spTgt spid="6"/>
                                        </p:tgtEl>
                                      </p:cBhvr>
                                    </p:animEffect>
                                  </p:childTnLst>
                                </p:cTn>
                              </p:par>
                              <p:par>
                                <p:cTn id="144" presetID="10" presetClass="entr" presetSubtype="0" fill="hold" grpId="0" nodeType="withEffect">
                                  <p:stCondLst>
                                    <p:cond delay="0"/>
                                  </p:stCondLst>
                                  <p:childTnLst>
                                    <p:set>
                                      <p:cBhvr>
                                        <p:cTn id="145" dur="1" fill="hold">
                                          <p:stCondLst>
                                            <p:cond delay="0"/>
                                          </p:stCondLst>
                                        </p:cTn>
                                        <p:tgtEl>
                                          <p:spTgt spid="76"/>
                                        </p:tgtEl>
                                        <p:attrNameLst>
                                          <p:attrName>style.visibility</p:attrName>
                                        </p:attrNameLst>
                                      </p:cBhvr>
                                      <p:to>
                                        <p:strVal val="visible"/>
                                      </p:to>
                                    </p:set>
                                    <p:animEffect transition="in" filter="fade">
                                      <p:cBhvr>
                                        <p:cTn id="146" dur="500"/>
                                        <p:tgtEl>
                                          <p:spTgt spid="76"/>
                                        </p:tgtEl>
                                      </p:cBhvr>
                                    </p:animEffect>
                                  </p:childTnLst>
                                </p:cTn>
                              </p:par>
                              <p:par>
                                <p:cTn id="147" presetID="10" presetClass="entr" presetSubtype="0" fill="hold" nodeType="withEffect">
                                  <p:stCondLst>
                                    <p:cond delay="0"/>
                                  </p:stCondLst>
                                  <p:childTnLst>
                                    <p:set>
                                      <p:cBhvr>
                                        <p:cTn id="148" dur="1" fill="hold">
                                          <p:stCondLst>
                                            <p:cond delay="0"/>
                                          </p:stCondLst>
                                        </p:cTn>
                                        <p:tgtEl>
                                          <p:spTgt spid="4"/>
                                        </p:tgtEl>
                                        <p:attrNameLst>
                                          <p:attrName>style.visibility</p:attrName>
                                        </p:attrNameLst>
                                      </p:cBhvr>
                                      <p:to>
                                        <p:strVal val="visible"/>
                                      </p:to>
                                    </p:set>
                                    <p:animEffect transition="in" filter="fade">
                                      <p:cBhvr>
                                        <p:cTn id="149" dur="500"/>
                                        <p:tgtEl>
                                          <p:spTgt spid="4"/>
                                        </p:tgtEl>
                                      </p:cBhvr>
                                    </p:animEffect>
                                  </p:childTnLst>
                                </p:cTn>
                              </p:par>
                              <p:par>
                                <p:cTn id="150" presetID="10" presetClass="entr" presetSubtype="0" fill="hold" nodeType="withEffect">
                                  <p:stCondLst>
                                    <p:cond delay="0"/>
                                  </p:stCondLst>
                                  <p:childTnLst>
                                    <p:set>
                                      <p:cBhvr>
                                        <p:cTn id="151" dur="1" fill="hold">
                                          <p:stCondLst>
                                            <p:cond delay="0"/>
                                          </p:stCondLst>
                                        </p:cTn>
                                        <p:tgtEl>
                                          <p:spTgt spid="77"/>
                                        </p:tgtEl>
                                        <p:attrNameLst>
                                          <p:attrName>style.visibility</p:attrName>
                                        </p:attrNameLst>
                                      </p:cBhvr>
                                      <p:to>
                                        <p:strVal val="visible"/>
                                      </p:to>
                                    </p:set>
                                    <p:animEffect transition="in" filter="fade">
                                      <p:cBhvr>
                                        <p:cTn id="152"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10" grpId="0" animBg="1"/>
      <p:bldP spid="21" grpId="0" animBg="1"/>
      <p:bldP spid="23" grpId="0" animBg="1"/>
      <p:bldP spid="25" grpId="0" animBg="1"/>
      <p:bldP spid="26" grpId="0" animBg="1"/>
      <p:bldP spid="27" grpId="0" animBg="1"/>
      <p:bldP spid="28" grpId="0" animBg="1"/>
      <p:bldP spid="30" grpId="0" animBg="1"/>
      <p:bldP spid="31" grpId="0" animBg="1"/>
      <p:bldP spid="32" grpId="0" animBg="1"/>
      <p:bldP spid="33" grpId="0" animBg="1"/>
      <p:bldP spid="34" grpId="0" animBg="1"/>
      <p:bldP spid="35" grpId="0" animBg="1"/>
      <p:bldP spid="36" grpId="0" animBg="1"/>
      <p:bldP spid="37" grpId="0" animBg="1"/>
      <p:bldP spid="39" grpId="0" animBg="1"/>
      <p:bldP spid="40" grpId="0" animBg="1"/>
      <p:bldP spid="41" grpId="0" animBg="1"/>
      <p:bldP spid="42" grpId="0" animBg="1"/>
      <p:bldP spid="43" grpId="0" animBg="1"/>
      <p:bldP spid="44" grpId="0" animBg="1"/>
      <p:bldP spid="54" grpId="0" animBg="1"/>
      <p:bldP spid="55" grpId="0" animBg="1"/>
      <p:bldP spid="56" grpId="0" animBg="1"/>
      <p:bldP spid="57" grpId="0" animBg="1"/>
      <p:bldP spid="58" grpId="0" animBg="1"/>
      <p:bldP spid="60"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2" grpId="0" animBg="1"/>
      <p:bldP spid="72" grpId="0" animBg="1"/>
      <p:bldP spid="73" grpId="0" animBg="1"/>
      <p:bldP spid="6" grpId="0"/>
      <p:bldP spid="76" grpId="0"/>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Avrundet rektangel 3"/>
          <p:cNvSpPr/>
          <p:nvPr/>
        </p:nvSpPr>
        <p:spPr>
          <a:xfrm>
            <a:off x="155575" y="901402"/>
            <a:ext cx="8839200" cy="5651799"/>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5" name="TekstSylinder 4"/>
          <p:cNvSpPr txBox="1"/>
          <p:nvPr/>
        </p:nvSpPr>
        <p:spPr>
          <a:xfrm>
            <a:off x="304800" y="1981200"/>
            <a:ext cx="8497578" cy="3139321"/>
          </a:xfrm>
          <a:prstGeom prst="rect">
            <a:avLst/>
          </a:prstGeom>
          <a:noFill/>
        </p:spPr>
        <p:txBody>
          <a:bodyPr wrap="square" rtlCol="0">
            <a:spAutoFit/>
          </a:bodyPr>
          <a:lstStyle/>
          <a:p>
            <a:pPr algn="ctr"/>
            <a:r>
              <a:rPr lang="en-US" sz="2400" dirty="0">
                <a:solidFill>
                  <a:schemeClr val="accent1">
                    <a:lumMod val="75000"/>
                  </a:schemeClr>
                </a:solidFill>
                <a:latin typeface="+mn-lt"/>
              </a:rPr>
              <a:t>Part one: Context and purpose of the </a:t>
            </a:r>
            <a:r>
              <a:rPr lang="en-GB" sz="2400" dirty="0" smtClean="0">
                <a:solidFill>
                  <a:schemeClr val="accent1">
                    <a:lumMod val="75000"/>
                  </a:schemeClr>
                </a:solidFill>
                <a:latin typeface="+mn-lt"/>
              </a:rPr>
              <a:t>organisation</a:t>
            </a:r>
          </a:p>
          <a:p>
            <a:endParaRPr lang="en-US" sz="2400" dirty="0">
              <a:solidFill>
                <a:schemeClr val="accent1">
                  <a:lumMod val="75000"/>
                </a:schemeClr>
              </a:solidFill>
              <a:latin typeface="+mn-lt"/>
            </a:endParaRPr>
          </a:p>
          <a:p>
            <a:endParaRPr lang="en-US" sz="2400" dirty="0" smtClean="0">
              <a:latin typeface="+mn-lt"/>
            </a:endParaRPr>
          </a:p>
          <a:p>
            <a:pPr marL="342900" indent="-342900">
              <a:buFont typeface="Arial" panose="020B0604020202020204" pitchFamily="34" charset="0"/>
              <a:buChar char="•"/>
            </a:pPr>
            <a:r>
              <a:rPr lang="en-GB" i="1" dirty="0">
                <a:solidFill>
                  <a:schemeClr val="accent1">
                    <a:lumMod val="75000"/>
                  </a:schemeClr>
                </a:solidFill>
                <a:latin typeface="+mn-lt"/>
              </a:rPr>
              <a:t>1.1</a:t>
            </a:r>
            <a:r>
              <a:rPr lang="en-GB" i="1" dirty="0">
                <a:latin typeface="+mn-lt"/>
              </a:rPr>
              <a:t> Purpose, objectives, </a:t>
            </a:r>
            <a:r>
              <a:rPr lang="en-GB" i="1" dirty="0" smtClean="0">
                <a:latin typeface="+mn-lt"/>
              </a:rPr>
              <a:t>scope</a:t>
            </a:r>
          </a:p>
          <a:p>
            <a:pPr marL="342900" indent="-342900">
              <a:buFont typeface="Arial" panose="020B0604020202020204" pitchFamily="34" charset="0"/>
              <a:buChar char="•"/>
            </a:pPr>
            <a:endParaRPr lang="nb-NO" dirty="0">
              <a:latin typeface="+mn-lt"/>
            </a:endParaRPr>
          </a:p>
          <a:p>
            <a:pPr marL="342900" indent="-342900">
              <a:buFont typeface="Arial" panose="020B0604020202020204" pitchFamily="34" charset="0"/>
              <a:buChar char="•"/>
            </a:pPr>
            <a:r>
              <a:rPr lang="en-GB" i="1" dirty="0" smtClean="0">
                <a:solidFill>
                  <a:schemeClr val="accent1">
                    <a:lumMod val="75000"/>
                  </a:schemeClr>
                </a:solidFill>
                <a:latin typeface="+mn-lt"/>
              </a:rPr>
              <a:t>1.2</a:t>
            </a:r>
            <a:r>
              <a:rPr lang="en-GB" i="1" dirty="0" smtClean="0">
                <a:latin typeface="+mn-lt"/>
              </a:rPr>
              <a:t> </a:t>
            </a:r>
            <a:r>
              <a:rPr lang="en-GB" i="1" dirty="0">
                <a:latin typeface="+mn-lt"/>
              </a:rPr>
              <a:t>Glossary, definition of </a:t>
            </a:r>
            <a:r>
              <a:rPr lang="en-GB" i="1" dirty="0" smtClean="0">
                <a:latin typeface="+mn-lt"/>
              </a:rPr>
              <a:t>terms</a:t>
            </a:r>
          </a:p>
          <a:p>
            <a:pPr marL="342900" indent="-342900">
              <a:buFont typeface="Arial" panose="020B0604020202020204" pitchFamily="34" charset="0"/>
              <a:buChar char="•"/>
            </a:pPr>
            <a:endParaRPr lang="en-GB" i="1" dirty="0" smtClean="0">
              <a:latin typeface="+mn-lt"/>
            </a:endParaRPr>
          </a:p>
          <a:p>
            <a:pPr marL="342900" indent="-342900">
              <a:buFont typeface="Arial" panose="020B0604020202020204" pitchFamily="34" charset="0"/>
              <a:buChar char="•"/>
            </a:pPr>
            <a:r>
              <a:rPr lang="en-GB" i="1" dirty="0">
                <a:solidFill>
                  <a:schemeClr val="accent1">
                    <a:lumMod val="75000"/>
                  </a:schemeClr>
                </a:solidFill>
                <a:latin typeface="+mn-lt"/>
              </a:rPr>
              <a:t>1.3</a:t>
            </a:r>
            <a:r>
              <a:rPr lang="en-GB" i="1" dirty="0">
                <a:latin typeface="+mn-lt"/>
              </a:rPr>
              <a:t> Preservation standards, requirements, legal and regulatory </a:t>
            </a:r>
            <a:r>
              <a:rPr lang="en-GB" i="1" dirty="0" smtClean="0">
                <a:latin typeface="+mn-lt"/>
              </a:rPr>
              <a:t>framework</a:t>
            </a:r>
          </a:p>
          <a:p>
            <a:pPr marL="342900" indent="-342900">
              <a:buFont typeface="Arial" panose="020B0604020202020204" pitchFamily="34" charset="0"/>
              <a:buChar char="•"/>
            </a:pPr>
            <a:endParaRPr lang="en-GB" i="1" dirty="0" smtClean="0">
              <a:latin typeface="+mn-lt"/>
            </a:endParaRPr>
          </a:p>
          <a:p>
            <a:pPr marL="342900" indent="-342900">
              <a:buFont typeface="Arial" panose="020B0604020202020204" pitchFamily="34" charset="0"/>
              <a:buChar char="•"/>
            </a:pPr>
            <a:r>
              <a:rPr lang="en-GB" i="1" dirty="0" smtClean="0">
                <a:solidFill>
                  <a:schemeClr val="accent1">
                    <a:lumMod val="75000"/>
                  </a:schemeClr>
                </a:solidFill>
                <a:latin typeface="+mn-lt"/>
              </a:rPr>
              <a:t>1.4</a:t>
            </a:r>
            <a:r>
              <a:rPr lang="en-GB" i="1" dirty="0" smtClean="0">
                <a:latin typeface="+mn-lt"/>
              </a:rPr>
              <a:t> Roles </a:t>
            </a:r>
            <a:r>
              <a:rPr lang="en-GB" i="1" dirty="0">
                <a:latin typeface="+mn-lt"/>
              </a:rPr>
              <a:t>and Responsibilities, financial responsibilities, </a:t>
            </a:r>
            <a:r>
              <a:rPr lang="en-GB" i="1" dirty="0" smtClean="0">
                <a:latin typeface="+mn-lt"/>
              </a:rPr>
              <a:t>cooperation</a:t>
            </a:r>
            <a:endParaRPr lang="nb-NO" dirty="0">
              <a:latin typeface="+mn-lt"/>
            </a:endParaRPr>
          </a:p>
        </p:txBody>
      </p:sp>
      <p:pic>
        <p:nvPicPr>
          <p:cNvPr id="7" name="Picture 2"/>
          <p:cNvPicPr>
            <a:picLocks noChangeAspect="1" noChangeArrowheads="1"/>
          </p:cNvPicPr>
          <p:nvPr/>
        </p:nvPicPr>
        <p:blipFill>
          <a:blip r:embed="rId3"/>
          <a:srcRect/>
          <a:stretch>
            <a:fillRect/>
          </a:stretch>
        </p:blipFill>
        <p:spPr bwMode="auto">
          <a:xfrm>
            <a:off x="257175" y="304800"/>
            <a:ext cx="1571625" cy="523875"/>
          </a:xfrm>
          <a:prstGeom prst="rect">
            <a:avLst/>
          </a:prstGeom>
          <a:noFill/>
          <a:ln w="9525">
            <a:noFill/>
            <a:miter lim="800000"/>
            <a:headEnd/>
            <a:tailEnd/>
          </a:ln>
        </p:spPr>
      </p:pic>
      <p:sp>
        <p:nvSpPr>
          <p:cNvPr id="8" name="Rektangel 4"/>
          <p:cNvSpPr>
            <a:spLocks noChangeArrowheads="1"/>
          </p:cNvSpPr>
          <p:nvPr/>
        </p:nvSpPr>
        <p:spPr bwMode="auto">
          <a:xfrm>
            <a:off x="2286000" y="457200"/>
            <a:ext cx="5562600" cy="400110"/>
          </a:xfrm>
          <a:prstGeom prst="rect">
            <a:avLst/>
          </a:prstGeom>
          <a:noFill/>
          <a:ln>
            <a:noFill/>
          </a:ln>
          <a:extLst/>
        </p:spPr>
        <p:txBody>
          <a:bodyPr wrap="square">
            <a:spAutoFit/>
          </a:bodyPr>
          <a:lstStyle/>
          <a:p>
            <a:pPr fontAlgn="auto">
              <a:spcBef>
                <a:spcPts val="0"/>
              </a:spcBef>
              <a:spcAft>
                <a:spcPts val="0"/>
              </a:spcAft>
              <a:defRPr/>
            </a:pPr>
            <a:r>
              <a:rPr lang="en-GB" sz="2000" b="1" dirty="0">
                <a:solidFill>
                  <a:schemeClr val="accent1">
                    <a:lumMod val="75000"/>
                  </a:schemeClr>
                </a:solidFill>
                <a:latin typeface="Calibri"/>
                <a:cs typeface="Calibri"/>
              </a:rPr>
              <a:t>Preservation Policy – Recommended elements</a:t>
            </a:r>
          </a:p>
        </p:txBody>
      </p:sp>
    </p:spTree>
    <p:extLst>
      <p:ext uri="{BB962C8B-B14F-4D97-AF65-F5344CB8AC3E}">
        <p14:creationId xmlns:p14="http://schemas.microsoft.com/office/powerpoint/2010/main" val="32377971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fade">
                                      <p:cBhvr>
                                        <p:cTn id="12" dur="500"/>
                                        <p:tgtEl>
                                          <p:spTgt spid="5">
                                            <p:txEl>
                                              <p:pRg st="3" end="3"/>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animEffect transition="in" filter="fade">
                                      <p:cBhvr>
                                        <p:cTn id="15" dur="500"/>
                                        <p:tgtEl>
                                          <p:spTgt spid="5">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7" end="7"/>
                                            </p:txEl>
                                          </p:spTgt>
                                        </p:tgtEl>
                                        <p:attrNameLst>
                                          <p:attrName>style.visibility</p:attrName>
                                        </p:attrNameLst>
                                      </p:cBhvr>
                                      <p:to>
                                        <p:strVal val="visible"/>
                                      </p:to>
                                    </p:set>
                                    <p:animEffect transition="in" filter="fade">
                                      <p:cBhvr>
                                        <p:cTn id="18" dur="500"/>
                                        <p:tgtEl>
                                          <p:spTgt spid="5">
                                            <p:txEl>
                                              <p:pRg st="7" end="7"/>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9" end="9"/>
                                            </p:txEl>
                                          </p:spTgt>
                                        </p:tgtEl>
                                        <p:attrNameLst>
                                          <p:attrName>style.visibility</p:attrName>
                                        </p:attrNameLst>
                                      </p:cBhvr>
                                      <p:to>
                                        <p:strVal val="visible"/>
                                      </p:to>
                                    </p:set>
                                    <p:animEffect transition="in" filter="fade">
                                      <p:cBhvr>
                                        <p:cTn id="21"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vrundet rektangel 6"/>
          <p:cNvSpPr/>
          <p:nvPr/>
        </p:nvSpPr>
        <p:spPr>
          <a:xfrm>
            <a:off x="257175" y="1196976"/>
            <a:ext cx="8686800" cy="5508624"/>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pic>
        <p:nvPicPr>
          <p:cNvPr id="8" name="Picture 2"/>
          <p:cNvPicPr>
            <a:picLocks noChangeAspect="1" noChangeArrowheads="1"/>
          </p:cNvPicPr>
          <p:nvPr/>
        </p:nvPicPr>
        <p:blipFill>
          <a:blip r:embed="rId3"/>
          <a:srcRect/>
          <a:stretch>
            <a:fillRect/>
          </a:stretch>
        </p:blipFill>
        <p:spPr bwMode="auto">
          <a:xfrm>
            <a:off x="257175" y="304800"/>
            <a:ext cx="1571625" cy="523875"/>
          </a:xfrm>
          <a:prstGeom prst="rect">
            <a:avLst/>
          </a:prstGeom>
          <a:noFill/>
          <a:ln w="9525">
            <a:noFill/>
            <a:miter lim="800000"/>
            <a:headEnd/>
            <a:tailEnd/>
          </a:ln>
        </p:spPr>
      </p:pic>
      <p:sp>
        <p:nvSpPr>
          <p:cNvPr id="9" name="Rektangel 4"/>
          <p:cNvSpPr>
            <a:spLocks noChangeArrowheads="1"/>
          </p:cNvSpPr>
          <p:nvPr/>
        </p:nvSpPr>
        <p:spPr bwMode="auto">
          <a:xfrm>
            <a:off x="3000375" y="393865"/>
            <a:ext cx="3200400" cy="461665"/>
          </a:xfrm>
          <a:prstGeom prst="rect">
            <a:avLst/>
          </a:prstGeom>
          <a:noFill/>
          <a:ln>
            <a:noFill/>
          </a:ln>
          <a:extLst/>
        </p:spPr>
        <p:txBody>
          <a:bodyPr wrap="square">
            <a:spAutoFit/>
          </a:bodyPr>
          <a:lstStyle/>
          <a:p>
            <a:pPr algn="ctr" fontAlgn="auto">
              <a:spcBef>
                <a:spcPts val="0"/>
              </a:spcBef>
              <a:spcAft>
                <a:spcPts val="0"/>
              </a:spcAft>
              <a:defRPr/>
            </a:pPr>
            <a:r>
              <a:rPr lang="en-GB" sz="2400" b="1" dirty="0" smtClean="0">
                <a:solidFill>
                  <a:schemeClr val="accent1">
                    <a:lumMod val="75000"/>
                  </a:schemeClr>
                </a:solidFill>
                <a:latin typeface="+mn-lt"/>
                <a:cs typeface="Times New Roman" pitchFamily="18" charset="0"/>
              </a:rPr>
              <a:t>Outline</a:t>
            </a:r>
            <a:r>
              <a:rPr lang="nb-NO" sz="2400" b="1" dirty="0" smtClean="0">
                <a:solidFill>
                  <a:schemeClr val="accent1">
                    <a:lumMod val="75000"/>
                  </a:schemeClr>
                </a:solidFill>
                <a:latin typeface="+mn-lt"/>
                <a:cs typeface="Times New Roman" pitchFamily="18" charset="0"/>
              </a:rPr>
              <a:t> </a:t>
            </a:r>
            <a:r>
              <a:rPr lang="en-GB" sz="2400" b="1" dirty="0" smtClean="0">
                <a:solidFill>
                  <a:schemeClr val="accent1">
                    <a:lumMod val="75000"/>
                  </a:schemeClr>
                </a:solidFill>
                <a:latin typeface="+mn-lt"/>
                <a:cs typeface="Times New Roman" pitchFamily="18" charset="0"/>
              </a:rPr>
              <a:t>of presentation</a:t>
            </a:r>
            <a:endParaRPr lang="en-GB" sz="2400" b="1" dirty="0">
              <a:solidFill>
                <a:schemeClr val="accent1">
                  <a:lumMod val="75000"/>
                </a:schemeClr>
              </a:solidFill>
              <a:latin typeface="+mn-lt"/>
            </a:endParaRPr>
          </a:p>
        </p:txBody>
      </p:sp>
      <p:sp>
        <p:nvSpPr>
          <p:cNvPr id="3" name="TekstSylinder 2"/>
          <p:cNvSpPr txBox="1"/>
          <p:nvPr/>
        </p:nvSpPr>
        <p:spPr>
          <a:xfrm>
            <a:off x="1933574" y="1596797"/>
            <a:ext cx="5915025" cy="4708981"/>
          </a:xfrm>
          <a:prstGeom prst="rect">
            <a:avLst/>
          </a:prstGeom>
          <a:noFill/>
        </p:spPr>
        <p:txBody>
          <a:bodyPr wrap="square" rtlCol="0">
            <a:spAutoFit/>
          </a:bodyPr>
          <a:lstStyle/>
          <a:p>
            <a:pPr marL="285750" indent="-285750">
              <a:buFont typeface="Arial" panose="020B0604020202020204" pitchFamily="34" charset="0"/>
              <a:buChar char="•"/>
            </a:pPr>
            <a:r>
              <a:rPr lang="en-GB" sz="2000" b="1" dirty="0" smtClean="0">
                <a:latin typeface="+mn-lt"/>
              </a:rPr>
              <a:t>Objectives, Background and Rationale</a:t>
            </a:r>
          </a:p>
          <a:p>
            <a:pPr marL="285750" indent="-285750">
              <a:buFont typeface="Arial" panose="020B0604020202020204" pitchFamily="34" charset="0"/>
              <a:buChar char="•"/>
            </a:pPr>
            <a:endParaRPr lang="en-GB" sz="2000" dirty="0" smtClean="0">
              <a:latin typeface="+mn-lt"/>
            </a:endParaRPr>
          </a:p>
          <a:p>
            <a:pPr marL="742950" lvl="1" indent="-285750">
              <a:buFont typeface="Arial" panose="020B0604020202020204" pitchFamily="34" charset="0"/>
              <a:buChar char="•"/>
            </a:pPr>
            <a:r>
              <a:rPr lang="en-GB" sz="2000" i="1" dirty="0" smtClean="0">
                <a:latin typeface="+mn-lt"/>
              </a:rPr>
              <a:t>Sharing and Open Access is good…</a:t>
            </a:r>
          </a:p>
          <a:p>
            <a:pPr lvl="2"/>
            <a:r>
              <a:rPr lang="en-GB" sz="2000" i="1" dirty="0" smtClean="0">
                <a:latin typeface="+mn-lt"/>
              </a:rPr>
              <a:t>…but what about </a:t>
            </a:r>
            <a:r>
              <a:rPr lang="en-GB" sz="2000" i="1" dirty="0" smtClean="0">
                <a:latin typeface="+mn-lt"/>
              </a:rPr>
              <a:t>long-term preservation</a:t>
            </a:r>
            <a:r>
              <a:rPr lang="en-GB" sz="2000" i="1" dirty="0" smtClean="0">
                <a:latin typeface="+mn-lt"/>
              </a:rPr>
              <a:t>…?</a:t>
            </a:r>
          </a:p>
          <a:p>
            <a:pPr lvl="2"/>
            <a:r>
              <a:rPr lang="en-GB" sz="2000" i="1" dirty="0" smtClean="0">
                <a:latin typeface="+mn-lt"/>
              </a:rPr>
              <a:t>…and integrity…?</a:t>
            </a:r>
          </a:p>
          <a:p>
            <a:pPr marL="742950" lvl="1" indent="-285750">
              <a:buFont typeface="Arial" panose="020B0604020202020204" pitchFamily="34" charset="0"/>
              <a:buChar char="•"/>
            </a:pPr>
            <a:endParaRPr lang="en-GB" sz="2000" i="1" dirty="0" smtClean="0">
              <a:latin typeface="+mn-lt"/>
            </a:endParaRPr>
          </a:p>
          <a:p>
            <a:pPr marL="285750" indent="-285750">
              <a:buFont typeface="Arial" panose="020B0604020202020204" pitchFamily="34" charset="0"/>
              <a:buChar char="•"/>
            </a:pPr>
            <a:r>
              <a:rPr lang="en-GB" sz="2000" b="1" dirty="0" smtClean="0">
                <a:latin typeface="+mn-lt"/>
              </a:rPr>
              <a:t>Preservation policy: </a:t>
            </a:r>
          </a:p>
          <a:p>
            <a:pPr marL="742950" lvl="1" indent="-285750">
              <a:buFont typeface="Arial" panose="020B0604020202020204" pitchFamily="34" charset="0"/>
              <a:buChar char="•"/>
            </a:pPr>
            <a:r>
              <a:rPr lang="en-GB" sz="2000" i="1" dirty="0" smtClean="0">
                <a:latin typeface="+mn-lt"/>
              </a:rPr>
              <a:t>definition </a:t>
            </a:r>
          </a:p>
          <a:p>
            <a:pPr marL="742950" lvl="1" indent="-285750">
              <a:buFont typeface="Arial" panose="020B0604020202020204" pitchFamily="34" charset="0"/>
              <a:buChar char="•"/>
            </a:pPr>
            <a:r>
              <a:rPr lang="en-GB" sz="2000" i="1" dirty="0" smtClean="0">
                <a:latin typeface="+mn-lt"/>
              </a:rPr>
              <a:t>context</a:t>
            </a:r>
          </a:p>
          <a:p>
            <a:pPr lvl="1"/>
            <a:endParaRPr lang="en-GB" sz="2000" i="1" dirty="0" smtClean="0">
              <a:latin typeface="+mn-lt"/>
            </a:endParaRPr>
          </a:p>
          <a:p>
            <a:pPr marL="285750" indent="-285750">
              <a:buFont typeface="Arial" panose="020B0604020202020204" pitchFamily="34" charset="0"/>
              <a:buChar char="•"/>
            </a:pPr>
            <a:r>
              <a:rPr lang="en-GB" sz="2000" b="1" dirty="0" smtClean="0">
                <a:latin typeface="+mn-lt"/>
              </a:rPr>
              <a:t>Preservation policy models - characteristics</a:t>
            </a:r>
          </a:p>
          <a:p>
            <a:pPr marL="742950" lvl="1" indent="-285750">
              <a:buFont typeface="Arial" panose="020B0604020202020204" pitchFamily="34" charset="0"/>
              <a:buChar char="•"/>
            </a:pPr>
            <a:r>
              <a:rPr lang="en-GB" sz="2000" i="1" dirty="0" smtClean="0">
                <a:latin typeface="+mn-lt"/>
              </a:rPr>
              <a:t>guidelines and best practices</a:t>
            </a:r>
          </a:p>
          <a:p>
            <a:pPr marL="742950" lvl="1" indent="-285750">
              <a:buFont typeface="Arial" panose="020B0604020202020204" pitchFamily="34" charset="0"/>
              <a:buChar char="•"/>
            </a:pPr>
            <a:r>
              <a:rPr lang="en-GB" sz="2000" i="1" dirty="0">
                <a:latin typeface="+mn-lt"/>
              </a:rPr>
              <a:t>d</a:t>
            </a:r>
            <a:r>
              <a:rPr lang="en-GB" sz="2000" i="1" dirty="0" smtClean="0">
                <a:latin typeface="+mn-lt"/>
              </a:rPr>
              <a:t>ata centres / service providers</a:t>
            </a:r>
          </a:p>
          <a:p>
            <a:pPr marL="742950" lvl="1" indent="-285750">
              <a:buFont typeface="Arial" panose="020B0604020202020204" pitchFamily="34" charset="0"/>
              <a:buChar char="•"/>
            </a:pPr>
            <a:r>
              <a:rPr lang="en-GB" sz="2000" i="1" dirty="0" smtClean="0">
                <a:latin typeface="+mn-lt"/>
              </a:rPr>
              <a:t>recommended elements</a:t>
            </a:r>
          </a:p>
          <a:p>
            <a:endParaRPr lang="en-GB" sz="2000" dirty="0">
              <a:latin typeface="+mn-lt"/>
            </a:endParaRPr>
          </a:p>
        </p:txBody>
      </p:sp>
    </p:spTree>
    <p:extLst>
      <p:ext uri="{BB962C8B-B14F-4D97-AF65-F5344CB8AC3E}">
        <p14:creationId xmlns:p14="http://schemas.microsoft.com/office/powerpoint/2010/main" val="11099724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Avrundet rektangel 3"/>
          <p:cNvSpPr/>
          <p:nvPr/>
        </p:nvSpPr>
        <p:spPr>
          <a:xfrm>
            <a:off x="170419" y="901402"/>
            <a:ext cx="8839200" cy="5651799"/>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7" name="TekstSylinder 6"/>
          <p:cNvSpPr txBox="1"/>
          <p:nvPr/>
        </p:nvSpPr>
        <p:spPr>
          <a:xfrm>
            <a:off x="304800" y="1600200"/>
            <a:ext cx="8497578" cy="4462760"/>
          </a:xfrm>
          <a:prstGeom prst="rect">
            <a:avLst/>
          </a:prstGeom>
          <a:noFill/>
        </p:spPr>
        <p:txBody>
          <a:bodyPr wrap="square" rtlCol="0">
            <a:spAutoFit/>
          </a:bodyPr>
          <a:lstStyle/>
          <a:p>
            <a:pPr algn="ctr"/>
            <a:r>
              <a:rPr lang="en-US" sz="2400" dirty="0">
                <a:solidFill>
                  <a:schemeClr val="accent1">
                    <a:lumMod val="75000"/>
                  </a:schemeClr>
                </a:solidFill>
                <a:latin typeface="+mn-lt"/>
              </a:rPr>
              <a:t>Part </a:t>
            </a:r>
            <a:r>
              <a:rPr lang="en-US" sz="2400" dirty="0" smtClean="0">
                <a:solidFill>
                  <a:schemeClr val="accent1">
                    <a:lumMod val="75000"/>
                  </a:schemeClr>
                </a:solidFill>
                <a:latin typeface="+mn-lt"/>
              </a:rPr>
              <a:t>two: </a:t>
            </a:r>
            <a:r>
              <a:rPr lang="en-GB" sz="2400" dirty="0" smtClean="0">
                <a:solidFill>
                  <a:schemeClr val="accent1">
                    <a:lumMod val="75000"/>
                  </a:schemeClr>
                </a:solidFill>
                <a:latin typeface="+mn-lt"/>
              </a:rPr>
              <a:t>Implementation</a:t>
            </a:r>
            <a:r>
              <a:rPr lang="nb-NO" sz="2400" dirty="0" smtClean="0">
                <a:solidFill>
                  <a:schemeClr val="accent1">
                    <a:lumMod val="75000"/>
                  </a:schemeClr>
                </a:solidFill>
                <a:latin typeface="+mn-lt"/>
              </a:rPr>
              <a:t> </a:t>
            </a:r>
            <a:r>
              <a:rPr lang="en-GB" sz="2400" dirty="0" smtClean="0">
                <a:solidFill>
                  <a:schemeClr val="accent1">
                    <a:lumMod val="75000"/>
                  </a:schemeClr>
                </a:solidFill>
                <a:latin typeface="+mn-lt"/>
              </a:rPr>
              <a:t>clauses</a:t>
            </a:r>
          </a:p>
          <a:p>
            <a:endParaRPr lang="en-GB" i="1" dirty="0" smtClean="0">
              <a:latin typeface="+mj-lt"/>
            </a:endParaRPr>
          </a:p>
          <a:p>
            <a:pPr marL="342900" indent="-342900">
              <a:spcAft>
                <a:spcPts val="1200"/>
              </a:spcAft>
              <a:buFont typeface="Arial" panose="020B0604020202020204" pitchFamily="34" charset="0"/>
              <a:buChar char="•"/>
            </a:pPr>
            <a:r>
              <a:rPr lang="en-GB" i="1" dirty="0" smtClean="0">
                <a:solidFill>
                  <a:schemeClr val="accent1">
                    <a:lumMod val="75000"/>
                  </a:schemeClr>
                </a:solidFill>
                <a:latin typeface="+mj-lt"/>
              </a:rPr>
              <a:t>2.1</a:t>
            </a:r>
            <a:r>
              <a:rPr lang="en-GB" i="1" dirty="0" smtClean="0">
                <a:latin typeface="+mj-lt"/>
              </a:rPr>
              <a:t> </a:t>
            </a:r>
            <a:r>
              <a:rPr lang="en-GB" i="1" dirty="0">
                <a:latin typeface="+mj-lt"/>
              </a:rPr>
              <a:t>Pre-ingest, selection and </a:t>
            </a:r>
            <a:r>
              <a:rPr lang="en-GB" i="1" dirty="0" smtClean="0">
                <a:latin typeface="+mj-lt"/>
              </a:rPr>
              <a:t>acquisition</a:t>
            </a:r>
          </a:p>
          <a:p>
            <a:pPr marL="342900" indent="-342900">
              <a:spcAft>
                <a:spcPts val="1200"/>
              </a:spcAft>
              <a:buFont typeface="Arial" panose="020B0604020202020204" pitchFamily="34" charset="0"/>
              <a:buChar char="•"/>
            </a:pPr>
            <a:r>
              <a:rPr lang="en-GB" i="1" dirty="0">
                <a:solidFill>
                  <a:schemeClr val="accent1">
                    <a:lumMod val="75000"/>
                  </a:schemeClr>
                </a:solidFill>
                <a:latin typeface="+mj-lt"/>
              </a:rPr>
              <a:t>2.2</a:t>
            </a:r>
            <a:r>
              <a:rPr lang="en-GB" i="1" dirty="0">
                <a:latin typeface="+mj-lt"/>
              </a:rPr>
              <a:t> Ingest, communication with the </a:t>
            </a:r>
            <a:r>
              <a:rPr lang="en-GB" i="1" dirty="0" smtClean="0">
                <a:latin typeface="+mj-lt"/>
              </a:rPr>
              <a:t>depositor</a:t>
            </a:r>
            <a:endParaRPr lang="nb-NO" dirty="0">
              <a:latin typeface="+mj-lt"/>
            </a:endParaRPr>
          </a:p>
          <a:p>
            <a:pPr marL="342900" indent="-342900">
              <a:spcAft>
                <a:spcPts val="1200"/>
              </a:spcAft>
              <a:buFont typeface="Arial" panose="020B0604020202020204" pitchFamily="34" charset="0"/>
              <a:buChar char="•"/>
            </a:pPr>
            <a:r>
              <a:rPr lang="en-GB" i="1" dirty="0">
                <a:solidFill>
                  <a:schemeClr val="accent1">
                    <a:lumMod val="75000"/>
                  </a:schemeClr>
                </a:solidFill>
                <a:latin typeface="+mj-lt"/>
              </a:rPr>
              <a:t>2.3</a:t>
            </a:r>
            <a:r>
              <a:rPr lang="en-GB" i="1" dirty="0">
                <a:latin typeface="+mj-lt"/>
              </a:rPr>
              <a:t> Preservation </a:t>
            </a:r>
            <a:r>
              <a:rPr lang="en-GB" i="1" dirty="0" smtClean="0">
                <a:latin typeface="+mj-lt"/>
              </a:rPr>
              <a:t>strategy</a:t>
            </a:r>
            <a:endParaRPr lang="nb-NO" dirty="0">
              <a:latin typeface="+mj-lt"/>
            </a:endParaRPr>
          </a:p>
          <a:p>
            <a:pPr marL="342900" indent="-342900">
              <a:spcAft>
                <a:spcPts val="1200"/>
              </a:spcAft>
              <a:buFont typeface="Arial" panose="020B0604020202020204" pitchFamily="34" charset="0"/>
              <a:buChar char="•"/>
            </a:pPr>
            <a:r>
              <a:rPr lang="en-GB" i="1" dirty="0">
                <a:solidFill>
                  <a:schemeClr val="accent1">
                    <a:lumMod val="75000"/>
                  </a:schemeClr>
                </a:solidFill>
                <a:latin typeface="+mj-lt"/>
              </a:rPr>
              <a:t>2.4</a:t>
            </a:r>
            <a:r>
              <a:rPr lang="en-GB" i="1" dirty="0">
                <a:latin typeface="+mj-lt"/>
              </a:rPr>
              <a:t> Archival storage, </a:t>
            </a:r>
            <a:r>
              <a:rPr lang="en-GB" i="1" dirty="0" smtClean="0">
                <a:latin typeface="+mj-lt"/>
              </a:rPr>
              <a:t>security</a:t>
            </a:r>
            <a:endParaRPr lang="nb-NO" dirty="0">
              <a:latin typeface="+mj-lt"/>
            </a:endParaRPr>
          </a:p>
          <a:p>
            <a:pPr marL="342900" indent="-342900">
              <a:spcAft>
                <a:spcPts val="1200"/>
              </a:spcAft>
              <a:buFont typeface="Arial" panose="020B0604020202020204" pitchFamily="34" charset="0"/>
              <a:buChar char="•"/>
            </a:pPr>
            <a:r>
              <a:rPr lang="en-GB" i="1" dirty="0">
                <a:solidFill>
                  <a:schemeClr val="accent1">
                    <a:lumMod val="75000"/>
                  </a:schemeClr>
                </a:solidFill>
                <a:latin typeface="+mj-lt"/>
              </a:rPr>
              <a:t>2.5</a:t>
            </a:r>
            <a:r>
              <a:rPr lang="en-GB" i="1" dirty="0">
                <a:latin typeface="+mj-lt"/>
              </a:rPr>
              <a:t> Risk </a:t>
            </a:r>
            <a:r>
              <a:rPr lang="en-GB" i="1" dirty="0" smtClean="0">
                <a:latin typeface="+mj-lt"/>
              </a:rPr>
              <a:t>management</a:t>
            </a:r>
            <a:endParaRPr lang="nb-NO" dirty="0">
              <a:latin typeface="+mj-lt"/>
            </a:endParaRPr>
          </a:p>
          <a:p>
            <a:pPr marL="342900" indent="-342900">
              <a:spcAft>
                <a:spcPts val="1200"/>
              </a:spcAft>
              <a:buFont typeface="Arial" panose="020B0604020202020204" pitchFamily="34" charset="0"/>
              <a:buChar char="•"/>
            </a:pPr>
            <a:r>
              <a:rPr lang="en-GB" i="1" dirty="0">
                <a:solidFill>
                  <a:schemeClr val="accent1">
                    <a:lumMod val="75000"/>
                  </a:schemeClr>
                </a:solidFill>
                <a:latin typeface="+mj-lt"/>
              </a:rPr>
              <a:t>2.6</a:t>
            </a:r>
            <a:r>
              <a:rPr lang="en-GB" i="1" dirty="0">
                <a:latin typeface="+mj-lt"/>
              </a:rPr>
              <a:t> Data management, curation, </a:t>
            </a:r>
            <a:r>
              <a:rPr lang="en-GB" i="1" dirty="0" smtClean="0">
                <a:latin typeface="+mj-lt"/>
              </a:rPr>
              <a:t>metadata</a:t>
            </a:r>
            <a:endParaRPr lang="nb-NO" dirty="0">
              <a:latin typeface="+mj-lt"/>
            </a:endParaRPr>
          </a:p>
          <a:p>
            <a:pPr marL="342900" indent="-342900">
              <a:spcAft>
                <a:spcPts val="1200"/>
              </a:spcAft>
              <a:buFont typeface="Arial" panose="020B0604020202020204" pitchFamily="34" charset="0"/>
              <a:buChar char="•"/>
            </a:pPr>
            <a:r>
              <a:rPr lang="en-GB" i="1" dirty="0">
                <a:solidFill>
                  <a:schemeClr val="accent1">
                    <a:lumMod val="75000"/>
                  </a:schemeClr>
                </a:solidFill>
                <a:latin typeface="+mj-lt"/>
              </a:rPr>
              <a:t>2.7</a:t>
            </a:r>
            <a:r>
              <a:rPr lang="en-GB" i="1" dirty="0">
                <a:latin typeface="+mj-lt"/>
              </a:rPr>
              <a:t> Access, use, </a:t>
            </a:r>
            <a:r>
              <a:rPr lang="en-GB" i="1" dirty="0" smtClean="0">
                <a:latin typeface="+mj-lt"/>
              </a:rPr>
              <a:t>re-use</a:t>
            </a:r>
            <a:endParaRPr lang="nb-NO" dirty="0">
              <a:latin typeface="+mj-lt"/>
            </a:endParaRPr>
          </a:p>
          <a:p>
            <a:pPr marL="342900" indent="-342900">
              <a:spcAft>
                <a:spcPts val="1200"/>
              </a:spcAft>
              <a:buFont typeface="Arial" panose="020B0604020202020204" pitchFamily="34" charset="0"/>
              <a:buChar char="•"/>
            </a:pPr>
            <a:r>
              <a:rPr lang="en-GB" i="1" dirty="0">
                <a:solidFill>
                  <a:schemeClr val="accent1">
                    <a:lumMod val="75000"/>
                  </a:schemeClr>
                </a:solidFill>
                <a:latin typeface="+mj-lt"/>
              </a:rPr>
              <a:t>2.8</a:t>
            </a:r>
            <a:r>
              <a:rPr lang="en-GB" i="1" dirty="0">
                <a:latin typeface="+mj-lt"/>
              </a:rPr>
              <a:t> Intellectual </a:t>
            </a:r>
            <a:r>
              <a:rPr lang="en-GB" i="1" dirty="0" smtClean="0">
                <a:latin typeface="+mj-lt"/>
              </a:rPr>
              <a:t>property</a:t>
            </a:r>
            <a:endParaRPr lang="nb-NO" dirty="0">
              <a:latin typeface="+mj-lt"/>
            </a:endParaRPr>
          </a:p>
          <a:p>
            <a:pPr marL="342900" indent="-342900">
              <a:spcAft>
                <a:spcPts val="1200"/>
              </a:spcAft>
              <a:buFont typeface="Arial" panose="020B0604020202020204" pitchFamily="34" charset="0"/>
              <a:buChar char="•"/>
            </a:pPr>
            <a:r>
              <a:rPr lang="en-GB" i="1" dirty="0">
                <a:solidFill>
                  <a:schemeClr val="accent1">
                    <a:lumMod val="75000"/>
                  </a:schemeClr>
                </a:solidFill>
                <a:latin typeface="+mj-lt"/>
              </a:rPr>
              <a:t>2.9</a:t>
            </a:r>
            <a:r>
              <a:rPr lang="en-GB" i="1" dirty="0">
                <a:latin typeface="+mj-lt"/>
              </a:rPr>
              <a:t> Policy review, </a:t>
            </a:r>
            <a:r>
              <a:rPr lang="en-GB" i="1" dirty="0" smtClean="0">
                <a:latin typeface="+mj-lt"/>
              </a:rPr>
              <a:t>certification</a:t>
            </a:r>
            <a:endParaRPr lang="nb-NO" dirty="0">
              <a:latin typeface="+mj-lt"/>
            </a:endParaRPr>
          </a:p>
        </p:txBody>
      </p:sp>
      <p:pic>
        <p:nvPicPr>
          <p:cNvPr id="6" name="Picture 2"/>
          <p:cNvPicPr>
            <a:picLocks noChangeAspect="1" noChangeArrowheads="1"/>
          </p:cNvPicPr>
          <p:nvPr/>
        </p:nvPicPr>
        <p:blipFill>
          <a:blip r:embed="rId3"/>
          <a:srcRect/>
          <a:stretch>
            <a:fillRect/>
          </a:stretch>
        </p:blipFill>
        <p:spPr bwMode="auto">
          <a:xfrm>
            <a:off x="257175" y="304800"/>
            <a:ext cx="1571625" cy="523875"/>
          </a:xfrm>
          <a:prstGeom prst="rect">
            <a:avLst/>
          </a:prstGeom>
          <a:noFill/>
          <a:ln w="9525">
            <a:noFill/>
            <a:miter lim="800000"/>
            <a:headEnd/>
            <a:tailEnd/>
          </a:ln>
        </p:spPr>
      </p:pic>
      <p:sp>
        <p:nvSpPr>
          <p:cNvPr id="9" name="Rektangel 4"/>
          <p:cNvSpPr>
            <a:spLocks noChangeArrowheads="1"/>
          </p:cNvSpPr>
          <p:nvPr/>
        </p:nvSpPr>
        <p:spPr bwMode="auto">
          <a:xfrm>
            <a:off x="2286000" y="457200"/>
            <a:ext cx="5562600" cy="400110"/>
          </a:xfrm>
          <a:prstGeom prst="rect">
            <a:avLst/>
          </a:prstGeom>
          <a:noFill/>
          <a:ln>
            <a:noFill/>
          </a:ln>
          <a:extLst/>
        </p:spPr>
        <p:txBody>
          <a:bodyPr wrap="square">
            <a:spAutoFit/>
          </a:bodyPr>
          <a:lstStyle/>
          <a:p>
            <a:pPr fontAlgn="auto">
              <a:spcBef>
                <a:spcPts val="0"/>
              </a:spcBef>
              <a:spcAft>
                <a:spcPts val="0"/>
              </a:spcAft>
              <a:defRPr/>
            </a:pPr>
            <a:r>
              <a:rPr lang="en-GB" sz="2000" b="1" dirty="0">
                <a:solidFill>
                  <a:schemeClr val="accent1">
                    <a:lumMod val="75000"/>
                  </a:schemeClr>
                </a:solidFill>
                <a:latin typeface="Calibri"/>
                <a:cs typeface="Calibri"/>
              </a:rPr>
              <a:t>Preservation Policy – Recommended elements</a:t>
            </a:r>
          </a:p>
        </p:txBody>
      </p:sp>
    </p:spTree>
    <p:extLst>
      <p:ext uri="{BB962C8B-B14F-4D97-AF65-F5344CB8AC3E}">
        <p14:creationId xmlns:p14="http://schemas.microsoft.com/office/powerpoint/2010/main" val="5510876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fade">
                                      <p:cBhvr>
                                        <p:cTn id="7" dur="500"/>
                                        <p:tgtEl>
                                          <p:spTgt spid="7">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3" end="3"/>
                                            </p:txEl>
                                          </p:spTgt>
                                        </p:tgtEl>
                                        <p:attrNameLst>
                                          <p:attrName>style.visibility</p:attrName>
                                        </p:attrNameLst>
                                      </p:cBhvr>
                                      <p:to>
                                        <p:strVal val="visible"/>
                                      </p:to>
                                    </p:set>
                                    <p:animEffect transition="in" filter="fade">
                                      <p:cBhvr>
                                        <p:cTn id="10" dur="500"/>
                                        <p:tgtEl>
                                          <p:spTgt spid="7">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animEffect transition="in" filter="fade">
                                      <p:cBhvr>
                                        <p:cTn id="13" dur="500"/>
                                        <p:tgtEl>
                                          <p:spTgt spid="7">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
                                            <p:txEl>
                                              <p:pRg st="5" end="5"/>
                                            </p:txEl>
                                          </p:spTgt>
                                        </p:tgtEl>
                                        <p:attrNameLst>
                                          <p:attrName>style.visibility</p:attrName>
                                        </p:attrNameLst>
                                      </p:cBhvr>
                                      <p:to>
                                        <p:strVal val="visible"/>
                                      </p:to>
                                    </p:set>
                                    <p:animEffect transition="in" filter="fade">
                                      <p:cBhvr>
                                        <p:cTn id="16" dur="500"/>
                                        <p:tgtEl>
                                          <p:spTgt spid="7">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animEffect transition="in" filter="fade">
                                      <p:cBhvr>
                                        <p:cTn id="19" dur="500"/>
                                        <p:tgtEl>
                                          <p:spTgt spid="7">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7">
                                            <p:txEl>
                                              <p:pRg st="7" end="7"/>
                                            </p:txEl>
                                          </p:spTgt>
                                        </p:tgtEl>
                                        <p:attrNameLst>
                                          <p:attrName>style.visibility</p:attrName>
                                        </p:attrNameLst>
                                      </p:cBhvr>
                                      <p:to>
                                        <p:strVal val="visible"/>
                                      </p:to>
                                    </p:set>
                                    <p:animEffect transition="in" filter="fade">
                                      <p:cBhvr>
                                        <p:cTn id="22" dur="500"/>
                                        <p:tgtEl>
                                          <p:spTgt spid="7">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7">
                                            <p:txEl>
                                              <p:pRg st="8" end="8"/>
                                            </p:txEl>
                                          </p:spTgt>
                                        </p:tgtEl>
                                        <p:attrNameLst>
                                          <p:attrName>style.visibility</p:attrName>
                                        </p:attrNameLst>
                                      </p:cBhvr>
                                      <p:to>
                                        <p:strVal val="visible"/>
                                      </p:to>
                                    </p:set>
                                    <p:animEffect transition="in" filter="fade">
                                      <p:cBhvr>
                                        <p:cTn id="25" dur="500"/>
                                        <p:tgtEl>
                                          <p:spTgt spid="7">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7">
                                            <p:txEl>
                                              <p:pRg st="9" end="9"/>
                                            </p:txEl>
                                          </p:spTgt>
                                        </p:tgtEl>
                                        <p:attrNameLst>
                                          <p:attrName>style.visibility</p:attrName>
                                        </p:attrNameLst>
                                      </p:cBhvr>
                                      <p:to>
                                        <p:strVal val="visible"/>
                                      </p:to>
                                    </p:set>
                                    <p:animEffect transition="in" filter="fade">
                                      <p:cBhvr>
                                        <p:cTn id="28" dur="500"/>
                                        <p:tgtEl>
                                          <p:spTgt spid="7">
                                            <p:txEl>
                                              <p:pRg st="9" end="9"/>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7">
                                            <p:txEl>
                                              <p:pRg st="10" end="10"/>
                                            </p:txEl>
                                          </p:spTgt>
                                        </p:tgtEl>
                                        <p:attrNameLst>
                                          <p:attrName>style.visibility</p:attrName>
                                        </p:attrNameLst>
                                      </p:cBhvr>
                                      <p:to>
                                        <p:strVal val="visible"/>
                                      </p:to>
                                    </p:set>
                                    <p:animEffect transition="in" filter="fade">
                                      <p:cBhvr>
                                        <p:cTn id="31" dur="500"/>
                                        <p:tgtEl>
                                          <p:spTgt spid="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vrundet rektangel 3"/>
          <p:cNvSpPr/>
          <p:nvPr/>
        </p:nvSpPr>
        <p:spPr>
          <a:xfrm>
            <a:off x="170419" y="901402"/>
            <a:ext cx="8839200" cy="5651799"/>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graphicFrame>
        <p:nvGraphicFramePr>
          <p:cNvPr id="2" name="Tabell 1"/>
          <p:cNvGraphicFramePr>
            <a:graphicFrameLocks noGrp="1"/>
          </p:cNvGraphicFramePr>
          <p:nvPr>
            <p:extLst>
              <p:ext uri="{D42A27DB-BD31-4B8C-83A1-F6EECF244321}">
                <p14:modId xmlns:p14="http://schemas.microsoft.com/office/powerpoint/2010/main" val="2388309121"/>
              </p:ext>
            </p:extLst>
          </p:nvPr>
        </p:nvGraphicFramePr>
        <p:xfrm>
          <a:off x="665719" y="1600200"/>
          <a:ext cx="7848600" cy="3925824"/>
        </p:xfrm>
        <a:graphic>
          <a:graphicData uri="http://schemas.openxmlformats.org/drawingml/2006/table">
            <a:tbl>
              <a:tblPr firstRow="1" firstCol="1" bandRow="1">
                <a:tableStyleId>{5C22544A-7EE6-4342-B048-85BDC9FD1C3A}</a:tableStyleId>
              </a:tblPr>
              <a:tblGrid>
                <a:gridCol w="3146406"/>
                <a:gridCol w="4702194"/>
              </a:tblGrid>
              <a:tr h="161260">
                <a:tc>
                  <a:txBody>
                    <a:bodyPr/>
                    <a:lstStyle/>
                    <a:p>
                      <a:pPr algn="l">
                        <a:lnSpc>
                          <a:spcPct val="115000"/>
                        </a:lnSpc>
                        <a:spcAft>
                          <a:spcPts val="1000"/>
                        </a:spcAft>
                      </a:pPr>
                      <a:r>
                        <a:rPr lang="en-GB" sz="1400" dirty="0">
                          <a:effectLst/>
                        </a:rPr>
                        <a:t>Policy Element</a:t>
                      </a:r>
                      <a:endParaRPr lang="nb-NO" sz="1400" dirty="0">
                        <a:effectLst/>
                        <a:latin typeface="Calibri"/>
                        <a:ea typeface="Times New Roman"/>
                        <a:cs typeface="Times New Roman"/>
                      </a:endParaRPr>
                    </a:p>
                  </a:txBody>
                  <a:tcPr marL="52664" marR="52664" marT="0" marB="0"/>
                </a:tc>
                <a:tc>
                  <a:txBody>
                    <a:bodyPr/>
                    <a:lstStyle/>
                    <a:p>
                      <a:pPr algn="l">
                        <a:lnSpc>
                          <a:spcPct val="115000"/>
                        </a:lnSpc>
                        <a:spcAft>
                          <a:spcPts val="1000"/>
                        </a:spcAft>
                      </a:pPr>
                      <a:r>
                        <a:rPr lang="en-GB" sz="1400" dirty="0">
                          <a:effectLst/>
                        </a:rPr>
                        <a:t>Description</a:t>
                      </a:r>
                      <a:endParaRPr lang="nb-NO" sz="1400" dirty="0">
                        <a:effectLst/>
                        <a:latin typeface="Calibri"/>
                        <a:ea typeface="Times New Roman"/>
                        <a:cs typeface="Times New Roman"/>
                      </a:endParaRPr>
                    </a:p>
                  </a:txBody>
                  <a:tcPr marL="52664" marR="52664" marT="0" marB="0"/>
                </a:tc>
              </a:tr>
              <a:tr h="564185">
                <a:tc>
                  <a:txBody>
                    <a:bodyPr/>
                    <a:lstStyle/>
                    <a:p>
                      <a:pPr algn="l">
                        <a:lnSpc>
                          <a:spcPct val="115000"/>
                        </a:lnSpc>
                        <a:spcAft>
                          <a:spcPts val="1000"/>
                        </a:spcAft>
                      </a:pPr>
                      <a:r>
                        <a:rPr lang="en-GB" sz="1400">
                          <a:effectLst/>
                        </a:rPr>
                        <a:t>Purpose, objectives, scope</a:t>
                      </a:r>
                      <a:endParaRPr lang="nb-NO" sz="1400">
                        <a:effectLst/>
                        <a:latin typeface="Calibri"/>
                        <a:ea typeface="Times New Roman"/>
                        <a:cs typeface="Times New Roman"/>
                      </a:endParaRPr>
                    </a:p>
                  </a:txBody>
                  <a:tcPr marL="52664" marR="52664" marT="0" marB="0"/>
                </a:tc>
                <a:tc>
                  <a:txBody>
                    <a:bodyPr/>
                    <a:lstStyle/>
                    <a:p>
                      <a:pPr algn="l">
                        <a:lnSpc>
                          <a:spcPct val="115000"/>
                        </a:lnSpc>
                        <a:spcAft>
                          <a:spcPts val="1000"/>
                        </a:spcAft>
                      </a:pPr>
                      <a:r>
                        <a:rPr lang="en-GB" sz="1400">
                          <a:effectLst/>
                        </a:rPr>
                        <a:t>Should describe the purpose and function of the organisation, state the rationale for the preservation policy and clearly show how the policy is grounded in the organisational context by establishing clear connections between goals and implementation.</a:t>
                      </a:r>
                      <a:endParaRPr lang="nb-NO" sz="1400">
                        <a:effectLst/>
                        <a:latin typeface="Calibri"/>
                        <a:ea typeface="Times New Roman"/>
                        <a:cs typeface="Times New Roman"/>
                      </a:endParaRPr>
                    </a:p>
                  </a:txBody>
                  <a:tcPr marL="52664" marR="52664" marT="0" marB="0"/>
                </a:tc>
              </a:tr>
              <a:tr h="564185">
                <a:tc>
                  <a:txBody>
                    <a:bodyPr/>
                    <a:lstStyle/>
                    <a:p>
                      <a:pPr algn="l">
                        <a:lnSpc>
                          <a:spcPct val="115000"/>
                        </a:lnSpc>
                        <a:spcAft>
                          <a:spcPts val="1000"/>
                        </a:spcAft>
                      </a:pPr>
                      <a:r>
                        <a:rPr lang="en-GB" sz="1400">
                          <a:effectLst/>
                        </a:rPr>
                        <a:t>Glossary, definition of terms</a:t>
                      </a:r>
                      <a:endParaRPr lang="nb-NO" sz="1400">
                        <a:effectLst/>
                        <a:latin typeface="Calibri"/>
                        <a:ea typeface="Times New Roman"/>
                        <a:cs typeface="Times New Roman"/>
                      </a:endParaRPr>
                    </a:p>
                  </a:txBody>
                  <a:tcPr marL="52664" marR="52664" marT="0" marB="0"/>
                </a:tc>
                <a:tc>
                  <a:txBody>
                    <a:bodyPr/>
                    <a:lstStyle/>
                    <a:p>
                      <a:pPr algn="l">
                        <a:lnSpc>
                          <a:spcPct val="115000"/>
                        </a:lnSpc>
                        <a:spcAft>
                          <a:spcPts val="1000"/>
                        </a:spcAft>
                      </a:pPr>
                      <a:r>
                        <a:rPr lang="en-GB" sz="1400">
                          <a:effectLst/>
                        </a:rPr>
                        <a:t>As the audience for a preservation policy may be diverse, it can be useful to define key terms at the outset to ensure common understanding, especially if the policy applies many technical terms or terms specific to the organisation</a:t>
                      </a:r>
                      <a:endParaRPr lang="nb-NO" sz="1400">
                        <a:effectLst/>
                        <a:latin typeface="Calibri"/>
                        <a:ea typeface="Times New Roman"/>
                        <a:cs typeface="Times New Roman"/>
                      </a:endParaRPr>
                    </a:p>
                  </a:txBody>
                  <a:tcPr marL="52664" marR="52664" marT="0" marB="0"/>
                </a:tc>
              </a:tr>
              <a:tr h="282092">
                <a:tc>
                  <a:txBody>
                    <a:bodyPr/>
                    <a:lstStyle/>
                    <a:p>
                      <a:pPr algn="l">
                        <a:lnSpc>
                          <a:spcPct val="115000"/>
                        </a:lnSpc>
                        <a:spcAft>
                          <a:spcPts val="1000"/>
                        </a:spcAft>
                      </a:pPr>
                      <a:r>
                        <a:rPr lang="en-GB" sz="1400">
                          <a:effectLst/>
                        </a:rPr>
                        <a:t>Preservation standards, requirements, legal and regulatory framework</a:t>
                      </a:r>
                      <a:endParaRPr lang="nb-NO" sz="1400">
                        <a:effectLst/>
                        <a:latin typeface="Calibri"/>
                        <a:ea typeface="Times New Roman"/>
                        <a:cs typeface="Times New Roman"/>
                      </a:endParaRPr>
                    </a:p>
                  </a:txBody>
                  <a:tcPr marL="52664" marR="52664" marT="0" marB="0"/>
                </a:tc>
                <a:tc>
                  <a:txBody>
                    <a:bodyPr/>
                    <a:lstStyle/>
                    <a:p>
                      <a:pPr algn="l">
                        <a:lnSpc>
                          <a:spcPct val="115000"/>
                        </a:lnSpc>
                        <a:spcAft>
                          <a:spcPts val="1000"/>
                        </a:spcAft>
                      </a:pPr>
                      <a:r>
                        <a:rPr lang="en-GB" sz="1400" dirty="0">
                          <a:effectLst/>
                        </a:rPr>
                        <a:t>This segment should list and specify how and under which requirements and legal and regulatory frameworks the policy works.</a:t>
                      </a:r>
                      <a:endParaRPr lang="nb-NO" sz="1400" dirty="0">
                        <a:effectLst/>
                        <a:latin typeface="Calibri"/>
                        <a:ea typeface="Times New Roman"/>
                        <a:cs typeface="Times New Roman"/>
                      </a:endParaRPr>
                    </a:p>
                  </a:txBody>
                  <a:tcPr marL="52664" marR="52664" marT="0" marB="0"/>
                </a:tc>
              </a:tr>
              <a:tr h="423138">
                <a:tc>
                  <a:txBody>
                    <a:bodyPr/>
                    <a:lstStyle/>
                    <a:p>
                      <a:pPr algn="l">
                        <a:lnSpc>
                          <a:spcPct val="115000"/>
                        </a:lnSpc>
                        <a:spcAft>
                          <a:spcPts val="1000"/>
                        </a:spcAft>
                      </a:pPr>
                      <a:r>
                        <a:rPr lang="en-GB" sz="1400">
                          <a:effectLst/>
                        </a:rPr>
                        <a:t>Roles and Responsibilities, financial responsibilities, cooperation</a:t>
                      </a:r>
                      <a:endParaRPr lang="nb-NO" sz="1400">
                        <a:effectLst/>
                        <a:latin typeface="Calibri"/>
                        <a:ea typeface="Times New Roman"/>
                        <a:cs typeface="Times New Roman"/>
                      </a:endParaRPr>
                    </a:p>
                  </a:txBody>
                  <a:tcPr marL="52664" marR="52664" marT="0" marB="0"/>
                </a:tc>
                <a:tc>
                  <a:txBody>
                    <a:bodyPr/>
                    <a:lstStyle/>
                    <a:p>
                      <a:pPr algn="l">
                        <a:lnSpc>
                          <a:spcPct val="115000"/>
                        </a:lnSpc>
                        <a:spcAft>
                          <a:spcPts val="1000"/>
                        </a:spcAft>
                      </a:pPr>
                      <a:r>
                        <a:rPr lang="en-GB" sz="1400" dirty="0">
                          <a:effectLst/>
                        </a:rPr>
                        <a:t>This segment should clarify and define the different key roles and responsibilities for participants involved in the long-term preservation of data. </a:t>
                      </a:r>
                      <a:endParaRPr lang="nb-NO" sz="1400" dirty="0">
                        <a:effectLst/>
                        <a:latin typeface="Calibri"/>
                        <a:ea typeface="Times New Roman"/>
                        <a:cs typeface="Times New Roman"/>
                      </a:endParaRPr>
                    </a:p>
                  </a:txBody>
                  <a:tcPr marL="52664" marR="52664" marT="0" marB="0"/>
                </a:tc>
              </a:tr>
            </a:tbl>
          </a:graphicData>
        </a:graphic>
      </p:graphicFrame>
      <p:pic>
        <p:nvPicPr>
          <p:cNvPr id="5" name="Picture 2"/>
          <p:cNvPicPr>
            <a:picLocks noChangeAspect="1" noChangeArrowheads="1"/>
          </p:cNvPicPr>
          <p:nvPr/>
        </p:nvPicPr>
        <p:blipFill>
          <a:blip r:embed="rId3"/>
          <a:srcRect/>
          <a:stretch>
            <a:fillRect/>
          </a:stretch>
        </p:blipFill>
        <p:spPr bwMode="auto">
          <a:xfrm>
            <a:off x="257175" y="304800"/>
            <a:ext cx="1571625" cy="523875"/>
          </a:xfrm>
          <a:prstGeom prst="rect">
            <a:avLst/>
          </a:prstGeom>
          <a:noFill/>
          <a:ln w="9525">
            <a:noFill/>
            <a:miter lim="800000"/>
            <a:headEnd/>
            <a:tailEnd/>
          </a:ln>
        </p:spPr>
      </p:pic>
      <p:sp>
        <p:nvSpPr>
          <p:cNvPr id="6" name="Rektangel 4"/>
          <p:cNvSpPr>
            <a:spLocks noChangeArrowheads="1"/>
          </p:cNvSpPr>
          <p:nvPr/>
        </p:nvSpPr>
        <p:spPr bwMode="auto">
          <a:xfrm>
            <a:off x="2286000" y="457200"/>
            <a:ext cx="5562600" cy="400110"/>
          </a:xfrm>
          <a:prstGeom prst="rect">
            <a:avLst/>
          </a:prstGeom>
          <a:noFill/>
          <a:ln>
            <a:noFill/>
          </a:ln>
          <a:extLst/>
        </p:spPr>
        <p:txBody>
          <a:bodyPr wrap="square">
            <a:spAutoFit/>
          </a:bodyPr>
          <a:lstStyle/>
          <a:p>
            <a:pPr fontAlgn="auto">
              <a:spcBef>
                <a:spcPts val="0"/>
              </a:spcBef>
              <a:spcAft>
                <a:spcPts val="0"/>
              </a:spcAft>
              <a:defRPr/>
            </a:pPr>
            <a:r>
              <a:rPr lang="en-GB" sz="2000" b="1" dirty="0">
                <a:solidFill>
                  <a:schemeClr val="accent1">
                    <a:lumMod val="75000"/>
                  </a:schemeClr>
                </a:solidFill>
                <a:latin typeface="Calibri"/>
                <a:cs typeface="Calibri"/>
              </a:rPr>
              <a:t>Preservation Policy – Recommended elements</a:t>
            </a:r>
          </a:p>
        </p:txBody>
      </p:sp>
      <p:sp>
        <p:nvSpPr>
          <p:cNvPr id="3" name="Rectangle 2"/>
          <p:cNvSpPr/>
          <p:nvPr/>
        </p:nvSpPr>
        <p:spPr>
          <a:xfrm>
            <a:off x="1981200" y="1066800"/>
            <a:ext cx="5257800" cy="369332"/>
          </a:xfrm>
          <a:prstGeom prst="rect">
            <a:avLst/>
          </a:prstGeom>
        </p:spPr>
        <p:txBody>
          <a:bodyPr wrap="square">
            <a:spAutoFit/>
          </a:bodyPr>
          <a:lstStyle/>
          <a:p>
            <a:pPr algn="ctr"/>
            <a:r>
              <a:rPr lang="en-US" dirty="0">
                <a:solidFill>
                  <a:schemeClr val="accent1">
                    <a:lumMod val="75000"/>
                  </a:schemeClr>
                </a:solidFill>
              </a:rPr>
              <a:t>Part one: Context and purpose of the </a:t>
            </a:r>
            <a:r>
              <a:rPr lang="en-GB" dirty="0">
                <a:solidFill>
                  <a:schemeClr val="accent1">
                    <a:lumMod val="75000"/>
                  </a:schemeClr>
                </a:solidFill>
              </a:rPr>
              <a:t>organisation</a:t>
            </a:r>
          </a:p>
        </p:txBody>
      </p:sp>
    </p:spTree>
    <p:extLst>
      <p:ext uri="{BB962C8B-B14F-4D97-AF65-F5344CB8AC3E}">
        <p14:creationId xmlns:p14="http://schemas.microsoft.com/office/powerpoint/2010/main" val="32192654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vrundet rektangel 3"/>
          <p:cNvSpPr/>
          <p:nvPr/>
        </p:nvSpPr>
        <p:spPr>
          <a:xfrm>
            <a:off x="170419" y="901402"/>
            <a:ext cx="8839200" cy="5651799"/>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graphicFrame>
        <p:nvGraphicFramePr>
          <p:cNvPr id="3" name="Tabell 2"/>
          <p:cNvGraphicFramePr>
            <a:graphicFrameLocks noGrp="1"/>
          </p:cNvGraphicFramePr>
          <p:nvPr>
            <p:extLst>
              <p:ext uri="{D42A27DB-BD31-4B8C-83A1-F6EECF244321}">
                <p14:modId xmlns:p14="http://schemas.microsoft.com/office/powerpoint/2010/main" val="2381867644"/>
              </p:ext>
            </p:extLst>
          </p:nvPr>
        </p:nvGraphicFramePr>
        <p:xfrm>
          <a:off x="665719" y="1143000"/>
          <a:ext cx="7848600" cy="5329579"/>
        </p:xfrm>
        <a:graphic>
          <a:graphicData uri="http://schemas.openxmlformats.org/drawingml/2006/table">
            <a:tbl>
              <a:tblPr firstRow="1" firstCol="1" bandRow="1">
                <a:tableStyleId>{5C22544A-7EE6-4342-B048-85BDC9FD1C3A}</a:tableStyleId>
              </a:tblPr>
              <a:tblGrid>
                <a:gridCol w="3146406"/>
                <a:gridCol w="4702194"/>
              </a:tblGrid>
              <a:tr h="282092">
                <a:tc>
                  <a:txBody>
                    <a:bodyPr/>
                    <a:lstStyle/>
                    <a:p>
                      <a:pPr algn="l">
                        <a:lnSpc>
                          <a:spcPct val="115000"/>
                        </a:lnSpc>
                        <a:spcAft>
                          <a:spcPts val="1000"/>
                        </a:spcAft>
                      </a:pPr>
                      <a:r>
                        <a:rPr lang="en-GB" sz="1400" dirty="0">
                          <a:effectLst/>
                        </a:rPr>
                        <a:t>Policy Element</a:t>
                      </a:r>
                      <a:endParaRPr lang="nb-NO" sz="1400" dirty="0">
                        <a:effectLst/>
                        <a:latin typeface="Calibri"/>
                        <a:ea typeface="Times New Roman"/>
                        <a:cs typeface="Times New Roman"/>
                      </a:endParaRPr>
                    </a:p>
                  </a:txBody>
                  <a:tcPr marL="52664" marR="52664" marT="0" marB="0"/>
                </a:tc>
                <a:tc>
                  <a:txBody>
                    <a:bodyPr/>
                    <a:lstStyle/>
                    <a:p>
                      <a:pPr algn="l">
                        <a:lnSpc>
                          <a:spcPct val="115000"/>
                        </a:lnSpc>
                        <a:spcAft>
                          <a:spcPts val="1000"/>
                        </a:spcAft>
                      </a:pPr>
                      <a:r>
                        <a:rPr lang="en-GB" sz="1400" dirty="0">
                          <a:effectLst/>
                        </a:rPr>
                        <a:t>Description</a:t>
                      </a:r>
                      <a:endParaRPr lang="nb-NO" sz="1400" dirty="0">
                        <a:effectLst/>
                        <a:latin typeface="Calibri"/>
                        <a:ea typeface="Times New Roman"/>
                        <a:cs typeface="Times New Roman"/>
                      </a:endParaRPr>
                    </a:p>
                  </a:txBody>
                  <a:tcPr marL="52664" marR="52664" marT="0" marB="0"/>
                </a:tc>
              </a:tr>
              <a:tr h="282092">
                <a:tc>
                  <a:txBody>
                    <a:bodyPr/>
                    <a:lstStyle/>
                    <a:p>
                      <a:pPr algn="l">
                        <a:lnSpc>
                          <a:spcPct val="115000"/>
                        </a:lnSpc>
                        <a:spcAft>
                          <a:spcPts val="1000"/>
                        </a:spcAft>
                      </a:pPr>
                      <a:r>
                        <a:rPr lang="en-GB" sz="1200" dirty="0">
                          <a:effectLst/>
                        </a:rPr>
                        <a:t>Pre-ingest, selection and acquisition</a:t>
                      </a:r>
                      <a:endParaRPr lang="nb-NO" sz="1200" dirty="0">
                        <a:effectLst/>
                        <a:latin typeface="Calibri"/>
                        <a:ea typeface="Times New Roman"/>
                        <a:cs typeface="Times New Roman"/>
                      </a:endParaRPr>
                    </a:p>
                  </a:txBody>
                  <a:tcPr marL="52664" marR="52664" marT="0" marB="0"/>
                </a:tc>
                <a:tc>
                  <a:txBody>
                    <a:bodyPr/>
                    <a:lstStyle/>
                    <a:p>
                      <a:pPr algn="l">
                        <a:lnSpc>
                          <a:spcPct val="115000"/>
                        </a:lnSpc>
                        <a:spcAft>
                          <a:spcPts val="1000"/>
                        </a:spcAft>
                      </a:pPr>
                      <a:r>
                        <a:rPr lang="en-GB" sz="1200" dirty="0">
                          <a:effectLst/>
                        </a:rPr>
                        <a:t>This segment provides the rationale and processes for developing and retaining collections based on specific parameters.</a:t>
                      </a:r>
                      <a:endParaRPr lang="nb-NO" sz="1200" dirty="0">
                        <a:effectLst/>
                        <a:latin typeface="Calibri"/>
                        <a:ea typeface="Times New Roman"/>
                        <a:cs typeface="Times New Roman"/>
                      </a:endParaRPr>
                    </a:p>
                  </a:txBody>
                  <a:tcPr marL="52664" marR="52664" marT="0" marB="0"/>
                </a:tc>
              </a:tr>
              <a:tr h="282092">
                <a:tc>
                  <a:txBody>
                    <a:bodyPr/>
                    <a:lstStyle/>
                    <a:p>
                      <a:pPr algn="l">
                        <a:lnSpc>
                          <a:spcPct val="115000"/>
                        </a:lnSpc>
                        <a:spcAft>
                          <a:spcPts val="1000"/>
                        </a:spcAft>
                      </a:pPr>
                      <a:r>
                        <a:rPr lang="en-GB" sz="1200" dirty="0">
                          <a:effectLst/>
                        </a:rPr>
                        <a:t>Ingest, communication with the depositor</a:t>
                      </a:r>
                      <a:endParaRPr lang="nb-NO" sz="1200" dirty="0">
                        <a:effectLst/>
                        <a:latin typeface="Calibri"/>
                        <a:ea typeface="Times New Roman"/>
                        <a:cs typeface="Times New Roman"/>
                      </a:endParaRPr>
                    </a:p>
                  </a:txBody>
                  <a:tcPr marL="52664" marR="52664" marT="0" marB="0"/>
                </a:tc>
                <a:tc>
                  <a:txBody>
                    <a:bodyPr/>
                    <a:lstStyle/>
                    <a:p>
                      <a:pPr algn="l">
                        <a:lnSpc>
                          <a:spcPct val="115000"/>
                        </a:lnSpc>
                        <a:spcAft>
                          <a:spcPts val="1000"/>
                        </a:spcAft>
                      </a:pPr>
                      <a:r>
                        <a:rPr lang="en-GB" sz="1200" dirty="0">
                          <a:effectLst/>
                        </a:rPr>
                        <a:t>Describes the processing of the data object before it is entered into the archive.</a:t>
                      </a:r>
                      <a:endParaRPr lang="nb-NO" sz="1200" dirty="0">
                        <a:effectLst/>
                        <a:latin typeface="Calibri"/>
                        <a:ea typeface="Times New Roman"/>
                        <a:cs typeface="Times New Roman"/>
                      </a:endParaRPr>
                    </a:p>
                  </a:txBody>
                  <a:tcPr marL="52664" marR="52664" marT="0" marB="0"/>
                </a:tc>
              </a:tr>
              <a:tr h="454482">
                <a:tc>
                  <a:txBody>
                    <a:bodyPr/>
                    <a:lstStyle/>
                    <a:p>
                      <a:pPr algn="l">
                        <a:lnSpc>
                          <a:spcPct val="115000"/>
                        </a:lnSpc>
                        <a:spcAft>
                          <a:spcPts val="1000"/>
                        </a:spcAft>
                      </a:pPr>
                      <a:r>
                        <a:rPr lang="en-GB" sz="1200" dirty="0">
                          <a:effectLst/>
                        </a:rPr>
                        <a:t>Preservation strategy</a:t>
                      </a:r>
                      <a:endParaRPr lang="nb-NO" sz="1200" dirty="0">
                        <a:effectLst/>
                        <a:latin typeface="Calibri"/>
                        <a:ea typeface="Times New Roman"/>
                        <a:cs typeface="Times New Roman"/>
                      </a:endParaRPr>
                    </a:p>
                  </a:txBody>
                  <a:tcPr marL="52664" marR="52664" marT="0" marB="0"/>
                </a:tc>
                <a:tc>
                  <a:txBody>
                    <a:bodyPr/>
                    <a:lstStyle/>
                    <a:p>
                      <a:pPr algn="l">
                        <a:lnSpc>
                          <a:spcPct val="115000"/>
                        </a:lnSpc>
                        <a:spcAft>
                          <a:spcPts val="1000"/>
                        </a:spcAft>
                      </a:pPr>
                      <a:r>
                        <a:rPr lang="en-GB" sz="1200" dirty="0">
                          <a:effectLst/>
                        </a:rPr>
                        <a:t>Outlines how the organisation approaches the storage of its data collections (e.g. bit stream preservation, transformation to an open format, rendering, emulation, migration, etc.).</a:t>
                      </a:r>
                      <a:endParaRPr lang="nb-NO" sz="1200" dirty="0">
                        <a:effectLst/>
                        <a:latin typeface="Calibri"/>
                        <a:ea typeface="Times New Roman"/>
                        <a:cs typeface="Times New Roman"/>
                      </a:endParaRPr>
                    </a:p>
                  </a:txBody>
                  <a:tcPr marL="52664" marR="52664" marT="0" marB="0"/>
                </a:tc>
              </a:tr>
              <a:tr h="423138">
                <a:tc>
                  <a:txBody>
                    <a:bodyPr/>
                    <a:lstStyle/>
                    <a:p>
                      <a:pPr algn="l">
                        <a:lnSpc>
                          <a:spcPct val="115000"/>
                        </a:lnSpc>
                        <a:spcAft>
                          <a:spcPts val="1000"/>
                        </a:spcAft>
                      </a:pPr>
                      <a:r>
                        <a:rPr lang="en-GB" sz="1200" dirty="0">
                          <a:effectLst/>
                        </a:rPr>
                        <a:t>Archival storage, security</a:t>
                      </a:r>
                      <a:endParaRPr lang="nb-NO" sz="1200" dirty="0">
                        <a:effectLst/>
                        <a:latin typeface="Calibri"/>
                        <a:ea typeface="Times New Roman"/>
                        <a:cs typeface="Times New Roman"/>
                      </a:endParaRPr>
                    </a:p>
                  </a:txBody>
                  <a:tcPr marL="52664" marR="52664" marT="0" marB="0"/>
                </a:tc>
                <a:tc>
                  <a:txBody>
                    <a:bodyPr/>
                    <a:lstStyle/>
                    <a:p>
                      <a:pPr algn="l">
                        <a:lnSpc>
                          <a:spcPct val="115000"/>
                        </a:lnSpc>
                        <a:spcAft>
                          <a:spcPts val="1000"/>
                        </a:spcAft>
                      </a:pPr>
                      <a:r>
                        <a:rPr lang="en-GB" sz="1200" dirty="0">
                          <a:effectLst/>
                        </a:rPr>
                        <a:t>Specifies the organization’s commitment and approach to ensuring the accuracy, completeness, authenticity, integrity, and long-term protection of the organization’s data assets.</a:t>
                      </a:r>
                      <a:endParaRPr lang="nb-NO" sz="1200" dirty="0">
                        <a:effectLst/>
                        <a:latin typeface="Calibri"/>
                        <a:ea typeface="Times New Roman"/>
                        <a:cs typeface="Times New Roman"/>
                      </a:endParaRPr>
                    </a:p>
                  </a:txBody>
                  <a:tcPr marL="52664" marR="52664" marT="0" marB="0"/>
                </a:tc>
              </a:tr>
              <a:tr h="282092">
                <a:tc>
                  <a:txBody>
                    <a:bodyPr/>
                    <a:lstStyle/>
                    <a:p>
                      <a:pPr algn="l">
                        <a:lnSpc>
                          <a:spcPct val="115000"/>
                        </a:lnSpc>
                        <a:spcAft>
                          <a:spcPts val="1000"/>
                        </a:spcAft>
                      </a:pPr>
                      <a:r>
                        <a:rPr lang="en-GB" sz="1200">
                          <a:effectLst/>
                        </a:rPr>
                        <a:t>Risk management</a:t>
                      </a:r>
                      <a:endParaRPr lang="nb-NO" sz="1200">
                        <a:effectLst/>
                        <a:latin typeface="Calibri"/>
                        <a:ea typeface="Times New Roman"/>
                        <a:cs typeface="Times New Roman"/>
                      </a:endParaRPr>
                    </a:p>
                  </a:txBody>
                  <a:tcPr marL="52664" marR="52664" marT="0" marB="0"/>
                </a:tc>
                <a:tc>
                  <a:txBody>
                    <a:bodyPr/>
                    <a:lstStyle/>
                    <a:p>
                      <a:pPr algn="l">
                        <a:lnSpc>
                          <a:spcPct val="115000"/>
                        </a:lnSpc>
                        <a:spcAft>
                          <a:spcPts val="1000"/>
                        </a:spcAft>
                      </a:pPr>
                      <a:r>
                        <a:rPr lang="en-GB" sz="1200" dirty="0">
                          <a:effectLst/>
                        </a:rPr>
                        <a:t>Describes measures on how the organisation achieves a secure and trustworthy technical infrastructure.</a:t>
                      </a:r>
                      <a:endParaRPr lang="nb-NO" sz="1200" dirty="0">
                        <a:effectLst/>
                        <a:latin typeface="Calibri"/>
                        <a:ea typeface="Times New Roman"/>
                        <a:cs typeface="Times New Roman"/>
                      </a:endParaRPr>
                    </a:p>
                  </a:txBody>
                  <a:tcPr marL="52664" marR="52664" marT="0" marB="0"/>
                </a:tc>
              </a:tr>
              <a:tr h="563074">
                <a:tc>
                  <a:txBody>
                    <a:bodyPr/>
                    <a:lstStyle/>
                    <a:p>
                      <a:pPr algn="l">
                        <a:lnSpc>
                          <a:spcPct val="115000"/>
                        </a:lnSpc>
                        <a:spcAft>
                          <a:spcPts val="1000"/>
                        </a:spcAft>
                      </a:pPr>
                      <a:r>
                        <a:rPr lang="en-GB" sz="1200">
                          <a:effectLst/>
                        </a:rPr>
                        <a:t>Data management, curation, metadata</a:t>
                      </a:r>
                      <a:endParaRPr lang="nb-NO" sz="1200">
                        <a:effectLst/>
                        <a:latin typeface="Calibri"/>
                        <a:ea typeface="Times New Roman"/>
                        <a:cs typeface="Times New Roman"/>
                      </a:endParaRPr>
                    </a:p>
                  </a:txBody>
                  <a:tcPr marL="52664" marR="52664" marT="0" marB="0"/>
                </a:tc>
                <a:tc>
                  <a:txBody>
                    <a:bodyPr/>
                    <a:lstStyle/>
                    <a:p>
                      <a:pPr algn="l">
                        <a:lnSpc>
                          <a:spcPct val="115000"/>
                        </a:lnSpc>
                        <a:spcAft>
                          <a:spcPts val="1000"/>
                        </a:spcAft>
                      </a:pPr>
                      <a:r>
                        <a:rPr lang="en-GB" sz="1200" dirty="0">
                          <a:effectLst/>
                        </a:rPr>
                        <a:t>Outline of the metadata schema in use. Specifies how the different sections of the schema are structured (e.g. descriptive metadata, structural metadata, administrative metadata, preservation metadata, etc.).</a:t>
                      </a:r>
                      <a:endParaRPr lang="nb-NO" sz="1200" dirty="0">
                        <a:effectLst/>
                        <a:latin typeface="Calibri"/>
                        <a:ea typeface="Times New Roman"/>
                        <a:cs typeface="Times New Roman"/>
                      </a:endParaRPr>
                    </a:p>
                  </a:txBody>
                  <a:tcPr marL="52664" marR="52664" marT="0" marB="0"/>
                </a:tc>
              </a:tr>
              <a:tr h="282092">
                <a:tc>
                  <a:txBody>
                    <a:bodyPr/>
                    <a:lstStyle/>
                    <a:p>
                      <a:pPr algn="l">
                        <a:lnSpc>
                          <a:spcPct val="115000"/>
                        </a:lnSpc>
                        <a:spcAft>
                          <a:spcPts val="1000"/>
                        </a:spcAft>
                      </a:pPr>
                      <a:r>
                        <a:rPr lang="en-GB" sz="1200">
                          <a:effectLst/>
                        </a:rPr>
                        <a:t>Access, use, re-use</a:t>
                      </a:r>
                      <a:endParaRPr lang="nb-NO" sz="1200">
                        <a:effectLst/>
                        <a:latin typeface="Calibri"/>
                        <a:ea typeface="Times New Roman"/>
                        <a:cs typeface="Times New Roman"/>
                      </a:endParaRPr>
                    </a:p>
                  </a:txBody>
                  <a:tcPr marL="52664" marR="52664" marT="0" marB="0"/>
                </a:tc>
                <a:tc>
                  <a:txBody>
                    <a:bodyPr/>
                    <a:lstStyle/>
                    <a:p>
                      <a:pPr algn="l">
                        <a:lnSpc>
                          <a:spcPct val="115000"/>
                        </a:lnSpc>
                        <a:spcAft>
                          <a:spcPts val="1000"/>
                        </a:spcAft>
                      </a:pPr>
                      <a:r>
                        <a:rPr lang="en-GB" sz="1200" dirty="0">
                          <a:effectLst/>
                        </a:rPr>
                        <a:t>Identifies how end users interact with the archive to find, request and receive data and metadata.</a:t>
                      </a:r>
                      <a:endParaRPr lang="nb-NO" sz="1200" dirty="0">
                        <a:effectLst/>
                        <a:latin typeface="Calibri"/>
                        <a:ea typeface="Times New Roman"/>
                        <a:cs typeface="Times New Roman"/>
                      </a:endParaRPr>
                    </a:p>
                  </a:txBody>
                  <a:tcPr marL="52664" marR="52664" marT="0" marB="0"/>
                </a:tc>
              </a:tr>
              <a:tr h="282092">
                <a:tc>
                  <a:txBody>
                    <a:bodyPr/>
                    <a:lstStyle/>
                    <a:p>
                      <a:pPr algn="l">
                        <a:lnSpc>
                          <a:spcPct val="115000"/>
                        </a:lnSpc>
                        <a:spcAft>
                          <a:spcPts val="1000"/>
                        </a:spcAft>
                      </a:pPr>
                      <a:r>
                        <a:rPr lang="en-GB" sz="1200">
                          <a:effectLst/>
                        </a:rPr>
                        <a:t>Intellectual property</a:t>
                      </a:r>
                      <a:endParaRPr lang="nb-NO" sz="1200">
                        <a:effectLst/>
                        <a:latin typeface="Calibri"/>
                        <a:ea typeface="Times New Roman"/>
                        <a:cs typeface="Times New Roman"/>
                      </a:endParaRPr>
                    </a:p>
                  </a:txBody>
                  <a:tcPr marL="52664" marR="52664" marT="0" marB="0"/>
                </a:tc>
                <a:tc>
                  <a:txBody>
                    <a:bodyPr/>
                    <a:lstStyle/>
                    <a:p>
                      <a:pPr algn="l">
                        <a:lnSpc>
                          <a:spcPct val="115000"/>
                        </a:lnSpc>
                        <a:spcAft>
                          <a:spcPts val="1000"/>
                        </a:spcAft>
                      </a:pPr>
                      <a:r>
                        <a:rPr lang="en-GB" sz="1200" dirty="0">
                          <a:effectLst/>
                        </a:rPr>
                        <a:t>This element describes how the organisation plans to recognise and deals with copyright issues.</a:t>
                      </a:r>
                      <a:endParaRPr lang="nb-NO" sz="1200" dirty="0">
                        <a:effectLst/>
                        <a:latin typeface="Calibri"/>
                        <a:ea typeface="Times New Roman"/>
                        <a:cs typeface="Times New Roman"/>
                      </a:endParaRPr>
                    </a:p>
                  </a:txBody>
                  <a:tcPr marL="52664" marR="52664" marT="0" marB="0"/>
                </a:tc>
              </a:tr>
              <a:tr h="564185">
                <a:tc>
                  <a:txBody>
                    <a:bodyPr/>
                    <a:lstStyle/>
                    <a:p>
                      <a:pPr algn="l">
                        <a:lnSpc>
                          <a:spcPct val="115000"/>
                        </a:lnSpc>
                        <a:spcAft>
                          <a:spcPts val="1000"/>
                        </a:spcAft>
                      </a:pPr>
                      <a:r>
                        <a:rPr lang="en-GB" sz="1200">
                          <a:effectLst/>
                        </a:rPr>
                        <a:t>Policy review, certification</a:t>
                      </a:r>
                      <a:endParaRPr lang="nb-NO" sz="1200">
                        <a:effectLst/>
                        <a:latin typeface="Calibri"/>
                        <a:ea typeface="Times New Roman"/>
                        <a:cs typeface="Times New Roman"/>
                      </a:endParaRPr>
                    </a:p>
                  </a:txBody>
                  <a:tcPr marL="52664" marR="52664" marT="0" marB="0"/>
                </a:tc>
                <a:tc>
                  <a:txBody>
                    <a:bodyPr/>
                    <a:lstStyle/>
                    <a:p>
                      <a:pPr algn="l">
                        <a:lnSpc>
                          <a:spcPct val="115000"/>
                        </a:lnSpc>
                        <a:spcAft>
                          <a:spcPts val="1000"/>
                        </a:spcAft>
                      </a:pPr>
                      <a:r>
                        <a:rPr lang="en-GB" sz="1200" dirty="0">
                          <a:effectLst/>
                        </a:rPr>
                        <a:t>Statement on how often a review of the policy is carried out (e.g. annually, biannually). Additionally it should include a section on how the data centre is, or aims to become, formally a trustworthy long-term preservation service</a:t>
                      </a:r>
                      <a:endParaRPr lang="nb-NO" sz="1200" dirty="0">
                        <a:effectLst/>
                        <a:latin typeface="Calibri"/>
                        <a:ea typeface="Times New Roman"/>
                        <a:cs typeface="Times New Roman"/>
                      </a:endParaRPr>
                    </a:p>
                  </a:txBody>
                  <a:tcPr marL="52664" marR="52664" marT="0" marB="0"/>
                </a:tc>
              </a:tr>
            </a:tbl>
          </a:graphicData>
        </a:graphic>
      </p:graphicFrame>
      <p:pic>
        <p:nvPicPr>
          <p:cNvPr id="5" name="Picture 2"/>
          <p:cNvPicPr>
            <a:picLocks noChangeAspect="1" noChangeArrowheads="1"/>
          </p:cNvPicPr>
          <p:nvPr/>
        </p:nvPicPr>
        <p:blipFill>
          <a:blip r:embed="rId3"/>
          <a:srcRect/>
          <a:stretch>
            <a:fillRect/>
          </a:stretch>
        </p:blipFill>
        <p:spPr bwMode="auto">
          <a:xfrm>
            <a:off x="257175" y="304800"/>
            <a:ext cx="1571625" cy="523875"/>
          </a:xfrm>
          <a:prstGeom prst="rect">
            <a:avLst/>
          </a:prstGeom>
          <a:noFill/>
          <a:ln w="9525">
            <a:noFill/>
            <a:miter lim="800000"/>
            <a:headEnd/>
            <a:tailEnd/>
          </a:ln>
        </p:spPr>
      </p:pic>
      <p:sp>
        <p:nvSpPr>
          <p:cNvPr id="6" name="Rektangel 4"/>
          <p:cNvSpPr>
            <a:spLocks noChangeArrowheads="1"/>
          </p:cNvSpPr>
          <p:nvPr/>
        </p:nvSpPr>
        <p:spPr bwMode="auto">
          <a:xfrm>
            <a:off x="2286000" y="152400"/>
            <a:ext cx="5562600" cy="400110"/>
          </a:xfrm>
          <a:prstGeom prst="rect">
            <a:avLst/>
          </a:prstGeom>
          <a:noFill/>
          <a:ln>
            <a:noFill/>
          </a:ln>
          <a:extLst/>
        </p:spPr>
        <p:txBody>
          <a:bodyPr wrap="square">
            <a:spAutoFit/>
          </a:bodyPr>
          <a:lstStyle/>
          <a:p>
            <a:pPr fontAlgn="auto">
              <a:spcBef>
                <a:spcPts val="0"/>
              </a:spcBef>
              <a:spcAft>
                <a:spcPts val="0"/>
              </a:spcAft>
              <a:defRPr/>
            </a:pPr>
            <a:r>
              <a:rPr lang="en-GB" sz="2000" b="1" dirty="0">
                <a:solidFill>
                  <a:schemeClr val="accent1">
                    <a:lumMod val="75000"/>
                  </a:schemeClr>
                </a:solidFill>
                <a:latin typeface="Calibri"/>
                <a:cs typeface="Calibri"/>
              </a:rPr>
              <a:t>Preservation Policy – Recommended elements</a:t>
            </a:r>
          </a:p>
        </p:txBody>
      </p:sp>
      <p:sp>
        <p:nvSpPr>
          <p:cNvPr id="2" name="Rectangle 1"/>
          <p:cNvSpPr/>
          <p:nvPr/>
        </p:nvSpPr>
        <p:spPr>
          <a:xfrm>
            <a:off x="2971800" y="533400"/>
            <a:ext cx="3584598" cy="369332"/>
          </a:xfrm>
          <a:prstGeom prst="rect">
            <a:avLst/>
          </a:prstGeom>
        </p:spPr>
        <p:txBody>
          <a:bodyPr wrap="none">
            <a:spAutoFit/>
          </a:bodyPr>
          <a:lstStyle/>
          <a:p>
            <a:pPr algn="ctr"/>
            <a:r>
              <a:rPr lang="en-US" dirty="0">
                <a:solidFill>
                  <a:schemeClr val="accent1">
                    <a:lumMod val="75000"/>
                  </a:schemeClr>
                </a:solidFill>
              </a:rPr>
              <a:t>Part two: </a:t>
            </a:r>
            <a:r>
              <a:rPr lang="en-GB" dirty="0">
                <a:solidFill>
                  <a:schemeClr val="accent1">
                    <a:lumMod val="75000"/>
                  </a:schemeClr>
                </a:solidFill>
              </a:rPr>
              <a:t>Implementation</a:t>
            </a:r>
            <a:r>
              <a:rPr lang="nb-NO" dirty="0">
                <a:solidFill>
                  <a:schemeClr val="accent1">
                    <a:lumMod val="75000"/>
                  </a:schemeClr>
                </a:solidFill>
              </a:rPr>
              <a:t> </a:t>
            </a:r>
            <a:r>
              <a:rPr lang="en-GB" dirty="0">
                <a:solidFill>
                  <a:schemeClr val="accent1">
                    <a:lumMod val="75000"/>
                  </a:schemeClr>
                </a:solidFill>
              </a:rPr>
              <a:t>clauses</a:t>
            </a:r>
          </a:p>
        </p:txBody>
      </p:sp>
    </p:spTree>
    <p:extLst>
      <p:ext uri="{BB962C8B-B14F-4D97-AF65-F5344CB8AC3E}">
        <p14:creationId xmlns:p14="http://schemas.microsoft.com/office/powerpoint/2010/main" val="3150097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vrundet rektangel 3"/>
          <p:cNvSpPr/>
          <p:nvPr/>
        </p:nvSpPr>
        <p:spPr>
          <a:xfrm>
            <a:off x="170419" y="901402"/>
            <a:ext cx="8839200" cy="5651799"/>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txBody>
          <a:bodyPr/>
          <a:lstStyle/>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sz="2800" b="1" smtClean="0"/>
          </a:p>
          <a:p>
            <a:pPr algn="ctr"/>
            <a:r>
              <a:rPr lang="en-US" sz="2800" b="1" smtClean="0"/>
              <a:t>Thanks </a:t>
            </a:r>
            <a:r>
              <a:rPr lang="en-US" sz="2800" b="1" dirty="0" smtClean="0"/>
              <a:t>for </a:t>
            </a:r>
            <a:r>
              <a:rPr lang="en-US" sz="2800" b="1" smtClean="0"/>
              <a:t>listening!</a:t>
            </a:r>
            <a:endParaRPr lang="en-US" sz="2800" b="1" dirty="0" smtClean="0"/>
          </a:p>
        </p:txBody>
      </p:sp>
      <p:pic>
        <p:nvPicPr>
          <p:cNvPr id="5" name="Picture 2"/>
          <p:cNvPicPr>
            <a:picLocks noChangeAspect="1" noChangeArrowheads="1"/>
          </p:cNvPicPr>
          <p:nvPr/>
        </p:nvPicPr>
        <p:blipFill>
          <a:blip r:embed="rId3"/>
          <a:srcRect/>
          <a:stretch>
            <a:fillRect/>
          </a:stretch>
        </p:blipFill>
        <p:spPr bwMode="auto">
          <a:xfrm>
            <a:off x="257175" y="304800"/>
            <a:ext cx="1571625" cy="523875"/>
          </a:xfrm>
          <a:prstGeom prst="rect">
            <a:avLst/>
          </a:prstGeom>
          <a:noFill/>
          <a:ln w="9525">
            <a:noFill/>
            <a:miter lim="800000"/>
            <a:headEnd/>
            <a:tailEnd/>
          </a:ln>
        </p:spPr>
      </p:pic>
    </p:spTree>
    <p:extLst>
      <p:ext uri="{BB962C8B-B14F-4D97-AF65-F5344CB8AC3E}">
        <p14:creationId xmlns:p14="http://schemas.microsoft.com/office/powerpoint/2010/main" val="98519261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vrundet rektangel 6"/>
          <p:cNvSpPr/>
          <p:nvPr/>
        </p:nvSpPr>
        <p:spPr>
          <a:xfrm>
            <a:off x="257175" y="1196976"/>
            <a:ext cx="8686800" cy="5508624"/>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2" name="Rektangel 1"/>
          <p:cNvSpPr/>
          <p:nvPr/>
        </p:nvSpPr>
        <p:spPr>
          <a:xfrm>
            <a:off x="533400" y="2075096"/>
            <a:ext cx="8229600" cy="3477875"/>
          </a:xfrm>
          <a:prstGeom prst="rect">
            <a:avLst/>
          </a:prstGeom>
        </p:spPr>
        <p:txBody>
          <a:bodyPr wrap="square">
            <a:spAutoFit/>
          </a:bodyPr>
          <a:lstStyle/>
          <a:p>
            <a:pPr lvl="0"/>
            <a:r>
              <a:rPr lang="en-GB" sz="2000" b="1" dirty="0" smtClean="0">
                <a:latin typeface="+mn-lt"/>
                <a:ea typeface="Verdana" panose="020B0604030504040204" pitchFamily="34" charset="0"/>
                <a:cs typeface="Verdana" panose="020B0604030504040204" pitchFamily="34" charset="0"/>
              </a:rPr>
              <a:t>Responsible</a:t>
            </a:r>
            <a:r>
              <a:rPr lang="en-GB" sz="2000" dirty="0">
                <a:latin typeface="+mn-lt"/>
                <a:ea typeface="Verdana" panose="020B0604030504040204" pitchFamily="34" charset="0"/>
                <a:cs typeface="Verdana" panose="020B0604030504040204" pitchFamily="34" charset="0"/>
              </a:rPr>
              <a:t>: Norwegian Social Science Data Services (NSD)</a:t>
            </a:r>
          </a:p>
          <a:p>
            <a:pPr marL="285750" lvl="0" indent="-285750">
              <a:buFont typeface="Arial" panose="020B0604020202020204" pitchFamily="34" charset="0"/>
              <a:buChar char="•"/>
            </a:pPr>
            <a:endParaRPr lang="en-GB" sz="2000" dirty="0">
              <a:latin typeface="+mn-lt"/>
              <a:ea typeface="Verdana" panose="020B0604030504040204" pitchFamily="34" charset="0"/>
              <a:cs typeface="Verdana" panose="020B0604030504040204" pitchFamily="34" charset="0"/>
            </a:endParaRPr>
          </a:p>
          <a:p>
            <a:pPr lvl="0"/>
            <a:r>
              <a:rPr lang="en-GB" sz="2000" b="1" dirty="0">
                <a:latin typeface="+mn-lt"/>
                <a:ea typeface="Verdana" panose="020B0604030504040204" pitchFamily="34" charset="0"/>
                <a:cs typeface="Verdana" panose="020B0604030504040204" pitchFamily="34" charset="0"/>
              </a:rPr>
              <a:t>Contributing Partners and Editors</a:t>
            </a:r>
            <a:r>
              <a:rPr lang="en-GB" sz="2000" dirty="0">
                <a:latin typeface="+mn-lt"/>
                <a:ea typeface="Verdana" panose="020B0604030504040204" pitchFamily="34" charset="0"/>
                <a:cs typeface="Verdana" panose="020B0604030504040204" pitchFamily="34" charset="0"/>
              </a:rPr>
              <a:t>: </a:t>
            </a:r>
            <a:endParaRPr lang="en-GB" sz="2000" dirty="0" smtClean="0">
              <a:latin typeface="+mn-lt"/>
              <a:ea typeface="Verdana" panose="020B0604030504040204" pitchFamily="34" charset="0"/>
              <a:cs typeface="Verdana" panose="020B0604030504040204" pitchFamily="34" charset="0"/>
            </a:endParaRPr>
          </a:p>
          <a:p>
            <a:pPr lvl="0"/>
            <a:endParaRPr lang="en-GB" sz="2000" dirty="0" smtClean="0">
              <a:latin typeface="+mn-lt"/>
              <a:ea typeface="Verdana" panose="020B0604030504040204" pitchFamily="34" charset="0"/>
              <a:cs typeface="Verdana" panose="020B0604030504040204" pitchFamily="34" charset="0"/>
            </a:endParaRPr>
          </a:p>
          <a:p>
            <a:pPr marL="342900" lvl="0" indent="-342900">
              <a:buFont typeface="Arial" panose="020B0604020202020204" pitchFamily="34" charset="0"/>
              <a:buChar char="•"/>
            </a:pPr>
            <a:r>
              <a:rPr lang="en-GB" sz="2000" dirty="0" smtClean="0">
                <a:latin typeface="+mn-lt"/>
                <a:ea typeface="Verdana" panose="020B0604030504040204" pitchFamily="34" charset="0"/>
                <a:cs typeface="Verdana" panose="020B0604030504040204" pitchFamily="34" charset="0"/>
              </a:rPr>
              <a:t>University of Bergen (</a:t>
            </a:r>
            <a:r>
              <a:rPr lang="en-GB" sz="2000" dirty="0" err="1">
                <a:latin typeface="+mn-lt"/>
                <a:ea typeface="Verdana" panose="020B0604030504040204" pitchFamily="34" charset="0"/>
                <a:cs typeface="Verdana" panose="020B0604030504040204" pitchFamily="34" charset="0"/>
              </a:rPr>
              <a:t>UiB</a:t>
            </a:r>
            <a:r>
              <a:rPr lang="en-GB" sz="2000" dirty="0" smtClean="0">
                <a:latin typeface="+mn-lt"/>
                <a:ea typeface="Verdana" panose="020B0604030504040204" pitchFamily="34" charset="0"/>
                <a:cs typeface="Verdana" panose="020B0604030504040204" pitchFamily="34" charset="0"/>
              </a:rPr>
              <a:t>)</a:t>
            </a:r>
          </a:p>
          <a:p>
            <a:pPr marL="342900" lvl="0" indent="-342900">
              <a:buFont typeface="Arial" panose="020B0604020202020204" pitchFamily="34" charset="0"/>
              <a:buChar char="•"/>
            </a:pPr>
            <a:endParaRPr lang="en-GB" sz="2000" dirty="0" smtClean="0">
              <a:latin typeface="+mn-lt"/>
              <a:ea typeface="Verdana" panose="020B0604030504040204" pitchFamily="34" charset="0"/>
              <a:cs typeface="Verdana" panose="020B0604030504040204" pitchFamily="34" charset="0"/>
            </a:endParaRPr>
          </a:p>
          <a:p>
            <a:pPr marL="342900" lvl="0" indent="-342900">
              <a:buFont typeface="Arial" panose="020B0604020202020204" pitchFamily="34" charset="0"/>
              <a:buChar char="•"/>
            </a:pPr>
            <a:r>
              <a:rPr lang="en-GB" sz="2000" dirty="0" smtClean="0">
                <a:latin typeface="+mn-lt"/>
                <a:ea typeface="Verdana" panose="020B0604030504040204" pitchFamily="34" charset="0"/>
                <a:cs typeface="Verdana" panose="020B0604030504040204" pitchFamily="34" charset="0"/>
              </a:rPr>
              <a:t>GESIS</a:t>
            </a:r>
          </a:p>
          <a:p>
            <a:pPr marL="342900" lvl="0" indent="-342900">
              <a:buFont typeface="Arial" panose="020B0604020202020204" pitchFamily="34" charset="0"/>
              <a:buChar char="•"/>
            </a:pPr>
            <a:endParaRPr lang="en-GB" sz="2000" dirty="0" smtClean="0">
              <a:latin typeface="+mn-lt"/>
              <a:ea typeface="Verdana" panose="020B0604030504040204" pitchFamily="34" charset="0"/>
              <a:cs typeface="Verdana" panose="020B0604030504040204" pitchFamily="34" charset="0"/>
            </a:endParaRPr>
          </a:p>
          <a:p>
            <a:pPr marL="342900" lvl="0" indent="-342900">
              <a:buFont typeface="Arial" panose="020B0604020202020204" pitchFamily="34" charset="0"/>
              <a:buChar char="•"/>
            </a:pPr>
            <a:r>
              <a:rPr lang="en-GB" sz="2000" dirty="0">
                <a:latin typeface="+mn-lt"/>
                <a:ea typeface="Verdana" panose="020B0604030504040204" pitchFamily="34" charset="0"/>
                <a:cs typeface="Verdana" panose="020B0604030504040204" pitchFamily="34" charset="0"/>
              </a:rPr>
              <a:t>University of </a:t>
            </a:r>
            <a:r>
              <a:rPr lang="en-GB" sz="2000" dirty="0" err="1" smtClean="0">
                <a:latin typeface="+mn-lt"/>
                <a:ea typeface="Verdana" panose="020B0604030504040204" pitchFamily="34" charset="0"/>
                <a:cs typeface="Verdana" panose="020B0604030504040204" pitchFamily="34" charset="0"/>
              </a:rPr>
              <a:t>Göttingen</a:t>
            </a:r>
            <a:r>
              <a:rPr lang="en-GB" sz="2000" dirty="0" smtClean="0">
                <a:latin typeface="+mn-lt"/>
                <a:ea typeface="Verdana" panose="020B0604030504040204" pitchFamily="34" charset="0"/>
                <a:cs typeface="Verdana" panose="020B0604030504040204" pitchFamily="34" charset="0"/>
              </a:rPr>
              <a:t> (UGOE)</a:t>
            </a:r>
          </a:p>
          <a:p>
            <a:pPr marL="342900" lvl="0" indent="-342900">
              <a:buFont typeface="Arial" panose="020B0604020202020204" pitchFamily="34" charset="0"/>
              <a:buChar char="•"/>
            </a:pPr>
            <a:endParaRPr lang="en-GB" sz="2000" dirty="0" smtClean="0">
              <a:latin typeface="+mn-lt"/>
              <a:ea typeface="Verdana" panose="020B0604030504040204" pitchFamily="34" charset="0"/>
              <a:cs typeface="Verdana" panose="020B0604030504040204" pitchFamily="34" charset="0"/>
            </a:endParaRPr>
          </a:p>
          <a:p>
            <a:pPr marL="342900" lvl="0" indent="-342900">
              <a:buFont typeface="Arial" panose="020B0604020202020204" pitchFamily="34" charset="0"/>
              <a:buChar char="•"/>
            </a:pPr>
            <a:r>
              <a:rPr lang="en-GB" sz="2000" dirty="0" smtClean="0">
                <a:latin typeface="+mn-lt"/>
                <a:ea typeface="Verdana" panose="020B0604030504040204" pitchFamily="34" charset="0"/>
                <a:cs typeface="Verdana" panose="020B0604030504040204" pitchFamily="34" charset="0"/>
              </a:rPr>
              <a:t>Finnish Social Science Data Archive </a:t>
            </a:r>
            <a:r>
              <a:rPr lang="en-GB" sz="2000" dirty="0">
                <a:latin typeface="+mn-lt"/>
                <a:ea typeface="Verdana" panose="020B0604030504040204" pitchFamily="34" charset="0"/>
                <a:cs typeface="Verdana" panose="020B0604030504040204" pitchFamily="34" charset="0"/>
              </a:rPr>
              <a:t>(FSD</a:t>
            </a:r>
            <a:r>
              <a:rPr lang="en-GB" sz="2000" dirty="0" smtClean="0">
                <a:latin typeface="+mn-lt"/>
                <a:ea typeface="Verdana" panose="020B0604030504040204" pitchFamily="34" charset="0"/>
                <a:cs typeface="Verdana" panose="020B0604030504040204" pitchFamily="34" charset="0"/>
              </a:rPr>
              <a:t>) </a:t>
            </a:r>
            <a:endParaRPr lang="en-GB" sz="2000" dirty="0">
              <a:latin typeface="+mn-lt"/>
              <a:ea typeface="Verdana" panose="020B0604030504040204" pitchFamily="34" charset="0"/>
              <a:cs typeface="Verdana" panose="020B0604030504040204" pitchFamily="34" charset="0"/>
            </a:endParaRPr>
          </a:p>
        </p:txBody>
      </p:sp>
      <p:pic>
        <p:nvPicPr>
          <p:cNvPr id="8" name="Picture 2"/>
          <p:cNvPicPr>
            <a:picLocks noChangeAspect="1" noChangeArrowheads="1"/>
          </p:cNvPicPr>
          <p:nvPr/>
        </p:nvPicPr>
        <p:blipFill>
          <a:blip r:embed="rId3"/>
          <a:srcRect/>
          <a:stretch>
            <a:fillRect/>
          </a:stretch>
        </p:blipFill>
        <p:spPr bwMode="auto">
          <a:xfrm>
            <a:off x="257175" y="304800"/>
            <a:ext cx="1571625" cy="523875"/>
          </a:xfrm>
          <a:prstGeom prst="rect">
            <a:avLst/>
          </a:prstGeom>
          <a:noFill/>
          <a:ln w="9525">
            <a:noFill/>
            <a:miter lim="800000"/>
            <a:headEnd/>
            <a:tailEnd/>
          </a:ln>
        </p:spPr>
      </p:pic>
      <p:sp>
        <p:nvSpPr>
          <p:cNvPr id="9" name="Rektangel 4"/>
          <p:cNvSpPr>
            <a:spLocks noChangeArrowheads="1"/>
          </p:cNvSpPr>
          <p:nvPr/>
        </p:nvSpPr>
        <p:spPr bwMode="auto">
          <a:xfrm>
            <a:off x="3276600" y="381000"/>
            <a:ext cx="2590800" cy="461665"/>
          </a:xfrm>
          <a:prstGeom prst="rect">
            <a:avLst/>
          </a:prstGeom>
          <a:noFill/>
          <a:ln>
            <a:noFill/>
          </a:ln>
          <a:extLst/>
        </p:spPr>
        <p:txBody>
          <a:bodyPr wrap="square">
            <a:spAutoFit/>
          </a:bodyPr>
          <a:lstStyle/>
          <a:p>
            <a:pPr algn="ctr" fontAlgn="auto">
              <a:spcBef>
                <a:spcPts val="0"/>
              </a:spcBef>
              <a:spcAft>
                <a:spcPts val="0"/>
              </a:spcAft>
              <a:defRPr/>
            </a:pPr>
            <a:r>
              <a:rPr lang="nb-NO" sz="2400" b="1" dirty="0" smtClean="0">
                <a:solidFill>
                  <a:schemeClr val="accent1">
                    <a:lumMod val="75000"/>
                  </a:schemeClr>
                </a:solidFill>
                <a:latin typeface="+mn-lt"/>
                <a:cs typeface="Times New Roman" pitchFamily="18" charset="0"/>
              </a:rPr>
              <a:t>Partners</a:t>
            </a:r>
            <a:endParaRPr lang="nb-NO" sz="2400" b="1" dirty="0">
              <a:solidFill>
                <a:schemeClr val="accent1">
                  <a:lumMod val="75000"/>
                </a:schemeClr>
              </a:solidFill>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vrundet rektangel 6"/>
          <p:cNvSpPr/>
          <p:nvPr/>
        </p:nvSpPr>
        <p:spPr>
          <a:xfrm>
            <a:off x="257175" y="1196976"/>
            <a:ext cx="8686800" cy="5508624"/>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2" name="Rektangel 1"/>
          <p:cNvSpPr/>
          <p:nvPr/>
        </p:nvSpPr>
        <p:spPr>
          <a:xfrm>
            <a:off x="533400" y="2075096"/>
            <a:ext cx="8229600" cy="3785652"/>
          </a:xfrm>
          <a:prstGeom prst="rect">
            <a:avLst/>
          </a:prstGeom>
        </p:spPr>
        <p:txBody>
          <a:bodyPr wrap="square">
            <a:spAutoFit/>
          </a:bodyPr>
          <a:lstStyle/>
          <a:p>
            <a:pPr marL="285750" lvl="0" indent="-285750">
              <a:buFont typeface="Arial" panose="020B0604020202020204" pitchFamily="34" charset="0"/>
              <a:buChar char="•"/>
            </a:pPr>
            <a:r>
              <a:rPr lang="en-GB" sz="2000" dirty="0" smtClean="0">
                <a:latin typeface="+mn-lt"/>
                <a:ea typeface="Verdana" panose="020B0604030504040204" pitchFamily="34" charset="0"/>
                <a:cs typeface="Verdana" panose="020B0604030504040204" pitchFamily="34" charset="0"/>
              </a:rPr>
              <a:t>Map</a:t>
            </a:r>
            <a:r>
              <a:rPr lang="en-GB" sz="2000" dirty="0">
                <a:latin typeface="+mn-lt"/>
                <a:ea typeface="Verdana" panose="020B0604030504040204" pitchFamily="34" charset="0"/>
                <a:cs typeface="Verdana" panose="020B0604030504040204" pitchFamily="34" charset="0"/>
              </a:rPr>
              <a:t> </a:t>
            </a:r>
            <a:r>
              <a:rPr lang="en-GB" sz="2000" dirty="0" smtClean="0">
                <a:latin typeface="+mn-lt"/>
                <a:ea typeface="Verdana" panose="020B0604030504040204" pitchFamily="34" charset="0"/>
                <a:cs typeface="Verdana" panose="020B0604030504040204" pitchFamily="34" charset="0"/>
              </a:rPr>
              <a:t>the </a:t>
            </a:r>
            <a:r>
              <a:rPr lang="en-GB" sz="2000" dirty="0">
                <a:latin typeface="+mn-lt"/>
                <a:ea typeface="Verdana" panose="020B0604030504040204" pitchFamily="34" charset="0"/>
                <a:cs typeface="Verdana" panose="020B0604030504040204" pitchFamily="34" charset="0"/>
              </a:rPr>
              <a:t>scope of </a:t>
            </a:r>
            <a:r>
              <a:rPr lang="en-GB" sz="2000" dirty="0" smtClean="0">
                <a:latin typeface="+mn-lt"/>
                <a:ea typeface="Verdana" panose="020B0604030504040204" pitchFamily="34" charset="0"/>
                <a:cs typeface="Verdana" panose="020B0604030504040204" pitchFamily="34" charset="0"/>
              </a:rPr>
              <a:t>preservation policy</a:t>
            </a:r>
            <a:r>
              <a:rPr lang="en-GB" sz="2000" dirty="0">
                <a:latin typeface="+mn-lt"/>
                <a:ea typeface="Verdana" panose="020B0604030504040204" pitchFamily="34" charset="0"/>
                <a:cs typeface="Verdana" panose="020B0604030504040204" pitchFamily="34" charset="0"/>
              </a:rPr>
              <a:t>-rules and their requirements for the SSH domain, </a:t>
            </a:r>
            <a:r>
              <a:rPr lang="en-GB" sz="2000" dirty="0" smtClean="0">
                <a:latin typeface="+mn-lt"/>
                <a:ea typeface="Verdana" panose="020B0604030504040204" pitchFamily="34" charset="0"/>
                <a:cs typeface="Verdana" panose="020B0604030504040204" pitchFamily="34" charset="0"/>
              </a:rPr>
              <a:t>by </a:t>
            </a:r>
            <a:r>
              <a:rPr lang="en-GB" sz="2000" dirty="0">
                <a:latin typeface="+mn-lt"/>
                <a:ea typeface="Verdana" panose="020B0604030504040204" pitchFamily="34" charset="0"/>
                <a:cs typeface="Verdana" panose="020B0604030504040204" pitchFamily="34" charset="0"/>
              </a:rPr>
              <a:t>looking at infrastructure projects, initiatives and service provider polices</a:t>
            </a:r>
            <a:r>
              <a:rPr lang="en-GB" sz="2000" dirty="0" smtClean="0">
                <a:latin typeface="+mn-lt"/>
                <a:ea typeface="Verdana" panose="020B0604030504040204" pitchFamily="34" charset="0"/>
                <a:cs typeface="Verdana" panose="020B0604030504040204" pitchFamily="34" charset="0"/>
              </a:rPr>
              <a:t>.</a:t>
            </a:r>
          </a:p>
          <a:p>
            <a:pPr lvl="0"/>
            <a:endParaRPr lang="nb-NO" sz="2000" dirty="0">
              <a:latin typeface="+mn-lt"/>
              <a:ea typeface="Verdana" panose="020B0604030504040204" pitchFamily="34" charset="0"/>
              <a:cs typeface="Verdana" panose="020B0604030504040204" pitchFamily="34" charset="0"/>
            </a:endParaRPr>
          </a:p>
          <a:p>
            <a:pPr marL="285750" lvl="0" indent="-285750">
              <a:buFont typeface="Arial" panose="020B0604020202020204" pitchFamily="34" charset="0"/>
              <a:buChar char="•"/>
            </a:pPr>
            <a:r>
              <a:rPr lang="en-GB" sz="2000" dirty="0" smtClean="0">
                <a:latin typeface="+mn-lt"/>
                <a:ea typeface="Verdana" panose="020B0604030504040204" pitchFamily="34" charset="0"/>
                <a:cs typeface="Verdana" panose="020B0604030504040204" pitchFamily="34" charset="0"/>
              </a:rPr>
              <a:t>To provide </a:t>
            </a:r>
            <a:r>
              <a:rPr lang="en-GB" sz="2000" dirty="0">
                <a:latin typeface="+mn-lt"/>
                <a:ea typeface="Verdana" panose="020B0604030504040204" pitchFamily="34" charset="0"/>
                <a:cs typeface="Verdana" panose="020B0604030504040204" pitchFamily="34" charset="0"/>
              </a:rPr>
              <a:t>a snapshot of the current situation in the area of preservation policy </a:t>
            </a:r>
            <a:r>
              <a:rPr lang="en-GB" sz="2000" dirty="0" smtClean="0">
                <a:latin typeface="+mn-lt"/>
                <a:ea typeface="Verdana" panose="020B0604030504040204" pitchFamily="34" charset="0"/>
                <a:cs typeface="Verdana" panose="020B0604030504040204" pitchFamily="34" charset="0"/>
              </a:rPr>
              <a:t>development </a:t>
            </a:r>
            <a:r>
              <a:rPr lang="en-GB" sz="2000" dirty="0">
                <a:latin typeface="+mn-lt"/>
                <a:ea typeface="Verdana" panose="020B0604030504040204" pitchFamily="34" charset="0"/>
                <a:cs typeface="Verdana" panose="020B0604030504040204" pitchFamily="34" charset="0"/>
              </a:rPr>
              <a:t>by bringing these different models, guidelines and policy examples into one source for easy comparison for potential users</a:t>
            </a:r>
            <a:r>
              <a:rPr lang="en-GB" sz="2000" dirty="0" smtClean="0">
                <a:latin typeface="+mn-lt"/>
                <a:ea typeface="Verdana" panose="020B0604030504040204" pitchFamily="34" charset="0"/>
                <a:cs typeface="Verdana" panose="020B0604030504040204" pitchFamily="34" charset="0"/>
              </a:rPr>
              <a:t>.</a:t>
            </a:r>
            <a:r>
              <a:rPr lang="en-GB" sz="2000" dirty="0">
                <a:ea typeface="Verdana" panose="020B0604030504040204" pitchFamily="34" charset="0"/>
                <a:cs typeface="Verdana" panose="020B0604030504040204" pitchFamily="34" charset="0"/>
              </a:rPr>
              <a:t> </a:t>
            </a:r>
            <a:r>
              <a:rPr lang="en-GB" sz="2000" dirty="0">
                <a:latin typeface="+mn-lt"/>
                <a:ea typeface="Verdana" panose="020B0604030504040204" pitchFamily="34" charset="0"/>
                <a:cs typeface="Verdana" panose="020B0604030504040204" pitchFamily="34" charset="0"/>
              </a:rPr>
              <a:t>Describe, compare and </a:t>
            </a:r>
            <a:r>
              <a:rPr lang="en-GB" sz="2000" dirty="0" smtClean="0">
                <a:latin typeface="+mn-lt"/>
                <a:ea typeface="Verdana" panose="020B0604030504040204" pitchFamily="34" charset="0"/>
                <a:cs typeface="Verdana" panose="020B0604030504040204" pitchFamily="34" charset="0"/>
              </a:rPr>
              <a:t>analyse…</a:t>
            </a:r>
          </a:p>
          <a:p>
            <a:pPr marL="285750" lvl="0" indent="-285750">
              <a:buFont typeface="Arial" panose="020B0604020202020204" pitchFamily="34" charset="0"/>
              <a:buChar char="•"/>
            </a:pPr>
            <a:endParaRPr lang="nb-NO" sz="2000" dirty="0">
              <a:latin typeface="+mn-lt"/>
              <a:ea typeface="Verdana" panose="020B0604030504040204" pitchFamily="34" charset="0"/>
              <a:cs typeface="Verdana" panose="020B0604030504040204" pitchFamily="34" charset="0"/>
            </a:endParaRPr>
          </a:p>
          <a:p>
            <a:pPr marL="285750" lvl="0" indent="-285750">
              <a:buFont typeface="Arial" panose="020B0604020202020204" pitchFamily="34" charset="0"/>
              <a:buChar char="•"/>
            </a:pPr>
            <a:r>
              <a:rPr lang="en-GB" sz="2000" dirty="0" smtClean="0">
                <a:latin typeface="+mn-lt"/>
                <a:ea typeface="Verdana" panose="020B0604030504040204" pitchFamily="34" charset="0"/>
                <a:cs typeface="Verdana" panose="020B0604030504040204" pitchFamily="34" charset="0"/>
              </a:rPr>
              <a:t>Provide </a:t>
            </a:r>
            <a:r>
              <a:rPr lang="en-GB" sz="2000" dirty="0">
                <a:latin typeface="+mn-lt"/>
                <a:ea typeface="Verdana" panose="020B0604030504040204" pitchFamily="34" charset="0"/>
                <a:cs typeface="Verdana" panose="020B0604030504040204" pitchFamily="34" charset="0"/>
              </a:rPr>
              <a:t>a general policy model and specific policy-rules that may provide a foundation for existing and emerging data preservation initiatives that </a:t>
            </a:r>
            <a:r>
              <a:rPr lang="en-GB" sz="2000" dirty="0" smtClean="0">
                <a:latin typeface="+mn-lt"/>
                <a:ea typeface="Verdana" panose="020B0604030504040204" pitchFamily="34" charset="0"/>
                <a:cs typeface="Verdana" panose="020B0604030504040204" pitchFamily="34" charset="0"/>
              </a:rPr>
              <a:t>want to build or improve preservation policies.</a:t>
            </a:r>
            <a:endParaRPr lang="nb-NO" sz="2000" dirty="0">
              <a:latin typeface="+mn-lt"/>
              <a:ea typeface="Verdana" panose="020B0604030504040204" pitchFamily="34" charset="0"/>
              <a:cs typeface="Verdana" panose="020B0604030504040204" pitchFamily="34" charset="0"/>
            </a:endParaRPr>
          </a:p>
        </p:txBody>
      </p:sp>
      <p:pic>
        <p:nvPicPr>
          <p:cNvPr id="8" name="Picture 2"/>
          <p:cNvPicPr>
            <a:picLocks noChangeAspect="1" noChangeArrowheads="1"/>
          </p:cNvPicPr>
          <p:nvPr/>
        </p:nvPicPr>
        <p:blipFill>
          <a:blip r:embed="rId3"/>
          <a:srcRect/>
          <a:stretch>
            <a:fillRect/>
          </a:stretch>
        </p:blipFill>
        <p:spPr bwMode="auto">
          <a:xfrm>
            <a:off x="257175" y="304800"/>
            <a:ext cx="1571625" cy="523875"/>
          </a:xfrm>
          <a:prstGeom prst="rect">
            <a:avLst/>
          </a:prstGeom>
          <a:noFill/>
          <a:ln w="9525">
            <a:noFill/>
            <a:miter lim="800000"/>
            <a:headEnd/>
            <a:tailEnd/>
          </a:ln>
        </p:spPr>
      </p:pic>
      <p:sp>
        <p:nvSpPr>
          <p:cNvPr id="9" name="Rektangel 4"/>
          <p:cNvSpPr>
            <a:spLocks noChangeArrowheads="1"/>
          </p:cNvSpPr>
          <p:nvPr/>
        </p:nvSpPr>
        <p:spPr bwMode="auto">
          <a:xfrm>
            <a:off x="3276600" y="381000"/>
            <a:ext cx="2590800" cy="461665"/>
          </a:xfrm>
          <a:prstGeom prst="rect">
            <a:avLst/>
          </a:prstGeom>
          <a:noFill/>
          <a:ln>
            <a:noFill/>
          </a:ln>
          <a:extLst/>
        </p:spPr>
        <p:txBody>
          <a:bodyPr wrap="square">
            <a:spAutoFit/>
          </a:bodyPr>
          <a:lstStyle/>
          <a:p>
            <a:pPr algn="ctr" fontAlgn="auto">
              <a:spcBef>
                <a:spcPts val="0"/>
              </a:spcBef>
              <a:spcAft>
                <a:spcPts val="0"/>
              </a:spcAft>
              <a:defRPr/>
            </a:pPr>
            <a:r>
              <a:rPr lang="nb-NO" sz="2400" b="1" dirty="0" err="1">
                <a:solidFill>
                  <a:schemeClr val="accent1">
                    <a:lumMod val="75000"/>
                  </a:schemeClr>
                </a:solidFill>
                <a:cs typeface="Times New Roman" pitchFamily="18" charset="0"/>
              </a:rPr>
              <a:t>Objectives</a:t>
            </a:r>
            <a:endParaRPr lang="nb-NO" sz="2400" b="1" dirty="0">
              <a:solidFill>
                <a:schemeClr val="accent1">
                  <a:lumMod val="75000"/>
                </a:schemeClr>
              </a:solidFill>
            </a:endParaRPr>
          </a:p>
        </p:txBody>
      </p:sp>
    </p:spTree>
    <p:extLst>
      <p:ext uri="{BB962C8B-B14F-4D97-AF65-F5344CB8AC3E}">
        <p14:creationId xmlns:p14="http://schemas.microsoft.com/office/powerpoint/2010/main" val="24397386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vrundet rektangel 6"/>
          <p:cNvSpPr/>
          <p:nvPr/>
        </p:nvSpPr>
        <p:spPr>
          <a:xfrm>
            <a:off x="257175" y="1167288"/>
            <a:ext cx="8686800" cy="5508624"/>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pic>
        <p:nvPicPr>
          <p:cNvPr id="9" name="Picture 2"/>
          <p:cNvPicPr>
            <a:picLocks noChangeAspect="1" noChangeArrowheads="1"/>
          </p:cNvPicPr>
          <p:nvPr/>
        </p:nvPicPr>
        <p:blipFill>
          <a:blip r:embed="rId3"/>
          <a:srcRect/>
          <a:stretch>
            <a:fillRect/>
          </a:stretch>
        </p:blipFill>
        <p:spPr bwMode="auto">
          <a:xfrm>
            <a:off x="257175" y="304800"/>
            <a:ext cx="1571625" cy="523875"/>
          </a:xfrm>
          <a:prstGeom prst="rect">
            <a:avLst/>
          </a:prstGeom>
          <a:noFill/>
          <a:ln w="9525">
            <a:noFill/>
            <a:miter lim="800000"/>
            <a:headEnd/>
            <a:tailEnd/>
          </a:ln>
        </p:spPr>
      </p:pic>
      <p:sp>
        <p:nvSpPr>
          <p:cNvPr id="10" name="Rektangel 4"/>
          <p:cNvSpPr>
            <a:spLocks noChangeArrowheads="1"/>
          </p:cNvSpPr>
          <p:nvPr/>
        </p:nvSpPr>
        <p:spPr bwMode="auto">
          <a:xfrm>
            <a:off x="2286000" y="457200"/>
            <a:ext cx="4572000" cy="461665"/>
          </a:xfrm>
          <a:prstGeom prst="rect">
            <a:avLst/>
          </a:prstGeom>
          <a:noFill/>
          <a:ln>
            <a:noFill/>
          </a:ln>
          <a:extLst/>
        </p:spPr>
        <p:txBody>
          <a:bodyPr wrap="square">
            <a:spAutoFit/>
          </a:bodyPr>
          <a:lstStyle/>
          <a:p>
            <a:pPr algn="ctr" fontAlgn="auto">
              <a:spcBef>
                <a:spcPts val="0"/>
              </a:spcBef>
              <a:spcAft>
                <a:spcPts val="0"/>
              </a:spcAft>
              <a:defRPr/>
            </a:pPr>
            <a:r>
              <a:rPr lang="nb-NO" sz="2400" b="1" dirty="0" err="1" smtClean="0">
                <a:solidFill>
                  <a:schemeClr val="accent1">
                    <a:lumMod val="75000"/>
                  </a:schemeClr>
                </a:solidFill>
                <a:latin typeface="+mn-lt"/>
                <a:cs typeface="Times New Roman" pitchFamily="18" charset="0"/>
              </a:rPr>
              <a:t>Background</a:t>
            </a:r>
            <a:r>
              <a:rPr lang="nb-NO" sz="2400" b="1" dirty="0" smtClean="0">
                <a:solidFill>
                  <a:schemeClr val="accent1">
                    <a:lumMod val="75000"/>
                  </a:schemeClr>
                </a:solidFill>
                <a:latin typeface="+mn-lt"/>
                <a:cs typeface="Times New Roman" pitchFamily="18" charset="0"/>
              </a:rPr>
              <a:t> and </a:t>
            </a:r>
            <a:r>
              <a:rPr lang="nb-NO" sz="2400" b="1" dirty="0" err="1" smtClean="0">
                <a:solidFill>
                  <a:schemeClr val="accent1">
                    <a:lumMod val="75000"/>
                  </a:schemeClr>
                </a:solidFill>
                <a:latin typeface="+mn-lt"/>
                <a:cs typeface="Times New Roman" pitchFamily="18" charset="0"/>
              </a:rPr>
              <a:t>rationale</a:t>
            </a:r>
            <a:endParaRPr lang="nb-NO" sz="2400" b="1" dirty="0">
              <a:solidFill>
                <a:schemeClr val="accent1">
                  <a:lumMod val="75000"/>
                </a:schemeClr>
              </a:solidFill>
              <a:latin typeface="+mn-lt"/>
            </a:endParaRPr>
          </a:p>
        </p:txBody>
      </p:sp>
      <p:sp>
        <p:nvSpPr>
          <p:cNvPr id="11" name="Rektangel 4"/>
          <p:cNvSpPr>
            <a:spLocks noChangeArrowheads="1"/>
          </p:cNvSpPr>
          <p:nvPr/>
        </p:nvSpPr>
        <p:spPr bwMode="auto">
          <a:xfrm>
            <a:off x="1828800" y="1369367"/>
            <a:ext cx="5562600" cy="461665"/>
          </a:xfrm>
          <a:prstGeom prst="rect">
            <a:avLst/>
          </a:prstGeom>
          <a:noFill/>
          <a:ln>
            <a:noFill/>
          </a:ln>
          <a:extLst/>
        </p:spPr>
        <p:txBody>
          <a:bodyPr wrap="square">
            <a:spAutoFit/>
          </a:bodyPr>
          <a:lstStyle/>
          <a:p>
            <a:pPr algn="ctr" fontAlgn="auto">
              <a:spcBef>
                <a:spcPts val="0"/>
              </a:spcBef>
              <a:spcAft>
                <a:spcPts val="0"/>
              </a:spcAft>
              <a:defRPr/>
            </a:pPr>
            <a:r>
              <a:rPr lang="nb-NO" sz="2400" b="1" dirty="0" err="1" smtClean="0">
                <a:solidFill>
                  <a:schemeClr val="accent1">
                    <a:lumMod val="75000"/>
                  </a:schemeClr>
                </a:solidFill>
                <a:latin typeface="+mn-lt"/>
                <a:cs typeface="Arial"/>
              </a:rPr>
              <a:t>Sharing</a:t>
            </a:r>
            <a:r>
              <a:rPr lang="nb-NO" sz="2400" b="1" dirty="0" smtClean="0">
                <a:solidFill>
                  <a:schemeClr val="accent1">
                    <a:lumMod val="75000"/>
                  </a:schemeClr>
                </a:solidFill>
                <a:latin typeface="+mn-lt"/>
                <a:cs typeface="Arial"/>
              </a:rPr>
              <a:t> and </a:t>
            </a:r>
            <a:r>
              <a:rPr lang="nb-NO" sz="2400" b="1" dirty="0" err="1" smtClean="0">
                <a:solidFill>
                  <a:schemeClr val="accent1">
                    <a:lumMod val="75000"/>
                  </a:schemeClr>
                </a:solidFill>
                <a:latin typeface="+mn-lt"/>
                <a:cs typeface="Arial"/>
              </a:rPr>
              <a:t>open</a:t>
            </a:r>
            <a:r>
              <a:rPr lang="nb-NO" sz="2400" b="1" dirty="0" smtClean="0">
                <a:solidFill>
                  <a:schemeClr val="accent1">
                    <a:lumMod val="75000"/>
                  </a:schemeClr>
                </a:solidFill>
                <a:latin typeface="+mn-lt"/>
                <a:cs typeface="Arial"/>
              </a:rPr>
              <a:t> </a:t>
            </a:r>
            <a:r>
              <a:rPr lang="nb-NO" sz="2400" b="1" dirty="0" err="1" smtClean="0">
                <a:solidFill>
                  <a:schemeClr val="accent1">
                    <a:lumMod val="75000"/>
                  </a:schemeClr>
                </a:solidFill>
                <a:latin typeface="+mn-lt"/>
                <a:cs typeface="Arial"/>
              </a:rPr>
              <a:t>access</a:t>
            </a:r>
            <a:r>
              <a:rPr lang="nb-NO" sz="2400" b="1" dirty="0" smtClean="0">
                <a:solidFill>
                  <a:schemeClr val="accent1">
                    <a:lumMod val="75000"/>
                  </a:schemeClr>
                </a:solidFill>
                <a:latin typeface="+mn-lt"/>
                <a:cs typeface="Arial"/>
              </a:rPr>
              <a:t> is </a:t>
            </a:r>
            <a:r>
              <a:rPr lang="nb-NO" sz="2400" b="1" dirty="0" err="1" smtClean="0">
                <a:solidFill>
                  <a:schemeClr val="accent1">
                    <a:lumMod val="75000"/>
                  </a:schemeClr>
                </a:solidFill>
                <a:latin typeface="+mn-lt"/>
                <a:cs typeface="Arial"/>
              </a:rPr>
              <a:t>good</a:t>
            </a:r>
            <a:r>
              <a:rPr lang="nb-NO" sz="2400" b="1" dirty="0" smtClean="0">
                <a:solidFill>
                  <a:schemeClr val="accent1">
                    <a:lumMod val="75000"/>
                  </a:schemeClr>
                </a:solidFill>
                <a:latin typeface="+mn-lt"/>
                <a:cs typeface="Arial"/>
              </a:rPr>
              <a:t>…</a:t>
            </a:r>
            <a:endParaRPr lang="nb-NO" sz="2400" b="1" dirty="0">
              <a:solidFill>
                <a:schemeClr val="accent1">
                  <a:lumMod val="75000"/>
                </a:schemeClr>
              </a:solidFill>
              <a:latin typeface="+mn-lt"/>
              <a:cs typeface="Arial"/>
            </a:endParaRPr>
          </a:p>
        </p:txBody>
      </p:sp>
      <p:pic>
        <p:nvPicPr>
          <p:cNvPr id="1029" name="Picture 5" descr="C:\Users\TK\AppData\Local\Temp\ScreenClip.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6919" y="3052000"/>
            <a:ext cx="1894974" cy="685800"/>
          </a:xfrm>
          <a:prstGeom prst="rect">
            <a:avLst/>
          </a:prstGeom>
          <a:noFill/>
          <a:extLst>
            <a:ext uri="{909E8E84-426E-40dd-AFC4-6F175D3DCCD1}">
              <a14:hiddenFill xmlns:a14="http://schemas.microsoft.com/office/drawing/2010/main">
                <a:solidFill>
                  <a:srgbClr val="FFFFFF"/>
                </a:solidFill>
              </a14:hiddenFill>
            </a:ext>
          </a:extLst>
        </p:spPr>
      </p:pic>
      <p:sp>
        <p:nvSpPr>
          <p:cNvPr id="2" name="TekstSylinder 1"/>
          <p:cNvSpPr txBox="1"/>
          <p:nvPr/>
        </p:nvSpPr>
        <p:spPr>
          <a:xfrm>
            <a:off x="1156919" y="2665166"/>
            <a:ext cx="1894974" cy="353943"/>
          </a:xfrm>
          <a:prstGeom prst="rect">
            <a:avLst/>
          </a:prstGeom>
          <a:noFill/>
        </p:spPr>
        <p:txBody>
          <a:bodyPr wrap="square" rtlCol="0">
            <a:spAutoFit/>
          </a:bodyPr>
          <a:lstStyle/>
          <a:p>
            <a:r>
              <a:rPr lang="en-GB" sz="1700" b="1" dirty="0" smtClean="0">
                <a:latin typeface="+mn-lt"/>
              </a:rPr>
              <a:t>Berlin Declaration</a:t>
            </a:r>
            <a:endParaRPr lang="en-GB" sz="1700" b="1" dirty="0">
              <a:latin typeface="+mn-lt"/>
            </a:endParaRPr>
          </a:p>
        </p:txBody>
      </p:sp>
      <p:pic>
        <p:nvPicPr>
          <p:cNvPr id="1030" name="Picture 6" descr="C:\Users\TK\AppData\Local\Temp\ScreenClip.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47721" y="3228211"/>
            <a:ext cx="4067175" cy="333375"/>
          </a:xfrm>
          <a:prstGeom prst="rect">
            <a:avLst/>
          </a:prstGeom>
          <a:noFill/>
          <a:extLst>
            <a:ext uri="{909E8E84-426E-40dd-AFC4-6F175D3DCCD1}">
              <a14:hiddenFill xmlns:a14="http://schemas.microsoft.com/office/drawing/2010/main">
                <a:solidFill>
                  <a:srgbClr val="FFFFFF"/>
                </a:solidFill>
              </a14:hiddenFill>
            </a:ext>
          </a:extLst>
        </p:spPr>
      </p:pic>
      <p:sp>
        <p:nvSpPr>
          <p:cNvPr id="5" name="TekstSylinder 4"/>
          <p:cNvSpPr txBox="1"/>
          <p:nvPr/>
        </p:nvSpPr>
        <p:spPr>
          <a:xfrm>
            <a:off x="2057400" y="4038600"/>
            <a:ext cx="5105400" cy="1477328"/>
          </a:xfrm>
          <a:prstGeom prst="rect">
            <a:avLst/>
          </a:prstGeom>
          <a:noFill/>
        </p:spPr>
        <p:txBody>
          <a:bodyPr wrap="square" rtlCol="0">
            <a:spAutoFit/>
          </a:bodyPr>
          <a:lstStyle/>
          <a:p>
            <a:pPr defTabSz="917509">
              <a:defRPr/>
            </a:pPr>
            <a:endParaRPr lang="en-US" dirty="0">
              <a:latin typeface="+mn-lt"/>
            </a:endParaRPr>
          </a:p>
          <a:p>
            <a:pPr defTabSz="917509">
              <a:defRPr/>
            </a:pPr>
            <a:r>
              <a:rPr lang="en-US" dirty="0" smtClean="0">
                <a:latin typeface="+mn-lt"/>
              </a:rPr>
              <a:t>“…</a:t>
            </a:r>
            <a:r>
              <a:rPr lang="en-US" i="1" dirty="0" smtClean="0">
                <a:latin typeface="+mn-lt"/>
              </a:rPr>
              <a:t>unrestricted </a:t>
            </a:r>
            <a:r>
              <a:rPr lang="en-US" i="1" dirty="0">
                <a:latin typeface="+mn-lt"/>
              </a:rPr>
              <a:t>online </a:t>
            </a:r>
            <a:r>
              <a:rPr lang="en-US" i="1" dirty="0" smtClean="0">
                <a:latin typeface="+mn-lt"/>
              </a:rPr>
              <a:t>access to scholarly research</a:t>
            </a:r>
            <a:r>
              <a:rPr lang="en-US" dirty="0" smtClean="0">
                <a:latin typeface="+mn-lt"/>
              </a:rPr>
              <a:t>.”</a:t>
            </a:r>
          </a:p>
          <a:p>
            <a:pPr defTabSz="917509">
              <a:defRPr/>
            </a:pPr>
            <a:endParaRPr lang="en-US" dirty="0" smtClean="0">
              <a:latin typeface="+mn-lt"/>
            </a:endParaRPr>
          </a:p>
          <a:p>
            <a:pPr defTabSz="917509">
              <a:defRPr/>
            </a:pPr>
            <a:r>
              <a:rPr lang="en-US" i="1" dirty="0" smtClean="0">
                <a:latin typeface="+mn-lt"/>
              </a:rPr>
              <a:t>“…for </a:t>
            </a:r>
            <a:r>
              <a:rPr lang="en-US" i="1" dirty="0">
                <a:latin typeface="+mn-lt"/>
              </a:rPr>
              <a:t>any </a:t>
            </a:r>
            <a:r>
              <a:rPr lang="en-US" i="1" dirty="0" smtClean="0">
                <a:latin typeface="+mn-lt"/>
              </a:rPr>
              <a:t>lawful </a:t>
            </a:r>
            <a:r>
              <a:rPr lang="en-US" i="1" dirty="0">
                <a:latin typeface="+mn-lt"/>
              </a:rPr>
              <a:t>purpose, without financial, legal, or technical </a:t>
            </a:r>
            <a:r>
              <a:rPr lang="en-US" i="1" dirty="0" smtClean="0">
                <a:latin typeface="+mn-lt"/>
              </a:rPr>
              <a:t>barriers.”</a:t>
            </a:r>
            <a:endParaRPr lang="en-GB" i="1" dirty="0">
              <a:latin typeface="+mn-lt"/>
            </a:endParaRPr>
          </a:p>
        </p:txBody>
      </p:sp>
    </p:spTree>
    <p:extLst>
      <p:ext uri="{BB962C8B-B14F-4D97-AF65-F5344CB8AC3E}">
        <p14:creationId xmlns:p14="http://schemas.microsoft.com/office/powerpoint/2010/main" val="23321704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029"/>
                                        </p:tgtEl>
                                        <p:attrNameLst>
                                          <p:attrName>style.visibility</p:attrName>
                                        </p:attrNameLst>
                                      </p:cBhvr>
                                      <p:to>
                                        <p:strVal val="visible"/>
                                      </p:to>
                                    </p:set>
                                    <p:animEffect transition="in" filter="fade">
                                      <p:cBhvr>
                                        <p:cTn id="10" dur="500"/>
                                        <p:tgtEl>
                                          <p:spTgt spid="1029"/>
                                        </p:tgtEl>
                                      </p:cBhvr>
                                    </p:animEffect>
                                  </p:childTnLst>
                                </p:cTn>
                              </p:par>
                              <p:par>
                                <p:cTn id="11" presetID="10" presetClass="entr" presetSubtype="0" fill="hold" nodeType="withEffect">
                                  <p:stCondLst>
                                    <p:cond delay="0"/>
                                  </p:stCondLst>
                                  <p:childTnLst>
                                    <p:set>
                                      <p:cBhvr>
                                        <p:cTn id="12" dur="1" fill="hold">
                                          <p:stCondLst>
                                            <p:cond delay="0"/>
                                          </p:stCondLst>
                                        </p:cTn>
                                        <p:tgtEl>
                                          <p:spTgt spid="1030"/>
                                        </p:tgtEl>
                                        <p:attrNameLst>
                                          <p:attrName>style.visibility</p:attrName>
                                        </p:attrNameLst>
                                      </p:cBhvr>
                                      <p:to>
                                        <p:strVal val="visible"/>
                                      </p:to>
                                    </p:set>
                                    <p:animEffect transition="in" filter="fade">
                                      <p:cBhvr>
                                        <p:cTn id="13" dur="500"/>
                                        <p:tgtEl>
                                          <p:spTgt spid="103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vrundet rektangel 6"/>
          <p:cNvSpPr/>
          <p:nvPr/>
        </p:nvSpPr>
        <p:spPr>
          <a:xfrm>
            <a:off x="257175" y="1167288"/>
            <a:ext cx="8686800" cy="5508624"/>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8" name="Rektangel 7"/>
          <p:cNvSpPr/>
          <p:nvPr/>
        </p:nvSpPr>
        <p:spPr>
          <a:xfrm>
            <a:off x="3200400" y="2186507"/>
            <a:ext cx="5410199" cy="1323439"/>
          </a:xfrm>
          <a:prstGeom prst="rect">
            <a:avLst/>
          </a:prstGeom>
        </p:spPr>
        <p:txBody>
          <a:bodyPr wrap="square">
            <a:spAutoFit/>
          </a:bodyPr>
          <a:lstStyle/>
          <a:p>
            <a:pPr lvl="0"/>
            <a:r>
              <a:rPr lang="en-US" sz="1600" i="1" dirty="0" smtClean="0">
                <a:latin typeface="+mn-lt"/>
                <a:ea typeface="Verdana" panose="020B0604030504040204" pitchFamily="34" charset="0"/>
                <a:cs typeface="Verdana" panose="020B0604030504040204" pitchFamily="34" charset="0"/>
              </a:rPr>
              <a:t>“…access </a:t>
            </a:r>
            <a:r>
              <a:rPr lang="en-US" sz="1600" i="1" dirty="0">
                <a:latin typeface="+mn-lt"/>
                <a:ea typeface="Verdana" panose="020B0604030504040204" pitchFamily="34" charset="0"/>
                <a:cs typeface="Verdana" panose="020B0604030504040204" pitchFamily="34" charset="0"/>
              </a:rPr>
              <a:t>on equal terms for the international </a:t>
            </a:r>
            <a:r>
              <a:rPr lang="en-US" sz="1600" i="1" dirty="0" smtClean="0">
                <a:latin typeface="+mn-lt"/>
                <a:ea typeface="Verdana" panose="020B0604030504040204" pitchFamily="34" charset="0"/>
                <a:cs typeface="Verdana" panose="020B0604030504040204" pitchFamily="34" charset="0"/>
              </a:rPr>
              <a:t>research community </a:t>
            </a:r>
            <a:r>
              <a:rPr lang="en-US" sz="1600" i="1" dirty="0">
                <a:latin typeface="+mn-lt"/>
                <a:ea typeface="Verdana" panose="020B0604030504040204" pitchFamily="34" charset="0"/>
                <a:cs typeface="Verdana" panose="020B0604030504040204" pitchFamily="34" charset="0"/>
              </a:rPr>
              <a:t>at the lowest possible cost, preferably at no more than </a:t>
            </a:r>
            <a:r>
              <a:rPr lang="en-US" sz="1600" i="1" dirty="0" smtClean="0">
                <a:latin typeface="+mn-lt"/>
                <a:ea typeface="Verdana" panose="020B0604030504040204" pitchFamily="34" charset="0"/>
                <a:cs typeface="Verdana" panose="020B0604030504040204" pitchFamily="34" charset="0"/>
              </a:rPr>
              <a:t>the marginal </a:t>
            </a:r>
            <a:r>
              <a:rPr lang="en-US" sz="1600" i="1" dirty="0">
                <a:latin typeface="+mn-lt"/>
                <a:ea typeface="Verdana" panose="020B0604030504040204" pitchFamily="34" charset="0"/>
                <a:cs typeface="Verdana" panose="020B0604030504040204" pitchFamily="34" charset="0"/>
              </a:rPr>
              <a:t>cost of dissemination. Open access to research data from </a:t>
            </a:r>
            <a:r>
              <a:rPr lang="en-US" sz="1600" i="1" dirty="0" smtClean="0">
                <a:latin typeface="+mn-lt"/>
                <a:ea typeface="Verdana" panose="020B0604030504040204" pitchFamily="34" charset="0"/>
                <a:cs typeface="Verdana" panose="020B0604030504040204" pitchFamily="34" charset="0"/>
              </a:rPr>
              <a:t>public funding </a:t>
            </a:r>
            <a:r>
              <a:rPr lang="en-US" sz="1600" i="1" dirty="0">
                <a:latin typeface="+mn-lt"/>
                <a:ea typeface="Verdana" panose="020B0604030504040204" pitchFamily="34" charset="0"/>
                <a:cs typeface="Verdana" panose="020B0604030504040204" pitchFamily="34" charset="0"/>
              </a:rPr>
              <a:t>should be easy, timely, user-friendly and preferably </a:t>
            </a:r>
            <a:r>
              <a:rPr lang="en-US" sz="1600" i="1" dirty="0" smtClean="0">
                <a:latin typeface="+mn-lt"/>
                <a:ea typeface="Verdana" panose="020B0604030504040204" pitchFamily="34" charset="0"/>
                <a:cs typeface="Verdana" panose="020B0604030504040204" pitchFamily="34" charset="0"/>
              </a:rPr>
              <a:t>Internet-based.”</a:t>
            </a:r>
            <a:endParaRPr lang="nb-NO" sz="1600" i="1" dirty="0">
              <a:latin typeface="+mn-lt"/>
              <a:ea typeface="Verdana" panose="020B0604030504040204" pitchFamily="34" charset="0"/>
              <a:cs typeface="Verdana" panose="020B0604030504040204" pitchFamily="34" charset="0"/>
            </a:endParaRPr>
          </a:p>
        </p:txBody>
      </p:sp>
      <p:pic>
        <p:nvPicPr>
          <p:cNvPr id="9" name="Picture 2"/>
          <p:cNvPicPr>
            <a:picLocks noChangeAspect="1" noChangeArrowheads="1"/>
          </p:cNvPicPr>
          <p:nvPr/>
        </p:nvPicPr>
        <p:blipFill>
          <a:blip r:embed="rId3"/>
          <a:srcRect/>
          <a:stretch>
            <a:fillRect/>
          </a:stretch>
        </p:blipFill>
        <p:spPr bwMode="auto">
          <a:xfrm>
            <a:off x="257175" y="304800"/>
            <a:ext cx="1571625" cy="523875"/>
          </a:xfrm>
          <a:prstGeom prst="rect">
            <a:avLst/>
          </a:prstGeom>
          <a:noFill/>
          <a:ln w="9525">
            <a:noFill/>
            <a:miter lim="800000"/>
            <a:headEnd/>
            <a:tailEnd/>
          </a:ln>
        </p:spPr>
      </p:pic>
      <p:sp>
        <p:nvSpPr>
          <p:cNvPr id="11" name="Rektangel 4"/>
          <p:cNvSpPr>
            <a:spLocks noChangeArrowheads="1"/>
          </p:cNvSpPr>
          <p:nvPr/>
        </p:nvSpPr>
        <p:spPr bwMode="auto">
          <a:xfrm>
            <a:off x="1828800" y="1369367"/>
            <a:ext cx="5562600" cy="461665"/>
          </a:xfrm>
          <a:prstGeom prst="rect">
            <a:avLst/>
          </a:prstGeom>
          <a:noFill/>
          <a:ln>
            <a:noFill/>
          </a:ln>
          <a:extLst/>
        </p:spPr>
        <p:txBody>
          <a:bodyPr wrap="square">
            <a:spAutoFit/>
          </a:bodyPr>
          <a:lstStyle/>
          <a:p>
            <a:pPr algn="ctr" fontAlgn="auto">
              <a:spcBef>
                <a:spcPts val="0"/>
              </a:spcBef>
              <a:spcAft>
                <a:spcPts val="0"/>
              </a:spcAft>
              <a:defRPr/>
            </a:pPr>
            <a:r>
              <a:rPr lang="nb-NO" sz="2400" b="1" dirty="0" smtClean="0">
                <a:solidFill>
                  <a:schemeClr val="accent1">
                    <a:lumMod val="75000"/>
                  </a:schemeClr>
                </a:solidFill>
                <a:latin typeface="+mn-lt"/>
                <a:cs typeface="Arial"/>
              </a:rPr>
              <a:t>…</a:t>
            </a:r>
            <a:r>
              <a:rPr lang="nb-NO" sz="2400" b="1" dirty="0" err="1" smtClean="0">
                <a:solidFill>
                  <a:schemeClr val="accent1">
                    <a:lumMod val="75000"/>
                  </a:schemeClr>
                </a:solidFill>
                <a:latin typeface="+mn-lt"/>
                <a:cs typeface="Arial"/>
              </a:rPr>
              <a:t>even</a:t>
            </a:r>
            <a:r>
              <a:rPr lang="nb-NO" sz="2400" b="1" dirty="0" smtClean="0">
                <a:solidFill>
                  <a:schemeClr val="accent1">
                    <a:lumMod val="75000"/>
                  </a:schemeClr>
                </a:solidFill>
                <a:latin typeface="+mn-lt"/>
                <a:cs typeface="Arial"/>
              </a:rPr>
              <a:t> for data…</a:t>
            </a:r>
            <a:endParaRPr lang="nb-NO" sz="2400" b="1" dirty="0">
              <a:solidFill>
                <a:schemeClr val="accent1">
                  <a:lumMod val="75000"/>
                </a:schemeClr>
              </a:solidFill>
              <a:latin typeface="+mn-lt"/>
              <a:cs typeface="Arial"/>
            </a:endParaRPr>
          </a:p>
        </p:txBody>
      </p:sp>
      <p:pic>
        <p:nvPicPr>
          <p:cNvPr id="1026" name="Picture 2" descr="C:\Users\TK\AppData\Local\Temp\ScreenClip.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987" y="2446278"/>
            <a:ext cx="1996960" cy="568167"/>
          </a:xfrm>
          <a:prstGeom prst="rect">
            <a:avLst/>
          </a:prstGeom>
          <a:noFill/>
          <a:extLst>
            <a:ext uri="{909E8E84-426E-40dd-AFC4-6F175D3DCCD1}">
              <a14:hiddenFill xmlns:a14="http://schemas.microsoft.com/office/drawing/2010/main">
                <a:solidFill>
                  <a:srgbClr val="FFFFFF"/>
                </a:solidFill>
              </a14:hiddenFill>
            </a:ext>
          </a:extLst>
        </p:spPr>
      </p:pic>
      <p:sp>
        <p:nvSpPr>
          <p:cNvPr id="3" name="TekstSylinder 2"/>
          <p:cNvSpPr txBox="1"/>
          <p:nvPr/>
        </p:nvSpPr>
        <p:spPr>
          <a:xfrm>
            <a:off x="3200400" y="4648200"/>
            <a:ext cx="5410199" cy="830997"/>
          </a:xfrm>
          <a:prstGeom prst="rect">
            <a:avLst/>
          </a:prstGeom>
          <a:noFill/>
        </p:spPr>
        <p:txBody>
          <a:bodyPr wrap="square" rtlCol="0">
            <a:spAutoFit/>
          </a:bodyPr>
          <a:lstStyle/>
          <a:p>
            <a:r>
              <a:rPr lang="en-US" sz="1600" dirty="0" smtClean="0">
                <a:latin typeface="+mn-lt"/>
              </a:rPr>
              <a:t>“…</a:t>
            </a:r>
            <a:r>
              <a:rPr lang="en-US" sz="1600" i="1" dirty="0" smtClean="0">
                <a:latin typeface="+mn-lt"/>
              </a:rPr>
              <a:t>Developing </a:t>
            </a:r>
            <a:r>
              <a:rPr lang="en-US" sz="1600" i="1" dirty="0">
                <a:latin typeface="+mn-lt"/>
              </a:rPr>
              <a:t>and wording Open Data policies is </a:t>
            </a:r>
            <a:r>
              <a:rPr lang="en-US" sz="1600" i="1" dirty="0" smtClean="0">
                <a:latin typeface="+mn-lt"/>
              </a:rPr>
              <a:t>[…] </a:t>
            </a:r>
            <a:r>
              <a:rPr lang="en-US" sz="1600" i="1" dirty="0">
                <a:latin typeface="+mn-lt"/>
              </a:rPr>
              <a:t>a </a:t>
            </a:r>
            <a:r>
              <a:rPr lang="en-US" sz="1600" i="1" dirty="0" err="1">
                <a:latin typeface="+mn-lt"/>
              </a:rPr>
              <a:t>specialised</a:t>
            </a:r>
            <a:r>
              <a:rPr lang="en-US" sz="1600" i="1" dirty="0">
                <a:latin typeface="+mn-lt"/>
              </a:rPr>
              <a:t> issue that is not as straightforward as developing policies for Open Access to the literature</a:t>
            </a:r>
            <a:r>
              <a:rPr lang="en-US" sz="1600" dirty="0">
                <a:latin typeface="+mn-lt"/>
              </a:rPr>
              <a:t>”.</a:t>
            </a:r>
          </a:p>
        </p:txBody>
      </p:sp>
      <p:pic>
        <p:nvPicPr>
          <p:cNvPr id="2050" name="Picture 2" descr="C:\Users\TK\AppData\Local\Temp\ScreenClip.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399" y="4267200"/>
            <a:ext cx="2495550" cy="1552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89753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fade">
                                      <p:cBhvr>
                                        <p:cTn id="15" dur="500"/>
                                        <p:tgtEl>
                                          <p:spTgt spid="205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vrundet rektangel 6"/>
          <p:cNvSpPr/>
          <p:nvPr/>
        </p:nvSpPr>
        <p:spPr>
          <a:xfrm>
            <a:off x="257175" y="1196976"/>
            <a:ext cx="8686800" cy="5508624"/>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8" name="Rektangel 7"/>
          <p:cNvSpPr/>
          <p:nvPr/>
        </p:nvSpPr>
        <p:spPr>
          <a:xfrm>
            <a:off x="2162299" y="2086132"/>
            <a:ext cx="6524501" cy="1477328"/>
          </a:xfrm>
          <a:prstGeom prst="rect">
            <a:avLst/>
          </a:prstGeom>
        </p:spPr>
        <p:txBody>
          <a:bodyPr wrap="square">
            <a:spAutoFit/>
          </a:bodyPr>
          <a:lstStyle/>
          <a:p>
            <a:pPr lvl="0"/>
            <a:r>
              <a:rPr lang="en-US" i="1" dirty="0">
                <a:latin typeface="+mn-lt"/>
                <a:ea typeface="Verdana" panose="020B0604030504040204" pitchFamily="34" charset="0"/>
                <a:cs typeface="Verdana" panose="020B0604030504040204" pitchFamily="34" charset="0"/>
              </a:rPr>
              <a:t>“….data sets are an important resource, which enable later verification of scientific interpretation and conclusions. They may also be the starting point for further studies. It is vital, therefore, that all primary and secondary data are </a:t>
            </a:r>
            <a:r>
              <a:rPr lang="en-US" b="1" i="1" dirty="0">
                <a:latin typeface="+mn-lt"/>
                <a:ea typeface="Verdana" panose="020B0604030504040204" pitchFamily="34" charset="0"/>
                <a:cs typeface="Verdana" panose="020B0604030504040204" pitchFamily="34" charset="0"/>
              </a:rPr>
              <a:t>stored in a secure and accessible </a:t>
            </a:r>
            <a:r>
              <a:rPr lang="en-US" b="1" i="1" dirty="0" smtClean="0">
                <a:latin typeface="+mn-lt"/>
                <a:ea typeface="Verdana" panose="020B0604030504040204" pitchFamily="34" charset="0"/>
                <a:cs typeface="Verdana" panose="020B0604030504040204" pitchFamily="34" charset="0"/>
              </a:rPr>
              <a:t>form.</a:t>
            </a:r>
            <a:r>
              <a:rPr lang="en-US" i="1" dirty="0" smtClean="0">
                <a:latin typeface="+mn-lt"/>
                <a:ea typeface="Verdana" panose="020B0604030504040204" pitchFamily="34" charset="0"/>
                <a:cs typeface="Verdana" panose="020B0604030504040204" pitchFamily="34" charset="0"/>
              </a:rPr>
              <a:t>” </a:t>
            </a:r>
            <a:endParaRPr lang="nb-NO" i="1" dirty="0">
              <a:latin typeface="+mn-lt"/>
              <a:ea typeface="Verdana" panose="020B0604030504040204" pitchFamily="34" charset="0"/>
              <a:cs typeface="Verdana" panose="020B0604030504040204" pitchFamily="34" charset="0"/>
            </a:endParaRPr>
          </a:p>
        </p:txBody>
      </p:sp>
      <p:pic>
        <p:nvPicPr>
          <p:cNvPr id="41986" name="Picture 2" descr="http://www.esf.org/nc/media-centre/logos-and-downloads/cid/85113.html?did=37620&amp;sechash=ab98b2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1005" y="1981200"/>
            <a:ext cx="1410195" cy="141019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data:image/png;base64,iVBORw0KGgoAAAANSUhEUgAAAOEAAADhCAMAAAAJbSJIAAAAwFBMVEX///8AAABpWFoAjUVmVVdgTVBaRklcSUv5+Pj9/PzJxMReS0708/PTz8+Pg4TY1NQAij4ZkEoAhzeCdHbOycrn5OR7bW6IfH2UiYrExMSkyrF8fHwAhTOakJG+uLifn5+ysrK31L9AQECdxqltroPr6enc6t/y9vJvX2E7ml6up6iMjIxNTU0rKys1NTUYGBhwcHBlZWV0dHSlnJ1ROz4AgSero6Tj7ubK39BNNThLoGkvlldlq32KvZpXpHJ5tIztXWbGAAAOV0lEQVR4nO2dCXubOBCGMUWAjR3S+ErqxqHpunXtpm1iJ91em///r3YkLoEOxA1uvme3TWRB9VowGo1GoA1OXVrbDahdL4T91wth//VCWJFu71f7m523vsJae7ub/er+tpl/umbCu/u95240kTaut7+/q7cJ9RHerTxXiJaU663qw6yH8Mv+ylakC2Vf7b/U0pYaCL+txznpQo3X36pvTtWEq0lBulCTVcUtqpTwoSxeAPlQZaOqI7z1KsHz5VU3lFRFuJpXyIc1r+pqrYbwZlgxH9bwppK2VUD41asBz5f3tQOEX9e18WGtSzOWJfRq5cPyWiW8qZ0Pq9z9WIbwIa9nVlR2mQGyOOEXVb+6CrnFfdbChLsG+bB2DRN+LupcF9f4c5OEXuN8WMWsahHC2+Y70Ne4iLdagHDfEh/WvgnCamZIRTWpnfC2qTFQJDvvlZqTcNUyH1bOaVU+Qq9tOqJ8NjUXYZNejExuXYTiyG7T2tRCeNe2jaFlq0eQlQlv24ZKSdmkqhJ+bpuIkaqbqkjYPUBlRDXCLgKqIioRdhNQEVGFsGtGJpaKuVEgvGubQyKFQUOBsEvjYFp2FYTd8WR4yvZuMgm74ouKlOmjZhF6bRNkKmumkUHYhflgljLmi3LC7o4TtORjhpywy2Y0ltygSgnbDTqpSxqekhG2GTbMJ1mQUULYj5vQl+RWlBC2FdkuonERQq/tVueSeFQUEnZ1xiSScCYlJOzTNYolvE5FhE0vgJaXaAlVQPil7fYWkGAhXEDY9RkFT4JZBp/woe3WFhI/Y4NP2A9/NC2+f8olbCYRqHpxU4u4hG23tLBUCb22G1pYPM+GQ/i17XaWECeTkUNYbzplvVqrEPa5C3mdyBJ6bTeylNg7kSVsu40llU3Y17EwFDMmMoR1ZN03qWEWYR9CwHKlA8Rpwqo3hjSvuZywT/E1kW6lhF7bzatAnpSw7dZVIhlhP2e+aT1ICPuyUCHXRELYdtsqkpiw/4Ohr5WQ8DQu0tRlmiCUHPT9/T9p/f63sSbnlYjwm/iQP48X52m9fddck3Pqm4BQPLl/fvuK1UV3CdcCQuFizIdHAOpTH475hOK1iudz6LH/nlP6p7v3Ib2GQRGKl+1/QQ8+N9i+8tpzCa+E9V9DF75psH3ldcUlFC9W9I/Q5hFK0kj7R0glnsaEEpeth4QrDqEnrt5DQo9DKFn2BcJXvz6l9eudNt8uFmGl0XZx0LQFpWt/gN1Nw4Iz/G/MtnGNqe9kjJZx0XYEBfPL6PcnEvxzl4uDHwUcbxdbBUKXQyip/prj0bx6BSP+3DRQROigS01DRixk4vziBVVkjnA9qooFh2gHkypxAHpypE6CeVwoQP53OTYNU4FQYwll+ep8QvDa5pZuRITIgOYauo4cX4ZuLMGBcnQjKEC6buF6dIHpwtcUH+M45jp1EuRp2hLOpTukw8cWPkm27hjC+wzC84u0HvmEaOT6OkCjNO3aMKZBAbBZc1wvLHC3OlpjZH3iRtpoGxOKg9+WhnGmabpuTOHMeQjvGUJZIiIQnv9+z+gDl9AKU9+hLQgTosij3+oOITwLCw4G9NAaGdeJf25j6dG1P0M+oTNHOtrlINwzhJ6ckG9LpYRzx+9DCeGlMqG1WSPdHKsTegyhLIMmF6GxmPqCH7dJQt0n1LdBjQX0ywgIowJcNsKERvSrHhDO8aV6rU7oMoSybRW5CPXQCuq4+VzCuIph2phQT9hSIIwLYsKRo4NxViXcMISy2vkIEUIO/I8M8p3zCA0UyEJzDRMGBfgw0ycMa6CYUFsYYJxVCbX6CNF6QhTZUoYQbOkkqINL4T5chgWgDbkPgwL3CcWErgmDS2FC6ZLMz/NX559UCaW21EpaGi0gFFuaEUUIw6KxsFUJb1OEsuFQe3+BXZi0Ht9gQodqqE8YLtBtQsIok9NI29LwwKUa4RwPlEiR8D5FKA0GfzwX+DRjE+zl0hcitx1DCNcqCmosDGwqGMIZeD3TZajpSEwIX5eOb3QlwlWKUL7z4KeAkLhTkekED4wlnB9p07nQWEINGYwtFRDCNwqAl0qE+xShNEHhHQ4msl4bGB97YYZGj3iUmukcI8Ijwj7yyHQi07m18e9W8qLU5iiq4dtS/0CfkNRG4VknpkNOoqCbFKE06/k3XKXnb96l9R1/5s5CkbnSbDYKG2CPZjPy9ySsQUznJvibVlQDNI8OjGvDWYNQ55g9WKBditCTVcaxtveKJ+6MvBShNJmth3P8OO4dEopDiVpPCa9eCGmdPiF4ba9+ff9IifpwTIn8RiJGQ6qUGFc7NLFDUo85EFehCsonn+UiZL22x0/BssyTaZqWaVnwv2nC2GyaP2Dkss/8UvyHeQQrZi9Nc+m3enQ08Xg4M/Dnpv/fEQo2C1Kb/GEdy2/4SBNKbenwgnFozh//4E8OMNGJFPulMLWNhT1v8OnAefMJiZfiHqka2Lm1LYMuKE+YtqWetPaHt6xn+hbuzCF4UVYk3IeE0IUpR1wMfWhDPXBKJzEhDixRVWCARoljyhOmx8OMnVwffz8mrlIMfEFmT04yOEAIYbawSNxIeE57bRjbmNAPAFCCj5NzqLJK+zSZibPDD7T+AOLbfxPzQ18hITvjg350MFTSl450oOaRlSjtl+bd1XzBRIR9hYSXYDxDDTGhg+dRuPIoig8mDsSBxWF8TCk4ovTcIm+y0LmcUDfMSMe1TwizczwZFvahjuJjfpTPc03PD6VzfI6yCJO2lBBiY2LZEkLalpYnTM/x86bOFuhDEkw9NNaH6ThN3qS97PtwGEkLCXHEcyyzNPQxZTXIS2gnbOlzbltKIlZbw7icNGRLGUL5o4S+/ycZD+lvPh4POX2IXQF0HawmpbqMjIcV9iEb85Y6ER8eOT7Nu8CniW+4JeXT8O5D4sqQm5H4NNRtBy5I4t79UdqnYdctPEltsV/6pOaXRoQ48qZjl4z1S51q/VJ27Uk25HPmFj+DucUu7kIytzgSMzi8pEpxH/7A3YQ1MUzi2WgTnaqCP9xM6YLShOz6oWxAlM4PbZv2RCJ3xKZ9Go3yUmz+gaBh8phyYteAM9bxezfHZ9fxM3Ixekc4YAnl+TR9I+Tl03ji6j0k5OVEnX5emzw38fyZWbYI1i1Ggfx1C/ghTKa24Wf893wU+mfkw80o1iwwmcmTuFSNzTA4iz0Li4LbaTwKN0/MRyPGUeflJsrzS/kZQ5q9tehVI00zUXrt6dJEZrAeZuAlpJEZLzQ5eEFOG8YLWOi4I0dE55zZR4QjcdRRlo6/htkx+IHE+55SLebml8pzhAXrh9PM9cMJXvKzfKeazcUgKTJniC6YaJeI/IQLrRk4hib+tuhVSBzvwac1puS0O4TSYSZ+jrDYqxES4jXgxZkvQ7gGHC3bRvk0wSFLRPxvvJAcn+RM28EP8NXpuIZrE0KYPKOlXwWvJIPr6+DonTXxCY00IT/PW5yrTwh5uxGU1vGNNRA+UYTxGvA1zonC2RWhC4MTNcgPc0f3kyx9wgNC0YW4xV4rnoOF0TsOIT9XX7zfIl/WF5OpMAoStljCQ0AYfU2TkNB1jBShF9ZZGD7hdBxE79irVLDfQhz3Lkm4DhK2xIQoWP+dPIV5GS7ThxFERBhG73ZGmlC0Z0a476k04YwkbIkJ6RSosA+ThAaPMIjesX0o2vckdE1LE/oJWxJCKo0tB2EQvWMJByJC0f7D8oQkYUtMaCyjlBsBIfcqDaJ3DKF4/6HIcStPSBK2BBm0Akuj0od+9I4hFO8hFV2mxTJoE3ltG7B7kxKEPFuKf8HRu3V6tBiICQWXqZCQZGQHWYTQS34G7bXLy028NvRFmLkX5SaSPG+l0QIugeAY8BgoQhy9m6ZsqWwvt2A/vnhugWIz6CfTXxpR9qifqx8SkoQt3bQT+aXE00sRckeLmZU4aBh/FSR65yRW6mT78QWX6WtwYPiEzM6IsUNvr4AL9hr5uwi0tQlu5gGuZiu134LeQTGzUNCHZtSH5NMptUsDu/gTKyDcwGmRnmjUQEbocTl+/vz5SbBhdH4ZZWj7V8r4EBUcsB/zhDO3iUZLskVmtoiTupe4YLyYRhtv3MXUj5bPF1O/M+3g0/UyPIjsvIGKwYRlczk9JKZF8udinP6zTU7/+TQn8FiFrGcMnf5zov6CZ331/fkmLA9T4rXdxlJSeebe6T838fSffdnrTlR7funAa7udhaX4DNoem1MuDK+wr2Oi+rOgT/953j19Ml2eZ7Kf/nP1/4J3I5z++y3+gneU/AXvmRl4bbc5l3jeTBZhr67TQu976lXcrdg7u07/vWv9edpn4Xfn9cU/LfH+w57cimXeYdmLAHGp95D2YVQUj4RqhJ2fZZR+H/Bf8E7nbhvUSt7L/Re8W73DY4Z8nFAn7OxMSjhjyk3YUUQlQEXCTiKqAaoSdhBREVCZsHPmRsXI5CMc3HVpXLQVhonchF3ybrI9mWKEnfFRM33RwoQDr202oqzZRBnCTswXM+aDJQkHt23bG1vZiBYkbDs8JQ06VUTYapBRFjasjnBw21Y0fJz3Ci1K2JZNzWdDyxEOPjffjWNVR7QawuaXUEULoPURDr406eG4giXsWgkHg4emxkabn2VRP2FTqUXcRKCGCJuwqsUsaHWEg6/1JmuuOdmGDRMCo1cbn1earxJC0E0dGf7DcvdfqGoIYVpV9VaUec5JklBVEYK36lXI5xXxQPmqjhD0UM3MalJm+GNUKSFoVRZyUtXVGapqQtC3dVG3fLz+ln36vKqBEPRlf5XXo7Ov9sV9T5nqIcS6W3mqvrnrrdQjvHlVHyHR3f3ec8WR5I3r7e/rgyOqmTDU7f1qf7Pz1ldYa293s1/dVzcgSNUQYYt6Iey/Xgj7rxfC/ut/oNNsvBYq56k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4" name="AutoShape 6" descr="data:image/png;base64,iVBORw0KGgoAAAANSUhEUgAAAOEAAADhCAMAAAAJbSJIAAAAwFBMVEX///8AAABpWFoAjUVmVVdgTVBaRklcSUv5+Pj9/PzJxMReS0708/PTz8+Pg4TY1NQAij4ZkEoAhzeCdHbOycrn5OR7bW6IfH2UiYrExMSkyrF8fHwAhTOakJG+uLifn5+ysrK31L9AQECdxqltroPr6enc6t/y9vJvX2E7ml6up6iMjIxNTU0rKys1NTUYGBhwcHBlZWV0dHSlnJ1ROz4AgSero6Tj7ubK39BNNThLoGkvlldlq32KvZpXpHJ5tIztXWbGAAAOV0lEQVR4nO2dCXubOBCGMUWAjR3S+ErqxqHpunXtpm1iJ91em///r3YkLoEOxA1uvme3TWRB9VowGo1GoA1OXVrbDahdL4T91wth//VCWJFu71f7m523vsJae7ub/er+tpl/umbCu/u95240kTaut7+/q7cJ9RHerTxXiJaU663qw6yH8Mv+ylakC2Vf7b/U0pYaCL+txznpQo3X36pvTtWEq0lBulCTVcUtqpTwoSxeAPlQZaOqI7z1KsHz5VU3lFRFuJpXyIc1r+pqrYbwZlgxH9bwppK2VUD41asBz5f3tQOEX9e18WGtSzOWJfRq5cPyWiW8qZ0Pq9z9WIbwIa9nVlR2mQGyOOEXVb+6CrnFfdbChLsG+bB2DRN+LupcF9f4c5OEXuN8WMWsahHC2+Y70Ne4iLdagHDfEh/WvgnCamZIRTWpnfC2qTFQJDvvlZqTcNUyH1bOaVU+Qq9tOqJ8NjUXYZNejExuXYTiyG7T2tRCeNe2jaFlq0eQlQlv24ZKSdmkqhJ+bpuIkaqbqkjYPUBlRDXCLgKqIioRdhNQEVGFsGtGJpaKuVEgvGubQyKFQUOBsEvjYFp2FYTd8WR4yvZuMgm74ouKlOmjZhF6bRNkKmumkUHYhflgljLmi3LC7o4TtORjhpywy2Y0ltygSgnbDTqpSxqekhG2GTbMJ1mQUULYj5vQl+RWlBC2FdkuonERQq/tVueSeFQUEnZ1xiSScCYlJOzTNYolvE5FhE0vgJaXaAlVQPil7fYWkGAhXEDY9RkFT4JZBp/woe3WFhI/Y4NP2A9/NC2+f8olbCYRqHpxU4u4hG23tLBUCb22G1pYPM+GQ/i17XaWECeTkUNYbzplvVqrEPa5C3mdyBJ6bTeylNg7kSVsu40llU3Y17EwFDMmMoR1ZN03qWEWYR9CwHKlA8Rpwqo3hjSvuZywT/E1kW6lhF7bzatAnpSw7dZVIhlhP2e+aT1ICPuyUCHXRELYdtsqkpiw/4Ohr5WQ8DQu0tRlmiCUHPT9/T9p/f63sSbnlYjwm/iQP48X52m9fddck3Pqm4BQPLl/fvuK1UV3CdcCQuFizIdHAOpTH475hOK1iudz6LH/nlP6p7v3Ib2GQRGKl+1/QQ8+N9i+8tpzCa+E9V9DF75psH3ldcUlFC9W9I/Q5hFK0kj7R0glnsaEEpeth4QrDqEnrt5DQo9DKFn2BcJXvz6l9eudNt8uFmGl0XZx0LQFpWt/gN1Nw4Iz/G/MtnGNqe9kjJZx0XYEBfPL6PcnEvxzl4uDHwUcbxdbBUKXQyip/prj0bx6BSP+3DRQROigS01DRixk4vziBVVkjnA9qooFh2gHkypxAHpypE6CeVwoQP53OTYNU4FQYwll+ep8QvDa5pZuRITIgOYauo4cX4ZuLMGBcnQjKEC6buF6dIHpwtcUH+M45jp1EuRp2hLOpTukw8cWPkm27hjC+wzC84u0HvmEaOT6OkCjNO3aMKZBAbBZc1wvLHC3OlpjZH3iRtpoGxOKg9+WhnGmabpuTOHMeQjvGUJZIiIQnv9+z+gDl9AKU9+hLQgTosij3+oOITwLCw4G9NAaGdeJf25j6dG1P0M+oTNHOtrlINwzhJ6ckG9LpYRzx+9DCeGlMqG1WSPdHKsTegyhLIMmF6GxmPqCH7dJQt0n1LdBjQX0ywgIowJcNsKERvSrHhDO8aV6rU7oMoSybRW5CPXQCuq4+VzCuIph2phQT9hSIIwLYsKRo4NxViXcMISy2vkIEUIO/I8M8p3zCA0UyEJzDRMGBfgw0ycMa6CYUFsYYJxVCbX6CNF6QhTZUoYQbOkkqINL4T5chgWgDbkPgwL3CcWErgmDS2FC6ZLMz/NX559UCaW21EpaGi0gFFuaEUUIw6KxsFUJb1OEsuFQe3+BXZi0Ht9gQodqqE8YLtBtQsIok9NI29LwwKUa4RwPlEiR8D5FKA0GfzwX+DRjE+zl0hcitx1DCNcqCmosDGwqGMIZeD3TZajpSEwIX5eOb3QlwlWKUL7z4KeAkLhTkekED4wlnB9p07nQWEINGYwtFRDCNwqAl0qE+xShNEHhHQ4msl4bGB97YYZGj3iUmukcI8Ijwj7yyHQi07m18e9W8qLU5iiq4dtS/0CfkNRG4VknpkNOoqCbFKE06/k3XKXnb96l9R1/5s5CkbnSbDYKG2CPZjPy9ySsQUznJvibVlQDNI8OjGvDWYNQ55g9WKBditCTVcaxtveKJ+6MvBShNJmth3P8OO4dEopDiVpPCa9eCGmdPiF4ba9+ff9IifpwTIn8RiJGQ6qUGFc7NLFDUo85EFehCsonn+UiZL22x0/BssyTaZqWaVnwv2nC2GyaP2Dkss/8UvyHeQQrZi9Nc+m3enQ08Xg4M/Dnpv/fEQo2C1Kb/GEdy2/4SBNKbenwgnFozh//4E8OMNGJFPulMLWNhT1v8OnAefMJiZfiHqka2Lm1LYMuKE+YtqWetPaHt6xn+hbuzCF4UVYk3IeE0IUpR1wMfWhDPXBKJzEhDixRVWCARoljyhOmx8OMnVwffz8mrlIMfEFmT04yOEAIYbawSNxIeE57bRjbmNAPAFCCj5NzqLJK+zSZibPDD7T+AOLbfxPzQ18hITvjg350MFTSl450oOaRlSjtl+bd1XzBRIR9hYSXYDxDDTGhg+dRuPIoig8mDsSBxWF8TCk4ovTcIm+y0LmcUDfMSMe1TwizczwZFvahjuJjfpTPc03PD6VzfI6yCJO2lBBiY2LZEkLalpYnTM/x86bOFuhDEkw9NNaH6ThN3qS97PtwGEkLCXHEcyyzNPQxZTXIS2gnbOlzbltKIlZbw7icNGRLGUL5o4S+/ycZD+lvPh4POX2IXQF0HawmpbqMjIcV9iEb85Y6ER8eOT7Nu8CniW+4JeXT8O5D4sqQm5H4NNRtBy5I4t79UdqnYdctPEltsV/6pOaXRoQ48qZjl4z1S51q/VJ27Uk25HPmFj+DucUu7kIytzgSMzi8pEpxH/7A3YQ1MUzi2WgTnaqCP9xM6YLShOz6oWxAlM4PbZv2RCJ3xKZ9Go3yUmz+gaBh8phyYteAM9bxezfHZ9fxM3Ixekc4YAnl+TR9I+Tl03ji6j0k5OVEnX5emzw38fyZWbYI1i1Ggfx1C/ghTKa24Wf893wU+mfkw80o1iwwmcmTuFSNzTA4iz0Li4LbaTwKN0/MRyPGUeflJsrzS/kZQ5q9tehVI00zUXrt6dJEZrAeZuAlpJEZLzQ5eEFOG8YLWOi4I0dE55zZR4QjcdRRlo6/htkx+IHE+55SLebml8pzhAXrh9PM9cMJXvKzfKeazcUgKTJniC6YaJeI/IQLrRk4hib+tuhVSBzvwac1puS0O4TSYSZ+jrDYqxES4jXgxZkvQ7gGHC3bRvk0wSFLRPxvvJAcn+RM28EP8NXpuIZrE0KYPKOlXwWvJIPr6+DonTXxCY00IT/PW5yrTwh5uxGU1vGNNRA+UYTxGvA1zonC2RWhC4MTNcgPc0f3kyx9wgNC0YW4xV4rnoOF0TsOIT9XX7zfIl/WF5OpMAoStljCQ0AYfU2TkNB1jBShF9ZZGD7hdBxE79irVLDfQhz3Lkm4DhK2xIQoWP+dPIV5GS7ThxFERBhG73ZGmlC0Z0a476k04YwkbIkJ6RSosA+ThAaPMIjesX0o2vckdE1LE/oJWxJCKo0tB2EQvWMJByJC0f7D8oQkYUtMaCyjlBsBIfcqDaJ3DKF4/6HIcStPSBK2BBm0Akuj0od+9I4hFO8hFV2mxTJoE3ltG7B7kxKEPFuKf8HRu3V6tBiICQWXqZCQZGQHWYTQS34G7bXLy028NvRFmLkX5SaSPG+l0QIugeAY8BgoQhy9m6ZsqWwvt2A/vnhugWIz6CfTXxpR9qifqx8SkoQt3bQT+aXE00sRckeLmZU4aBh/FSR65yRW6mT78QWX6WtwYPiEzM6IsUNvr4AL9hr5uwi0tQlu5gGuZiu134LeQTGzUNCHZtSH5NMptUsDu/gTKyDcwGmRnmjUQEbocTl+/vz5SbBhdH4ZZWj7V8r4EBUcsB/zhDO3iUZLskVmtoiTupe4YLyYRhtv3MXUj5bPF1O/M+3g0/UyPIjsvIGKwYRlczk9JKZF8udinP6zTU7/+TQn8FiFrGcMnf5zov6CZ331/fkmLA9T4rXdxlJSeebe6T838fSffdnrTlR7funAa7udhaX4DNoem1MuDK+wr2Oi+rOgT/953j19Ml2eZ7Kf/nP1/4J3I5z++y3+gneU/AXvmRl4bbc5l3jeTBZhr67TQu976lXcrdg7u07/vWv9edpn4Xfn9cU/LfH+w57cimXeYdmLAHGp95D2YVQUj4RqhJ2fZZR+H/Bf8E7nbhvUSt7L/Re8W73DY4Z8nFAn7OxMSjhjyk3YUUQlQEXCTiKqAaoSdhBREVCZsHPmRsXI5CMc3HVpXLQVhonchF3ybrI9mWKEnfFRM33RwoQDr202oqzZRBnCTswXM+aDJQkHt23bG1vZiBYkbDs8JQ06VUTYapBRFjasjnBw21Y0fJz3Ci1K2JZNzWdDyxEOPjffjWNVR7QawuaXUEULoPURDr406eG4giXsWgkHg4emxkabn2VRP2FTqUXcRKCGCJuwqsUsaHWEg6/1JmuuOdmGDRMCo1cbn1earxJC0E0dGf7DcvdfqGoIYVpV9VaUec5JklBVEYK36lXI5xXxQPmqjhD0UM3MalJm+GNUKSFoVRZyUtXVGapqQtC3dVG3fLz+ln36vKqBEPRlf5XXo7Ov9sV9T5nqIcS6W3mqvrnrrdQjvHlVHyHR3f3ec8WR5I3r7e/rgyOqmTDU7f1qf7Pz1ldYa293s1/dVzcgSNUQYYt6Iey/Xgj7rxfC/ut/oNNsvBYq56k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5" name="AutoShape 8" descr="data:image/jpeg;base64,/9j/4AAQSkZJRgABAQAAAQABAAD/2wCEAAkGBxITEhIUEhIUFhUWGB4XGBgYGBUTGBcYGxchFxcWFRcYHDQgGBoxHBUULTEhJSkrLy4uFyIzOTMsNygtLisBCgoKDg0OGxAQGy0kHyUvLCw0NDIsLCwsLCwsLCwsLCwsLywsLCwsLCwsLCwsLCwsLCwsLCwsLCwsLCwsLCwsLP/AABEIAKAAoAMBEQACEQEDEQH/xAAbAAEAAgMBAQAAAAAAAAAAAAAABAYCAwcFAf/EAEMQAAEDAgMEBgQMBAYDAAAAAAEAAgMEERIhMQUGUWETIkFxgZEyobHBBxQjQlJicoKS0eHwNFOy0mSiwtPi8TNVY//EABkBAQADAQEAAAAAAAAAAAAAAAACAwQBBf/EAC8RAAICAQMDAwMEAQUBAAAAAAABAhEDEiExBBMiQVFSFDJhM0JxgfBicpGhsSP/2gAMAwEAAhEDEQA/AO4oAgCAIAgMZHhoJcQANSTYDvKC6K1tPfemjuI7yu+rk38R911TLMlwZp9VCPG5Wazfupf6AZGOQxHzP5Kp5pGeXVzfGx49Rtyqf6U8ng4t/pUHOT9Sl5ZvlkN87zq9x73ErlshbPjZ3jR7h3EhLFsmU+26lnozyeLi71OXVOS9SayzXDPYo9+apnphkg5jCfMfkprNJFseqmudyy7M35p5LCQGJ3PrN/EPeArY5ovk0w6qEudizRStcA5pDgdCDcHxCuNCafBmh0IAgCAIAgCAIAgK3vFvdFT3Yy0kvAHqt+0fcPUqp5VHgz5eojDZbs55tbbE1QbyvJHY0ZNHcPes0pOXJ588kp8kFRIBAEAQBAEAQBATNl7Vmp3YonlvEatPe3RSjJx4JwySg/E6Fu9vjHPZkoEcmgz6rvsnsPI+taYZVLZm/F1Kns9mWdWmkIAgCAIAgBKA5/vXvgXXipnWbo6QankzgOazZMvpEwZ+pvxgUlUGM+oAgCAIAgCAIAgCAID4UBct1N7zGRFUElmjXnMt5O4t59ivx5a2ZrwdTXjI6G0gi4zBWk9A+oAgCAIDn+/O8uIup4T1RlI4dp+gOXHyWbLk/ajB1Of9kSlKgxhAEAQBAEAQBAEAQBAEAQBAXDcjeXoyIJj1Dkxx+Yfon6p9SvxZK2Zr6bPXjLg6KtJ6AQBAVvfXbvxeLAw/KyZD6re135foqss9KM/UZdEaXLOWrIeYfUAQBAEAQBAEAQBAEAQBAEAQHwoDp2423enjMbz8pGNT85ugPeND4cVrxTtUz0umy61T5RaFaaTGR4aCSbAC5PADUoDje3NpmomfKdCbNHBo9EfvisM5anZ4+SeuVkBRIBAEAQBAEAQBAEAQBAEAQBAEAQEzZG0XU8zJW/NOY4t+cPJSjLS7J45uEtSOzQyh7WuabhwBB4g5hbk7PXTtWiufCBtDo6bAD1pTh+6M3e4eKqzSqJn6qemFe5zBZDzQgMcY4hDgxjiPNBZkh0IAgCAIAgCAIAgCAIAgCAIDpXwd7Qx07ozrEbfddm31h3ktWGVqj0elncK9ivfCLVYqlrOyNnrdmfUG+SrzPyKOrlc69irKkynp7s0bJaqJjxdpNyONhex5ZKeNXJJluGKlNJlm2tveIJpIW0sREZwg4rdnANyVssul1Ron1OiTiorYhu38/wALF+L/AIqPe/BH6v8A0oqLQqTIEAugCAXQC6AIBdALoBdAEAQH1AEBZfg+qsFVh7JGlviOsPYVbhdSNPSyqde55e8k+Oqnd9cj8PV9yjN3JlWZ3Ns85QKz29yv42Hx/pKsxfci7p/1EWDbG9scU8sZo43lrrYi4Au5nqe9WSypOqNGTqFGTWn/AD/ghu31jt/Axfib/tqPeXsQ+qXxX+f0V2sYBFB3G/PTVcmvGJDKkscP7JFIwdHDkP8Ay8O9SgvFfyW4ktEP9xNe1+I2bDa/brb81Y9V+hoanq2UaI7mtY6ocGjq4bAjIX1yUaUXJpFTUYSnJLijXT1PSiQOYwWYSLCxuFGMtaaaIwyd1STS4JTWuwR4GxeiL4rA3U6dKqLkpaY6UuPUwdE0yQhwZizxBunK6UnJWRcYucVJK9+DIiT6MCeX4O1k9omukjOGQhsePHbP0fBcitm9rsjii6k0ld/0KuMmKQvbHcC7Sz3pJPS7oZIt45akv6FdTtcHMa0BzAHC3aLZhJxT2XKGbHGScYrdbkHaQGGGwGbFVk4X8GbOlUK9iEqzOEBN2JPgqIHcJG+RNj6iVKDqSJ43U0yPWOvJIeL3HzcSuPkjLlmpcOHsbnsJrILG2ZPk05KeP7kXdP8AqIse2t56eOeVjqJjy11i4ll3G2ubSrZZEnVGjJnipNOJCO9tN/6+PzZ/Yo92PxIfUQ+BXoq1uBrXx4sOQN7e5cU1STRCOeOlRlG6MnbQHUDY8LWuxWve58sk7i2pHX1C2UY0k7Ik0mJ5dbU3t43VbduyiUtU3L8k07TBdISy7X2uL8OdlZ3d3a5NH1KcpNx2Zj8fYA4MiwlwtfFfLyTuJLZHO/BJ6Y1f5I9XUY8GVsLcPG/NQlLVRVkya624VGNHP0bw4C9uzRIy0uzmLJ25akSTVQ/yP836KeuHxLu7i+H/AGan1QwOYG2BdiGd7DhoouS01RB5VocEvWzGCowskbb07Z6Wt7dVyMqTXuRhk0wlGuTbLtAmUSNFrAC1738VJ5PLUiyXUN5NaRhX1fSEWbhAFgNVyc9RHNl7jW1URlApCAyiNiDwIPrQLkzrG2kkHB7h5OIXXydlyzUuHCRs2tdDKyVlsTTfPQ9hB8F2Lp2ShJxlaLRNvXSPJc+hBcdTdhue+2au7sXyjS+oxvdxJezRR1zZmMphC5rcQcMN7m9jlzGi7HTO1ROHbyppRoqweyOKI9G1xeCST++ajajFOuSFxx44vSnZhHUNe+NvRMb1he3byK4pKTSo5HJGcorSluTIaUfKFsbXHGQAcgAOCsUVvS9S+GNeTUU3ZqrYXBjrwRt5g5juUZp19qIZYSUHcEjPaFGwhwY0BzAD3tIXZwVUuUdzYoNNRW6/8EdOzFHdot0WIjieaKKtfwdjjhqjt+2yINoN/kR/vwUO4viij6iPwRKooLxhzYmvcXG9zaw5KcI+NpWXYoXj1KKbbNe0InBhvCxoyzBuVyadcURzRkobwSPLVBiCAIAgCAyjFyBxI9qBE/eODBVVDf8A6E/i63vUpqpMszKptHnKJWehu/QCeoijcSGuOdtbAXsPJShG5UWYoa5pMs20NobNhkfEaMuLDhJAbnlzddXOUE6o0ynhi9Ok0O3rpo2SClpeje8YcRwgDgcib6nJc7kUvFEfqIRT0Rplejq4yxjZGOODIWNslFTjSUlwRWXG4KM1wPjEIcwsY4EOubm+XDVNUE00jncxJpxT2Zm2uYQ8PY4tc7ELGx8V3uLdNElng7Uls3ZqnlhLThY8HsJNx7VFuFbIhOWFrxTszk2j8sJGg2tYg9o7V15PPUiUuo/+utGZ2m3pAQw4Q3Ba+diu91arrYl9THWmltVGAlp/5b/P9Vy8fsR14Piz5DVx4MD2OIBJFjbXiinGqaEcsNGmSNdRJCW9RjgeJNx7VyThWyIzlia8U7IqrKAgCAIAgJmxYMdRA3jI3yBufUCpRVyRPGrmke78ItLhqQ/skYD4tyP+nzVmZeRf1canfuVZUmU9vcr+Nh8f6SrMX3Iu6f8AURYdsbS2a2eUS0znSB3WcAMzx9JWSlC90aMk8Kk01uQnbV2VY2pX+Q/vXNWP2IdzB8TwQI44oi6PGXgkm9tP+1zxjFNq7HhjxxbjbZsEUbxE4Mw3fhIve4Xai6aXqS0Y5qMkq3og1LAJHADLFa3K6qkqlRmyJLI0vc9M0sQfKXN6rcItwvqVfpim7Nnaxqcm1sqNEdCGvla4XAYXN9xUFBJtMrjhUZyi/a0fZnRRtjvEHFzQb3suvTFLYTePGo3G7RkKaN5hIbhDybi99E0xlTrkl2oTcGlV2bm0wvb4tYXtfF2cbKWnf7Saxq67e38mmmjj6UxGO/WPWJ7NbWUYqOrTRDHHH3O24+vJjCI3ueBGG4Wu7b3PYf3xXFpk3sRj25t1GqTMX9HGyO8eIubiJvZHpiltZx9vHGNxu1ZsFNG8wuDcIeSCL30H6LumLp1yT7cJ6GlVmuqpWYo3MHVc7CRwINlyUFaa4IZMUdUZR4boi7QjDZHgCwBUJqpNIpzxUcjSPc+D+lx1Yd2RtLvE9Ue0qWFXIs6WNzv2LT8IOz+kpsYHWiOL7pyd7j4K7NG42aeqhqhfscyWQ809LdyuZBURyPvhbe9hc5i2ilB1K2WYpqM02att1TZZ5ZGXwvdcXyNrdqSduzmSSlNtEJRIHoMqInMY2QOuy4Fuat1RaSl6GpZMUoKM72Pr62NojbGHENdiN/YF1ziqSOvNCKioXs7PsklOXFx6S5N/FG8bd7hywOWp2fJq9rhNkRjtbw4o8id/kSzxlr/NH2LaLejs4EvDS0HiDxRZFpp8iPULRT5qg+eB7WY8d2tDckcoNKw54Zpar2VGTa6Nrog0Owsvrrmu9yKarhElnxxlFK6VkOOpIeCXOtivqdL8FWpPVZnjkandurN0VW0TmTPDcnnopKa16iyOWKza/QwoqlrTITfrNIHiuQkk2RxZFFyb9Uzd8Yhe1gkxgtGHLRS1QaVk+5inFKd2tjMV0YMQaHYWEkk65hd1xTVcIl38acVG6Rqoq1rXPDgSxxxdxvcFRhNJu+CGLMotqXD3ItXNje51rXKhJ27Kcs9c3I6J8HWz8EDpTrKcvstyHrLvNaMMaVm7pYVG/ctUkYcC1wuCLEcQciFcamrONbb2a6nmfEdAeqeLT6JWGUdLo8fJDRKiCokAgCAIAgCAIAgCAIAgCAIAgCAICXsnZ7p5WRN1cczwHafJSjHU6Jwg5y0o7NBC1jWtaLNaAAOQyC3JUeulSpGxDpWd99hdPEJGD5SMZD6Te1vf2j9VVlhqVozdRi1xtco5eFkPNPqAIAgCAIAgCAIAgCAIAgCAID4gOmbibD6GMyvHykgyB+azUDvOp8FqxQpWz0emxaVqfLLUrjUEAQHPN+N2sBdUQjqHORo+afpDlx4LNlx1ujB1OCvKJTVQYwgCAIAgCAIAgCAIAgCAIAgLduTu10rhPKPk2m7Afnnj9ketXYsd7s19Pg1eUuDo61HoBAEAQHwi+RQHPd690CwmWnbdmrmDMt5t4jl2LNkxVujBn6avKJTAVQYz6gCAIAgCAIAgCAIAgPiAt+6m6LpbS1ALY9Qw5F/fwb7VdjxXuzXg6fV5S4OjNaAAALAZADIAclqPQPqAIAgCAIAgKxvFufHPd8REcmpy6rvtDsPMetVTxKW6M2XplPdbM57tTZc1O7DKwt4HVp7joVmlFx5ME8coOpENRIBAEAQBAEAQBAS9m7NlndhiYXHtPYPtHQKUYuXBKEJTdROgbvbmRw2fMRJJqBbqN7gfSPMrRDEluzfi6ZR3luy1K41BAEAQBAEAQBAEBhNE14LXNDgdQRcHwKcnGk9mVfae4tPJcxExO5dZv4SfYVTLCnwZp9LB8bFarNx6pno4JB9U2Pk5VPDJGeXSzXG549RsioZ6cEg+6SPMZKDjJehS8c1yiI6MjUEeBCiQpgRk6AnwKCiVT7JqH+hBIfuuA8zkpKMn6E1jm+Ez2KPciqf6QbGPrG58mqawyZdHpZvnYsuzNxIGZyuMp4eg3yBufEq2OFLk0Q6SK+7ctEEDWNDWNDWjQAAD1K5KjSklsjYh0IAgCAID/9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9" name="AutoShape 10" descr="data:image/jpeg;base64,/9j/4AAQSkZJRgABAQAAAQABAAD/2wCEAAkGBxITEhIUEhIUFhUWGB4XGBgYGBUTGBcYGxchFxcWFRcYHDQgGBoxHBUULTEhJSkrLy4uFyIzOTMsNygtLisBCgoKDg0OGxAQGy0kHyUvLCw0NDIsLCwsLCwsLCwsLCwsLywsLCwsLCwsLCwsLCwsLCwsLCwsLCwsLCwsLCwsLP/AABEIAKAAoAMBEQACEQEDEQH/xAAbAAEAAgMBAQAAAAAAAAAAAAAABAYCAwcFAf/EAEMQAAEDAgMEBgQMBAYDAAAAAAEAAgMEERIhMQUGUWETIkFxgZEyobHBBxQjQlJicoKS0eHwNFOy0mSiwtPi8TNVY//EABkBAQADAQEAAAAAAAAAAAAAAAACAwQBBf/EAC8RAAICAQMDAwMEAQUBAAAAAAABAhEDEiExBBMiQVFSFDJhM0JxgfBicpGhsSP/2gAMAwEAAhEDEQA/AO4oAgCAIAgMZHhoJcQANSTYDvKC6K1tPfemjuI7yu+rk38R911TLMlwZp9VCPG5Wazfupf6AZGOQxHzP5Kp5pGeXVzfGx49Rtyqf6U8ng4t/pUHOT9Sl5ZvlkN87zq9x73ErlshbPjZ3jR7h3EhLFsmU+26lnozyeLi71OXVOS9SayzXDPYo9+apnphkg5jCfMfkprNJFseqmudyy7M35p5LCQGJ3PrN/EPeArY5ovk0w6qEudizRStcA5pDgdCDcHxCuNCafBmh0IAgCAIAgCAIAgK3vFvdFT3Yy0kvAHqt+0fcPUqp5VHgz5eojDZbs55tbbE1QbyvJHY0ZNHcPes0pOXJ588kp8kFRIBAEAQBAEAQBATNl7Vmp3YonlvEatPe3RSjJx4JwySg/E6Fu9vjHPZkoEcmgz6rvsnsPI+taYZVLZm/F1Kns9mWdWmkIAgCAIAgBKA5/vXvgXXipnWbo6QankzgOazZMvpEwZ+pvxgUlUGM+oAgCAIAgCAIAgCAID4UBct1N7zGRFUElmjXnMt5O4t59ivx5a2ZrwdTXjI6G0gi4zBWk9A+oAgCAIDn+/O8uIup4T1RlI4dp+gOXHyWbLk/ajB1Of9kSlKgxhAEAQBAEAQBAEAQBAEAQBAXDcjeXoyIJj1Dkxx+Yfon6p9SvxZK2Zr6bPXjLg6KtJ6AQBAVvfXbvxeLAw/KyZD6re135foqss9KM/UZdEaXLOWrIeYfUAQBAEAQBAEAQBAEAQBAEAQHwoDp2423enjMbz8pGNT85ugPeND4cVrxTtUz0umy61T5RaFaaTGR4aCSbAC5PADUoDje3NpmomfKdCbNHBo9EfvisM5anZ4+SeuVkBRIBAEAQBAEAQBAEAQBAEAQBAEAQEzZG0XU8zJW/NOY4t+cPJSjLS7J45uEtSOzQyh7WuabhwBB4g5hbk7PXTtWiufCBtDo6bAD1pTh+6M3e4eKqzSqJn6qemFe5zBZDzQgMcY4hDgxjiPNBZkh0IAgCAIAgCAIAgCAIAgCAIDpXwd7Qx07ozrEbfddm31h3ktWGVqj0elncK9ivfCLVYqlrOyNnrdmfUG+SrzPyKOrlc69irKkynp7s0bJaqJjxdpNyONhex5ZKeNXJJluGKlNJlm2tveIJpIW0sREZwg4rdnANyVssul1Ron1OiTiorYhu38/wALF+L/AIqPe/BH6v8A0oqLQqTIEAugCAXQC6AIBdALoBdAEAQH1AEBZfg+qsFVh7JGlviOsPYVbhdSNPSyqde55e8k+Oqnd9cj8PV9yjN3JlWZ3Ns85QKz29yv42Hx/pKsxfci7p/1EWDbG9scU8sZo43lrrYi4Au5nqe9WSypOqNGTqFGTWn/AD/ghu31jt/Axfib/tqPeXsQ+qXxX+f0V2sYBFB3G/PTVcmvGJDKkscP7JFIwdHDkP8Ay8O9SgvFfyW4ktEP9xNe1+I2bDa/brb81Y9V+hoanq2UaI7mtY6ocGjq4bAjIX1yUaUXJpFTUYSnJLijXT1PSiQOYwWYSLCxuFGMtaaaIwyd1STS4JTWuwR4GxeiL4rA3U6dKqLkpaY6UuPUwdE0yQhwZizxBunK6UnJWRcYucVJK9+DIiT6MCeX4O1k9omukjOGQhsePHbP0fBcitm9rsjii6k0ld/0KuMmKQvbHcC7Sz3pJPS7oZIt45akv6FdTtcHMa0BzAHC3aLZhJxT2XKGbHGScYrdbkHaQGGGwGbFVk4X8GbOlUK9iEqzOEBN2JPgqIHcJG+RNj6iVKDqSJ43U0yPWOvJIeL3HzcSuPkjLlmpcOHsbnsJrILG2ZPk05KeP7kXdP8AqIse2t56eOeVjqJjy11i4ll3G2ubSrZZEnVGjJnipNOJCO9tN/6+PzZ/Yo92PxIfUQ+BXoq1uBrXx4sOQN7e5cU1STRCOeOlRlG6MnbQHUDY8LWuxWve58sk7i2pHX1C2UY0k7Ik0mJ5dbU3t43VbduyiUtU3L8k07TBdISy7X2uL8OdlZ3d3a5NH1KcpNx2Zj8fYA4MiwlwtfFfLyTuJLZHO/BJ6Y1f5I9XUY8GVsLcPG/NQlLVRVkya624VGNHP0bw4C9uzRIy0uzmLJ25akSTVQ/yP836KeuHxLu7i+H/AGan1QwOYG2BdiGd7DhoouS01RB5VocEvWzGCowskbb07Z6Wt7dVyMqTXuRhk0wlGuTbLtAmUSNFrAC1738VJ5PLUiyXUN5NaRhX1fSEWbhAFgNVyc9RHNl7jW1URlApCAyiNiDwIPrQLkzrG2kkHB7h5OIXXydlyzUuHCRs2tdDKyVlsTTfPQ9hB8F2Lp2ShJxlaLRNvXSPJc+hBcdTdhue+2au7sXyjS+oxvdxJezRR1zZmMphC5rcQcMN7m9jlzGi7HTO1ROHbyppRoqweyOKI9G1xeCST++ajajFOuSFxx44vSnZhHUNe+NvRMb1he3byK4pKTSo5HJGcorSluTIaUfKFsbXHGQAcgAOCsUVvS9S+GNeTUU3ZqrYXBjrwRt5g5juUZp19qIZYSUHcEjPaFGwhwY0BzAD3tIXZwVUuUdzYoNNRW6/8EdOzFHdot0WIjieaKKtfwdjjhqjt+2yINoN/kR/vwUO4viij6iPwRKooLxhzYmvcXG9zaw5KcI+NpWXYoXj1KKbbNe0InBhvCxoyzBuVyadcURzRkobwSPLVBiCAIAgCAyjFyBxI9qBE/eODBVVDf8A6E/i63vUpqpMszKptHnKJWehu/QCeoijcSGuOdtbAXsPJShG5UWYoa5pMs20NobNhkfEaMuLDhJAbnlzddXOUE6o0ynhi9Ok0O3rpo2SClpeje8YcRwgDgcib6nJc7kUvFEfqIRT0Rplejq4yxjZGOODIWNslFTjSUlwRWXG4KM1wPjEIcwsY4EOubm+XDVNUE00jncxJpxT2Zm2uYQ8PY4tc7ELGx8V3uLdNElng7Uls3ZqnlhLThY8HsJNx7VFuFbIhOWFrxTszk2j8sJGg2tYg9o7V15PPUiUuo/+utGZ2m3pAQw4Q3Ba+diu91arrYl9THWmltVGAlp/5b/P9Vy8fsR14Piz5DVx4MD2OIBJFjbXiinGqaEcsNGmSNdRJCW9RjgeJNx7VyThWyIzlia8U7IqrKAgCAIAgJmxYMdRA3jI3yBufUCpRVyRPGrmke78ItLhqQ/skYD4tyP+nzVmZeRf1canfuVZUmU9vcr+Nh8f6SrMX3Iu6f8AURYdsbS2a2eUS0znSB3WcAMzx9JWSlC90aMk8Kk01uQnbV2VY2pX+Q/vXNWP2IdzB8TwQI44oi6PGXgkm9tP+1zxjFNq7HhjxxbjbZsEUbxE4Mw3fhIve4Xai6aXqS0Y5qMkq3og1LAJHADLFa3K6qkqlRmyJLI0vc9M0sQfKXN6rcItwvqVfpim7Nnaxqcm1sqNEdCGvla4XAYXN9xUFBJtMrjhUZyi/a0fZnRRtjvEHFzQb3suvTFLYTePGo3G7RkKaN5hIbhDybi99E0xlTrkl2oTcGlV2bm0wvb4tYXtfF2cbKWnf7Saxq67e38mmmjj6UxGO/WPWJ7NbWUYqOrTRDHHH3O24+vJjCI3ueBGG4Wu7b3PYf3xXFpk3sRj25t1GqTMX9HGyO8eIubiJvZHpiltZx9vHGNxu1ZsFNG8wuDcIeSCL30H6LumLp1yT7cJ6GlVmuqpWYo3MHVc7CRwINlyUFaa4IZMUdUZR4boi7QjDZHgCwBUJqpNIpzxUcjSPc+D+lx1Yd2RtLvE9Ue0qWFXIs6WNzv2LT8IOz+kpsYHWiOL7pyd7j4K7NG42aeqhqhfscyWQ809LdyuZBURyPvhbe9hc5i2ilB1K2WYpqM02att1TZZ5ZGXwvdcXyNrdqSduzmSSlNtEJRIHoMqInMY2QOuy4Fuat1RaSl6GpZMUoKM72Pr62NojbGHENdiN/YF1ziqSOvNCKioXs7PsklOXFx6S5N/FG8bd7hywOWp2fJq9rhNkRjtbw4o8id/kSzxlr/NH2LaLejs4EvDS0HiDxRZFpp8iPULRT5qg+eB7WY8d2tDckcoNKw54Zpar2VGTa6Nrog0Owsvrrmu9yKarhElnxxlFK6VkOOpIeCXOtivqdL8FWpPVZnjkandurN0VW0TmTPDcnnopKa16iyOWKza/QwoqlrTITfrNIHiuQkk2RxZFFyb9Uzd8Yhe1gkxgtGHLRS1QaVk+5inFKd2tjMV0YMQaHYWEkk65hd1xTVcIl38acVG6Rqoq1rXPDgSxxxdxvcFRhNJu+CGLMotqXD3ItXNje51rXKhJ27Kcs9c3I6J8HWz8EDpTrKcvstyHrLvNaMMaVm7pYVG/ctUkYcC1wuCLEcQciFcamrONbb2a6nmfEdAeqeLT6JWGUdLo8fJDRKiCokAgCAIAgCAIAgCAIAgCAIAgCAICXsnZ7p5WRN1cczwHafJSjHU6Jwg5y0o7NBC1jWtaLNaAAOQyC3JUeulSpGxDpWd99hdPEJGD5SMZD6Te1vf2j9VVlhqVozdRi1xtco5eFkPNPqAIAgCAIAgCAIAgCAIAgCAID4gOmbibD6GMyvHykgyB+azUDvOp8FqxQpWz0emxaVqfLLUrjUEAQHPN+N2sBdUQjqHORo+afpDlx4LNlx1ujB1OCvKJTVQYwgCAIAgCAIAgCAIAgCAIAgLduTu10rhPKPk2m7Afnnj9ketXYsd7s19Pg1eUuDo61HoBAEAQHwi+RQHPd690CwmWnbdmrmDMt5t4jl2LNkxVujBn6avKJTAVQYz6gCAIAgCAIAgCAIAgPiAt+6m6LpbS1ALY9Qw5F/fwb7VdjxXuzXg6fV5S4OjNaAAALAZADIAclqPQPqAIAgCAIAgKxvFufHPd8REcmpy6rvtDsPMetVTxKW6M2XplPdbM57tTZc1O7DKwt4HVp7joVmlFx5ME8coOpENRIBAEAQBAEAQBAS9m7NlndhiYXHtPYPtHQKUYuXBKEJTdROgbvbmRw2fMRJJqBbqN7gfSPMrRDEluzfi6ZR3luy1K41BAEAQBAEAQBAEBhNE14LXNDgdQRcHwKcnGk9mVfae4tPJcxExO5dZv4SfYVTLCnwZp9LB8bFarNx6pno4JB9U2Pk5VPDJGeXSzXG549RsioZ6cEg+6SPMZKDjJehS8c1yiI6MjUEeBCiQpgRk6AnwKCiVT7JqH+hBIfuuA8zkpKMn6E1jm+Ez2KPciqf6QbGPrG58mqawyZdHpZvnYsuzNxIGZyuMp4eg3yBufEq2OFLk0Q6SK+7ctEEDWNDWNDWjQAAD1K5KjSklsjYh0IAgCAID/9k="/>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pic>
        <p:nvPicPr>
          <p:cNvPr id="12" name="Picture 2"/>
          <p:cNvPicPr>
            <a:picLocks noChangeAspect="1" noChangeArrowheads="1"/>
          </p:cNvPicPr>
          <p:nvPr/>
        </p:nvPicPr>
        <p:blipFill>
          <a:blip r:embed="rId4"/>
          <a:srcRect/>
          <a:stretch>
            <a:fillRect/>
          </a:stretch>
        </p:blipFill>
        <p:spPr bwMode="auto">
          <a:xfrm>
            <a:off x="257175" y="304800"/>
            <a:ext cx="1571625" cy="523875"/>
          </a:xfrm>
          <a:prstGeom prst="rect">
            <a:avLst/>
          </a:prstGeom>
          <a:noFill/>
          <a:ln w="9525">
            <a:noFill/>
            <a:miter lim="800000"/>
            <a:headEnd/>
            <a:tailEnd/>
          </a:ln>
        </p:spPr>
      </p:pic>
      <p:sp>
        <p:nvSpPr>
          <p:cNvPr id="14" name="Rektangel 4"/>
          <p:cNvSpPr>
            <a:spLocks noChangeArrowheads="1"/>
          </p:cNvSpPr>
          <p:nvPr/>
        </p:nvSpPr>
        <p:spPr bwMode="auto">
          <a:xfrm>
            <a:off x="2314575" y="1366398"/>
            <a:ext cx="4572000" cy="461665"/>
          </a:xfrm>
          <a:prstGeom prst="rect">
            <a:avLst/>
          </a:prstGeom>
          <a:noFill/>
          <a:ln>
            <a:noFill/>
          </a:ln>
          <a:extLst/>
        </p:spPr>
        <p:txBody>
          <a:bodyPr wrap="square">
            <a:spAutoFit/>
          </a:bodyPr>
          <a:lstStyle/>
          <a:p>
            <a:pPr algn="ctr" fontAlgn="auto">
              <a:spcBef>
                <a:spcPts val="0"/>
              </a:spcBef>
              <a:spcAft>
                <a:spcPts val="0"/>
              </a:spcAft>
              <a:defRPr/>
            </a:pPr>
            <a:r>
              <a:rPr lang="nb-NO" sz="2400" b="1" dirty="0" smtClean="0">
                <a:solidFill>
                  <a:schemeClr val="accent1">
                    <a:lumMod val="75000"/>
                  </a:schemeClr>
                </a:solidFill>
                <a:latin typeface="+mn-lt"/>
                <a:cs typeface="Arial"/>
              </a:rPr>
              <a:t>…</a:t>
            </a:r>
            <a:r>
              <a:rPr lang="nb-NO" sz="2400" b="1" dirty="0" err="1" smtClean="0">
                <a:solidFill>
                  <a:schemeClr val="accent1">
                    <a:lumMod val="75000"/>
                  </a:schemeClr>
                </a:solidFill>
                <a:latin typeface="+mn-lt"/>
                <a:cs typeface="Arial"/>
              </a:rPr>
              <a:t>but</a:t>
            </a:r>
            <a:r>
              <a:rPr lang="nb-NO" sz="2400" b="1" dirty="0" smtClean="0">
                <a:solidFill>
                  <a:schemeClr val="accent1">
                    <a:lumMod val="75000"/>
                  </a:schemeClr>
                </a:solidFill>
                <a:latin typeface="+mn-lt"/>
                <a:cs typeface="Arial"/>
              </a:rPr>
              <a:t> </a:t>
            </a:r>
            <a:r>
              <a:rPr lang="nb-NO" sz="2400" b="1" dirty="0" err="1" smtClean="0">
                <a:solidFill>
                  <a:schemeClr val="accent1">
                    <a:lumMod val="75000"/>
                  </a:schemeClr>
                </a:solidFill>
                <a:latin typeface="+mn-lt"/>
                <a:cs typeface="Arial"/>
              </a:rPr>
              <a:t>what</a:t>
            </a:r>
            <a:r>
              <a:rPr lang="nb-NO" sz="2400" b="1" dirty="0" smtClean="0">
                <a:solidFill>
                  <a:schemeClr val="accent1">
                    <a:lumMod val="75000"/>
                  </a:schemeClr>
                </a:solidFill>
                <a:latin typeface="+mn-lt"/>
                <a:cs typeface="Arial"/>
              </a:rPr>
              <a:t> </a:t>
            </a:r>
            <a:r>
              <a:rPr lang="nb-NO" sz="2400" b="1" dirty="0" err="1" smtClean="0">
                <a:solidFill>
                  <a:schemeClr val="accent1">
                    <a:lumMod val="75000"/>
                  </a:schemeClr>
                </a:solidFill>
                <a:latin typeface="+mn-lt"/>
                <a:cs typeface="Arial"/>
              </a:rPr>
              <a:t>about</a:t>
            </a:r>
            <a:r>
              <a:rPr lang="nb-NO" sz="2400" b="1" dirty="0" smtClean="0">
                <a:solidFill>
                  <a:schemeClr val="accent1">
                    <a:lumMod val="75000"/>
                  </a:schemeClr>
                </a:solidFill>
                <a:latin typeface="+mn-lt"/>
                <a:cs typeface="Arial"/>
              </a:rPr>
              <a:t> </a:t>
            </a:r>
            <a:r>
              <a:rPr lang="nb-NO" sz="2400" b="1" dirty="0" err="1" smtClean="0">
                <a:solidFill>
                  <a:schemeClr val="accent1">
                    <a:lumMod val="75000"/>
                  </a:schemeClr>
                </a:solidFill>
                <a:latin typeface="+mn-lt"/>
                <a:cs typeface="Arial"/>
              </a:rPr>
              <a:t>preservation</a:t>
            </a:r>
            <a:r>
              <a:rPr lang="nb-NO" sz="2400" b="1" dirty="0" smtClean="0">
                <a:solidFill>
                  <a:schemeClr val="accent1">
                    <a:lumMod val="75000"/>
                  </a:schemeClr>
                </a:solidFill>
                <a:latin typeface="+mn-lt"/>
                <a:cs typeface="Arial"/>
              </a:rPr>
              <a:t>…?</a:t>
            </a:r>
            <a:endParaRPr lang="nb-NO" sz="2400" b="1" dirty="0">
              <a:solidFill>
                <a:schemeClr val="accent1">
                  <a:lumMod val="75000"/>
                </a:schemeClr>
              </a:solidFill>
              <a:latin typeface="+mn-lt"/>
              <a:cs typeface="Arial"/>
            </a:endParaRPr>
          </a:p>
        </p:txBody>
      </p:sp>
      <p:sp>
        <p:nvSpPr>
          <p:cNvPr id="15" name="Rektangel 14"/>
          <p:cNvSpPr/>
          <p:nvPr/>
        </p:nvSpPr>
        <p:spPr>
          <a:xfrm>
            <a:off x="2314575" y="4663542"/>
            <a:ext cx="6067425" cy="646331"/>
          </a:xfrm>
          <a:prstGeom prst="rect">
            <a:avLst/>
          </a:prstGeom>
        </p:spPr>
        <p:txBody>
          <a:bodyPr wrap="square">
            <a:spAutoFit/>
          </a:bodyPr>
          <a:lstStyle/>
          <a:p>
            <a:pPr lvl="0"/>
            <a:r>
              <a:rPr lang="en-US" i="1" dirty="0" smtClean="0">
                <a:latin typeface="+mn-lt"/>
                <a:ea typeface="Verdana" panose="020B0604030504040204" pitchFamily="34" charset="0"/>
                <a:cs typeface="Verdana" panose="020B0604030504040204" pitchFamily="34" charset="0"/>
              </a:rPr>
              <a:t>“Open </a:t>
            </a:r>
            <a:r>
              <a:rPr lang="en-US" i="1" dirty="0">
                <a:latin typeface="+mn-lt"/>
                <a:ea typeface="Verdana" panose="020B0604030504040204" pitchFamily="34" charset="0"/>
                <a:cs typeface="Verdana" panose="020B0604030504040204" pitchFamily="34" charset="0"/>
              </a:rPr>
              <a:t>access is like any other form of access: </a:t>
            </a:r>
            <a:r>
              <a:rPr lang="en-US" b="1" i="1" dirty="0">
                <a:latin typeface="+mn-lt"/>
                <a:ea typeface="Verdana" panose="020B0604030504040204" pitchFamily="34" charset="0"/>
                <a:cs typeface="Verdana" panose="020B0604030504040204" pitchFamily="34" charset="0"/>
              </a:rPr>
              <a:t>without preservation, there will be no access, open or </a:t>
            </a:r>
            <a:r>
              <a:rPr lang="en-US" b="1" i="1" dirty="0" smtClean="0">
                <a:latin typeface="+mn-lt"/>
                <a:ea typeface="Verdana" panose="020B0604030504040204" pitchFamily="34" charset="0"/>
                <a:cs typeface="Verdana" panose="020B0604030504040204" pitchFamily="34" charset="0"/>
              </a:rPr>
              <a:t>otherwise</a:t>
            </a:r>
            <a:r>
              <a:rPr lang="en-US" i="1" dirty="0" smtClean="0">
                <a:latin typeface="+mn-lt"/>
                <a:ea typeface="Verdana" panose="020B0604030504040204" pitchFamily="34" charset="0"/>
                <a:cs typeface="Verdana" panose="020B0604030504040204" pitchFamily="34" charset="0"/>
              </a:rPr>
              <a:t>.”</a:t>
            </a:r>
            <a:endParaRPr lang="en-US" i="1" dirty="0">
              <a:latin typeface="+mn-lt"/>
              <a:ea typeface="Verdana" panose="020B0604030504040204" pitchFamily="34" charset="0"/>
              <a:cs typeface="Verdana" panose="020B0604030504040204" pitchFamily="34" charset="0"/>
            </a:endParaRPr>
          </a:p>
        </p:txBody>
      </p:sp>
      <p:pic>
        <p:nvPicPr>
          <p:cNvPr id="17" name="Picture 3" descr="C:\Users\TK\AppData\Local\Temp\ScreenClip.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2775" y="4114798"/>
            <a:ext cx="1397124" cy="1805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82069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41986"/>
                                        </p:tgtEl>
                                        <p:attrNameLst>
                                          <p:attrName>style.visibility</p:attrName>
                                        </p:attrNameLst>
                                      </p:cBhvr>
                                      <p:to>
                                        <p:strVal val="visible"/>
                                      </p:to>
                                    </p:set>
                                    <p:animEffect transition="in" filter="fade">
                                      <p:cBhvr>
                                        <p:cTn id="10" dur="500"/>
                                        <p:tgtEl>
                                          <p:spTgt spid="4198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vrundet rektangel 6"/>
          <p:cNvSpPr/>
          <p:nvPr/>
        </p:nvSpPr>
        <p:spPr>
          <a:xfrm>
            <a:off x="257175" y="1196976"/>
            <a:ext cx="8686800" cy="5508624"/>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8" name="Rektangel 7"/>
          <p:cNvSpPr/>
          <p:nvPr/>
        </p:nvSpPr>
        <p:spPr>
          <a:xfrm>
            <a:off x="531421" y="3657600"/>
            <a:ext cx="8229600" cy="2800767"/>
          </a:xfrm>
          <a:prstGeom prst="rect">
            <a:avLst/>
          </a:prstGeom>
        </p:spPr>
        <p:txBody>
          <a:bodyPr wrap="square">
            <a:spAutoFit/>
          </a:bodyPr>
          <a:lstStyle/>
          <a:p>
            <a:pPr marL="285750" lvl="0" indent="-285750">
              <a:buFont typeface="Arial" panose="020B0604020202020204" pitchFamily="34" charset="0"/>
              <a:buChar char="•"/>
            </a:pPr>
            <a:r>
              <a:rPr lang="en-US" sz="1600" i="1" dirty="0">
                <a:latin typeface="+mn-lt"/>
                <a:ea typeface="Verdana" panose="020B0604030504040204" pitchFamily="34" charset="0"/>
                <a:cs typeface="Verdana" panose="020B0604030504040204" pitchFamily="34" charset="0"/>
              </a:rPr>
              <a:t>How will we </a:t>
            </a:r>
            <a:r>
              <a:rPr lang="en-US" sz="1600" b="1" i="1" dirty="0">
                <a:latin typeface="+mn-lt"/>
                <a:ea typeface="Verdana" panose="020B0604030504040204" pitchFamily="34" charset="0"/>
                <a:cs typeface="Verdana" panose="020B0604030504040204" pitchFamily="34" charset="0"/>
              </a:rPr>
              <a:t>preserve</a:t>
            </a:r>
            <a:r>
              <a:rPr lang="en-US" sz="1600" i="1" dirty="0">
                <a:latin typeface="+mn-lt"/>
                <a:ea typeface="Verdana" panose="020B0604030504040204" pitchFamily="34" charset="0"/>
                <a:cs typeface="Verdana" panose="020B0604030504040204" pitchFamily="34" charset="0"/>
              </a:rPr>
              <a:t> the data? </a:t>
            </a:r>
            <a:endParaRPr lang="en-US" sz="1600" i="1" dirty="0" smtClean="0">
              <a:latin typeface="+mn-lt"/>
              <a:ea typeface="Verdana" panose="020B0604030504040204" pitchFamily="34" charset="0"/>
              <a:cs typeface="Verdana" panose="020B0604030504040204" pitchFamily="34" charset="0"/>
            </a:endParaRPr>
          </a:p>
          <a:p>
            <a:pPr marL="285750" lvl="0" indent="-285750">
              <a:buFont typeface="Arial" panose="020B0604020202020204" pitchFamily="34" charset="0"/>
              <a:buChar char="•"/>
            </a:pPr>
            <a:endParaRPr lang="en-US" sz="1600" i="1" dirty="0">
              <a:latin typeface="+mn-lt"/>
              <a:ea typeface="Verdana" panose="020B0604030504040204" pitchFamily="34" charset="0"/>
              <a:cs typeface="Verdana" panose="020B0604030504040204" pitchFamily="34" charset="0"/>
            </a:endParaRPr>
          </a:p>
          <a:p>
            <a:pPr marL="285750" lvl="0" indent="-285750">
              <a:buFont typeface="Arial" panose="020B0604020202020204" pitchFamily="34" charset="0"/>
              <a:buChar char="•"/>
            </a:pPr>
            <a:r>
              <a:rPr lang="en-US" sz="1600" i="1" dirty="0">
                <a:latin typeface="+mn-lt"/>
                <a:ea typeface="Verdana" panose="020B0604030504040204" pitchFamily="34" charset="0"/>
                <a:cs typeface="Verdana" panose="020B0604030504040204" pitchFamily="34" charset="0"/>
              </a:rPr>
              <a:t>How will we protect the </a:t>
            </a:r>
            <a:r>
              <a:rPr lang="en-US" sz="1600" b="1" i="1" dirty="0">
                <a:latin typeface="+mn-lt"/>
                <a:ea typeface="Verdana" panose="020B0604030504040204" pitchFamily="34" charset="0"/>
                <a:cs typeface="Verdana" panose="020B0604030504040204" pitchFamily="34" charset="0"/>
              </a:rPr>
              <a:t>integrity</a:t>
            </a:r>
            <a:r>
              <a:rPr lang="en-US" sz="1600" i="1" dirty="0">
                <a:latin typeface="+mn-lt"/>
                <a:ea typeface="Verdana" panose="020B0604030504040204" pitchFamily="34" charset="0"/>
                <a:cs typeface="Verdana" panose="020B0604030504040204" pitchFamily="34" charset="0"/>
              </a:rPr>
              <a:t> of the </a:t>
            </a:r>
            <a:r>
              <a:rPr lang="en-US" sz="1600" i="1" dirty="0" smtClean="0">
                <a:latin typeface="+mn-lt"/>
                <a:ea typeface="Verdana" panose="020B0604030504040204" pitchFamily="34" charset="0"/>
                <a:cs typeface="Verdana" panose="020B0604030504040204" pitchFamily="34" charset="0"/>
              </a:rPr>
              <a:t>data?</a:t>
            </a:r>
          </a:p>
          <a:p>
            <a:pPr lvl="0"/>
            <a:endParaRPr lang="en-US" sz="1600" i="1" dirty="0">
              <a:latin typeface="+mn-lt"/>
              <a:ea typeface="Verdana" panose="020B0604030504040204" pitchFamily="34" charset="0"/>
              <a:cs typeface="Verdana" panose="020B0604030504040204" pitchFamily="34" charset="0"/>
            </a:endParaRPr>
          </a:p>
          <a:p>
            <a:pPr marL="285750" lvl="0" indent="-285750">
              <a:buFont typeface="Arial" panose="020B0604020202020204" pitchFamily="34" charset="0"/>
              <a:buChar char="•"/>
            </a:pPr>
            <a:r>
              <a:rPr lang="en-US" sz="1600" i="1" dirty="0" smtClean="0">
                <a:latin typeface="+mn-lt"/>
                <a:ea typeface="Verdana" panose="020B0604030504040204" pitchFamily="34" charset="0"/>
                <a:cs typeface="Verdana" panose="020B0604030504040204" pitchFamily="34" charset="0"/>
              </a:rPr>
              <a:t>How </a:t>
            </a:r>
            <a:r>
              <a:rPr lang="en-US" sz="1600" i="1" dirty="0">
                <a:latin typeface="+mn-lt"/>
                <a:ea typeface="Verdana" panose="020B0604030504040204" pitchFamily="34" charset="0"/>
                <a:cs typeface="Verdana" panose="020B0604030504040204" pitchFamily="34" charset="0"/>
              </a:rPr>
              <a:t>will we convey the </a:t>
            </a:r>
            <a:r>
              <a:rPr lang="en-US" sz="1600" b="1" i="1" dirty="0">
                <a:latin typeface="+mn-lt"/>
                <a:ea typeface="Verdana" panose="020B0604030504040204" pitchFamily="34" charset="0"/>
                <a:cs typeface="Verdana" panose="020B0604030504040204" pitchFamily="34" charset="0"/>
              </a:rPr>
              <a:t>context</a:t>
            </a:r>
            <a:r>
              <a:rPr lang="en-US" sz="1600" i="1" dirty="0">
                <a:latin typeface="+mn-lt"/>
                <a:ea typeface="Verdana" panose="020B0604030504040204" pitchFamily="34" charset="0"/>
                <a:cs typeface="Verdana" panose="020B0604030504040204" pitchFamily="34" charset="0"/>
              </a:rPr>
              <a:t> and </a:t>
            </a:r>
            <a:r>
              <a:rPr lang="en-US" sz="1600" b="1" i="1" dirty="0">
                <a:latin typeface="+mn-lt"/>
                <a:ea typeface="Verdana" panose="020B0604030504040204" pitchFamily="34" charset="0"/>
                <a:cs typeface="Verdana" panose="020B0604030504040204" pitchFamily="34" charset="0"/>
              </a:rPr>
              <a:t>provenance</a:t>
            </a:r>
            <a:r>
              <a:rPr lang="en-US" sz="1600" i="1" dirty="0">
                <a:latin typeface="+mn-lt"/>
                <a:ea typeface="Verdana" panose="020B0604030504040204" pitchFamily="34" charset="0"/>
                <a:cs typeface="Verdana" panose="020B0604030504040204" pitchFamily="34" charset="0"/>
              </a:rPr>
              <a:t> of the data?  </a:t>
            </a:r>
            <a:endParaRPr lang="en-US" sz="1600" i="1" dirty="0" smtClean="0">
              <a:latin typeface="+mn-lt"/>
              <a:ea typeface="Verdana" panose="020B0604030504040204" pitchFamily="34" charset="0"/>
              <a:cs typeface="Verdana" panose="020B0604030504040204" pitchFamily="34" charset="0"/>
            </a:endParaRPr>
          </a:p>
          <a:p>
            <a:pPr marL="285750" lvl="0" indent="-285750">
              <a:buFont typeface="Arial" panose="020B0604020202020204" pitchFamily="34" charset="0"/>
              <a:buChar char="•"/>
            </a:pPr>
            <a:endParaRPr lang="en-US" sz="1600" i="1" dirty="0">
              <a:latin typeface="+mn-lt"/>
              <a:ea typeface="Verdana" panose="020B0604030504040204" pitchFamily="34" charset="0"/>
              <a:cs typeface="Verdana" panose="020B0604030504040204" pitchFamily="34" charset="0"/>
            </a:endParaRPr>
          </a:p>
          <a:p>
            <a:pPr marL="285750" lvl="0" indent="-285750">
              <a:buFont typeface="Arial" panose="020B0604020202020204" pitchFamily="34" charset="0"/>
              <a:buChar char="•"/>
            </a:pPr>
            <a:r>
              <a:rPr lang="en-US" sz="1600" i="1" dirty="0" smtClean="0">
                <a:latin typeface="+mn-lt"/>
                <a:ea typeface="Verdana" panose="020B0604030504040204" pitchFamily="34" charset="0"/>
                <a:cs typeface="Verdana" panose="020B0604030504040204" pitchFamily="34" charset="0"/>
              </a:rPr>
              <a:t>What </a:t>
            </a:r>
            <a:r>
              <a:rPr lang="en-US" sz="1600" i="1" dirty="0">
                <a:latin typeface="+mn-lt"/>
                <a:ea typeface="Verdana" panose="020B0604030504040204" pitchFamily="34" charset="0"/>
                <a:cs typeface="Verdana" panose="020B0604030504040204" pitchFamily="34" charset="0"/>
              </a:rPr>
              <a:t>new </a:t>
            </a:r>
            <a:r>
              <a:rPr lang="en-US" sz="1600" b="1" i="1" dirty="0">
                <a:latin typeface="+mn-lt"/>
                <a:ea typeface="Verdana" panose="020B0604030504040204" pitchFamily="34" charset="0"/>
                <a:cs typeface="Verdana" panose="020B0604030504040204" pitchFamily="34" charset="0"/>
              </a:rPr>
              <a:t>funding</a:t>
            </a:r>
            <a:r>
              <a:rPr lang="en-US" sz="1600" i="1" dirty="0">
                <a:latin typeface="+mn-lt"/>
                <a:ea typeface="Verdana" panose="020B0604030504040204" pitchFamily="34" charset="0"/>
                <a:cs typeface="Verdana" panose="020B0604030504040204" pitchFamily="34" charset="0"/>
              </a:rPr>
              <a:t> and </a:t>
            </a:r>
            <a:r>
              <a:rPr lang="en-US" sz="1600" b="1" i="1" dirty="0">
                <a:latin typeface="+mn-lt"/>
                <a:ea typeface="Verdana" panose="020B0604030504040204" pitchFamily="34" charset="0"/>
                <a:cs typeface="Verdana" panose="020B0604030504040204" pitchFamily="34" charset="0"/>
              </a:rPr>
              <a:t>business models</a:t>
            </a:r>
            <a:r>
              <a:rPr lang="en-US" sz="1600" i="1" dirty="0">
                <a:latin typeface="+mn-lt"/>
                <a:ea typeface="Verdana" panose="020B0604030504040204" pitchFamily="34" charset="0"/>
                <a:cs typeface="Verdana" panose="020B0604030504040204" pitchFamily="34" charset="0"/>
              </a:rPr>
              <a:t> will we need, so that </a:t>
            </a:r>
            <a:r>
              <a:rPr lang="en-US" sz="1600" i="1" dirty="0" smtClean="0">
                <a:latin typeface="+mn-lt"/>
                <a:ea typeface="Verdana" panose="020B0604030504040204" pitchFamily="34" charset="0"/>
                <a:cs typeface="Verdana" panose="020B0604030504040204" pitchFamily="34" charset="0"/>
              </a:rPr>
              <a:t>everyone </a:t>
            </a:r>
            <a:r>
              <a:rPr lang="en-US" sz="1600" i="1" dirty="0">
                <a:latin typeface="+mn-lt"/>
                <a:ea typeface="Verdana" panose="020B0604030504040204" pitchFamily="34" charset="0"/>
                <a:cs typeface="Verdana" panose="020B0604030504040204" pitchFamily="34" charset="0"/>
              </a:rPr>
              <a:t>has adequate incentive to contribute to the data infrastructure? </a:t>
            </a:r>
            <a:endParaRPr lang="en-US" sz="1600" i="1" dirty="0" smtClean="0">
              <a:latin typeface="+mn-lt"/>
              <a:ea typeface="Verdana" panose="020B0604030504040204" pitchFamily="34" charset="0"/>
              <a:cs typeface="Verdana" panose="020B0604030504040204" pitchFamily="34" charset="0"/>
            </a:endParaRPr>
          </a:p>
          <a:p>
            <a:pPr lvl="0"/>
            <a:r>
              <a:rPr lang="en-US" sz="1600" i="1" dirty="0">
                <a:latin typeface="+mn-lt"/>
                <a:ea typeface="Verdana" panose="020B0604030504040204" pitchFamily="34" charset="0"/>
                <a:cs typeface="Verdana" panose="020B0604030504040204" pitchFamily="34" charset="0"/>
              </a:rPr>
              <a:t> </a:t>
            </a:r>
          </a:p>
          <a:p>
            <a:pPr marL="285750" lvl="0" indent="-285750">
              <a:buFont typeface="Arial" panose="020B0604020202020204" pitchFamily="34" charset="0"/>
              <a:buChar char="•"/>
            </a:pPr>
            <a:r>
              <a:rPr lang="en-US" sz="1600" i="1" dirty="0">
                <a:latin typeface="+mn-lt"/>
                <a:ea typeface="Verdana" panose="020B0604030504040204" pitchFamily="34" charset="0"/>
                <a:cs typeface="Verdana" panose="020B0604030504040204" pitchFamily="34" charset="0"/>
              </a:rPr>
              <a:t>How will we protect the </a:t>
            </a:r>
            <a:r>
              <a:rPr lang="en-US" sz="1600" b="1" i="1" dirty="0">
                <a:latin typeface="+mn-lt"/>
                <a:ea typeface="Verdana" panose="020B0604030504040204" pitchFamily="34" charset="0"/>
                <a:cs typeface="Verdana" panose="020B0604030504040204" pitchFamily="34" charset="0"/>
              </a:rPr>
              <a:t>privacy</a:t>
            </a:r>
            <a:r>
              <a:rPr lang="en-US" sz="1600" i="1" dirty="0">
                <a:latin typeface="+mn-lt"/>
                <a:ea typeface="Verdana" panose="020B0604030504040204" pitchFamily="34" charset="0"/>
                <a:cs typeface="Verdana" panose="020B0604030504040204" pitchFamily="34" charset="0"/>
              </a:rPr>
              <a:t> of individuals linked to the data on the one hand, while providing researchers access to vital data on the other hand?</a:t>
            </a:r>
          </a:p>
        </p:txBody>
      </p:sp>
      <p:sp>
        <p:nvSpPr>
          <p:cNvPr id="3" name="TekstSylinder 2"/>
          <p:cNvSpPr txBox="1"/>
          <p:nvPr/>
        </p:nvSpPr>
        <p:spPr>
          <a:xfrm>
            <a:off x="2514600" y="2133600"/>
            <a:ext cx="6248400" cy="830997"/>
          </a:xfrm>
          <a:prstGeom prst="rect">
            <a:avLst/>
          </a:prstGeom>
          <a:noFill/>
        </p:spPr>
        <p:txBody>
          <a:bodyPr wrap="square" rtlCol="0">
            <a:spAutoFit/>
          </a:bodyPr>
          <a:lstStyle/>
          <a:p>
            <a:r>
              <a:rPr lang="en-US" sz="1600" dirty="0" smtClean="0">
                <a:latin typeface="+mn-lt"/>
              </a:rPr>
              <a:t>From the final report of the High level Expert Group on Scientific Data: </a:t>
            </a:r>
          </a:p>
          <a:p>
            <a:r>
              <a:rPr lang="en-US" sz="1600" i="1" dirty="0" smtClean="0">
                <a:latin typeface="+mn-lt"/>
                <a:hlinkClick r:id="rId3"/>
              </a:rPr>
              <a:t>Riding the wave – How Europe can gain from the rising tide of scientific data</a:t>
            </a:r>
            <a:r>
              <a:rPr lang="en-US" sz="1600" dirty="0" smtClean="0">
                <a:latin typeface="+mn-lt"/>
              </a:rPr>
              <a:t>” </a:t>
            </a:r>
            <a:endParaRPr lang="nb-NO" sz="1600" i="1" dirty="0">
              <a:latin typeface="+mn-lt"/>
            </a:endParaRPr>
          </a:p>
        </p:txBody>
      </p:sp>
      <p:sp>
        <p:nvSpPr>
          <p:cNvPr id="2" name="AutoShape 4" descr="data:image/png;base64,iVBORw0KGgoAAAANSUhEUgAAAOEAAADhCAMAAAAJbSJIAAAAwFBMVEX///8AAABpWFoAjUVmVVdgTVBaRklcSUv5+Pj9/PzJxMReS0708/PTz8+Pg4TY1NQAij4ZkEoAhzeCdHbOycrn5OR7bW6IfH2UiYrExMSkyrF8fHwAhTOakJG+uLifn5+ysrK31L9AQECdxqltroPr6enc6t/y9vJvX2E7ml6up6iMjIxNTU0rKys1NTUYGBhwcHBlZWV0dHSlnJ1ROz4AgSero6Tj7ubK39BNNThLoGkvlldlq32KvZpXpHJ5tIztXWbGAAAOV0lEQVR4nO2dCXubOBCGMUWAjR3S+ErqxqHpunXtpm1iJ91em///r3YkLoEOxA1uvme3TWRB9VowGo1GoA1OXVrbDahdL4T91wth//VCWJFu71f7m523vsJae7ub/er+tpl/umbCu/u95240kTaut7+/q7cJ9RHerTxXiJaU663qw6yH8Mv+ylakC2Vf7b/U0pYaCL+txznpQo3X36pvTtWEq0lBulCTVcUtqpTwoSxeAPlQZaOqI7z1KsHz5VU3lFRFuJpXyIc1r+pqrYbwZlgxH9bwppK2VUD41asBz5f3tQOEX9e18WGtSzOWJfRq5cPyWiW8qZ0Pq9z9WIbwIa9nVlR2mQGyOOEXVb+6CrnFfdbChLsG+bB2DRN+LupcF9f4c5OEXuN8WMWsahHC2+Y70Ne4iLdagHDfEh/WvgnCamZIRTWpnfC2qTFQJDvvlZqTcNUyH1bOaVU+Qq9tOqJ8NjUXYZNejExuXYTiyG7T2tRCeNe2jaFlq0eQlQlv24ZKSdmkqhJ+bpuIkaqbqkjYPUBlRDXCLgKqIioRdhNQEVGFsGtGJpaKuVEgvGubQyKFQUOBsEvjYFp2FYTd8WR4yvZuMgm74ouKlOmjZhF6bRNkKmumkUHYhflgljLmi3LC7o4TtORjhpywy2Y0ltygSgnbDTqpSxqekhG2GTbMJ1mQUULYj5vQl+RWlBC2FdkuonERQq/tVueSeFQUEnZ1xiSScCYlJOzTNYolvE5FhE0vgJaXaAlVQPil7fYWkGAhXEDY9RkFT4JZBp/woe3WFhI/Y4NP2A9/NC2+f8olbCYRqHpxU4u4hG23tLBUCb22G1pYPM+GQ/i17XaWECeTkUNYbzplvVqrEPa5C3mdyBJ6bTeylNg7kSVsu40llU3Y17EwFDMmMoR1ZN03qWEWYR9CwHKlA8Rpwqo3hjSvuZywT/E1kW6lhF7bzatAnpSw7dZVIhlhP2e+aT1ICPuyUCHXRELYdtsqkpiw/4Ohr5WQ8DQu0tRlmiCUHPT9/T9p/f63sSbnlYjwm/iQP48X52m9fddck3Pqm4BQPLl/fvuK1UV3CdcCQuFizIdHAOpTH475hOK1iudz6LH/nlP6p7v3Ib2GQRGKl+1/QQ8+N9i+8tpzCa+E9V9DF75psH3ldcUlFC9W9I/Q5hFK0kj7R0glnsaEEpeth4QrDqEnrt5DQo9DKFn2BcJXvz6l9eudNt8uFmGl0XZx0LQFpWt/gN1Nw4Iz/G/MtnGNqe9kjJZx0XYEBfPL6PcnEvxzl4uDHwUcbxdbBUKXQyip/prj0bx6BSP+3DRQROigS01DRixk4vziBVVkjnA9qooFh2gHkypxAHpypE6CeVwoQP53OTYNU4FQYwll+ep8QvDa5pZuRITIgOYauo4cX4ZuLMGBcnQjKEC6buF6dIHpwtcUH+M45jp1EuRp2hLOpTukw8cWPkm27hjC+wzC84u0HvmEaOT6OkCjNO3aMKZBAbBZc1wvLHC3OlpjZH3iRtpoGxOKg9+WhnGmabpuTOHMeQjvGUJZIiIQnv9+z+gDl9AKU9+hLQgTosij3+oOITwLCw4G9NAaGdeJf25j6dG1P0M+oTNHOtrlINwzhJ6ckG9LpYRzx+9DCeGlMqG1WSPdHKsTegyhLIMmF6GxmPqCH7dJQt0n1LdBjQX0ywgIowJcNsKERvSrHhDO8aV6rU7oMoSybRW5CPXQCuq4+VzCuIph2phQT9hSIIwLYsKRo4NxViXcMISy2vkIEUIO/I8M8p3zCA0UyEJzDRMGBfgw0ycMa6CYUFsYYJxVCbX6CNF6QhTZUoYQbOkkqINL4T5chgWgDbkPgwL3CcWErgmDS2FC6ZLMz/NX559UCaW21EpaGi0gFFuaEUUIw6KxsFUJb1OEsuFQe3+BXZi0Ht9gQodqqE8YLtBtQsIok9NI29LwwKUa4RwPlEiR8D5FKA0GfzwX+DRjE+zl0hcitx1DCNcqCmosDGwqGMIZeD3TZajpSEwIX5eOb3QlwlWKUL7z4KeAkLhTkekED4wlnB9p07nQWEINGYwtFRDCNwqAl0qE+xShNEHhHQ4msl4bGB97YYZGj3iUmukcI8Ijwj7yyHQi07m18e9W8qLU5iiq4dtS/0CfkNRG4VknpkNOoqCbFKE06/k3XKXnb96l9R1/5s5CkbnSbDYKG2CPZjPy9ySsQUznJvibVlQDNI8OjGvDWYNQ55g9WKBditCTVcaxtveKJ+6MvBShNJmth3P8OO4dEopDiVpPCa9eCGmdPiF4ba9+ff9IifpwTIn8RiJGQ6qUGFc7NLFDUo85EFehCsonn+UiZL22x0/BssyTaZqWaVnwv2nC2GyaP2Dkss/8UvyHeQQrZi9Nc+m3enQ08Xg4M/Dnpv/fEQo2C1Kb/GEdy2/4SBNKbenwgnFozh//4E8OMNGJFPulMLWNhT1v8OnAefMJiZfiHqka2Lm1LYMuKE+YtqWetPaHt6xn+hbuzCF4UVYk3IeE0IUpR1wMfWhDPXBKJzEhDixRVWCARoljyhOmx8OMnVwffz8mrlIMfEFmT04yOEAIYbawSNxIeE57bRjbmNAPAFCCj5NzqLJK+zSZibPDD7T+AOLbfxPzQ18hITvjg350MFTSl450oOaRlSjtl+bd1XzBRIR9hYSXYDxDDTGhg+dRuPIoig8mDsSBxWF8TCk4ovTcIm+y0LmcUDfMSMe1TwizczwZFvahjuJjfpTPc03PD6VzfI6yCJO2lBBiY2LZEkLalpYnTM/x86bOFuhDEkw9NNaH6ThN3qS97PtwGEkLCXHEcyyzNPQxZTXIS2gnbOlzbltKIlZbw7icNGRLGUL5o4S+/ycZD+lvPh4POX2IXQF0HawmpbqMjIcV9iEb85Y6ER8eOT7Nu8CniW+4JeXT8O5D4sqQm5H4NNRtBy5I4t79UdqnYdctPEltsV/6pOaXRoQ48qZjl4z1S51q/VJ27Uk25HPmFj+DucUu7kIytzgSMzi8pEpxH/7A3YQ1MUzi2WgTnaqCP9xM6YLShOz6oWxAlM4PbZv2RCJ3xKZ9Go3yUmz+gaBh8phyYteAM9bxezfHZ9fxM3Ixekc4YAnl+TR9I+Tl03ji6j0k5OVEnX5emzw38fyZWbYI1i1Ggfx1C/ghTKa24Wf893wU+mfkw80o1iwwmcmTuFSNzTA4iz0Li4LbaTwKN0/MRyPGUeflJsrzS/kZQ5q9tehVI00zUXrt6dJEZrAeZuAlpJEZLzQ5eEFOG8YLWOi4I0dE55zZR4QjcdRRlo6/htkx+IHE+55SLebml8pzhAXrh9PM9cMJXvKzfKeazcUgKTJniC6YaJeI/IQLrRk4hib+tuhVSBzvwac1puS0O4TSYSZ+jrDYqxES4jXgxZkvQ7gGHC3bRvk0wSFLRPxvvJAcn+RM28EP8NXpuIZrE0KYPKOlXwWvJIPr6+DonTXxCY00IT/PW5yrTwh5uxGU1vGNNRA+UYTxGvA1zonC2RWhC4MTNcgPc0f3kyx9wgNC0YW4xV4rnoOF0TsOIT9XX7zfIl/WF5OpMAoStljCQ0AYfU2TkNB1jBShF9ZZGD7hdBxE79irVLDfQhz3Lkm4DhK2xIQoWP+dPIV5GS7ThxFERBhG73ZGmlC0Z0a476k04YwkbIkJ6RSosA+ThAaPMIjesX0o2vckdE1LE/oJWxJCKo0tB2EQvWMJByJC0f7D8oQkYUtMaCyjlBsBIfcqDaJ3DKF4/6HIcStPSBK2BBm0Akuj0od+9I4hFO8hFV2mxTJoE3ltG7B7kxKEPFuKf8HRu3V6tBiICQWXqZCQZGQHWYTQS34G7bXLy028NvRFmLkX5SaSPG+l0QIugeAY8BgoQhy9m6ZsqWwvt2A/vnhugWIz6CfTXxpR9qifqx8SkoQt3bQT+aXE00sRckeLmZU4aBh/FSR65yRW6mT78QWX6WtwYPiEzM6IsUNvr4AL9hr5uwi0tQlu5gGuZiu134LeQTGzUNCHZtSH5NMptUsDu/gTKyDcwGmRnmjUQEbocTl+/vz5SbBhdH4ZZWj7V8r4EBUcsB/zhDO3iUZLskVmtoiTupe4YLyYRhtv3MXUj5bPF1O/M+3g0/UyPIjsvIGKwYRlczk9JKZF8udinP6zTU7/+TQn8FiFrGcMnf5zov6CZ331/fkmLA9T4rXdxlJSeebe6T838fSffdnrTlR7funAa7udhaX4DNoem1MuDK+wr2Oi+rOgT/953j19Ml2eZ7Kf/nP1/4J3I5z++y3+gneU/AXvmRl4bbc5l3jeTBZhr67TQu976lXcrdg7u07/vWv9edpn4Xfn9cU/LfH+w57cimXeYdmLAHGp95D2YVQUj4RqhJ2fZZR+H/Bf8E7nbhvUSt7L/Re8W73DY4Z8nFAn7OxMSjhjyk3YUUQlQEXCTiKqAaoSdhBREVCZsHPmRsXI5CMc3HVpXLQVhonchF3ybrI9mWKEnfFRM33RwoQDr202oqzZRBnCTswXM+aDJQkHt23bG1vZiBYkbDs8JQ06VUTYapBRFjasjnBw21Y0fJz3Ci1K2JZNzWdDyxEOPjffjWNVR7QawuaXUEULoPURDr406eG4giXsWgkHg4emxkabn2VRP2FTqUXcRKCGCJuwqsUsaHWEg6/1JmuuOdmGDRMCo1cbn1earxJC0E0dGf7DcvdfqGoIYVpV9VaUec5JklBVEYK36lXI5xXxQPmqjhD0UM3MalJm+GNUKSFoVRZyUtXVGapqQtC3dVG3fLz+ln36vKqBEPRlf5XXo7Ov9sV9T5nqIcS6W3mqvrnrrdQjvHlVHyHR3f3ec8WR5I3r7e/rgyOqmTDU7f1qf7Pz1ldYa293s1/dVzcgSNUQYYt6Iey/Xgj7rxfC/ut/oNNsvBYq56k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4" name="AutoShape 6" descr="data:image/png;base64,iVBORw0KGgoAAAANSUhEUgAAAOEAAADhCAMAAAAJbSJIAAAAwFBMVEX///8AAABpWFoAjUVmVVdgTVBaRklcSUv5+Pj9/PzJxMReS0708/PTz8+Pg4TY1NQAij4ZkEoAhzeCdHbOycrn5OR7bW6IfH2UiYrExMSkyrF8fHwAhTOakJG+uLifn5+ysrK31L9AQECdxqltroPr6enc6t/y9vJvX2E7ml6up6iMjIxNTU0rKys1NTUYGBhwcHBlZWV0dHSlnJ1ROz4AgSero6Tj7ubK39BNNThLoGkvlldlq32KvZpXpHJ5tIztXWbGAAAOV0lEQVR4nO2dCXubOBCGMUWAjR3S+ErqxqHpunXtpm1iJ91em///r3YkLoEOxA1uvme3TWRB9VowGo1GoA1OXVrbDahdL4T91wth//VCWJFu71f7m523vsJae7ub/er+tpl/umbCu/u95240kTaut7+/q7cJ9RHerTxXiJaU663qw6yH8Mv+ylakC2Vf7b/U0pYaCL+txznpQo3X36pvTtWEq0lBulCTVcUtqpTwoSxeAPlQZaOqI7z1KsHz5VU3lFRFuJpXyIc1r+pqrYbwZlgxH9bwppK2VUD41asBz5f3tQOEX9e18WGtSzOWJfRq5cPyWiW8qZ0Pq9z9WIbwIa9nVlR2mQGyOOEXVb+6CrnFfdbChLsG+bB2DRN+LupcF9f4c5OEXuN8WMWsahHC2+Y70Ne4iLdagHDfEh/WvgnCamZIRTWpnfC2qTFQJDvvlZqTcNUyH1bOaVU+Qq9tOqJ8NjUXYZNejExuXYTiyG7T2tRCeNe2jaFlq0eQlQlv24ZKSdmkqhJ+bpuIkaqbqkjYPUBlRDXCLgKqIioRdhNQEVGFsGtGJpaKuVEgvGubQyKFQUOBsEvjYFp2FYTd8WR4yvZuMgm74ouKlOmjZhF6bRNkKmumkUHYhflgljLmi3LC7o4TtORjhpywy2Y0ltygSgnbDTqpSxqekhG2GTbMJ1mQUULYj5vQl+RWlBC2FdkuonERQq/tVueSeFQUEnZ1xiSScCYlJOzTNYolvE5FhE0vgJaXaAlVQPil7fYWkGAhXEDY9RkFT4JZBp/woe3WFhI/Y4NP2A9/NC2+f8olbCYRqHpxU4u4hG23tLBUCb22G1pYPM+GQ/i17XaWECeTkUNYbzplvVqrEPa5C3mdyBJ6bTeylNg7kSVsu40llU3Y17EwFDMmMoR1ZN03qWEWYR9CwHKlA8Rpwqo3hjSvuZywT/E1kW6lhF7bzatAnpSw7dZVIhlhP2e+aT1ICPuyUCHXRELYdtsqkpiw/4Ohr5WQ8DQu0tRlmiCUHPT9/T9p/f63sSbnlYjwm/iQP48X52m9fddck3Pqm4BQPLl/fvuK1UV3CdcCQuFizIdHAOpTH475hOK1iudz6LH/nlP6p7v3Ib2GQRGKl+1/QQ8+N9i+8tpzCa+E9V9DF75psH3ldcUlFC9W9I/Q5hFK0kj7R0glnsaEEpeth4QrDqEnrt5DQo9DKFn2BcJXvz6l9eudNt8uFmGl0XZx0LQFpWt/gN1Nw4Iz/G/MtnGNqe9kjJZx0XYEBfPL6PcnEvxzl4uDHwUcbxdbBUKXQyip/prj0bx6BSP+3DRQROigS01DRixk4vziBVVkjnA9qooFh2gHkypxAHpypE6CeVwoQP53OTYNU4FQYwll+ep8QvDa5pZuRITIgOYauo4cX4ZuLMGBcnQjKEC6buF6dIHpwtcUH+M45jp1EuRp2hLOpTukw8cWPkm27hjC+wzC84u0HvmEaOT6OkCjNO3aMKZBAbBZc1wvLHC3OlpjZH3iRtpoGxOKg9+WhnGmabpuTOHMeQjvGUJZIiIQnv9+z+gDl9AKU9+hLQgTosij3+oOITwLCw4G9NAaGdeJf25j6dG1P0M+oTNHOtrlINwzhJ6ckG9LpYRzx+9DCeGlMqG1WSPdHKsTegyhLIMmF6GxmPqCH7dJQt0n1LdBjQX0ywgIowJcNsKERvSrHhDO8aV6rU7oMoSybRW5CPXQCuq4+VzCuIph2phQT9hSIIwLYsKRo4NxViXcMISy2vkIEUIO/I8M8p3zCA0UyEJzDRMGBfgw0ycMa6CYUFsYYJxVCbX6CNF6QhTZUoYQbOkkqINL4T5chgWgDbkPgwL3CcWErgmDS2FC6ZLMz/NX559UCaW21EpaGi0gFFuaEUUIw6KxsFUJb1OEsuFQe3+BXZi0Ht9gQodqqE8YLtBtQsIok9NI29LwwKUa4RwPlEiR8D5FKA0GfzwX+DRjE+zl0hcitx1DCNcqCmosDGwqGMIZeD3TZajpSEwIX5eOb3QlwlWKUL7z4KeAkLhTkekED4wlnB9p07nQWEINGYwtFRDCNwqAl0qE+xShNEHhHQ4msl4bGB97YYZGj3iUmukcI8Ijwj7yyHQi07m18e9W8qLU5iiq4dtS/0CfkNRG4VknpkNOoqCbFKE06/k3XKXnb96l9R1/5s5CkbnSbDYKG2CPZjPy9ySsQUznJvibVlQDNI8OjGvDWYNQ55g9WKBditCTVcaxtveKJ+6MvBShNJmth3P8OO4dEopDiVpPCa9eCGmdPiF4ba9+ff9IifpwTIn8RiJGQ6qUGFc7NLFDUo85EFehCsonn+UiZL22x0/BssyTaZqWaVnwv2nC2GyaP2Dkss/8UvyHeQQrZi9Nc+m3enQ08Xg4M/Dnpv/fEQo2C1Kb/GEdy2/4SBNKbenwgnFozh//4E8OMNGJFPulMLWNhT1v8OnAefMJiZfiHqka2Lm1LYMuKE+YtqWetPaHt6xn+hbuzCF4UVYk3IeE0IUpR1wMfWhDPXBKJzEhDixRVWCARoljyhOmx8OMnVwffz8mrlIMfEFmT04yOEAIYbawSNxIeE57bRjbmNAPAFCCj5NzqLJK+zSZibPDD7T+AOLbfxPzQ18hITvjg350MFTSl450oOaRlSjtl+bd1XzBRIR9hYSXYDxDDTGhg+dRuPIoig8mDsSBxWF8TCk4ovTcIm+y0LmcUDfMSMe1TwizczwZFvahjuJjfpTPc03PD6VzfI6yCJO2lBBiY2LZEkLalpYnTM/x86bOFuhDEkw9NNaH6ThN3qS97PtwGEkLCXHEcyyzNPQxZTXIS2gnbOlzbltKIlZbw7icNGRLGUL5o4S+/ycZD+lvPh4POX2IXQF0HawmpbqMjIcV9iEb85Y6ER8eOT7Nu8CniW+4JeXT8O5D4sqQm5H4NNRtBy5I4t79UdqnYdctPEltsV/6pOaXRoQ48qZjl4z1S51q/VJ27Uk25HPmFj+DucUu7kIytzgSMzi8pEpxH/7A3YQ1MUzi2WgTnaqCP9xM6YLShOz6oWxAlM4PbZv2RCJ3xKZ9Go3yUmz+gaBh8phyYteAM9bxezfHZ9fxM3Ixekc4YAnl+TR9I+Tl03ji6j0k5OVEnX5emzw38fyZWbYI1i1Ggfx1C/ghTKa24Wf893wU+mfkw80o1iwwmcmTuFSNzTA4iz0Li4LbaTwKN0/MRyPGUeflJsrzS/kZQ5q9tehVI00zUXrt6dJEZrAeZuAlpJEZLzQ5eEFOG8YLWOi4I0dE55zZR4QjcdRRlo6/htkx+IHE+55SLebml8pzhAXrh9PM9cMJXvKzfKeazcUgKTJniC6YaJeI/IQLrRk4hib+tuhVSBzvwac1puS0O4TSYSZ+jrDYqxES4jXgxZkvQ7gGHC3bRvk0wSFLRPxvvJAcn+RM28EP8NXpuIZrE0KYPKOlXwWvJIPr6+DonTXxCY00IT/PW5yrTwh5uxGU1vGNNRA+UYTxGvA1zonC2RWhC4MTNcgPc0f3kyx9wgNC0YW4xV4rnoOF0TsOIT9XX7zfIl/WF5OpMAoStljCQ0AYfU2TkNB1jBShF9ZZGD7hdBxE79irVLDfQhz3Lkm4DhK2xIQoWP+dPIV5GS7ThxFERBhG73ZGmlC0Z0a476k04YwkbIkJ6RSosA+ThAaPMIjesX0o2vckdE1LE/oJWxJCKo0tB2EQvWMJByJC0f7D8oQkYUtMaCyjlBsBIfcqDaJ3DKF4/6HIcStPSBK2BBm0Akuj0od+9I4hFO8hFV2mxTJoE3ltG7B7kxKEPFuKf8HRu3V6tBiICQWXqZCQZGQHWYTQS34G7bXLy028NvRFmLkX5SaSPG+l0QIugeAY8BgoQhy9m6ZsqWwvt2A/vnhugWIz6CfTXxpR9qifqx8SkoQt3bQT+aXE00sRckeLmZU4aBh/FSR65yRW6mT78QWX6WtwYPiEzM6IsUNvr4AL9hr5uwi0tQlu5gGuZiu134LeQTGzUNCHZtSH5NMptUsDu/gTKyDcwGmRnmjUQEbocTl+/vz5SbBhdH4ZZWj7V8r4EBUcsB/zhDO3iUZLskVmtoiTupe4YLyYRhtv3MXUj5bPF1O/M+3g0/UyPIjsvIGKwYRlczk9JKZF8udinP6zTU7/+TQn8FiFrGcMnf5zov6CZ331/fkmLA9T4rXdxlJSeebe6T838fSffdnrTlR7funAa7udhaX4DNoem1MuDK+wr2Oi+rOgT/953j19Ml2eZ7Kf/nP1/4J3I5z++y3+gneU/AXvmRl4bbc5l3jeTBZhr67TQu976lXcrdg7u07/vWv9edpn4Xfn9cU/LfH+w57cimXeYdmLAHGp95D2YVQUj4RqhJ2fZZR+H/Bf8E7nbhvUSt7L/Re8W73DY4Z8nFAn7OxMSjhjyk3YUUQlQEXCTiKqAaoSdhBREVCZsHPmRsXI5CMc3HVpXLQVhonchF3ybrI9mWKEnfFRM33RwoQDr202oqzZRBnCTswXM+aDJQkHt23bG1vZiBYkbDs8JQ06VUTYapBRFjasjnBw21Y0fJz3Ci1K2JZNzWdDyxEOPjffjWNVR7QawuaXUEULoPURDr406eG4giXsWgkHg4emxkabn2VRP2FTqUXcRKCGCJuwqsUsaHWEg6/1JmuuOdmGDRMCo1cbn1earxJC0E0dGf7DcvdfqGoIYVpV9VaUec5JklBVEYK36lXI5xXxQPmqjhD0UM3MalJm+GNUKSFoVRZyUtXVGapqQtC3dVG3fLz+ln36vKqBEPRlf5XXo7Ov9sV9T5nqIcS6W3mqvrnrrdQjvHlVHyHR3f3ec8WR5I3r7e/rgyOqmTDU7f1qf7Pz1ldYa293s1/dVzcgSNUQYYt6Iey/Xgj7rxfC/ut/oNNsvBYq56k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5" name="AutoShape 8" descr="data:image/jpeg;base64,/9j/4AAQSkZJRgABAQAAAQABAAD/2wCEAAkGBxITEhIUEhIUFhUWGB4XGBgYGBUTGBcYGxchFxcWFRcYHDQgGBoxHBUULTEhJSkrLy4uFyIzOTMsNygtLisBCgoKDg0OGxAQGy0kHyUvLCw0NDIsLCwsLCwsLCwsLCwsLywsLCwsLCwsLCwsLCwsLCwsLCwsLCwsLCwsLCwsLP/AABEIAKAAoAMBEQACEQEDEQH/xAAbAAEAAgMBAQAAAAAAAAAAAAAABAYCAwcFAf/EAEMQAAEDAgMEBgQMBAYDAAAAAAEAAgMEERIhMQUGUWETIkFxgZEyobHBBxQjQlJicoKS0eHwNFOy0mSiwtPi8TNVY//EABkBAQADAQEAAAAAAAAAAAAAAAACAwQBBf/EAC8RAAICAQMDAwMEAQUBAAAAAAABAhEDEiExBBMiQVFSFDJhM0JxgfBicpGhsSP/2gAMAwEAAhEDEQA/AO4oAgCAIAgMZHhoJcQANSTYDvKC6K1tPfemjuI7yu+rk38R911TLMlwZp9VCPG5Wazfupf6AZGOQxHzP5Kp5pGeXVzfGx49Rtyqf6U8ng4t/pUHOT9Sl5ZvlkN87zq9x73ErlshbPjZ3jR7h3EhLFsmU+26lnozyeLi71OXVOS9SayzXDPYo9+apnphkg5jCfMfkprNJFseqmudyy7M35p5LCQGJ3PrN/EPeArY5ovk0w6qEudizRStcA5pDgdCDcHxCuNCafBmh0IAgCAIAgCAIAgK3vFvdFT3Yy0kvAHqt+0fcPUqp5VHgz5eojDZbs55tbbE1QbyvJHY0ZNHcPes0pOXJ588kp8kFRIBAEAQBAEAQBATNl7Vmp3YonlvEatPe3RSjJx4JwySg/E6Fu9vjHPZkoEcmgz6rvsnsPI+taYZVLZm/F1Kns9mWdWmkIAgCAIAgBKA5/vXvgXXipnWbo6QankzgOazZMvpEwZ+pvxgUlUGM+oAgCAIAgCAIAgCAID4UBct1N7zGRFUElmjXnMt5O4t59ivx5a2ZrwdTXjI6G0gi4zBWk9A+oAgCAIDn+/O8uIup4T1RlI4dp+gOXHyWbLk/ajB1Of9kSlKgxhAEAQBAEAQBAEAQBAEAQBAXDcjeXoyIJj1Dkxx+Yfon6p9SvxZK2Zr6bPXjLg6KtJ6AQBAVvfXbvxeLAw/KyZD6re135foqss9KM/UZdEaXLOWrIeYfUAQBAEAQBAEAQBAEAQBAEAQHwoDp2423enjMbz8pGNT85ugPeND4cVrxTtUz0umy61T5RaFaaTGR4aCSbAC5PADUoDje3NpmomfKdCbNHBo9EfvisM5anZ4+SeuVkBRIBAEAQBAEAQBAEAQBAEAQBAEAQEzZG0XU8zJW/NOY4t+cPJSjLS7J45uEtSOzQyh7WuabhwBB4g5hbk7PXTtWiufCBtDo6bAD1pTh+6M3e4eKqzSqJn6qemFe5zBZDzQgMcY4hDgxjiPNBZkh0IAgCAIAgCAIAgCAIAgCAIDpXwd7Qx07ozrEbfddm31h3ktWGVqj0elncK9ivfCLVYqlrOyNnrdmfUG+SrzPyKOrlc69irKkynp7s0bJaqJjxdpNyONhex5ZKeNXJJluGKlNJlm2tveIJpIW0sREZwg4rdnANyVssul1Ron1OiTiorYhu38/wALF+L/AIqPe/BH6v8A0oqLQqTIEAugCAXQC6AIBdALoBdAEAQH1AEBZfg+qsFVh7JGlviOsPYVbhdSNPSyqde55e8k+Oqnd9cj8PV9yjN3JlWZ3Ns85QKz29yv42Hx/pKsxfci7p/1EWDbG9scU8sZo43lrrYi4Au5nqe9WSypOqNGTqFGTWn/AD/ghu31jt/Axfib/tqPeXsQ+qXxX+f0V2sYBFB3G/PTVcmvGJDKkscP7JFIwdHDkP8Ay8O9SgvFfyW4ktEP9xNe1+I2bDa/brb81Y9V+hoanq2UaI7mtY6ocGjq4bAjIX1yUaUXJpFTUYSnJLijXT1PSiQOYwWYSLCxuFGMtaaaIwyd1STS4JTWuwR4GxeiL4rA3U6dKqLkpaY6UuPUwdE0yQhwZizxBunK6UnJWRcYucVJK9+DIiT6MCeX4O1k9omukjOGQhsePHbP0fBcitm9rsjii6k0ld/0KuMmKQvbHcC7Sz3pJPS7oZIt45akv6FdTtcHMa0BzAHC3aLZhJxT2XKGbHGScYrdbkHaQGGGwGbFVk4X8GbOlUK9iEqzOEBN2JPgqIHcJG+RNj6iVKDqSJ43U0yPWOvJIeL3HzcSuPkjLlmpcOHsbnsJrILG2ZPk05KeP7kXdP8AqIse2t56eOeVjqJjy11i4ll3G2ubSrZZEnVGjJnipNOJCO9tN/6+PzZ/Yo92PxIfUQ+BXoq1uBrXx4sOQN7e5cU1STRCOeOlRlG6MnbQHUDY8LWuxWve58sk7i2pHX1C2UY0k7Ik0mJ5dbU3t43VbduyiUtU3L8k07TBdISy7X2uL8OdlZ3d3a5NH1KcpNx2Zj8fYA4MiwlwtfFfLyTuJLZHO/BJ6Y1f5I9XUY8GVsLcPG/NQlLVRVkya624VGNHP0bw4C9uzRIy0uzmLJ25akSTVQ/yP836KeuHxLu7i+H/AGan1QwOYG2BdiGd7DhoouS01RB5VocEvWzGCowskbb07Z6Wt7dVyMqTXuRhk0wlGuTbLtAmUSNFrAC1738VJ5PLUiyXUN5NaRhX1fSEWbhAFgNVyc9RHNl7jW1URlApCAyiNiDwIPrQLkzrG2kkHB7h5OIXXydlyzUuHCRs2tdDKyVlsTTfPQ9hB8F2Lp2ShJxlaLRNvXSPJc+hBcdTdhue+2au7sXyjS+oxvdxJezRR1zZmMphC5rcQcMN7m9jlzGi7HTO1ROHbyppRoqweyOKI9G1xeCST++ajajFOuSFxx44vSnZhHUNe+NvRMb1he3byK4pKTSo5HJGcorSluTIaUfKFsbXHGQAcgAOCsUVvS9S+GNeTUU3ZqrYXBjrwRt5g5juUZp19qIZYSUHcEjPaFGwhwY0BzAD3tIXZwVUuUdzYoNNRW6/8EdOzFHdot0WIjieaKKtfwdjjhqjt+2yINoN/kR/vwUO4viij6iPwRKooLxhzYmvcXG9zaw5KcI+NpWXYoXj1KKbbNe0InBhvCxoyzBuVyadcURzRkobwSPLVBiCAIAgCAyjFyBxI9qBE/eODBVVDf8A6E/i63vUpqpMszKptHnKJWehu/QCeoijcSGuOdtbAXsPJShG5UWYoa5pMs20NobNhkfEaMuLDhJAbnlzddXOUE6o0ynhi9Ok0O3rpo2SClpeje8YcRwgDgcib6nJc7kUvFEfqIRT0Rplejq4yxjZGOODIWNslFTjSUlwRWXG4KM1wPjEIcwsY4EOubm+XDVNUE00jncxJpxT2Zm2uYQ8PY4tc7ELGx8V3uLdNElng7Uls3ZqnlhLThY8HsJNx7VFuFbIhOWFrxTszk2j8sJGg2tYg9o7V15PPUiUuo/+utGZ2m3pAQw4Q3Ba+diu91arrYl9THWmltVGAlp/5b/P9Vy8fsR14Piz5DVx4MD2OIBJFjbXiinGqaEcsNGmSNdRJCW9RjgeJNx7VyThWyIzlia8U7IqrKAgCAIAgJmxYMdRA3jI3yBufUCpRVyRPGrmke78ItLhqQ/skYD4tyP+nzVmZeRf1canfuVZUmU9vcr+Nh8f6SrMX3Iu6f8AURYdsbS2a2eUS0znSB3WcAMzx9JWSlC90aMk8Kk01uQnbV2VY2pX+Q/vXNWP2IdzB8TwQI44oi6PGXgkm9tP+1zxjFNq7HhjxxbjbZsEUbxE4Mw3fhIve4Xai6aXqS0Y5qMkq3og1LAJHADLFa3K6qkqlRmyJLI0vc9M0sQfKXN6rcItwvqVfpim7Nnaxqcm1sqNEdCGvla4XAYXN9xUFBJtMrjhUZyi/a0fZnRRtjvEHFzQb3suvTFLYTePGo3G7RkKaN5hIbhDybi99E0xlTrkl2oTcGlV2bm0wvb4tYXtfF2cbKWnf7Saxq67e38mmmjj6UxGO/WPWJ7NbWUYqOrTRDHHH3O24+vJjCI3ueBGG4Wu7b3PYf3xXFpk3sRj25t1GqTMX9HGyO8eIubiJvZHpiltZx9vHGNxu1ZsFNG8wuDcIeSCL30H6LumLp1yT7cJ6GlVmuqpWYo3MHVc7CRwINlyUFaa4IZMUdUZR4boi7QjDZHgCwBUJqpNIpzxUcjSPc+D+lx1Yd2RtLvE9Ue0qWFXIs6WNzv2LT8IOz+kpsYHWiOL7pyd7j4K7NG42aeqhqhfscyWQ809LdyuZBURyPvhbe9hc5i2ilB1K2WYpqM02att1TZZ5ZGXwvdcXyNrdqSduzmSSlNtEJRIHoMqInMY2QOuy4Fuat1RaSl6GpZMUoKM72Pr62NojbGHENdiN/YF1ziqSOvNCKioXs7PsklOXFx6S5N/FG8bd7hywOWp2fJq9rhNkRjtbw4o8id/kSzxlr/NH2LaLejs4EvDS0HiDxRZFpp8iPULRT5qg+eB7WY8d2tDckcoNKw54Zpar2VGTa6Nrog0Owsvrrmu9yKarhElnxxlFK6VkOOpIeCXOtivqdL8FWpPVZnjkandurN0VW0TmTPDcnnopKa16iyOWKza/QwoqlrTITfrNIHiuQkk2RxZFFyb9Uzd8Yhe1gkxgtGHLRS1QaVk+5inFKd2tjMV0YMQaHYWEkk65hd1xTVcIl38acVG6Rqoq1rXPDgSxxxdxvcFRhNJu+CGLMotqXD3ItXNje51rXKhJ27Kcs9c3I6J8HWz8EDpTrKcvstyHrLvNaMMaVm7pYVG/ctUkYcC1wuCLEcQciFcamrONbb2a6nmfEdAeqeLT6JWGUdLo8fJDRKiCokAgCAIAgCAIAgCAIAgCAIAgCAICXsnZ7p5WRN1cczwHafJSjHU6Jwg5y0o7NBC1jWtaLNaAAOQyC3JUeulSpGxDpWd99hdPEJGD5SMZD6Te1vf2j9VVlhqVozdRi1xtco5eFkPNPqAIAgCAIAgCAIAgCAIAgCAID4gOmbibD6GMyvHykgyB+azUDvOp8FqxQpWz0emxaVqfLLUrjUEAQHPN+N2sBdUQjqHORo+afpDlx4LNlx1ujB1OCvKJTVQYwgCAIAgCAIAgCAIAgCAIAgLduTu10rhPKPk2m7Afnnj9ketXYsd7s19Pg1eUuDo61HoBAEAQHwi+RQHPd690CwmWnbdmrmDMt5t4jl2LNkxVujBn6avKJTAVQYz6gCAIAgCAIAgCAIAgPiAt+6m6LpbS1ALY9Qw5F/fwb7VdjxXuzXg6fV5S4OjNaAAALAZADIAclqPQPqAIAgCAIAgKxvFufHPd8REcmpy6rvtDsPMetVTxKW6M2XplPdbM57tTZc1O7DKwt4HVp7joVmlFx5ME8coOpENRIBAEAQBAEAQBAS9m7NlndhiYXHtPYPtHQKUYuXBKEJTdROgbvbmRw2fMRJJqBbqN7gfSPMrRDEluzfi6ZR3luy1K41BAEAQBAEAQBAEBhNE14LXNDgdQRcHwKcnGk9mVfae4tPJcxExO5dZv4SfYVTLCnwZp9LB8bFarNx6pno4JB9U2Pk5VPDJGeXSzXG549RsioZ6cEg+6SPMZKDjJehS8c1yiI6MjUEeBCiQpgRk6AnwKCiVT7JqH+hBIfuuA8zkpKMn6E1jm+Ez2KPciqf6QbGPrG58mqawyZdHpZvnYsuzNxIGZyuMp4eg3yBufEq2OFLk0Q6SK+7ctEEDWNDWNDWjQAAD1K5KjSklsjYh0IAgCAID/9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9" name="AutoShape 10" descr="data:image/jpeg;base64,/9j/4AAQSkZJRgABAQAAAQABAAD/2wCEAAkGBxITEhIUEhIUFhUWGB4XGBgYGBUTGBcYGxchFxcWFRcYHDQgGBoxHBUULTEhJSkrLy4uFyIzOTMsNygtLisBCgoKDg0OGxAQGy0kHyUvLCw0NDIsLCwsLCwsLCwsLCwsLywsLCwsLCwsLCwsLCwsLCwsLCwsLCwsLCwsLCwsLP/AABEIAKAAoAMBEQACEQEDEQH/xAAbAAEAAgMBAQAAAAAAAAAAAAAABAYCAwcFAf/EAEMQAAEDAgMEBgQMBAYDAAAAAAEAAgMEERIhMQUGUWETIkFxgZEyobHBBxQjQlJicoKS0eHwNFOy0mSiwtPi8TNVY//EABkBAQADAQEAAAAAAAAAAAAAAAACAwQBBf/EAC8RAAICAQMDAwMEAQUBAAAAAAABAhEDEiExBBMiQVFSFDJhM0JxgfBicpGhsSP/2gAMAwEAAhEDEQA/AO4oAgCAIAgMZHhoJcQANSTYDvKC6K1tPfemjuI7yu+rk38R911TLMlwZp9VCPG5Wazfupf6AZGOQxHzP5Kp5pGeXVzfGx49Rtyqf6U8ng4t/pUHOT9Sl5ZvlkN87zq9x73ErlshbPjZ3jR7h3EhLFsmU+26lnozyeLi71OXVOS9SayzXDPYo9+apnphkg5jCfMfkprNJFseqmudyy7M35p5LCQGJ3PrN/EPeArY5ovk0w6qEudizRStcA5pDgdCDcHxCuNCafBmh0IAgCAIAgCAIAgK3vFvdFT3Yy0kvAHqt+0fcPUqp5VHgz5eojDZbs55tbbE1QbyvJHY0ZNHcPes0pOXJ588kp8kFRIBAEAQBAEAQBATNl7Vmp3YonlvEatPe3RSjJx4JwySg/E6Fu9vjHPZkoEcmgz6rvsnsPI+taYZVLZm/F1Kns9mWdWmkIAgCAIAgBKA5/vXvgXXipnWbo6QankzgOazZMvpEwZ+pvxgUlUGM+oAgCAIAgCAIAgCAID4UBct1N7zGRFUElmjXnMt5O4t59ivx5a2ZrwdTXjI6G0gi4zBWk9A+oAgCAIDn+/O8uIup4T1RlI4dp+gOXHyWbLk/ajB1Of9kSlKgxhAEAQBAEAQBAEAQBAEAQBAXDcjeXoyIJj1Dkxx+Yfon6p9SvxZK2Zr6bPXjLg6KtJ6AQBAVvfXbvxeLAw/KyZD6re135foqss9KM/UZdEaXLOWrIeYfUAQBAEAQBAEAQBAEAQBAEAQHwoDp2423enjMbz8pGNT85ugPeND4cVrxTtUz0umy61T5RaFaaTGR4aCSbAC5PADUoDje3NpmomfKdCbNHBo9EfvisM5anZ4+SeuVkBRIBAEAQBAEAQBAEAQBAEAQBAEAQEzZG0XU8zJW/NOY4t+cPJSjLS7J45uEtSOzQyh7WuabhwBB4g5hbk7PXTtWiufCBtDo6bAD1pTh+6M3e4eKqzSqJn6qemFe5zBZDzQgMcY4hDgxjiPNBZkh0IAgCAIAgCAIAgCAIAgCAIDpXwd7Qx07ozrEbfddm31h3ktWGVqj0elncK9ivfCLVYqlrOyNnrdmfUG+SrzPyKOrlc69irKkynp7s0bJaqJjxdpNyONhex5ZKeNXJJluGKlNJlm2tveIJpIW0sREZwg4rdnANyVssul1Ron1OiTiorYhu38/wALF+L/AIqPe/BH6v8A0oqLQqTIEAugCAXQC6AIBdALoBdAEAQH1AEBZfg+qsFVh7JGlviOsPYVbhdSNPSyqde55e8k+Oqnd9cj8PV9yjN3JlWZ3Ns85QKz29yv42Hx/pKsxfci7p/1EWDbG9scU8sZo43lrrYi4Au5nqe9WSypOqNGTqFGTWn/AD/ghu31jt/Axfib/tqPeXsQ+qXxX+f0V2sYBFB3G/PTVcmvGJDKkscP7JFIwdHDkP8Ay8O9SgvFfyW4ktEP9xNe1+I2bDa/brb81Y9V+hoanq2UaI7mtY6ocGjq4bAjIX1yUaUXJpFTUYSnJLijXT1PSiQOYwWYSLCxuFGMtaaaIwyd1STS4JTWuwR4GxeiL4rA3U6dKqLkpaY6UuPUwdE0yQhwZizxBunK6UnJWRcYucVJK9+DIiT6MCeX4O1k9omukjOGQhsePHbP0fBcitm9rsjii6k0ld/0KuMmKQvbHcC7Sz3pJPS7oZIt45akv6FdTtcHMa0BzAHC3aLZhJxT2XKGbHGScYrdbkHaQGGGwGbFVk4X8GbOlUK9iEqzOEBN2JPgqIHcJG+RNj6iVKDqSJ43U0yPWOvJIeL3HzcSuPkjLlmpcOHsbnsJrILG2ZPk05KeP7kXdP8AqIse2t56eOeVjqJjy11i4ll3G2ubSrZZEnVGjJnipNOJCO9tN/6+PzZ/Yo92PxIfUQ+BXoq1uBrXx4sOQN7e5cU1STRCOeOlRlG6MnbQHUDY8LWuxWve58sk7i2pHX1C2UY0k7Ik0mJ5dbU3t43VbduyiUtU3L8k07TBdISy7X2uL8OdlZ3d3a5NH1KcpNx2Zj8fYA4MiwlwtfFfLyTuJLZHO/BJ6Y1f5I9XUY8GVsLcPG/NQlLVRVkya624VGNHP0bw4C9uzRIy0uzmLJ25akSTVQ/yP836KeuHxLu7i+H/AGan1QwOYG2BdiGd7DhoouS01RB5VocEvWzGCowskbb07Z6Wt7dVyMqTXuRhk0wlGuTbLtAmUSNFrAC1738VJ5PLUiyXUN5NaRhX1fSEWbhAFgNVyc9RHNl7jW1URlApCAyiNiDwIPrQLkzrG2kkHB7h5OIXXydlyzUuHCRs2tdDKyVlsTTfPQ9hB8F2Lp2ShJxlaLRNvXSPJc+hBcdTdhue+2au7sXyjS+oxvdxJezRR1zZmMphC5rcQcMN7m9jlzGi7HTO1ROHbyppRoqweyOKI9G1xeCST++ajajFOuSFxx44vSnZhHUNe+NvRMb1he3byK4pKTSo5HJGcorSluTIaUfKFsbXHGQAcgAOCsUVvS9S+GNeTUU3ZqrYXBjrwRt5g5juUZp19qIZYSUHcEjPaFGwhwY0BzAD3tIXZwVUuUdzYoNNRW6/8EdOzFHdot0WIjieaKKtfwdjjhqjt+2yINoN/kR/vwUO4viij6iPwRKooLxhzYmvcXG9zaw5KcI+NpWXYoXj1KKbbNe0InBhvCxoyzBuVyadcURzRkobwSPLVBiCAIAgCAyjFyBxI9qBE/eODBVVDf8A6E/i63vUpqpMszKptHnKJWehu/QCeoijcSGuOdtbAXsPJShG5UWYoa5pMs20NobNhkfEaMuLDhJAbnlzddXOUE6o0ynhi9Ok0O3rpo2SClpeje8YcRwgDgcib6nJc7kUvFEfqIRT0Rplejq4yxjZGOODIWNslFTjSUlwRWXG4KM1wPjEIcwsY4EOubm+XDVNUE00jncxJpxT2Zm2uYQ8PY4tc7ELGx8V3uLdNElng7Uls3ZqnlhLThY8HsJNx7VFuFbIhOWFrxTszk2j8sJGg2tYg9o7V15PPUiUuo/+utGZ2m3pAQw4Q3Ba+diu91arrYl9THWmltVGAlp/5b/P9Vy8fsR14Piz5DVx4MD2OIBJFjbXiinGqaEcsNGmSNdRJCW9RjgeJNx7VyThWyIzlia8U7IqrKAgCAIAgJmxYMdRA3jI3yBufUCpRVyRPGrmke78ItLhqQ/skYD4tyP+nzVmZeRf1canfuVZUmU9vcr+Nh8f6SrMX3Iu6f8AURYdsbS2a2eUS0znSB3WcAMzx9JWSlC90aMk8Kk01uQnbV2VY2pX+Q/vXNWP2IdzB8TwQI44oi6PGXgkm9tP+1zxjFNq7HhjxxbjbZsEUbxE4Mw3fhIve4Xai6aXqS0Y5qMkq3og1LAJHADLFa3K6qkqlRmyJLI0vc9M0sQfKXN6rcItwvqVfpim7Nnaxqcm1sqNEdCGvla4XAYXN9xUFBJtMrjhUZyi/a0fZnRRtjvEHFzQb3suvTFLYTePGo3G7RkKaN5hIbhDybi99E0xlTrkl2oTcGlV2bm0wvb4tYXtfF2cbKWnf7Saxq67e38mmmjj6UxGO/WPWJ7NbWUYqOrTRDHHH3O24+vJjCI3ueBGG4Wu7b3PYf3xXFpk3sRj25t1GqTMX9HGyO8eIubiJvZHpiltZx9vHGNxu1ZsFNG8wuDcIeSCL30H6LumLp1yT7cJ6GlVmuqpWYo3MHVc7CRwINlyUFaa4IZMUdUZR4boi7QjDZHgCwBUJqpNIpzxUcjSPc+D+lx1Yd2RtLvE9Ue0qWFXIs6WNzv2LT8IOz+kpsYHWiOL7pyd7j4K7NG42aeqhqhfscyWQ809LdyuZBURyPvhbe9hc5i2ilB1K2WYpqM02att1TZZ5ZGXwvdcXyNrdqSduzmSSlNtEJRIHoMqInMY2QOuy4Fuat1RaSl6GpZMUoKM72Pr62NojbGHENdiN/YF1ziqSOvNCKioXs7PsklOXFx6S5N/FG8bd7hywOWp2fJq9rhNkRjtbw4o8id/kSzxlr/NH2LaLejs4EvDS0HiDxRZFpp8iPULRT5qg+eB7WY8d2tDckcoNKw54Zpar2VGTa6Nrog0Owsvrrmu9yKarhElnxxlFK6VkOOpIeCXOtivqdL8FWpPVZnjkandurN0VW0TmTPDcnnopKa16iyOWKza/QwoqlrTITfrNIHiuQkk2RxZFFyb9Uzd8Yhe1gkxgtGHLRS1QaVk+5inFKd2tjMV0YMQaHYWEkk65hd1xTVcIl38acVG6Rqoq1rXPDgSxxxdxvcFRhNJu+CGLMotqXD3ItXNje51rXKhJ27Kcs9c3I6J8HWz8EDpTrKcvstyHrLvNaMMaVm7pYVG/ctUkYcC1wuCLEcQciFcamrONbb2a6nmfEdAeqeLT6JWGUdLo8fJDRKiCokAgCAIAgCAIAgCAIAgCAIAgCAICXsnZ7p5WRN1cczwHafJSjHU6Jwg5y0o7NBC1jWtaLNaAAOQyC3JUeulSpGxDpWd99hdPEJGD5SMZD6Te1vf2j9VVlhqVozdRi1xtco5eFkPNPqAIAgCAIAgCAIAgCAIAgCAID4gOmbibD6GMyvHykgyB+azUDvOp8FqxQpWz0emxaVqfLLUrjUEAQHPN+N2sBdUQjqHORo+afpDlx4LNlx1ujB1OCvKJTVQYwgCAIAgCAIAgCAIAgCAIAgLduTu10rhPKPk2m7Afnnj9ketXYsd7s19Pg1eUuDo61HoBAEAQHwi+RQHPd690CwmWnbdmrmDMt5t4jl2LNkxVujBn6avKJTAVQYz6gCAIAgCAIAgCAIAgPiAt+6m6LpbS1ALY9Qw5F/fwb7VdjxXuzXg6fV5S4OjNaAAALAZADIAclqPQPqAIAgCAIAgKxvFufHPd8REcmpy6rvtDsPMetVTxKW6M2XplPdbM57tTZc1O7DKwt4HVp7joVmlFx5ME8coOpENRIBAEAQBAEAQBAS9m7NlndhiYXHtPYPtHQKUYuXBKEJTdROgbvbmRw2fMRJJqBbqN7gfSPMrRDEluzfi6ZR3luy1K41BAEAQBAEAQBAEBhNE14LXNDgdQRcHwKcnGk9mVfae4tPJcxExO5dZv4SfYVTLCnwZp9LB8bFarNx6pno4JB9U2Pk5VPDJGeXSzXG549RsioZ6cEg+6SPMZKDjJehS8c1yiI6MjUEeBCiQpgRk6AnwKCiVT7JqH+hBIfuuA8zkpKMn6E1jm+Ez2KPciqf6QbGPrG58mqawyZdHpZvnYsuzNxIGZyuMp4eg3yBufEq2OFLk0Q6SK+7ctEEDWNDWNDWjQAAD1K5KjSklsjYh0IAgCAID/9k="/>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pic>
        <p:nvPicPr>
          <p:cNvPr id="12" name="Picture 2"/>
          <p:cNvPicPr>
            <a:picLocks noChangeAspect="1" noChangeArrowheads="1"/>
          </p:cNvPicPr>
          <p:nvPr/>
        </p:nvPicPr>
        <p:blipFill>
          <a:blip r:embed="rId4"/>
          <a:srcRect/>
          <a:stretch>
            <a:fillRect/>
          </a:stretch>
        </p:blipFill>
        <p:spPr bwMode="auto">
          <a:xfrm>
            <a:off x="257175" y="304800"/>
            <a:ext cx="1571625" cy="523875"/>
          </a:xfrm>
          <a:prstGeom prst="rect">
            <a:avLst/>
          </a:prstGeom>
          <a:noFill/>
          <a:ln w="9525">
            <a:noFill/>
            <a:miter lim="800000"/>
            <a:headEnd/>
            <a:tailEnd/>
          </a:ln>
        </p:spPr>
      </p:pic>
      <p:sp>
        <p:nvSpPr>
          <p:cNvPr id="14" name="Rektangel 4"/>
          <p:cNvSpPr>
            <a:spLocks noChangeArrowheads="1"/>
          </p:cNvSpPr>
          <p:nvPr/>
        </p:nvSpPr>
        <p:spPr bwMode="auto">
          <a:xfrm>
            <a:off x="2314575" y="1366398"/>
            <a:ext cx="4572000" cy="461665"/>
          </a:xfrm>
          <a:prstGeom prst="rect">
            <a:avLst/>
          </a:prstGeom>
          <a:noFill/>
          <a:ln>
            <a:noFill/>
          </a:ln>
          <a:extLst/>
        </p:spPr>
        <p:txBody>
          <a:bodyPr wrap="square">
            <a:spAutoFit/>
          </a:bodyPr>
          <a:lstStyle/>
          <a:p>
            <a:pPr algn="ctr" fontAlgn="auto">
              <a:spcBef>
                <a:spcPts val="0"/>
              </a:spcBef>
              <a:spcAft>
                <a:spcPts val="0"/>
              </a:spcAft>
              <a:defRPr/>
            </a:pPr>
            <a:r>
              <a:rPr lang="nb-NO" sz="2400" b="1" dirty="0" smtClean="0">
                <a:solidFill>
                  <a:schemeClr val="accent1">
                    <a:lumMod val="75000"/>
                  </a:schemeClr>
                </a:solidFill>
                <a:latin typeface="+mn-lt"/>
                <a:cs typeface="Arial"/>
              </a:rPr>
              <a:t>…and </a:t>
            </a:r>
            <a:r>
              <a:rPr lang="nb-NO" sz="2400" b="1" dirty="0" err="1" smtClean="0">
                <a:solidFill>
                  <a:schemeClr val="accent1">
                    <a:lumMod val="75000"/>
                  </a:schemeClr>
                </a:solidFill>
                <a:latin typeface="+mn-lt"/>
                <a:cs typeface="Arial"/>
              </a:rPr>
              <a:t>integrity</a:t>
            </a:r>
            <a:r>
              <a:rPr lang="nb-NO" sz="2400" b="1" dirty="0" smtClean="0">
                <a:solidFill>
                  <a:schemeClr val="accent1">
                    <a:lumMod val="75000"/>
                  </a:schemeClr>
                </a:solidFill>
                <a:latin typeface="+mn-lt"/>
                <a:cs typeface="Arial"/>
              </a:rPr>
              <a:t>?</a:t>
            </a:r>
            <a:endParaRPr lang="nb-NO" sz="2400" b="1" dirty="0">
              <a:solidFill>
                <a:schemeClr val="accent1">
                  <a:lumMod val="75000"/>
                </a:schemeClr>
              </a:solidFill>
              <a:latin typeface="+mn-lt"/>
              <a:cs typeface="Arial"/>
            </a:endParaRPr>
          </a:p>
        </p:txBody>
      </p:sp>
      <p:pic>
        <p:nvPicPr>
          <p:cNvPr id="1026" name="Picture 2" descr="C:\Users\TK\AppData\Local\Temp\ScreenClip.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5175" y="1828063"/>
            <a:ext cx="1567791" cy="144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53979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animEffect transition="in" filter="fade">
                                      <p:cBhvr>
                                        <p:cTn id="20" dur="500"/>
                                        <p:tgtEl>
                                          <p:spTgt spid="8">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xEl>
                                              <p:pRg st="4" end="4"/>
                                            </p:txEl>
                                          </p:spTgt>
                                        </p:tgtEl>
                                        <p:attrNameLst>
                                          <p:attrName>style.visibility</p:attrName>
                                        </p:attrNameLst>
                                      </p:cBhvr>
                                      <p:to>
                                        <p:strVal val="visible"/>
                                      </p:to>
                                    </p:set>
                                    <p:animEffect transition="in" filter="fade">
                                      <p:cBhvr>
                                        <p:cTn id="25" dur="500"/>
                                        <p:tgtEl>
                                          <p:spTgt spid="8">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8">
                                            <p:txEl>
                                              <p:pRg st="6" end="6"/>
                                            </p:txEl>
                                          </p:spTgt>
                                        </p:tgtEl>
                                        <p:attrNameLst>
                                          <p:attrName>style.visibility</p:attrName>
                                        </p:attrNameLst>
                                      </p:cBhvr>
                                      <p:to>
                                        <p:strVal val="visible"/>
                                      </p:to>
                                    </p:set>
                                    <p:animEffect transition="in" filter="fade">
                                      <p:cBhvr>
                                        <p:cTn id="30" dur="500"/>
                                        <p:tgtEl>
                                          <p:spTgt spid="8">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8">
                                            <p:txEl>
                                              <p:pRg st="8" end="8"/>
                                            </p:txEl>
                                          </p:spTgt>
                                        </p:tgtEl>
                                        <p:attrNameLst>
                                          <p:attrName>style.visibility</p:attrName>
                                        </p:attrNameLst>
                                      </p:cBhvr>
                                      <p:to>
                                        <p:strVal val="visible"/>
                                      </p:to>
                                    </p:set>
                                    <p:animEffect transition="in" filter="fade">
                                      <p:cBhvr>
                                        <p:cTn id="35"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e 4"/>
          <p:cNvGrpSpPr/>
          <p:nvPr/>
        </p:nvGrpSpPr>
        <p:grpSpPr>
          <a:xfrm>
            <a:off x="1219200" y="1828800"/>
            <a:ext cx="1514251" cy="4183080"/>
            <a:chOff x="1543" y="0"/>
            <a:chExt cx="1514251" cy="4183080"/>
          </a:xfrm>
        </p:grpSpPr>
        <p:sp>
          <p:nvSpPr>
            <p:cNvPr id="7" name="Avrundet rektangel 6"/>
            <p:cNvSpPr/>
            <p:nvPr/>
          </p:nvSpPr>
          <p:spPr>
            <a:xfrm>
              <a:off x="1543" y="0"/>
              <a:ext cx="1514251" cy="4183080"/>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8" name="Avrundet rektangel 4"/>
            <p:cNvSpPr/>
            <p:nvPr/>
          </p:nvSpPr>
          <p:spPr>
            <a:xfrm>
              <a:off x="1543" y="0"/>
              <a:ext cx="1514251" cy="12549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smtClean="0"/>
                <a:t>Openness</a:t>
              </a:r>
              <a:endParaRPr lang="nb-NO" sz="1400" kern="1200" dirty="0"/>
            </a:p>
          </p:txBody>
        </p:sp>
      </p:grpSp>
      <p:grpSp>
        <p:nvGrpSpPr>
          <p:cNvPr id="9" name="Gruppe 8"/>
          <p:cNvGrpSpPr/>
          <p:nvPr/>
        </p:nvGrpSpPr>
        <p:grpSpPr>
          <a:xfrm>
            <a:off x="6400800" y="1828800"/>
            <a:ext cx="1514251" cy="4183080"/>
            <a:chOff x="1543" y="0"/>
            <a:chExt cx="1514251" cy="4183080"/>
          </a:xfrm>
        </p:grpSpPr>
        <p:sp>
          <p:nvSpPr>
            <p:cNvPr id="10" name="Avrundet rektangel 9"/>
            <p:cNvSpPr/>
            <p:nvPr/>
          </p:nvSpPr>
          <p:spPr>
            <a:xfrm>
              <a:off x="1543" y="0"/>
              <a:ext cx="1514251" cy="4183080"/>
            </a:xfrm>
            <a:prstGeom prst="roundRect">
              <a:avLst>
                <a:gd name="adj" fmla="val 10000"/>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11" name="Avrundet rektangel 4"/>
            <p:cNvSpPr/>
            <p:nvPr/>
          </p:nvSpPr>
          <p:spPr>
            <a:xfrm>
              <a:off x="1543" y="0"/>
              <a:ext cx="1514251" cy="12549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smtClean="0"/>
                <a:t>Integrity</a:t>
              </a:r>
              <a:endParaRPr lang="nb-NO" sz="1400" kern="1200" dirty="0"/>
            </a:p>
          </p:txBody>
        </p:sp>
      </p:grpSp>
      <p:sp>
        <p:nvSpPr>
          <p:cNvPr id="12" name="Avrundet rektangel 4"/>
          <p:cNvSpPr/>
          <p:nvPr/>
        </p:nvSpPr>
        <p:spPr>
          <a:xfrm>
            <a:off x="1219200" y="3276600"/>
            <a:ext cx="1514251" cy="16359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a:lnSpc>
                <a:spcPct val="90000"/>
              </a:lnSpc>
              <a:spcAft>
                <a:spcPct val="35000"/>
              </a:spcAft>
            </a:pPr>
            <a:r>
              <a:rPr lang="en-GB" sz="1400" dirty="0" smtClean="0"/>
              <a:t>Accessibility</a:t>
            </a:r>
          </a:p>
          <a:p>
            <a:pPr lvl="0" algn="ctr" defTabSz="622300">
              <a:lnSpc>
                <a:spcPct val="90000"/>
              </a:lnSpc>
              <a:spcAft>
                <a:spcPct val="35000"/>
              </a:spcAft>
            </a:pPr>
            <a:r>
              <a:rPr lang="en-GB" sz="1400" kern="1200" dirty="0" smtClean="0"/>
              <a:t>Low/no cost</a:t>
            </a:r>
          </a:p>
          <a:p>
            <a:pPr lvl="0" algn="ctr" defTabSz="622300">
              <a:lnSpc>
                <a:spcPct val="90000"/>
              </a:lnSpc>
              <a:spcAft>
                <a:spcPct val="35000"/>
              </a:spcAft>
            </a:pPr>
            <a:r>
              <a:rPr lang="en-GB" sz="1400" dirty="0" smtClean="0"/>
              <a:t>Low/no barriers</a:t>
            </a:r>
            <a:endParaRPr lang="nb-NO" sz="1400" kern="1200" dirty="0"/>
          </a:p>
        </p:txBody>
      </p:sp>
      <p:sp>
        <p:nvSpPr>
          <p:cNvPr id="13" name="Avrundet rektangel 4"/>
          <p:cNvSpPr/>
          <p:nvPr/>
        </p:nvSpPr>
        <p:spPr>
          <a:xfrm>
            <a:off x="6400800" y="3276600"/>
            <a:ext cx="1514251" cy="16359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a:lnSpc>
                <a:spcPct val="90000"/>
              </a:lnSpc>
              <a:spcAft>
                <a:spcPct val="35000"/>
              </a:spcAft>
            </a:pPr>
            <a:r>
              <a:rPr lang="en-GB" sz="1400" dirty="0" smtClean="0"/>
              <a:t>Quality</a:t>
            </a:r>
          </a:p>
          <a:p>
            <a:pPr lvl="0" algn="ctr" defTabSz="622300">
              <a:lnSpc>
                <a:spcPct val="90000"/>
              </a:lnSpc>
              <a:spcAft>
                <a:spcPct val="35000"/>
              </a:spcAft>
            </a:pPr>
            <a:r>
              <a:rPr lang="en-GB" sz="1400" dirty="0" smtClean="0"/>
              <a:t>Security</a:t>
            </a:r>
          </a:p>
          <a:p>
            <a:pPr lvl="0" algn="ctr" defTabSz="622300">
              <a:lnSpc>
                <a:spcPct val="90000"/>
              </a:lnSpc>
              <a:spcAft>
                <a:spcPct val="35000"/>
              </a:spcAft>
            </a:pPr>
            <a:r>
              <a:rPr lang="en-GB" sz="1400" dirty="0" smtClean="0"/>
              <a:t>Fixity</a:t>
            </a:r>
          </a:p>
          <a:p>
            <a:pPr lvl="0" algn="ctr" defTabSz="622300">
              <a:lnSpc>
                <a:spcPct val="90000"/>
              </a:lnSpc>
              <a:spcAft>
                <a:spcPct val="35000"/>
              </a:spcAft>
            </a:pPr>
            <a:r>
              <a:rPr lang="en-GB" sz="1400" dirty="0" smtClean="0"/>
              <a:t>Viability </a:t>
            </a:r>
          </a:p>
          <a:p>
            <a:pPr lvl="0" algn="ctr" defTabSz="622300">
              <a:lnSpc>
                <a:spcPct val="90000"/>
              </a:lnSpc>
              <a:spcAft>
                <a:spcPct val="35000"/>
              </a:spcAft>
            </a:pPr>
            <a:r>
              <a:rPr lang="en-GB" sz="1400" dirty="0" err="1" smtClean="0"/>
              <a:t>Renderability</a:t>
            </a:r>
            <a:r>
              <a:rPr lang="en-GB" sz="1400" dirty="0" smtClean="0"/>
              <a:t> </a:t>
            </a:r>
          </a:p>
          <a:p>
            <a:pPr lvl="0" algn="ctr" defTabSz="622300">
              <a:lnSpc>
                <a:spcPct val="90000"/>
              </a:lnSpc>
              <a:spcAft>
                <a:spcPct val="35000"/>
              </a:spcAft>
            </a:pPr>
            <a:r>
              <a:rPr lang="en-GB" sz="1400" dirty="0" err="1" smtClean="0"/>
              <a:t>Understandability</a:t>
            </a:r>
            <a:r>
              <a:rPr lang="en-GB" sz="1400" dirty="0" smtClean="0"/>
              <a:t> </a:t>
            </a:r>
          </a:p>
          <a:p>
            <a:pPr lvl="0" algn="ctr" defTabSz="622300">
              <a:lnSpc>
                <a:spcPct val="90000"/>
              </a:lnSpc>
              <a:spcAft>
                <a:spcPct val="35000"/>
              </a:spcAft>
            </a:pPr>
            <a:r>
              <a:rPr lang="en-GB" sz="1400" dirty="0" smtClean="0"/>
              <a:t>Authenticity</a:t>
            </a:r>
            <a:endParaRPr lang="nb-NO" sz="1400" kern="1200" dirty="0"/>
          </a:p>
        </p:txBody>
      </p:sp>
      <p:grpSp>
        <p:nvGrpSpPr>
          <p:cNvPr id="14" name="Gruppe 13"/>
          <p:cNvGrpSpPr/>
          <p:nvPr/>
        </p:nvGrpSpPr>
        <p:grpSpPr>
          <a:xfrm>
            <a:off x="3565566" y="2795202"/>
            <a:ext cx="2012868" cy="2250276"/>
            <a:chOff x="1543" y="0"/>
            <a:chExt cx="1538455" cy="4183080"/>
          </a:xfrm>
        </p:grpSpPr>
        <p:sp>
          <p:nvSpPr>
            <p:cNvPr id="15" name="Avrundet rektangel 14"/>
            <p:cNvSpPr/>
            <p:nvPr/>
          </p:nvSpPr>
          <p:spPr>
            <a:xfrm>
              <a:off x="1543" y="0"/>
              <a:ext cx="1514251" cy="4183080"/>
            </a:xfrm>
            <a:prstGeom prst="roundRect">
              <a:avLst>
                <a:gd name="adj" fmla="val 10000"/>
              </a:avLst>
            </a:prstGeom>
            <a:solidFill>
              <a:schemeClr val="tx2">
                <a:lumMod val="20000"/>
                <a:lumOff val="80000"/>
              </a:schemeClr>
            </a:solidFill>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16" name="Avrundet rektangel 4"/>
            <p:cNvSpPr/>
            <p:nvPr/>
          </p:nvSpPr>
          <p:spPr>
            <a:xfrm>
              <a:off x="25747" y="1464078"/>
              <a:ext cx="1514251" cy="12549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smtClean="0"/>
                <a:t>Preservation Policy</a:t>
              </a:r>
              <a:endParaRPr lang="nb-NO" sz="1400" kern="1200" dirty="0"/>
            </a:p>
          </p:txBody>
        </p:sp>
      </p:grpSp>
      <p:cxnSp>
        <p:nvCxnSpPr>
          <p:cNvPr id="3" name="Rett pil 2"/>
          <p:cNvCxnSpPr>
            <a:stCxn id="7" idx="3"/>
            <a:endCxn id="15" idx="1"/>
          </p:cNvCxnSpPr>
          <p:nvPr/>
        </p:nvCxnSpPr>
        <p:spPr>
          <a:xfrm>
            <a:off x="2733451" y="3920340"/>
            <a:ext cx="83211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Rett pil 5"/>
          <p:cNvCxnSpPr>
            <a:stCxn id="10" idx="1"/>
            <a:endCxn id="15" idx="3"/>
          </p:cNvCxnSpPr>
          <p:nvPr/>
        </p:nvCxnSpPr>
        <p:spPr>
          <a:xfrm flipH="1">
            <a:off x="5546766" y="3920340"/>
            <a:ext cx="85403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7" name="Picture 2"/>
          <p:cNvPicPr>
            <a:picLocks noChangeAspect="1" noChangeArrowheads="1"/>
          </p:cNvPicPr>
          <p:nvPr/>
        </p:nvPicPr>
        <p:blipFill>
          <a:blip r:embed="rId3"/>
          <a:srcRect/>
          <a:stretch>
            <a:fillRect/>
          </a:stretch>
        </p:blipFill>
        <p:spPr bwMode="auto">
          <a:xfrm>
            <a:off x="257175" y="304800"/>
            <a:ext cx="1571625" cy="523875"/>
          </a:xfrm>
          <a:prstGeom prst="rect">
            <a:avLst/>
          </a:prstGeom>
          <a:noFill/>
          <a:ln w="9525">
            <a:noFill/>
            <a:miter lim="800000"/>
            <a:headEnd/>
            <a:tailEnd/>
          </a:ln>
        </p:spPr>
      </p:pic>
      <p:sp>
        <p:nvSpPr>
          <p:cNvPr id="18" name="Rektangel 4"/>
          <p:cNvSpPr>
            <a:spLocks noChangeArrowheads="1"/>
          </p:cNvSpPr>
          <p:nvPr/>
        </p:nvSpPr>
        <p:spPr bwMode="auto">
          <a:xfrm>
            <a:off x="2286000" y="457200"/>
            <a:ext cx="4572000" cy="461665"/>
          </a:xfrm>
          <a:prstGeom prst="rect">
            <a:avLst/>
          </a:prstGeom>
          <a:noFill/>
          <a:ln>
            <a:noFill/>
          </a:ln>
          <a:extLst/>
        </p:spPr>
        <p:txBody>
          <a:bodyPr wrap="square">
            <a:spAutoFit/>
          </a:bodyPr>
          <a:lstStyle/>
          <a:p>
            <a:pPr algn="ctr" fontAlgn="auto">
              <a:spcBef>
                <a:spcPts val="0"/>
              </a:spcBef>
              <a:spcAft>
                <a:spcPts val="0"/>
              </a:spcAft>
              <a:defRPr/>
            </a:pPr>
            <a:r>
              <a:rPr lang="nb-NO" sz="2400" b="1" dirty="0" err="1" smtClean="0">
                <a:solidFill>
                  <a:schemeClr val="accent1">
                    <a:lumMod val="75000"/>
                  </a:schemeClr>
                </a:solidFill>
                <a:latin typeface="+mn-lt"/>
                <a:cs typeface="Times New Roman" pitchFamily="18" charset="0"/>
              </a:rPr>
              <a:t>Openness</a:t>
            </a:r>
            <a:r>
              <a:rPr lang="nb-NO" sz="2400" b="1" dirty="0" smtClean="0">
                <a:solidFill>
                  <a:schemeClr val="accent1">
                    <a:lumMod val="75000"/>
                  </a:schemeClr>
                </a:solidFill>
                <a:latin typeface="+mn-lt"/>
                <a:cs typeface="Times New Roman" pitchFamily="18" charset="0"/>
              </a:rPr>
              <a:t> vs. </a:t>
            </a:r>
            <a:r>
              <a:rPr lang="nb-NO" sz="2400" b="1" dirty="0" err="1" smtClean="0">
                <a:solidFill>
                  <a:schemeClr val="accent1">
                    <a:lumMod val="75000"/>
                  </a:schemeClr>
                </a:solidFill>
                <a:latin typeface="+mn-lt"/>
                <a:cs typeface="Times New Roman" pitchFamily="18" charset="0"/>
              </a:rPr>
              <a:t>Integrity</a:t>
            </a:r>
            <a:r>
              <a:rPr lang="nb-NO" sz="2400" b="1" dirty="0" smtClean="0">
                <a:solidFill>
                  <a:schemeClr val="accent1">
                    <a:lumMod val="75000"/>
                  </a:schemeClr>
                </a:solidFill>
                <a:latin typeface="+mn-lt"/>
                <a:cs typeface="Times New Roman" pitchFamily="18" charset="0"/>
              </a:rPr>
              <a:t> </a:t>
            </a:r>
            <a:endParaRPr lang="nb-NO" sz="2400" b="1" dirty="0">
              <a:solidFill>
                <a:schemeClr val="accent1">
                  <a:lumMod val="75000"/>
                </a:schemeClr>
              </a:solidFill>
              <a:latin typeface="+mn-lt"/>
            </a:endParaRPr>
          </a:p>
        </p:txBody>
      </p:sp>
    </p:spTree>
    <p:extLst>
      <p:ext uri="{BB962C8B-B14F-4D97-AF65-F5344CB8AC3E}">
        <p14:creationId xmlns:p14="http://schemas.microsoft.com/office/powerpoint/2010/main" val="7348156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par>
                                <p:cTn id="27" presetID="10"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5046</TotalTime>
  <Words>3249</Words>
  <Application>Microsoft Macintosh PowerPoint</Application>
  <PresentationFormat>On-screen Show (4:3)</PresentationFormat>
  <Paragraphs>370</Paragraphs>
  <Slides>23</Slides>
  <Notes>23</Notes>
  <HiddenSlides>3</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Office-tema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Norsk Samfunnsvitenskapelig Datatjeneste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Dag Kiberg; Trond Kvamme</dc:creator>
  <cp:lastModifiedBy>Trond Kvamme</cp:lastModifiedBy>
  <cp:revision>191</cp:revision>
  <cp:lastPrinted>2014-11-26T09:46:47Z</cp:lastPrinted>
  <dcterms:created xsi:type="dcterms:W3CDTF">2012-05-02T06:41:48Z</dcterms:created>
  <dcterms:modified xsi:type="dcterms:W3CDTF">2014-11-27T11:17:18Z</dcterms:modified>
</cp:coreProperties>
</file>