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511" r:id="rId2"/>
    <p:sldId id="520" r:id="rId3"/>
    <p:sldId id="525" r:id="rId4"/>
    <p:sldId id="526" r:id="rId5"/>
    <p:sldId id="506" r:id="rId6"/>
    <p:sldId id="523" r:id="rId7"/>
    <p:sldId id="519" r:id="rId8"/>
    <p:sldId id="521" r:id="rId9"/>
    <p:sldId id="527" r:id="rId10"/>
    <p:sldId id="529" r:id="rId11"/>
    <p:sldId id="516" r:id="rId12"/>
    <p:sldId id="514" r:id="rId13"/>
    <p:sldId id="528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  <a:srgbClr val="5F2987"/>
    <a:srgbClr val="008080"/>
    <a:srgbClr val="000000"/>
    <a:srgbClr val="FFFFFF"/>
    <a:srgbClr val="CCFFCC"/>
    <a:srgbClr val="76A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8043" autoAdjust="0"/>
  </p:normalViewPr>
  <p:slideViewPr>
    <p:cSldViewPr>
      <p:cViewPr varScale="1">
        <p:scale>
          <a:sx n="104" d="100"/>
          <a:sy n="104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2E5E-8B12-44F6-B7B4-59F80A18DA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1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76FC2-279E-4E23-9D1F-F72C67CB42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7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3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347864" y="1371600"/>
            <a:ext cx="5544616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419872" y="3228536"/>
            <a:ext cx="5472608" cy="1752600"/>
          </a:xfrm>
        </p:spPr>
        <p:txBody>
          <a:bodyPr lIns="0" rIns="18288">
            <a:normAutofit/>
          </a:bodyPr>
          <a:lstStyle>
            <a:lvl1pPr marL="0" marR="45720" indent="0" algn="r">
              <a:buNone/>
              <a:defRPr kumimoji="0" lang="en-US" sz="28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28/11/14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97" y="5805264"/>
            <a:ext cx="3480053" cy="952525"/>
          </a:xfrm>
          <a:prstGeom prst="rect">
            <a:avLst/>
          </a:prstGeom>
        </p:spPr>
      </p:pic>
      <p:pic>
        <p:nvPicPr>
          <p:cNvPr id="2" name="Picture 1" descr="SDC1001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24138"/>
          <a:stretch/>
        </p:blipFill>
        <p:spPr>
          <a:xfrm>
            <a:off x="0" y="4040"/>
            <a:ext cx="3240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4251"/>
            <a:ext cx="16335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C692-A60F-481D-8C72-2F61ABF740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0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04124-C637-451E-8DBA-27BCC8F58687}" type="datetimeFigureOut">
              <a:rPr lang="en-GB" smtClean="0"/>
              <a:pPr/>
              <a:t>28/11/14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97" y="5805264"/>
            <a:ext cx="3480053" cy="952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itva.Ellison@warwick.ac.uk" TargetMode="External"/><Relationship Id="rId4" Type="http://schemas.openxmlformats.org/officeDocument/2006/relationships/hyperlink" Target="mailto:Peter.Elias@warwick.ac.uk" TargetMode="External"/><Relationship Id="rId5" Type="http://schemas.openxmlformats.org/officeDocument/2006/relationships/hyperlink" Target="http://www.warwick.ac.uk/cascot" TargetMode="External"/><Relationship Id="rId6" Type="http://schemas.openxmlformats.org/officeDocument/2006/relationships/hyperlink" Target="http://www.warwick.ac.uk/ier" TargetMode="Externa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.E.Birch@warwick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warwick.ac.uk/casco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va-aias.net/publications/show/1978" TargetMode="Externa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170080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DEVELOPMENT OF CASCOT 5.0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a</a:t>
            </a:r>
            <a:r>
              <a:rPr lang="en-GB" dirty="0" smtClean="0"/>
              <a:t> multi-language text coding tool)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187624" y="2852936"/>
            <a:ext cx="6624736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Presentation to the DASISH project meeting, Gothenburg, 27-28 November 2014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Peter Elias</a:t>
            </a:r>
          </a:p>
          <a:p>
            <a:pPr marL="0" indent="0" algn="ctr">
              <a:buNone/>
            </a:pPr>
            <a:r>
              <a:rPr lang="en-GB" sz="2400" dirty="0" smtClean="0"/>
              <a:t>Margaret Birch and </a:t>
            </a:r>
            <a:r>
              <a:rPr lang="en-GB" sz="2400" dirty="0" err="1" smtClean="0"/>
              <a:t>Ritva</a:t>
            </a:r>
            <a:r>
              <a:rPr lang="en-GB" sz="2400" dirty="0" smtClean="0"/>
              <a:t> Ellison</a:t>
            </a:r>
          </a:p>
          <a:p>
            <a:pPr marL="0" indent="0" algn="ctr">
              <a:buNone/>
            </a:pPr>
            <a:r>
              <a:rPr lang="en-GB" sz="2400" dirty="0" smtClean="0"/>
              <a:t>Institute for Employment Research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201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107504" y="116632"/>
            <a:ext cx="9036496" cy="59766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Wingdings 2"/>
              <a:buNone/>
            </a:pPr>
            <a:r>
              <a:rPr lang="en-US" sz="39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Aim and steps of HOME</a:t>
            </a:r>
            <a:r>
              <a:rPr lang="en-GB" sz="39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76A776"/>
              </a:buClr>
              <a:buFont typeface="+mj-lt"/>
              <a:buAutoNum type="arabicPeriod"/>
            </a:pPr>
            <a:r>
              <a:rPr lang="en-GB" sz="2500" dirty="0" smtClean="0">
                <a:cs typeface="Arial" panose="020B0604020202020204" pitchFamily="34" charset="0"/>
              </a:rPr>
              <a:t>Recode open-ended answers from ELSA using CASCOT 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76A776"/>
              </a:buClr>
              <a:buFont typeface="+mj-lt"/>
              <a:buAutoNum type="arabicPeriod"/>
            </a:pPr>
            <a:r>
              <a:rPr lang="en-GB" sz="2500" dirty="0" smtClean="0">
                <a:cs typeface="Arial" panose="020B0604020202020204" pitchFamily="34" charset="0"/>
              </a:rPr>
              <a:t>Evaluate agreement rates between ELSA and CASCOT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76A776"/>
              </a:buClr>
              <a:buFont typeface="+mj-lt"/>
              <a:buAutoNum type="arabicPeriod"/>
            </a:pPr>
            <a:r>
              <a:rPr lang="en-US" sz="2500" dirty="0" smtClean="0"/>
              <a:t>Convert ISCO codes on job features that may affect health: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500" dirty="0" smtClean="0"/>
              <a:t>whether the job is physically demanding,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500" dirty="0" smtClean="0"/>
              <a:t>psychosocial factors of the job,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500" dirty="0" smtClean="0"/>
              <a:t>exposure to risk factors, etc.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500" dirty="0" smtClean="0"/>
              <a:t>       This conversion requires further data (and funding…)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76A776"/>
              </a:buClr>
              <a:buFont typeface="+mj-lt"/>
              <a:buAutoNum type="arabicPeriod" startAt="4"/>
            </a:pPr>
            <a:r>
              <a:rPr lang="en-US" sz="2500" dirty="0" smtClean="0"/>
              <a:t>Estimate models exploring links between individuals’ with individuals’ job characteristics 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Clr>
                <a:srgbClr val="76A776"/>
              </a:buClr>
              <a:buFont typeface="+mj-lt"/>
              <a:buAutoNum type="arabicPeriod" startAt="4"/>
            </a:pPr>
            <a:r>
              <a:rPr lang="en-US" sz="2500" dirty="0" smtClean="0"/>
              <a:t>Evaluate whether and to what extent any estimated associations are sensitive to occupational miscoding.</a:t>
            </a:r>
            <a:endParaRPr lang="en-GB" sz="2500" dirty="0" smtClean="0">
              <a:cs typeface="Arial" panose="020B0604020202020204" pitchFamily="34" charset="0"/>
            </a:endParaRPr>
          </a:p>
        </p:txBody>
      </p:sp>
      <p:pic>
        <p:nvPicPr>
          <p:cNvPr id="4" name="Picture 3" descr="C:\Users\Pasini\Documents\stile slides\unive-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661248"/>
            <a:ext cx="363589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89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have we learnt during DASISH?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700808"/>
            <a:ext cx="8229600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Modifications to CASCOT text matching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/>
              <a:t>H</a:t>
            </a:r>
            <a:r>
              <a:rPr lang="en-US" dirty="0" smtClean="0"/>
              <a:t>andling of compound words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Treatment for equivalent word endings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Processing/non-processing of spaces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Modifications </a:t>
            </a:r>
            <a:r>
              <a:rPr lang="en-US" dirty="0"/>
              <a:t>to CASCOT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/>
              <a:t>Add text descriptions to the </a:t>
            </a:r>
            <a:r>
              <a:rPr lang="en-US" dirty="0" smtClean="0"/>
              <a:t>classification structure </a:t>
            </a:r>
            <a:r>
              <a:rPr lang="en-US" dirty="0"/>
              <a:t>to provide more information for the </a:t>
            </a:r>
            <a:r>
              <a:rPr lang="en-US" dirty="0" smtClean="0"/>
              <a:t>coder</a:t>
            </a:r>
          </a:p>
          <a:p>
            <a:pPr>
              <a:spcAft>
                <a:spcPts val="600"/>
              </a:spcAft>
            </a:pPr>
            <a:r>
              <a:rPr lang="en-US" dirty="0"/>
              <a:t>The need for ‘Gold Standard’ coded text files</a:t>
            </a:r>
          </a:p>
          <a:p>
            <a:pPr marL="363537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476672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Next steps?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Extend the development </a:t>
            </a:r>
            <a:r>
              <a:rPr lang="en-GB" sz="2400" dirty="0"/>
              <a:t>and testing of language-based coding rules </a:t>
            </a:r>
            <a:r>
              <a:rPr lang="en-GB" sz="2400" dirty="0" smtClean="0"/>
              <a:t>in all relevant languages</a:t>
            </a:r>
            <a:endParaRPr lang="en-GB" sz="2400" dirty="0"/>
          </a:p>
          <a:p>
            <a:r>
              <a:rPr lang="en-GB" sz="2400" dirty="0" smtClean="0"/>
              <a:t>Continue fine-tuning the software to re-code job title text already coded to ISCO 08 (demonstrated at the Venice training workshop April 2014)</a:t>
            </a: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NB</a:t>
            </a:r>
            <a:r>
              <a:rPr lang="en-GB" sz="2400" b="1" i="1" dirty="0" smtClean="0"/>
              <a:t>  </a:t>
            </a:r>
            <a:r>
              <a:rPr lang="en-GB" sz="2400" dirty="0" smtClean="0"/>
              <a:t>Resource-demanding, time-consuming for each language.  Expertise needed in language </a:t>
            </a:r>
            <a:r>
              <a:rPr lang="en-GB" sz="2400" i="1" dirty="0" smtClean="0"/>
              <a:t>and </a:t>
            </a:r>
            <a:r>
              <a:rPr lang="en-GB" sz="2400" dirty="0" smtClean="0"/>
              <a:t>occupation.</a:t>
            </a:r>
          </a:p>
          <a:p>
            <a:pPr marL="0" indent="0">
              <a:buNone/>
            </a:pPr>
            <a:r>
              <a:rPr lang="en-GB" sz="2400" dirty="0" smtClean="0"/>
              <a:t>(English coding rules developed in parallel with CASCOT over a decade or more.)</a:t>
            </a:r>
            <a:endParaRPr lang="en-GB" sz="2400" b="1" i="1" dirty="0"/>
          </a:p>
          <a:p>
            <a:pPr marL="0" indent="0">
              <a:buNone/>
            </a:pPr>
            <a:r>
              <a:rPr lang="en-GB" sz="2400" dirty="0" smtClean="0"/>
              <a:t>Dependent on further funding.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028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4088"/>
            <a:ext cx="8229600" cy="6366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56792"/>
            <a:ext cx="8229600" cy="47678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3538" indent="-36353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8650" indent="-265113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28650" indent="-265113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628650" indent="-26511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628650" indent="-2651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GB" sz="2400" dirty="0" smtClean="0"/>
              <a:t>Email: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M.E.Birch@warwick.ac.uk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Ritva.Ellison@warwick.ac.uk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Peter.Elias@warwick.ac.uk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en-GB" sz="2400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CASCOT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www.warwick.ac.uk/cascot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Employment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Warwick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www.warwick.ac.uk/ier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</a:pPr>
            <a:endParaRPr lang="en-GB" dirty="0" smtClean="0"/>
          </a:p>
          <a:p>
            <a:pPr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04" y="4915814"/>
            <a:ext cx="3497569" cy="81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3608" y="548680"/>
            <a:ext cx="699512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 are the problems with occupation coding?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229600" cy="438912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Occupation is a standard measure on most national social surveys (ISCO’08)</a:t>
            </a:r>
          </a:p>
          <a:p>
            <a:r>
              <a:rPr lang="en-GB" sz="3000" dirty="0" smtClean="0"/>
              <a:t>Not straightforward to collect and in non-standard (unstructured) form</a:t>
            </a:r>
          </a:p>
          <a:p>
            <a:r>
              <a:rPr lang="en-GB" sz="3000" dirty="0" smtClean="0"/>
              <a:t>Requires harmonisation to (max) four-digit classification</a:t>
            </a:r>
          </a:p>
          <a:p>
            <a:r>
              <a:rPr lang="en-GB" sz="3000" dirty="0" smtClean="0"/>
              <a:t>Requires specialist knowledge and expertise to code accurately</a:t>
            </a: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74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3568" y="454718"/>
            <a:ext cx="7848872" cy="1461452"/>
          </a:xfrm>
          <a:custGeom>
            <a:avLst/>
            <a:gdLst>
              <a:gd name="connsiteX0" fmla="*/ 0 w 7848872"/>
              <a:gd name="connsiteY0" fmla="*/ 0 h 1401688"/>
              <a:gd name="connsiteX1" fmla="*/ 7848872 w 7848872"/>
              <a:gd name="connsiteY1" fmla="*/ 0 h 1401688"/>
              <a:gd name="connsiteX2" fmla="*/ 7848872 w 7848872"/>
              <a:gd name="connsiteY2" fmla="*/ 1401688 h 1401688"/>
              <a:gd name="connsiteX3" fmla="*/ 0 w 7848872"/>
              <a:gd name="connsiteY3" fmla="*/ 1401688 h 1401688"/>
              <a:gd name="connsiteX4" fmla="*/ 0 w 7848872"/>
              <a:gd name="connsiteY4" fmla="*/ 0 h 1401688"/>
              <a:gd name="connsiteX0" fmla="*/ 0 w 7848872"/>
              <a:gd name="connsiteY0" fmla="*/ 0 h 1401688"/>
              <a:gd name="connsiteX1" fmla="*/ 7848872 w 7848872"/>
              <a:gd name="connsiteY1" fmla="*/ 0 h 1401688"/>
              <a:gd name="connsiteX2" fmla="*/ 7684519 w 7848872"/>
              <a:gd name="connsiteY2" fmla="*/ 1162629 h 1401688"/>
              <a:gd name="connsiteX3" fmla="*/ 0 w 7848872"/>
              <a:gd name="connsiteY3" fmla="*/ 1401688 h 1401688"/>
              <a:gd name="connsiteX4" fmla="*/ 0 w 7848872"/>
              <a:gd name="connsiteY4" fmla="*/ 0 h 1401688"/>
              <a:gd name="connsiteX0" fmla="*/ 0 w 7848872"/>
              <a:gd name="connsiteY0" fmla="*/ 0 h 1162629"/>
              <a:gd name="connsiteX1" fmla="*/ 7848872 w 7848872"/>
              <a:gd name="connsiteY1" fmla="*/ 0 h 1162629"/>
              <a:gd name="connsiteX2" fmla="*/ 7684519 w 7848872"/>
              <a:gd name="connsiteY2" fmla="*/ 1162629 h 1162629"/>
              <a:gd name="connsiteX3" fmla="*/ 44824 w 7848872"/>
              <a:gd name="connsiteY3" fmla="*/ 1102864 h 1162629"/>
              <a:gd name="connsiteX4" fmla="*/ 0 w 7848872"/>
              <a:gd name="connsiteY4" fmla="*/ 0 h 1162629"/>
              <a:gd name="connsiteX0" fmla="*/ 0 w 7848872"/>
              <a:gd name="connsiteY0" fmla="*/ 0 h 1431570"/>
              <a:gd name="connsiteX1" fmla="*/ 7848872 w 7848872"/>
              <a:gd name="connsiteY1" fmla="*/ 0 h 1431570"/>
              <a:gd name="connsiteX2" fmla="*/ 7684519 w 7848872"/>
              <a:gd name="connsiteY2" fmla="*/ 1162629 h 1431570"/>
              <a:gd name="connsiteX3" fmla="*/ 0 w 7848872"/>
              <a:gd name="connsiteY3" fmla="*/ 1431570 h 1431570"/>
              <a:gd name="connsiteX4" fmla="*/ 0 w 7848872"/>
              <a:gd name="connsiteY4" fmla="*/ 0 h 1431570"/>
              <a:gd name="connsiteX0" fmla="*/ 0 w 7848872"/>
              <a:gd name="connsiteY0" fmla="*/ 0 h 1461452"/>
              <a:gd name="connsiteX1" fmla="*/ 7848872 w 7848872"/>
              <a:gd name="connsiteY1" fmla="*/ 0 h 1461452"/>
              <a:gd name="connsiteX2" fmla="*/ 7848872 w 7848872"/>
              <a:gd name="connsiteY2" fmla="*/ 1461452 h 1461452"/>
              <a:gd name="connsiteX3" fmla="*/ 0 w 7848872"/>
              <a:gd name="connsiteY3" fmla="*/ 1431570 h 1461452"/>
              <a:gd name="connsiteX4" fmla="*/ 0 w 7848872"/>
              <a:gd name="connsiteY4" fmla="*/ 0 h 14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8872" h="1461452">
                <a:moveTo>
                  <a:pt x="0" y="0"/>
                </a:moveTo>
                <a:lnTo>
                  <a:pt x="7848872" y="0"/>
                </a:lnTo>
                <a:lnTo>
                  <a:pt x="7848872" y="1461452"/>
                </a:lnTo>
                <a:lnTo>
                  <a:pt x="0" y="143157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9592" y="548680"/>
            <a:ext cx="7704856" cy="123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omputer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ssisted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tructured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ding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ool</a:t>
            </a:r>
            <a:b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GB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CASCOT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Picture 2" descr="http://www2.warwick.ac.uk/fac/soc/ier/software/cascot/casc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28" y="105273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2.warwick.ac.uk/fac/soc/ier/software/cascot/casc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68" y="105273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>
            <a:spLocks noGrp="1"/>
          </p:cNvSpPr>
          <p:nvPr>
            <p:ph idx="4294967295"/>
          </p:nvPr>
        </p:nvSpPr>
        <p:spPr>
          <a:xfrm>
            <a:off x="539552" y="2132856"/>
            <a:ext cx="8244916" cy="39604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24"/>
              </a:spcBef>
            </a:pPr>
            <a:r>
              <a:rPr lang="en-GB" sz="2800" kern="0" dirty="0">
                <a:solidFill>
                  <a:srgbClr val="000000"/>
                </a:solidFill>
                <a:latin typeface="Arial"/>
              </a:rPr>
              <a:t>Software tool for coding text </a:t>
            </a: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automatically</a:t>
            </a:r>
            <a:r>
              <a:rPr lang="en-GB" sz="2800" dirty="0" smtClean="0">
                <a:solidFill>
                  <a:srgbClr val="000000"/>
                </a:solidFill>
              </a:rPr>
              <a:t> or </a:t>
            </a: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manually, or mixing the two modes.</a:t>
            </a:r>
          </a:p>
          <a:p>
            <a:pPr>
              <a:spcBef>
                <a:spcPts val="1224"/>
              </a:spcBef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Developed </a:t>
            </a:r>
            <a:r>
              <a:rPr lang="en-GB" sz="2800" kern="0" dirty="0">
                <a:solidFill>
                  <a:srgbClr val="000000"/>
                </a:solidFill>
                <a:latin typeface="Arial"/>
              </a:rPr>
              <a:t>at the Institute for Employment Research </a:t>
            </a: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at University of Warwick 1993 - 2014</a:t>
            </a:r>
            <a:endParaRPr lang="en-GB" sz="28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eaLnBrk="0" fontAlgn="base" hangingPunct="0">
              <a:spcBef>
                <a:spcPts val="1224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sz="2800" kern="0" dirty="0">
                <a:solidFill>
                  <a:srgbClr val="000000"/>
                </a:solidFill>
                <a:latin typeface="Arial"/>
              </a:rPr>
              <a:t>Used by over 100 </a:t>
            </a: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organisations (public research, private sector, statistical agencies)</a:t>
            </a:r>
          </a:p>
          <a:p>
            <a:pPr marL="342900" lvl="0" indent="-342900" eaLnBrk="0" fontAlgn="base" hangingPunct="0">
              <a:spcBef>
                <a:spcPts val="1224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Arial"/>
              </a:rPr>
              <a:t>Fast with a sophisticated coding engine</a:t>
            </a:r>
          </a:p>
          <a:p>
            <a:pPr marL="342900" lvl="0" indent="-342900" eaLnBrk="0" fontAlgn="base" hangingPunct="0">
              <a:spcBef>
                <a:spcPts val="1224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Arial"/>
              </a:rPr>
              <a:t>Desktop version, API available: see</a:t>
            </a:r>
            <a:r>
              <a:rPr lang="en-GB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800" kern="0" dirty="0" smtClean="0">
                <a:solidFill>
                  <a:srgbClr val="000000"/>
                </a:solidFill>
                <a:latin typeface="Arial"/>
                <a:hlinkClick r:id="rId3"/>
              </a:rPr>
              <a:t>www.warwick.ac.uk/cascot</a:t>
            </a: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	</a:t>
            </a:r>
          </a:p>
          <a:p>
            <a:pPr marL="0" lvl="0" indent="0" eaLnBrk="0" fontAlgn="base" hangingPunct="0">
              <a:spcBef>
                <a:spcPts val="1224"/>
              </a:spcBef>
              <a:spcAft>
                <a:spcPct val="0"/>
              </a:spcAft>
              <a:buClrTx/>
              <a:buSzTx/>
              <a:buNone/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fontAlgn="base" hangingPunct="0">
              <a:spcBef>
                <a:spcPts val="1224"/>
              </a:spcBef>
              <a:spcAft>
                <a:spcPct val="0"/>
              </a:spcAft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71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59" y="188640"/>
            <a:ext cx="9199759" cy="655272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67744" y="188640"/>
            <a:ext cx="4056451" cy="1233428"/>
            <a:chOff x="2561315" y="1681118"/>
            <a:chExt cx="3744416" cy="1233428"/>
          </a:xfrm>
        </p:grpSpPr>
        <p:sp>
          <p:nvSpPr>
            <p:cNvPr id="7" name="Left Arrow 6"/>
            <p:cNvSpPr/>
            <p:nvPr/>
          </p:nvSpPr>
          <p:spPr>
            <a:xfrm>
              <a:off x="2627784" y="1681118"/>
              <a:ext cx="576064" cy="432048"/>
            </a:xfrm>
            <a:prstGeom prst="lef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61315" y="2545214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text (could be from a file)</a:t>
              </a:r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15816" y="188640"/>
            <a:ext cx="3047780" cy="59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classification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5733256"/>
            <a:ext cx="405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can be directed to a file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ft Arrow 21"/>
          <p:cNvSpPr/>
          <p:nvPr/>
        </p:nvSpPr>
        <p:spPr>
          <a:xfrm rot="20722397">
            <a:off x="728784" y="5726981"/>
            <a:ext cx="576064" cy="432048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1475656" y="1052736"/>
            <a:ext cx="624069" cy="432048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0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9552" y="260648"/>
            <a:ext cx="8424936" cy="57606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500" b="1" dirty="0" smtClean="0"/>
              <a:t>IER contracted within DASISH to develop a multilingual version of CASCOT to code job titles to ISCO 08 (WP3)</a:t>
            </a:r>
          </a:p>
          <a:p>
            <a:pPr lvl="1"/>
            <a:endParaRPr lang="en-GB" sz="2000" dirty="0" smtClean="0"/>
          </a:p>
          <a:p>
            <a:pPr marL="363537" lvl="1" indent="0">
              <a:buNone/>
            </a:pPr>
            <a:r>
              <a:rPr lang="en-GB" dirty="0" smtClean="0"/>
              <a:t>CASCOT </a:t>
            </a:r>
            <a:r>
              <a:rPr lang="en-GB" dirty="0"/>
              <a:t>upgraded to provide</a:t>
            </a:r>
            <a:r>
              <a:rPr lang="en-GB" dirty="0" smtClean="0"/>
              <a:t>:</a:t>
            </a:r>
            <a:endParaRPr lang="en-GB" dirty="0"/>
          </a:p>
          <a:p>
            <a:pPr marL="896938" lvl="1" indent="-534988">
              <a:buNone/>
            </a:pPr>
            <a:r>
              <a:rPr lang="en-GB" dirty="0" smtClean="0"/>
              <a:t>•	a </a:t>
            </a:r>
            <a:r>
              <a:rPr lang="en-GB" dirty="0"/>
              <a:t>user interface which is presented </a:t>
            </a:r>
            <a:r>
              <a:rPr lang="en-GB" dirty="0" smtClean="0"/>
              <a:t>in up to 3 </a:t>
            </a:r>
            <a:r>
              <a:rPr lang="en-GB" dirty="0"/>
              <a:t>selected </a:t>
            </a:r>
            <a:r>
              <a:rPr lang="en-GB" dirty="0" smtClean="0"/>
              <a:t>European </a:t>
            </a:r>
            <a:r>
              <a:rPr lang="en-GB" dirty="0"/>
              <a:t>languages;</a:t>
            </a:r>
          </a:p>
          <a:p>
            <a:pPr marL="896938" lvl="1" indent="-534988">
              <a:buNone/>
            </a:pPr>
            <a:r>
              <a:rPr lang="en-GB" dirty="0" smtClean="0"/>
              <a:t>•	classification </a:t>
            </a:r>
            <a:r>
              <a:rPr lang="en-GB" dirty="0"/>
              <a:t>files which permit coding of text in selected languages </a:t>
            </a:r>
            <a:r>
              <a:rPr lang="en-GB" dirty="0" smtClean="0"/>
              <a:t>to </a:t>
            </a:r>
            <a:r>
              <a:rPr lang="en-GB" dirty="0"/>
              <a:t>the appropriate national occupational classification and to </a:t>
            </a:r>
            <a:r>
              <a:rPr lang="en-GB" dirty="0" smtClean="0"/>
              <a:t>ISCO’08 </a:t>
            </a:r>
            <a:r>
              <a:rPr lang="en-GB" dirty="0"/>
              <a:t>at four digits;</a:t>
            </a:r>
          </a:p>
          <a:p>
            <a:pPr marL="896938" lvl="1" indent="-534988">
              <a:buNone/>
            </a:pPr>
            <a:r>
              <a:rPr lang="en-GB" dirty="0"/>
              <a:t>•	a software tool which will facilitate evaluation of coded text files</a:t>
            </a:r>
            <a:r>
              <a:rPr lang="en-GB" dirty="0" smtClean="0"/>
              <a:t>.</a:t>
            </a:r>
            <a:endParaRPr lang="en-GB" dirty="0"/>
          </a:p>
          <a:p>
            <a:pPr marL="363537" lvl="1" indent="0">
              <a:buNone/>
            </a:pPr>
            <a:r>
              <a:rPr lang="en-GB" dirty="0" smtClean="0"/>
              <a:t>Upgraded to facilitate </a:t>
            </a:r>
            <a:r>
              <a:rPr lang="en-GB" dirty="0"/>
              <a:t>future extension by incorporating additional languages as and when relevant index material becomes available.</a:t>
            </a:r>
          </a:p>
          <a:p>
            <a:pPr marL="363537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399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8229600" cy="648072"/>
          </a:xfrm>
        </p:spPr>
        <p:txBody>
          <a:bodyPr/>
          <a:lstStyle/>
          <a:p>
            <a:pPr algn="ctr"/>
            <a:r>
              <a:rPr lang="en-GB" sz="3600" b="1" dirty="0" smtClean="0"/>
              <a:t>DASISH: CASCOT development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User interface in </a:t>
            </a:r>
            <a:r>
              <a:rPr lang="en-GB" sz="2800" b="1" dirty="0">
                <a:solidFill>
                  <a:srgbClr val="0070C0"/>
                </a:solidFill>
              </a:rPr>
              <a:t>8</a:t>
            </a:r>
            <a:r>
              <a:rPr lang="en-GB" sz="2800" b="1" dirty="0" smtClean="0">
                <a:solidFill>
                  <a:srgbClr val="0070C0"/>
                </a:solidFill>
              </a:rPr>
              <a:t> languages:</a:t>
            </a:r>
          </a:p>
          <a:p>
            <a:r>
              <a:rPr lang="en-GB" sz="2800" dirty="0" smtClean="0"/>
              <a:t>Dutch, English, French, German, Italian, Portuguese, Slovak and Spanish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ISCO 08 </a:t>
            </a:r>
            <a:r>
              <a:rPr lang="en-GB" sz="2800" b="1" dirty="0">
                <a:solidFill>
                  <a:srgbClr val="0070C0"/>
                </a:solidFill>
              </a:rPr>
              <a:t>classification </a:t>
            </a:r>
            <a:r>
              <a:rPr lang="en-GB" sz="2800" b="1" dirty="0" smtClean="0">
                <a:solidFill>
                  <a:srgbClr val="0070C0"/>
                </a:solidFill>
              </a:rPr>
              <a:t>(structure, index)</a:t>
            </a:r>
            <a:r>
              <a:rPr lang="en-GB" sz="2800" dirty="0" smtClean="0"/>
              <a:t> prepared </a:t>
            </a:r>
            <a:r>
              <a:rPr lang="en-GB" sz="2800" dirty="0"/>
              <a:t>for each </a:t>
            </a:r>
            <a:r>
              <a:rPr lang="en-GB" sz="2800" dirty="0" smtClean="0"/>
              <a:t>country</a:t>
            </a:r>
          </a:p>
          <a:p>
            <a:r>
              <a:rPr lang="en-GB" sz="2800" dirty="0" smtClean="0"/>
              <a:t>Simultaneous coding into ISCO 08 and </a:t>
            </a:r>
            <a:r>
              <a:rPr lang="en-GB" sz="2800" b="1" dirty="0">
                <a:solidFill>
                  <a:srgbClr val="0070C0"/>
                </a:solidFill>
              </a:rPr>
              <a:t>national </a:t>
            </a:r>
            <a:r>
              <a:rPr lang="en-GB" sz="2800" b="1" dirty="0" smtClean="0">
                <a:solidFill>
                  <a:srgbClr val="0070C0"/>
                </a:solidFill>
              </a:rPr>
              <a:t>occupational code </a:t>
            </a:r>
            <a:r>
              <a:rPr lang="en-GB" sz="2800" dirty="0" smtClean="0"/>
              <a:t>possible</a:t>
            </a:r>
          </a:p>
          <a:p>
            <a:r>
              <a:rPr lang="en-GB" sz="2800" dirty="0" smtClean="0"/>
              <a:t>Development of CASCOT </a:t>
            </a:r>
            <a:r>
              <a:rPr lang="en-GB" sz="2800" b="1" dirty="0">
                <a:solidFill>
                  <a:srgbClr val="0070C0"/>
                </a:solidFill>
              </a:rPr>
              <a:t>Performance </a:t>
            </a:r>
            <a:r>
              <a:rPr lang="en-GB" sz="2800" b="1" dirty="0" smtClean="0">
                <a:solidFill>
                  <a:srgbClr val="0070C0"/>
                </a:solidFill>
              </a:rPr>
              <a:t>Tool</a:t>
            </a:r>
          </a:p>
          <a:p>
            <a:r>
              <a:rPr lang="en-GB" sz="2800" dirty="0"/>
              <a:t>Raw data files from the </a:t>
            </a:r>
            <a:r>
              <a:rPr lang="en-GB" sz="2800" b="1" dirty="0">
                <a:solidFill>
                  <a:srgbClr val="0070C0"/>
                </a:solidFill>
              </a:rPr>
              <a:t>European Social Survey </a:t>
            </a:r>
            <a:r>
              <a:rPr lang="en-GB" sz="2800" dirty="0"/>
              <a:t>(ESS) Round 6 </a:t>
            </a:r>
            <a:r>
              <a:rPr lang="en-GB" sz="2800" dirty="0" smtClean="0"/>
              <a:t>used for validation</a:t>
            </a:r>
            <a:endParaRPr lang="en-GB" sz="2800" dirty="0"/>
          </a:p>
          <a:p>
            <a:pPr lvl="0">
              <a:buClr>
                <a:srgbClr val="72A376">
                  <a:lumMod val="50000"/>
                </a:srgbClr>
              </a:buClr>
            </a:pPr>
            <a:r>
              <a:rPr lang="en-GB" sz="2800" dirty="0">
                <a:solidFill>
                  <a:prstClr val="black"/>
                </a:solidFill>
              </a:rPr>
              <a:t>Partnership arrangements for the </a:t>
            </a:r>
            <a:r>
              <a:rPr lang="en-GB" sz="2800" b="1" dirty="0">
                <a:solidFill>
                  <a:srgbClr val="0070C0"/>
                </a:solidFill>
              </a:rPr>
              <a:t>testing and fine-tuning </a:t>
            </a:r>
            <a:r>
              <a:rPr lang="en-GB" sz="2800" dirty="0" smtClean="0">
                <a:solidFill>
                  <a:prstClr val="black"/>
                </a:solidFill>
              </a:rPr>
              <a:t>by </a:t>
            </a:r>
            <a:r>
              <a:rPr lang="en-GB" sz="2800" dirty="0">
                <a:solidFill>
                  <a:prstClr val="black"/>
                </a:solidFill>
              </a:rPr>
              <a:t>experts within each </a:t>
            </a:r>
            <a:r>
              <a:rPr lang="en-GB" sz="2800" dirty="0" smtClean="0">
                <a:solidFill>
                  <a:prstClr val="black"/>
                </a:solidFill>
              </a:rPr>
              <a:t>country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0018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Collaboration</a:t>
            </a:r>
            <a:r>
              <a:rPr lang="en-GB" dirty="0"/>
              <a:t> </a:t>
            </a:r>
            <a:r>
              <a:rPr lang="en-GB" dirty="0" smtClean="0"/>
              <a:t>and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435280" cy="4536504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DASISH WP3 Group meeting, London, April 2012</a:t>
            </a:r>
          </a:p>
          <a:p>
            <a:r>
              <a:rPr lang="en-GB" sz="2800" dirty="0" smtClean="0"/>
              <a:t>DASISH Quantitative Workshop, Mannheim, December 2012</a:t>
            </a:r>
          </a:p>
          <a:p>
            <a:r>
              <a:rPr lang="en-GB" sz="2800" dirty="0" smtClean="0"/>
              <a:t>GESIS Workshop on Developments in Occupational Coding, Mannheim, February 2013</a:t>
            </a:r>
          </a:p>
          <a:p>
            <a:r>
              <a:rPr lang="en-GB" sz="2800" dirty="0" smtClean="0"/>
              <a:t>Meeting with University Ca’ </a:t>
            </a:r>
            <a:r>
              <a:rPr lang="en-GB" sz="2800" dirty="0" err="1" smtClean="0"/>
              <a:t>Foscari</a:t>
            </a:r>
            <a:r>
              <a:rPr lang="en-GB" sz="2800" dirty="0"/>
              <a:t> </a:t>
            </a:r>
            <a:r>
              <a:rPr lang="en-GB" sz="2800" dirty="0" smtClean="0"/>
              <a:t>to discuss development of Italian version, Venice, August 2013</a:t>
            </a:r>
          </a:p>
          <a:p>
            <a:r>
              <a:rPr lang="en-GB" sz="2800" dirty="0" err="1"/>
              <a:t>InGRID</a:t>
            </a:r>
            <a:r>
              <a:rPr lang="en-GB" sz="2800" dirty="0"/>
              <a:t> </a:t>
            </a:r>
            <a:r>
              <a:rPr lang="en-GB" sz="2800" dirty="0" smtClean="0"/>
              <a:t>workshop on ‘Tools </a:t>
            </a:r>
            <a:r>
              <a:rPr lang="en-GB" sz="2800" dirty="0"/>
              <a:t>for harmonising the measurement of </a:t>
            </a:r>
            <a:r>
              <a:rPr lang="en-GB" sz="2800" dirty="0" smtClean="0"/>
              <a:t>occupations’, Amsterdam, February 2014</a:t>
            </a:r>
          </a:p>
          <a:p>
            <a:r>
              <a:rPr lang="en-GB" sz="2800" dirty="0" smtClean="0"/>
              <a:t>CASCOT Training Workshop, Venice, April 2014</a:t>
            </a:r>
          </a:p>
          <a:p>
            <a:r>
              <a:rPr lang="en-GB" sz="2800" dirty="0" smtClean="0"/>
              <a:t>Users currently trialling/purchasing CASCOT v5.0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723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err="1" smtClean="0"/>
              <a:t>Cascot</a:t>
            </a:r>
            <a:r>
              <a:rPr lang="en-GB" b="1" dirty="0" smtClean="0"/>
              <a:t> Performance </a:t>
            </a:r>
            <a:r>
              <a:rPr lang="en-GB" b="1" dirty="0"/>
              <a:t>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8604448" cy="40324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dirty="0" smtClean="0"/>
              <a:t>Allows </a:t>
            </a:r>
            <a:r>
              <a:rPr lang="en-GB" sz="2800" dirty="0"/>
              <a:t>the user to analyse the </a:t>
            </a:r>
            <a:r>
              <a:rPr lang="en-GB" sz="2800" dirty="0" smtClean="0"/>
              <a:t>performance </a:t>
            </a:r>
            <a:r>
              <a:rPr lang="en-GB" sz="2800" dirty="0"/>
              <a:t>of Cascot by comparing </a:t>
            </a:r>
            <a:r>
              <a:rPr lang="en-GB" sz="2800" dirty="0" smtClean="0"/>
              <a:t>data coded to ‘Gold Standard’ with code produced </a:t>
            </a:r>
            <a:r>
              <a:rPr lang="en-GB" sz="2800" dirty="0"/>
              <a:t>by Cascot for the same data</a:t>
            </a:r>
            <a:r>
              <a:rPr lang="en-GB" sz="28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dirty="0"/>
              <a:t>The Tool </a:t>
            </a:r>
            <a:r>
              <a:rPr lang="en-GB" sz="2800" dirty="0" smtClean="0"/>
              <a:t>displays a Performance </a:t>
            </a:r>
            <a:r>
              <a:rPr lang="en-GB" sz="2800" dirty="0"/>
              <a:t>Graph, </a:t>
            </a:r>
            <a:r>
              <a:rPr lang="en-GB" sz="2800" dirty="0" smtClean="0"/>
              <a:t>Summary and Interactive statistics.</a:t>
            </a:r>
            <a:endParaRPr lang="en-GB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dirty="0" smtClean="0"/>
              <a:t>Enables the user to decide how much text should be coded automatically and what is left for (labour-intensive) human intervention.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3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251520" y="764704"/>
            <a:ext cx="8892480" cy="518457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Wingdings 2"/>
              <a:buNone/>
            </a:pPr>
            <a:r>
              <a:rPr lang="en-US" sz="111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Research project: Health, Occupation, and the role of Measurement Error (HOME)</a:t>
            </a:r>
            <a:r>
              <a:rPr lang="en-US" sz="9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 2"/>
              <a:buNone/>
            </a:pPr>
            <a:r>
              <a:rPr lang="en-US" sz="9600" dirty="0" smtClean="0"/>
              <a:t>A project designed to extend previous work (see poster in this room):</a:t>
            </a:r>
            <a:r>
              <a:rPr lang="en-GB" sz="9600" dirty="0" smtClean="0"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 2"/>
              <a:buNone/>
            </a:pPr>
            <a:r>
              <a:rPr lang="it-IT" sz="8000" dirty="0" smtClean="0"/>
              <a:t>Belloni, M., </a:t>
            </a:r>
            <a:r>
              <a:rPr lang="it-IT" sz="8000" dirty="0" err="1" smtClean="0"/>
              <a:t>Brugiavini</a:t>
            </a:r>
            <a:r>
              <a:rPr lang="it-IT" sz="8000" dirty="0" smtClean="0"/>
              <a:t>, A., </a:t>
            </a:r>
            <a:r>
              <a:rPr lang="it-IT" sz="8000" dirty="0" err="1" smtClean="0"/>
              <a:t>Meschi</a:t>
            </a:r>
            <a:r>
              <a:rPr lang="it-IT" sz="8000" dirty="0" smtClean="0"/>
              <a:t>, E. and </a:t>
            </a:r>
            <a:r>
              <a:rPr lang="it-IT" sz="8000" dirty="0" err="1" smtClean="0"/>
              <a:t>Tijdens</a:t>
            </a:r>
            <a:r>
              <a:rPr lang="it-IT" sz="8000" dirty="0" smtClean="0"/>
              <a:t>, K. (2014). </a:t>
            </a:r>
            <a:r>
              <a:rPr lang="it-IT" sz="8000" dirty="0" err="1" smtClean="0"/>
              <a:t>Measurement</a:t>
            </a:r>
            <a:r>
              <a:rPr lang="it-IT" sz="8000" dirty="0" smtClean="0"/>
              <a:t> </a:t>
            </a:r>
            <a:r>
              <a:rPr lang="it-IT" sz="8000" dirty="0" err="1" smtClean="0"/>
              <a:t>error</a:t>
            </a:r>
            <a:r>
              <a:rPr lang="it-IT" sz="8000" dirty="0" smtClean="0"/>
              <a:t> in </a:t>
            </a:r>
            <a:r>
              <a:rPr lang="it-IT" sz="8000" dirty="0" err="1" smtClean="0"/>
              <a:t>occupational</a:t>
            </a:r>
            <a:r>
              <a:rPr lang="it-IT" sz="8000" dirty="0" smtClean="0"/>
              <a:t> </a:t>
            </a:r>
            <a:r>
              <a:rPr lang="it-IT" sz="8000" dirty="0" err="1" smtClean="0"/>
              <a:t>coding</a:t>
            </a:r>
            <a:r>
              <a:rPr lang="it-IT" sz="8000" dirty="0" smtClean="0"/>
              <a:t>: an </a:t>
            </a:r>
            <a:r>
              <a:rPr lang="it-IT" sz="8000" dirty="0" err="1" smtClean="0"/>
              <a:t>analysis</a:t>
            </a:r>
            <a:r>
              <a:rPr lang="it-IT" sz="8000" dirty="0" smtClean="0"/>
              <a:t> on SHARE data. </a:t>
            </a:r>
            <a:r>
              <a:rPr lang="it-IT" sz="8000" dirty="0" err="1" smtClean="0"/>
              <a:t>Universiteit</a:t>
            </a:r>
            <a:r>
              <a:rPr lang="it-IT" sz="8000" dirty="0" smtClean="0"/>
              <a:t> van Amsterdam, AIAS </a:t>
            </a:r>
            <a:r>
              <a:rPr lang="it-IT" sz="8000" dirty="0" err="1" smtClean="0"/>
              <a:t>Working</a:t>
            </a:r>
            <a:r>
              <a:rPr lang="it-IT" sz="8000" dirty="0" smtClean="0"/>
              <a:t> </a:t>
            </a:r>
            <a:r>
              <a:rPr lang="it-IT" sz="8000" dirty="0" err="1" smtClean="0"/>
              <a:t>Paper</a:t>
            </a:r>
            <a:r>
              <a:rPr lang="it-IT" sz="8000" dirty="0" smtClean="0"/>
              <a:t> 151.</a:t>
            </a:r>
            <a:endParaRPr lang="en-US" sz="8000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 2"/>
              <a:buNone/>
            </a:pPr>
            <a:r>
              <a:rPr lang="en-US" sz="8000" u="sng" dirty="0" smtClean="0">
                <a:hlinkClick r:id="rId2"/>
              </a:rPr>
              <a:t>http://www.uva-aias.net/publications/show/1978</a:t>
            </a:r>
            <a:r>
              <a:rPr lang="en-US" sz="8000" u="sng" dirty="0" smtClean="0"/>
              <a:t> </a:t>
            </a:r>
            <a:endParaRPr lang="en-US" sz="8000" u="sng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 2"/>
              <a:buNone/>
            </a:pPr>
            <a:endParaRPr lang="it-IT" sz="9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9600" dirty="0"/>
              <a:t>HOME </a:t>
            </a:r>
            <a:r>
              <a:rPr lang="it-IT" sz="9600" dirty="0" err="1"/>
              <a:t>was</a:t>
            </a:r>
            <a:r>
              <a:rPr lang="it-IT" sz="9600" dirty="0"/>
              <a:t> set up </a:t>
            </a:r>
            <a:r>
              <a:rPr lang="it-IT" sz="9600" dirty="0" err="1"/>
              <a:t>during</a:t>
            </a:r>
            <a:r>
              <a:rPr lang="it-IT" sz="9600" dirty="0"/>
              <a:t> </a:t>
            </a:r>
            <a:r>
              <a:rPr lang="it-IT" sz="9600" dirty="0" err="1"/>
              <a:t>visit</a:t>
            </a:r>
            <a:r>
              <a:rPr lang="it-IT" sz="9600" dirty="0"/>
              <a:t> to AIAS-</a:t>
            </a:r>
            <a:r>
              <a:rPr lang="it-IT" sz="9600" dirty="0" err="1"/>
              <a:t>UvA</a:t>
            </a:r>
            <a:r>
              <a:rPr lang="it-IT" sz="9600" dirty="0"/>
              <a:t> (Kea </a:t>
            </a:r>
            <a:r>
              <a:rPr lang="it-IT" sz="9600" dirty="0" err="1"/>
              <a:t>Tijdens</a:t>
            </a:r>
            <a:r>
              <a:rPr lang="it-IT" sz="9600" dirty="0"/>
              <a:t>) - </a:t>
            </a:r>
            <a:r>
              <a:rPr lang="it-IT" sz="9600" dirty="0" err="1"/>
              <a:t>thanks</a:t>
            </a:r>
            <a:r>
              <a:rPr lang="it-IT" sz="9600" dirty="0"/>
              <a:t> to an </a:t>
            </a:r>
            <a:r>
              <a:rPr lang="it-IT" sz="9600" dirty="0" err="1"/>
              <a:t>InGRID</a:t>
            </a:r>
            <a:r>
              <a:rPr lang="it-IT" sz="9600" dirty="0"/>
              <a:t> </a:t>
            </a:r>
            <a:r>
              <a:rPr lang="it-IT" sz="9600" dirty="0" err="1"/>
              <a:t>visiting</a:t>
            </a:r>
            <a:r>
              <a:rPr lang="it-IT" sz="9600" dirty="0"/>
              <a:t> </a:t>
            </a:r>
            <a:r>
              <a:rPr lang="it-IT" sz="9600" dirty="0" err="1"/>
              <a:t>grant</a:t>
            </a:r>
            <a:endParaRPr lang="it-IT" sz="9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600" dirty="0"/>
              <a:t>Access to restricted ELSA files has been funded by </a:t>
            </a:r>
            <a:r>
              <a:rPr lang="en-GB" sz="9600" dirty="0" smtClean="0">
                <a:cs typeface="Arial" panose="020B0604020202020204" pitchFamily="34" charset="0"/>
              </a:rPr>
              <a:t>DASISH</a:t>
            </a:r>
            <a:endParaRPr lang="it-IT" sz="9600" dirty="0" smtClean="0"/>
          </a:p>
          <a:p>
            <a:pPr marL="0" indent="0">
              <a:buNone/>
            </a:pPr>
            <a:endParaRPr lang="it-IT" sz="4600" dirty="0"/>
          </a:p>
        </p:txBody>
      </p:sp>
      <p:pic>
        <p:nvPicPr>
          <p:cNvPr id="3" name="Picture 2" descr="C:\Users\Pasini\Documents\stile slides\unive-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661248"/>
            <a:ext cx="363589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6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4261</TotalTime>
  <Words>782</Words>
  <Application>Microsoft Macintosh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DEVELOPMENT OF CASCOT 5.0 (a multi-language text coding tool)</vt:lpstr>
      <vt:lpstr>What are the problems with occupation coding?</vt:lpstr>
      <vt:lpstr>PowerPoint Presentation</vt:lpstr>
      <vt:lpstr>PowerPoint Presentation</vt:lpstr>
      <vt:lpstr>PowerPoint Presentation</vt:lpstr>
      <vt:lpstr>DASISH: CASCOT development </vt:lpstr>
      <vt:lpstr>Collaboration and Training</vt:lpstr>
      <vt:lpstr>Cascot Performance Tool</vt:lpstr>
      <vt:lpstr>PowerPoint Presentation</vt:lpstr>
      <vt:lpstr>PowerPoint Presentation</vt:lpstr>
      <vt:lpstr>What have we learnt during DASISH?</vt:lpstr>
      <vt:lpstr>Next steps?</vt:lpstr>
      <vt:lpstr>Further information</vt:lpstr>
    </vt:vector>
  </TitlesOfParts>
  <Company>University of Warwick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SBarnes</dc:creator>
  <cp:lastModifiedBy>Peter Elias</cp:lastModifiedBy>
  <cp:revision>757</cp:revision>
  <cp:lastPrinted>2014-01-22T15:10:23Z</cp:lastPrinted>
  <dcterms:created xsi:type="dcterms:W3CDTF">2010-11-22T09:49:57Z</dcterms:created>
  <dcterms:modified xsi:type="dcterms:W3CDTF">2014-11-28T13:08:38Z</dcterms:modified>
</cp:coreProperties>
</file>