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9" r:id="rId6"/>
    <p:sldId id="264" r:id="rId7"/>
    <p:sldId id="270" r:id="rId8"/>
    <p:sldId id="265" r:id="rId9"/>
    <p:sldId id="271" r:id="rId10"/>
    <p:sldId id="272" r:id="rId11"/>
    <p:sldId id="274" r:id="rId12"/>
    <p:sldId id="262" r:id="rId13"/>
    <p:sldId id="266" r:id="rId14"/>
    <p:sldId id="267" r:id="rId15"/>
    <p:sldId id="268" r:id="rId16"/>
    <p:sldId id="257" r:id="rId17"/>
    <p:sldId id="25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6" autoAdjust="0"/>
    <p:restoredTop sz="86000" autoAdjust="0"/>
  </p:normalViewPr>
  <p:slideViewPr>
    <p:cSldViewPr showGuides="1">
      <p:cViewPr>
        <p:scale>
          <a:sx n="95" d="100"/>
          <a:sy n="95" d="100"/>
        </p:scale>
        <p:origin x="-232" y="-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BB299-A1A7-9B43-8DC5-CAC43A9645ED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E795A2DA-0415-DA42-A2E4-A5A7675332D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Previous</a:t>
          </a:r>
          <a:endParaRPr lang="en-US" dirty="0"/>
        </a:p>
      </dgm:t>
    </dgm:pt>
    <dgm:pt modelId="{092CA63B-AD8D-9146-8821-35235666ED61}" type="parTrans" cxnId="{469EE67D-B576-D54C-AFBD-7F5702074C0E}">
      <dgm:prSet/>
      <dgm:spPr/>
      <dgm:t>
        <a:bodyPr/>
        <a:lstStyle/>
        <a:p>
          <a:endParaRPr lang="en-US"/>
        </a:p>
      </dgm:t>
    </dgm:pt>
    <dgm:pt modelId="{9DDF7CAA-1189-6D49-8A75-E32CB50D5163}" type="sibTrans" cxnId="{469EE67D-B576-D54C-AFBD-7F5702074C0E}">
      <dgm:prSet/>
      <dgm:spPr/>
      <dgm:t>
        <a:bodyPr/>
        <a:lstStyle/>
        <a:p>
          <a:endParaRPr lang="en-US"/>
        </a:p>
      </dgm:t>
    </dgm:pt>
    <dgm:pt modelId="{5087BC70-8C0D-BF42-819B-6846B433D516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Current</a:t>
          </a:r>
          <a:endParaRPr lang="en-US" dirty="0"/>
        </a:p>
      </dgm:t>
    </dgm:pt>
    <dgm:pt modelId="{85F21E92-FD9A-654D-9EC2-09B695BE5767}" type="parTrans" cxnId="{A8E73ECB-44EC-6349-9737-5F23819B2AED}">
      <dgm:prSet/>
      <dgm:spPr/>
      <dgm:t>
        <a:bodyPr/>
        <a:lstStyle/>
        <a:p>
          <a:endParaRPr lang="en-US"/>
        </a:p>
      </dgm:t>
    </dgm:pt>
    <dgm:pt modelId="{ADE9EE8C-271E-E146-ADDB-0C6DEC6EC107}" type="sibTrans" cxnId="{A8E73ECB-44EC-6349-9737-5F23819B2AED}">
      <dgm:prSet/>
      <dgm:spPr/>
      <dgm:t>
        <a:bodyPr/>
        <a:lstStyle/>
        <a:p>
          <a:endParaRPr lang="en-US"/>
        </a:p>
      </dgm:t>
    </dgm:pt>
    <dgm:pt modelId="{2D32459A-9590-8849-8AD0-EF5F4555B894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Next</a:t>
          </a:r>
          <a:endParaRPr lang="en-US" dirty="0"/>
        </a:p>
      </dgm:t>
    </dgm:pt>
    <dgm:pt modelId="{C2056323-0F10-6249-A14A-0FFA46D517EC}" type="parTrans" cxnId="{093C1776-5A2A-0748-A6C7-89C76FC46ADE}">
      <dgm:prSet/>
      <dgm:spPr/>
      <dgm:t>
        <a:bodyPr/>
        <a:lstStyle/>
        <a:p>
          <a:endParaRPr lang="en-US"/>
        </a:p>
      </dgm:t>
    </dgm:pt>
    <dgm:pt modelId="{B487B8D9-0DE4-BB4E-A5DC-963C12767BF7}" type="sibTrans" cxnId="{093C1776-5A2A-0748-A6C7-89C76FC46ADE}">
      <dgm:prSet/>
      <dgm:spPr/>
      <dgm:t>
        <a:bodyPr/>
        <a:lstStyle/>
        <a:p>
          <a:endParaRPr lang="en-US"/>
        </a:p>
      </dgm:t>
    </dgm:pt>
    <dgm:pt modelId="{C3A45F28-3308-CF48-A234-63F1E0A486A8}" type="pres">
      <dgm:prSet presAssocID="{AF5BB299-A1A7-9B43-8DC5-CAC43A9645ED}" presName="Name0" presStyleCnt="0">
        <dgm:presLayoutVars>
          <dgm:dir/>
          <dgm:animLvl val="lvl"/>
          <dgm:resizeHandles val="exact"/>
        </dgm:presLayoutVars>
      </dgm:prSet>
      <dgm:spPr/>
    </dgm:pt>
    <dgm:pt modelId="{5B9F7814-7CCD-2445-819C-EC9C90FDF579}" type="pres">
      <dgm:prSet presAssocID="{E795A2DA-0415-DA42-A2E4-A5A7675332D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CBBD156-9730-1440-95E5-FE6CB8E57AEE}" type="pres">
      <dgm:prSet presAssocID="{9DDF7CAA-1189-6D49-8A75-E32CB50D5163}" presName="parTxOnlySpace" presStyleCnt="0"/>
      <dgm:spPr/>
    </dgm:pt>
    <dgm:pt modelId="{5823D3A7-A376-6B40-BDF1-F9A3CA7D2B75}" type="pres">
      <dgm:prSet presAssocID="{5087BC70-8C0D-BF42-819B-6846B433D5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36690-848D-0749-8EC1-E43D6E0A2233}" type="pres">
      <dgm:prSet presAssocID="{ADE9EE8C-271E-E146-ADDB-0C6DEC6EC107}" presName="parTxOnlySpace" presStyleCnt="0"/>
      <dgm:spPr/>
    </dgm:pt>
    <dgm:pt modelId="{B323BED1-4420-5741-9A69-87BF343FEE48}" type="pres">
      <dgm:prSet presAssocID="{2D32459A-9590-8849-8AD0-EF5F4555B89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3C1776-5A2A-0748-A6C7-89C76FC46ADE}" srcId="{AF5BB299-A1A7-9B43-8DC5-CAC43A9645ED}" destId="{2D32459A-9590-8849-8AD0-EF5F4555B894}" srcOrd="2" destOrd="0" parTransId="{C2056323-0F10-6249-A14A-0FFA46D517EC}" sibTransId="{B487B8D9-0DE4-BB4E-A5DC-963C12767BF7}"/>
    <dgm:cxn modelId="{AAE18721-E96A-0948-8339-221A92B8CAF0}" type="presOf" srcId="{E795A2DA-0415-DA42-A2E4-A5A7675332DA}" destId="{5B9F7814-7CCD-2445-819C-EC9C90FDF579}" srcOrd="0" destOrd="0" presId="urn:microsoft.com/office/officeart/2005/8/layout/chevron1"/>
    <dgm:cxn modelId="{2B91C668-F9F8-3840-B13F-563FDB017820}" type="presOf" srcId="{AF5BB299-A1A7-9B43-8DC5-CAC43A9645ED}" destId="{C3A45F28-3308-CF48-A234-63F1E0A486A8}" srcOrd="0" destOrd="0" presId="urn:microsoft.com/office/officeart/2005/8/layout/chevron1"/>
    <dgm:cxn modelId="{469EE67D-B576-D54C-AFBD-7F5702074C0E}" srcId="{AF5BB299-A1A7-9B43-8DC5-CAC43A9645ED}" destId="{E795A2DA-0415-DA42-A2E4-A5A7675332DA}" srcOrd="0" destOrd="0" parTransId="{092CA63B-AD8D-9146-8821-35235666ED61}" sibTransId="{9DDF7CAA-1189-6D49-8A75-E32CB50D5163}"/>
    <dgm:cxn modelId="{A8E73ECB-44EC-6349-9737-5F23819B2AED}" srcId="{AF5BB299-A1A7-9B43-8DC5-CAC43A9645ED}" destId="{5087BC70-8C0D-BF42-819B-6846B433D516}" srcOrd="1" destOrd="0" parTransId="{85F21E92-FD9A-654D-9EC2-09B695BE5767}" sibTransId="{ADE9EE8C-271E-E146-ADDB-0C6DEC6EC107}"/>
    <dgm:cxn modelId="{1F3D387E-F6EC-BD4F-84F4-623F1687DD74}" type="presOf" srcId="{5087BC70-8C0D-BF42-819B-6846B433D516}" destId="{5823D3A7-A376-6B40-BDF1-F9A3CA7D2B75}" srcOrd="0" destOrd="0" presId="urn:microsoft.com/office/officeart/2005/8/layout/chevron1"/>
    <dgm:cxn modelId="{60B0E2C2-D361-C242-9BA5-33161881704E}" type="presOf" srcId="{2D32459A-9590-8849-8AD0-EF5F4555B894}" destId="{B323BED1-4420-5741-9A69-87BF343FEE48}" srcOrd="0" destOrd="0" presId="urn:microsoft.com/office/officeart/2005/8/layout/chevron1"/>
    <dgm:cxn modelId="{76CC0C71-1866-3641-A1A5-6ABC910AC00E}" type="presParOf" srcId="{C3A45F28-3308-CF48-A234-63F1E0A486A8}" destId="{5B9F7814-7CCD-2445-819C-EC9C90FDF579}" srcOrd="0" destOrd="0" presId="urn:microsoft.com/office/officeart/2005/8/layout/chevron1"/>
    <dgm:cxn modelId="{E68AB73E-D6A2-8841-B400-4F04DFEDF90B}" type="presParOf" srcId="{C3A45F28-3308-CF48-A234-63F1E0A486A8}" destId="{2CBBD156-9730-1440-95E5-FE6CB8E57AEE}" srcOrd="1" destOrd="0" presId="urn:microsoft.com/office/officeart/2005/8/layout/chevron1"/>
    <dgm:cxn modelId="{57891590-9242-3649-B92F-5A648A032726}" type="presParOf" srcId="{C3A45F28-3308-CF48-A234-63F1E0A486A8}" destId="{5823D3A7-A376-6B40-BDF1-F9A3CA7D2B75}" srcOrd="2" destOrd="0" presId="urn:microsoft.com/office/officeart/2005/8/layout/chevron1"/>
    <dgm:cxn modelId="{A65A0900-5224-C244-B3B9-A86ED7E94302}" type="presParOf" srcId="{C3A45F28-3308-CF48-A234-63F1E0A486A8}" destId="{DF336690-848D-0749-8EC1-E43D6E0A2233}" srcOrd="3" destOrd="0" presId="urn:microsoft.com/office/officeart/2005/8/layout/chevron1"/>
    <dgm:cxn modelId="{7809892A-B2C7-0849-A88D-15A05F13B53E}" type="presParOf" srcId="{C3A45F28-3308-CF48-A234-63F1E0A486A8}" destId="{B323BED1-4420-5741-9A69-87BF343FEE4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F7814-7CCD-2445-819C-EC9C90FDF579}">
      <dsp:nvSpPr>
        <dsp:cNvPr id="0" name=""/>
        <dsp:cNvSpPr/>
      </dsp:nvSpPr>
      <dsp:spPr>
        <a:xfrm>
          <a:off x="2032" y="268802"/>
          <a:ext cx="2475845" cy="99033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Previous</a:t>
          </a:r>
          <a:endParaRPr lang="en-US" sz="3000" kern="1200" dirty="0"/>
        </a:p>
      </dsp:txBody>
      <dsp:txXfrm>
        <a:off x="497201" y="268802"/>
        <a:ext cx="1485507" cy="990338"/>
      </dsp:txXfrm>
    </dsp:sp>
    <dsp:sp modelId="{5823D3A7-A376-6B40-BDF1-F9A3CA7D2B75}">
      <dsp:nvSpPr>
        <dsp:cNvPr id="0" name=""/>
        <dsp:cNvSpPr/>
      </dsp:nvSpPr>
      <dsp:spPr>
        <a:xfrm>
          <a:off x="2230293" y="268802"/>
          <a:ext cx="2475845" cy="990338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Current</a:t>
          </a:r>
          <a:endParaRPr lang="en-US" sz="3000" kern="1200" dirty="0"/>
        </a:p>
      </dsp:txBody>
      <dsp:txXfrm>
        <a:off x="2725462" y="268802"/>
        <a:ext cx="1485507" cy="990338"/>
      </dsp:txXfrm>
    </dsp:sp>
    <dsp:sp modelId="{B323BED1-4420-5741-9A69-87BF343FEE48}">
      <dsp:nvSpPr>
        <dsp:cNvPr id="0" name=""/>
        <dsp:cNvSpPr/>
      </dsp:nvSpPr>
      <dsp:spPr>
        <a:xfrm>
          <a:off x="4458554" y="268802"/>
          <a:ext cx="2475845" cy="990338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Next</a:t>
          </a:r>
          <a:endParaRPr lang="en-US" sz="3000" kern="1200" dirty="0"/>
        </a:p>
      </dsp:txBody>
      <dsp:txXfrm>
        <a:off x="4953723" y="268802"/>
        <a:ext cx="1485507" cy="990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CB240-4ABD-5044-9DA4-A098B2C469E1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04BD8-E167-C64B-B33C-1658360C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04BD8-E167-C64B-B33C-1658360C7F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9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“Common Solutions to common problems”</a:t>
            </a:r>
          </a:p>
          <a:p>
            <a:endParaRPr lang="en-US" dirty="0" smtClean="0"/>
          </a:p>
          <a:p>
            <a:r>
              <a:rPr lang="en-US" dirty="0" smtClean="0"/>
              <a:t>What are the common objectives, then what are the common problems, then what</a:t>
            </a:r>
            <a:r>
              <a:rPr lang="en-US" baseline="0" dirty="0" smtClean="0"/>
              <a:t> are the common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04BD8-E167-C64B-B33C-1658360C7F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this </a:t>
            </a:r>
            <a:r>
              <a:rPr lang="en-US" dirty="0" err="1" smtClean="0"/>
              <a:t>soo</a:t>
            </a:r>
            <a:r>
              <a:rPr lang="en-US" dirty="0" smtClean="0"/>
              <a:t> simple, why is reality difficult?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04BD8-E167-C64B-B33C-1658360C7F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5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04BD8-E167-C64B-B33C-1658360C7F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3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need for e.g.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Instantiation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Binding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Interfacing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04BD8-E167-C64B-B33C-1658360C7F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3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“Common Solutions to common problems”</a:t>
            </a:r>
          </a:p>
          <a:p>
            <a:endParaRPr lang="en-US" dirty="0" smtClean="0"/>
          </a:p>
          <a:p>
            <a:r>
              <a:rPr lang="en-US" dirty="0" smtClean="0"/>
              <a:t>What are the common objectives, then what are the common problems, then what</a:t>
            </a:r>
            <a:r>
              <a:rPr lang="en-US" baseline="0" dirty="0" smtClean="0"/>
              <a:t> are the common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04BD8-E167-C64B-B33C-1658360C7F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NORA</a:t>
            </a:r>
          </a:p>
          <a:p>
            <a:r>
              <a:rPr lang="en-US" dirty="0" smtClean="0"/>
              <a:t>TOGAF</a:t>
            </a:r>
          </a:p>
          <a:p>
            <a:r>
              <a:rPr lang="en-US" dirty="0" err="1" smtClean="0"/>
              <a:t>Vitrivius</a:t>
            </a:r>
            <a:endParaRPr lang="en-US" dirty="0" smtClean="0"/>
          </a:p>
          <a:p>
            <a:r>
              <a:rPr lang="en-US" dirty="0" smtClean="0"/>
              <a:t>CMME</a:t>
            </a:r>
            <a:r>
              <a:rPr lang="en-US" baseline="0" dirty="0" smtClean="0"/>
              <a:t> Maturity Model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04BD8-E167-C64B-B33C-1658360C7F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6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04BD8-E167-C64B-B33C-1658360C7F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t>27/11/14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3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254250"/>
            <a:ext cx="7886700" cy="4351338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t>27/11/14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18824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7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t>27/11/14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9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18824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475"/>
            <a:ext cx="7886700" cy="3900487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t>27/11/14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09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t>27/11/14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93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57424"/>
            <a:ext cx="3886200" cy="4095751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57424"/>
            <a:ext cx="3886200" cy="3919538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t>27/11/14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18824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1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2408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00388"/>
            <a:ext cx="3868340" cy="3089275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222408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00387"/>
            <a:ext cx="3887391" cy="3089275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t>27/11/14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18824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t>27/11/14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983455"/>
            <a:ext cx="7886700" cy="118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t>27/11/14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46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7426"/>
            <a:ext cx="2949178" cy="14287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66974"/>
            <a:ext cx="2949178" cy="3402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t>27/11/14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42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7750"/>
            <a:ext cx="2949178" cy="1257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7750"/>
            <a:ext cx="4629150" cy="481330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05050"/>
            <a:ext cx="2949178" cy="3563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t>27/11/14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18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8497-AD2E-44B6-A069-3A8FB2830B4D}" type="datetimeFigureOut">
              <a:rPr lang="sv-SE" smtClean="0"/>
              <a:t>27/11/14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93EC0-F17A-48A5-A776-81962379873D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5923625"/>
            <a:ext cx="1054100" cy="857460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00" y="-1981200"/>
            <a:ext cx="10439400" cy="98298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62"/>
            <a:ext cx="2766220" cy="1106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ubrik 1"/>
          <p:cNvSpPr txBox="1">
            <a:spLocks/>
          </p:cNvSpPr>
          <p:nvPr/>
        </p:nvSpPr>
        <p:spPr>
          <a:xfrm>
            <a:off x="2766220" y="698300"/>
            <a:ext cx="4895850" cy="267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 smtClean="0">
                <a:solidFill>
                  <a:srgbClr val="0F75BC"/>
                </a:solidFill>
                <a:latin typeface="+mn-lt"/>
              </a:rPr>
              <a:t>DATA SERVICE INFRASTRUCTURE FOR THE SOCIAL SCIENCES AND HUMANITIES</a:t>
            </a:r>
            <a:endParaRPr lang="sv-SE" sz="1600" dirty="0">
              <a:solidFill>
                <a:srgbClr val="0F75B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81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Reference Model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SSH Data </a:t>
            </a:r>
            <a:r>
              <a:rPr lang="de-DE" dirty="0" err="1" smtClean="0"/>
              <a:t>Infrastructures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 dirty="0" smtClean="0"/>
              <a:t>DASISH Task 2.2 </a:t>
            </a:r>
          </a:p>
          <a:p>
            <a:r>
              <a:rPr lang="de-DE" dirty="0" smtClean="0"/>
              <a:t>Johan &amp; Birger (SND), John (UKDA), Timo (SUB), </a:t>
            </a:r>
            <a:r>
              <a:rPr lang="de-DE" dirty="0" err="1" smtClean="0"/>
              <a:t>Przemek</a:t>
            </a:r>
            <a:r>
              <a:rPr lang="de-DE" dirty="0" smtClean="0"/>
              <a:t> (MPI), </a:t>
            </a:r>
            <a:r>
              <a:rPr lang="de-DE" dirty="0"/>
              <a:t>Maarten &amp; Mike (DANS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99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79096" cy="4061048"/>
          </a:xfrm>
        </p:spPr>
        <p:txBody>
          <a:bodyPr/>
          <a:lstStyle/>
          <a:p>
            <a:r>
              <a:rPr lang="en-US" dirty="0" smtClean="0"/>
              <a:t>Communities with similar objectives, roles and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 rot="16200000">
            <a:off x="1079612" y="-567443"/>
            <a:ext cx="7128792" cy="8640960"/>
          </a:xfrm>
          <a:prstGeom prst="foldedCorner">
            <a:avLst>
              <a:gd name="adj" fmla="val 10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r>
              <a:rPr lang="en-US" sz="2400" dirty="0" smtClean="0"/>
              <a:t>Computational</a:t>
            </a:r>
          </a:p>
          <a:p>
            <a:pPr algn="r"/>
            <a:r>
              <a:rPr lang="en-US" sz="2400" dirty="0" smtClean="0"/>
              <a:t>Viewpoint</a:t>
            </a:r>
          </a:p>
          <a:p>
            <a:pPr lvl="1"/>
            <a:endParaRPr lang="en-US" sz="2800" dirty="0"/>
          </a:p>
          <a:p>
            <a:pPr marL="914400" lvl="1" indent="-45720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20" name="Picture 19" descr="Data Acquisition Commun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5544616" cy="534380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81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248"/>
            <a:ext cx="8363272" cy="4061048"/>
          </a:xfrm>
        </p:spPr>
        <p:txBody>
          <a:bodyPr/>
          <a:lstStyle/>
          <a:p>
            <a:r>
              <a:rPr lang="en-US" dirty="0" smtClean="0"/>
              <a:t>High-level viewpoints that allow alignment.</a:t>
            </a:r>
          </a:p>
          <a:p>
            <a:r>
              <a:rPr lang="en-US" dirty="0" smtClean="0"/>
              <a:t>Consistency and Accuracy must be improved.</a:t>
            </a:r>
          </a:p>
        </p:txBody>
      </p:sp>
      <p:sp>
        <p:nvSpPr>
          <p:cNvPr id="5" name="Folded Corner 4"/>
          <p:cNvSpPr/>
          <p:nvPr/>
        </p:nvSpPr>
        <p:spPr>
          <a:xfrm rot="16200000">
            <a:off x="-321591" y="4038623"/>
            <a:ext cx="3955549" cy="2736304"/>
          </a:xfrm>
          <a:prstGeom prst="foldedCorner">
            <a:avLst>
              <a:gd name="adj" fmla="val 1553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Enterprise </a:t>
            </a:r>
          </a:p>
          <a:p>
            <a:pPr algn="r"/>
            <a:r>
              <a:rPr lang="en-US" sz="2400" dirty="0" smtClean="0"/>
              <a:t>Viewpoint</a:t>
            </a:r>
          </a:p>
        </p:txBody>
      </p:sp>
      <p:sp>
        <p:nvSpPr>
          <p:cNvPr id="6" name="Folded Corner 5"/>
          <p:cNvSpPr/>
          <p:nvPr/>
        </p:nvSpPr>
        <p:spPr>
          <a:xfrm rot="16200000">
            <a:off x="2558729" y="4043513"/>
            <a:ext cx="3955549" cy="2736304"/>
          </a:xfrm>
          <a:prstGeom prst="foldedCorner">
            <a:avLst>
              <a:gd name="adj" fmla="val 155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Information </a:t>
            </a:r>
          </a:p>
          <a:p>
            <a:pPr algn="r"/>
            <a:r>
              <a:rPr lang="en-US" sz="2400" dirty="0" smtClean="0"/>
              <a:t>Viewpoint</a:t>
            </a:r>
          </a:p>
        </p:txBody>
      </p:sp>
      <p:sp>
        <p:nvSpPr>
          <p:cNvPr id="7" name="Folded Corner 6"/>
          <p:cNvSpPr/>
          <p:nvPr/>
        </p:nvSpPr>
        <p:spPr>
          <a:xfrm rot="16200000">
            <a:off x="5474545" y="4038623"/>
            <a:ext cx="3955549" cy="2736304"/>
          </a:xfrm>
          <a:prstGeom prst="foldedCorner">
            <a:avLst>
              <a:gd name="adj" fmla="val 155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Computational</a:t>
            </a:r>
          </a:p>
          <a:p>
            <a:pPr algn="r"/>
            <a:r>
              <a:rPr lang="en-US" sz="2400" dirty="0" smtClean="0"/>
              <a:t>Viewpoint</a:t>
            </a:r>
          </a:p>
        </p:txBody>
      </p:sp>
      <p:sp>
        <p:nvSpPr>
          <p:cNvPr id="8" name="Folded Corner 7"/>
          <p:cNvSpPr/>
          <p:nvPr/>
        </p:nvSpPr>
        <p:spPr>
          <a:xfrm rot="16200000">
            <a:off x="866034" y="6198862"/>
            <a:ext cx="3955549" cy="2736304"/>
          </a:xfrm>
          <a:prstGeom prst="foldedCorner">
            <a:avLst>
              <a:gd name="adj" fmla="val 1553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Engineering</a:t>
            </a:r>
          </a:p>
          <a:p>
            <a:pPr algn="r"/>
            <a:r>
              <a:rPr lang="en-US" sz="2400" dirty="0" smtClean="0"/>
              <a:t>Viewpoint</a:t>
            </a:r>
          </a:p>
        </p:txBody>
      </p:sp>
      <p:sp>
        <p:nvSpPr>
          <p:cNvPr id="9" name="Folded Corner 8"/>
          <p:cNvSpPr/>
          <p:nvPr/>
        </p:nvSpPr>
        <p:spPr>
          <a:xfrm rot="16200000">
            <a:off x="3962379" y="6198862"/>
            <a:ext cx="3955549" cy="2736304"/>
          </a:xfrm>
          <a:prstGeom prst="foldedCorner">
            <a:avLst>
              <a:gd name="adj" fmla="val 1553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Technology</a:t>
            </a:r>
          </a:p>
          <a:p>
            <a:pPr algn="r"/>
            <a:r>
              <a:rPr lang="en-US" sz="2400" dirty="0" smtClean="0"/>
              <a:t>Viewpoint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634" y="983455"/>
            <a:ext cx="8335838" cy="1188245"/>
          </a:xfrm>
        </p:spPr>
        <p:txBody>
          <a:bodyPr>
            <a:normAutofit/>
          </a:bodyPr>
          <a:lstStyle/>
          <a:p>
            <a:r>
              <a:rPr lang="en-US" dirty="0" smtClean="0"/>
              <a:t>Viewpoints for Distributed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5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5652934"/>
              </p:ext>
            </p:extLst>
          </p:nvPr>
        </p:nvGraphicFramePr>
        <p:xfrm>
          <a:off x="1230904" y="1988840"/>
          <a:ext cx="693643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03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Questions, questions and questions</a:t>
            </a:r>
          </a:p>
          <a:p>
            <a:pPr lvl="1"/>
            <a:r>
              <a:rPr lang="en-US" sz="2800" dirty="0" smtClean="0"/>
              <a:t>Audience?</a:t>
            </a:r>
          </a:p>
          <a:p>
            <a:pPr lvl="1"/>
            <a:r>
              <a:rPr lang="en-US" sz="2800" dirty="0" smtClean="0"/>
              <a:t>Architecture? Methodology?</a:t>
            </a:r>
          </a:p>
          <a:p>
            <a:pPr lvl="1"/>
            <a:r>
              <a:rPr lang="en-US" sz="2800" dirty="0" smtClean="0"/>
              <a:t>Maturity? Principles?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99792" y="1170379"/>
            <a:ext cx="3816424" cy="818461"/>
            <a:chOff x="2032" y="268802"/>
            <a:chExt cx="2475845" cy="990338"/>
          </a:xfrm>
        </p:grpSpPr>
        <p:sp>
          <p:nvSpPr>
            <p:cNvPr id="5" name="Chevron 4"/>
            <p:cNvSpPr/>
            <p:nvPr/>
          </p:nvSpPr>
          <p:spPr>
            <a:xfrm>
              <a:off x="2032" y="268802"/>
              <a:ext cx="2475845" cy="990338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497201" y="268802"/>
              <a:ext cx="1485507" cy="990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015" tIns="40005" rIns="40005" bIns="4000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Previous</a:t>
              </a:r>
              <a:endParaRPr lang="en-US" sz="3000" kern="12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184" y="4797152"/>
            <a:ext cx="2520280" cy="18902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27" y="4797152"/>
            <a:ext cx="2356045" cy="18902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-4960" t="-3809" r="-4905" b="-3798"/>
          <a:stretch/>
        </p:blipFill>
        <p:spPr>
          <a:xfrm>
            <a:off x="1259632" y="4797152"/>
            <a:ext cx="1505719" cy="19203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0527" y="4815154"/>
            <a:ext cx="1335838" cy="18902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5712" y="4797152"/>
            <a:ext cx="1656184" cy="19138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62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024336"/>
          </a:xfrm>
        </p:spPr>
        <p:txBody>
          <a:bodyPr>
            <a:normAutofit/>
          </a:bodyPr>
          <a:lstStyle/>
          <a:p>
            <a:r>
              <a:rPr lang="en-US" dirty="0" smtClean="0"/>
              <a:t>Viewpoints from RM-ODP / ENVRI</a:t>
            </a:r>
          </a:p>
          <a:p>
            <a:r>
              <a:rPr lang="en-US" dirty="0" smtClean="0"/>
              <a:t>Reference Architecture </a:t>
            </a:r>
            <a:r>
              <a:rPr lang="en-US" dirty="0" smtClean="0">
                <a:sym typeface="Wingdings"/>
              </a:rPr>
              <a:t> Reference Model</a:t>
            </a:r>
            <a:endParaRPr lang="en-US" dirty="0" smtClean="0"/>
          </a:p>
          <a:p>
            <a:r>
              <a:rPr lang="en-US" dirty="0" smtClean="0"/>
              <a:t>Research Infrastructure </a:t>
            </a:r>
            <a:r>
              <a:rPr lang="en-US" dirty="0" smtClean="0">
                <a:sym typeface="Wingdings"/>
              </a:rPr>
              <a:t> Data Infrastructure</a:t>
            </a:r>
            <a:endParaRPr lang="en-US" dirty="0" smtClean="0"/>
          </a:p>
          <a:p>
            <a:r>
              <a:rPr lang="en-US" dirty="0" smtClean="0"/>
              <a:t>Align viewpoints and with ESFRIs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699792" y="1170379"/>
            <a:ext cx="3816424" cy="818461"/>
            <a:chOff x="2032" y="268802"/>
            <a:chExt cx="2475845" cy="990338"/>
          </a:xfrm>
        </p:grpSpPr>
        <p:sp>
          <p:nvSpPr>
            <p:cNvPr id="11" name="Chevron 10"/>
            <p:cNvSpPr/>
            <p:nvPr/>
          </p:nvSpPr>
          <p:spPr>
            <a:xfrm>
              <a:off x="2032" y="268802"/>
              <a:ext cx="2475845" cy="990338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497201" y="373210"/>
              <a:ext cx="1420107" cy="860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20015" tIns="40005" rIns="40005" bIns="4000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Current</a:t>
              </a:r>
              <a:endParaRPr lang="en-US" sz="3000" kern="12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653136"/>
            <a:ext cx="1424798" cy="20162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092" y="4653136"/>
            <a:ext cx="1308228" cy="20162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6552" y="4653136"/>
            <a:ext cx="2456494" cy="20162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4653136"/>
            <a:ext cx="1126713" cy="20162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4653136"/>
            <a:ext cx="2016224" cy="20162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Screen Shot 2014-11-27 at 15.35.1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1" y="4653136"/>
            <a:ext cx="1423385" cy="20162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27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48273"/>
            <a:ext cx="8229600" cy="27649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we will do</a:t>
            </a:r>
          </a:p>
          <a:p>
            <a:pPr lvl="1"/>
            <a:r>
              <a:rPr lang="en-US" dirty="0" smtClean="0"/>
              <a:t>Wrap up, follow up</a:t>
            </a:r>
          </a:p>
          <a:p>
            <a:pPr lvl="1"/>
            <a:r>
              <a:rPr lang="en-US" dirty="0" smtClean="0"/>
              <a:t>Extend close collaboration</a:t>
            </a:r>
          </a:p>
          <a:p>
            <a:r>
              <a:rPr lang="en-US" dirty="0" smtClean="0"/>
              <a:t>What we ask others to do</a:t>
            </a:r>
          </a:p>
          <a:p>
            <a:pPr lvl="1"/>
            <a:r>
              <a:rPr lang="en-US" dirty="0" smtClean="0"/>
              <a:t>Put on agenda.</a:t>
            </a:r>
          </a:p>
          <a:p>
            <a:pPr lvl="1"/>
            <a:r>
              <a:rPr lang="en-US" dirty="0" smtClean="0"/>
              <a:t>Consider our work.</a:t>
            </a:r>
          </a:p>
          <a:p>
            <a:r>
              <a:rPr lang="en-US" dirty="0" smtClean="0"/>
              <a:t>The process has only just begun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99792" y="1170379"/>
            <a:ext cx="3816424" cy="818461"/>
            <a:chOff x="2032" y="268802"/>
            <a:chExt cx="2475845" cy="990338"/>
          </a:xfrm>
        </p:grpSpPr>
        <p:sp>
          <p:nvSpPr>
            <p:cNvPr id="5" name="Chevron 4"/>
            <p:cNvSpPr/>
            <p:nvPr/>
          </p:nvSpPr>
          <p:spPr>
            <a:xfrm>
              <a:off x="2032" y="268802"/>
              <a:ext cx="2475845" cy="990338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497201" y="268802"/>
              <a:ext cx="1485507" cy="990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0015" tIns="40005" rIns="40005" bIns="4000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Next</a:t>
              </a:r>
              <a:endParaRPr lang="en-US" sz="3000" kern="12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8" y="5085184"/>
            <a:ext cx="2387499" cy="15841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Screen Shot 2014-11-27 at 15.35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18" y="5085184"/>
            <a:ext cx="1118374" cy="15841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2445514" y="5085184"/>
            <a:ext cx="906232" cy="1584176"/>
            <a:chOff x="2051721" y="4797152"/>
            <a:chExt cx="906232" cy="15841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1721" y="4797152"/>
              <a:ext cx="906232" cy="158417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7744" y="5157192"/>
              <a:ext cx="550562" cy="54836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114" y="5085184"/>
            <a:ext cx="86409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Screen Shot 2014-11-27 at 15.35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38" y="5085184"/>
            <a:ext cx="1118374" cy="15841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5469850" y="5085184"/>
            <a:ext cx="2520280" cy="1584176"/>
            <a:chOff x="3779912" y="5085184"/>
            <a:chExt cx="2520280" cy="15841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/>
            <a:srcRect l="-5848" t="-7366" r="-3899" b="-22263"/>
            <a:stretch/>
          </p:blipFill>
          <p:spPr>
            <a:xfrm rot="5400000">
              <a:off x="3455891" y="5431539"/>
              <a:ext cx="1005141" cy="312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4542299" y="5341245"/>
              <a:ext cx="1008113" cy="49599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/>
            <a:srcRect t="-20790" b="-20569"/>
            <a:stretch/>
          </p:blipFill>
          <p:spPr>
            <a:xfrm rot="5400000">
              <a:off x="3792112" y="5457425"/>
              <a:ext cx="1008112" cy="2636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4109458" y="5448982"/>
              <a:ext cx="1008115" cy="28051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5018071" y="5401433"/>
              <a:ext cx="1008111" cy="37561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2"/>
            <a:srcRect l="-4000" t="-8252" r="-3987" b="-8096"/>
            <a:stretch/>
          </p:blipFill>
          <p:spPr>
            <a:xfrm rot="5400000">
              <a:off x="5525541" y="5326011"/>
              <a:ext cx="1008112" cy="526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79912" y="6165304"/>
              <a:ext cx="2520280" cy="50405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0814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Exploration of architectural practices and how they help SSH research infrastructures.</a:t>
            </a:r>
          </a:p>
          <a:p>
            <a:endParaRPr lang="en-US" dirty="0" smtClean="0"/>
          </a:p>
          <a:p>
            <a:r>
              <a:rPr lang="en-US" dirty="0" smtClean="0"/>
              <a:t>Initial version of a Reference Model that provides clarity and communication.</a:t>
            </a:r>
          </a:p>
          <a:p>
            <a:endParaRPr lang="en-US" dirty="0" smtClean="0"/>
          </a:p>
          <a:p>
            <a:r>
              <a:rPr lang="en-US" dirty="0" smtClean="0"/>
              <a:t>It helps us get in control and identify the common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5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8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504" y="3342862"/>
            <a:ext cx="8856984" cy="990338"/>
            <a:chOff x="4458554" y="268802"/>
            <a:chExt cx="2475845" cy="990338"/>
          </a:xfrm>
        </p:grpSpPr>
        <p:sp>
          <p:nvSpPr>
            <p:cNvPr id="10" name="Chevron 9"/>
            <p:cNvSpPr/>
            <p:nvPr/>
          </p:nvSpPr>
          <p:spPr>
            <a:xfrm>
              <a:off x="4458554" y="268802"/>
              <a:ext cx="2475845" cy="990338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4953723" y="268802"/>
              <a:ext cx="1485507" cy="990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0015" tIns="40005" rIns="40005" bIns="40005" numCol="1" spcCol="1270" anchor="ctr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                      The Process</a:t>
              </a:r>
              <a:endParaRPr lang="en-US" sz="2800" kern="12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Folded Corner 7"/>
          <p:cNvSpPr/>
          <p:nvPr/>
        </p:nvSpPr>
        <p:spPr>
          <a:xfrm rot="16200000">
            <a:off x="71499" y="1880828"/>
            <a:ext cx="5184578" cy="3960438"/>
          </a:xfrm>
          <a:prstGeom prst="foldedCorner">
            <a:avLst>
              <a:gd name="adj" fmla="val 122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r"/>
            <a:r>
              <a:rPr lang="en-US" sz="2800" dirty="0" smtClean="0"/>
              <a:t>The Reference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86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Reference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363272" cy="4061048"/>
          </a:xfrm>
        </p:spPr>
        <p:txBody>
          <a:bodyPr/>
          <a:lstStyle/>
          <a:p>
            <a:r>
              <a:rPr lang="en-US" dirty="0" smtClean="0"/>
              <a:t>Objectives (Problems and Solutions)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lded Corner 4"/>
          <p:cNvSpPr/>
          <p:nvPr/>
        </p:nvSpPr>
        <p:spPr>
          <a:xfrm rot="16200000">
            <a:off x="-321591" y="3678583"/>
            <a:ext cx="3955549" cy="2736304"/>
          </a:xfrm>
          <a:prstGeom prst="foldedCorner">
            <a:avLst>
              <a:gd name="adj" fmla="val 1553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Enterprise </a:t>
            </a:r>
          </a:p>
          <a:p>
            <a:pPr algn="r"/>
            <a:r>
              <a:rPr lang="en-US" sz="2400" dirty="0" smtClean="0"/>
              <a:t>Viewpoint</a:t>
            </a:r>
          </a:p>
        </p:txBody>
      </p:sp>
      <p:sp>
        <p:nvSpPr>
          <p:cNvPr id="6" name="Folded Corner 5"/>
          <p:cNvSpPr/>
          <p:nvPr/>
        </p:nvSpPr>
        <p:spPr>
          <a:xfrm rot="16200000">
            <a:off x="2558729" y="3683473"/>
            <a:ext cx="3955549" cy="2736304"/>
          </a:xfrm>
          <a:prstGeom prst="foldedCorner">
            <a:avLst>
              <a:gd name="adj" fmla="val 155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Information </a:t>
            </a:r>
          </a:p>
          <a:p>
            <a:pPr algn="r"/>
            <a:r>
              <a:rPr lang="en-US" sz="2400" dirty="0" smtClean="0"/>
              <a:t>Viewpoint</a:t>
            </a:r>
          </a:p>
        </p:txBody>
      </p:sp>
      <p:sp>
        <p:nvSpPr>
          <p:cNvPr id="7" name="Folded Corner 6"/>
          <p:cNvSpPr/>
          <p:nvPr/>
        </p:nvSpPr>
        <p:spPr>
          <a:xfrm rot="16200000">
            <a:off x="5402537" y="3678583"/>
            <a:ext cx="3955549" cy="2736304"/>
          </a:xfrm>
          <a:prstGeom prst="foldedCorner">
            <a:avLst>
              <a:gd name="adj" fmla="val 155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Computational</a:t>
            </a:r>
          </a:p>
          <a:p>
            <a:pPr algn="r"/>
            <a:r>
              <a:rPr lang="en-US" sz="2400" dirty="0" smtClean="0"/>
              <a:t>Viewpoint</a:t>
            </a:r>
          </a:p>
        </p:txBody>
      </p:sp>
    </p:spTree>
    <p:extLst>
      <p:ext uri="{BB962C8B-B14F-4D97-AF65-F5344CB8AC3E}">
        <p14:creationId xmlns:p14="http://schemas.microsoft.com/office/powerpoint/2010/main" val="69536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79096" cy="4061048"/>
          </a:xfrm>
        </p:spPr>
        <p:txBody>
          <a:bodyPr/>
          <a:lstStyle/>
          <a:p>
            <a:r>
              <a:rPr lang="en-US" dirty="0" smtClean="0"/>
              <a:t>Communities with similar objectives, roles and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 rot="16200000">
            <a:off x="1079612" y="-567443"/>
            <a:ext cx="7128792" cy="8640960"/>
          </a:xfrm>
          <a:prstGeom prst="foldedCorner">
            <a:avLst>
              <a:gd name="adj" fmla="val 1052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r>
              <a:rPr lang="en-US" sz="2400" dirty="0" smtClean="0"/>
              <a:t>Enterprise </a:t>
            </a:r>
          </a:p>
          <a:p>
            <a:pPr algn="r"/>
            <a:r>
              <a:rPr lang="en-US" sz="2400" dirty="0" smtClean="0"/>
              <a:t>Viewpoint</a:t>
            </a:r>
            <a:br>
              <a:rPr lang="en-US" sz="2400" dirty="0" smtClean="0"/>
            </a:br>
            <a:endParaRPr lang="en-US" sz="2800" dirty="0" smtClean="0"/>
          </a:p>
          <a:p>
            <a:pPr lvl="2"/>
            <a:r>
              <a:rPr lang="en-US" sz="2600" dirty="0" smtClean="0"/>
              <a:t>“A </a:t>
            </a:r>
            <a:r>
              <a:rPr lang="en-US" sz="2600" dirty="0"/>
              <a:t>fundamental structuring concept for enterprise specifications is that of </a:t>
            </a:r>
            <a:r>
              <a:rPr lang="en-US" sz="3200" b="1" dirty="0">
                <a:solidFill>
                  <a:srgbClr val="FF0000"/>
                </a:solidFill>
              </a:rPr>
              <a:t>community</a:t>
            </a:r>
            <a:r>
              <a:rPr lang="en-US" sz="2600" dirty="0"/>
              <a:t>. A community is a configuration of </a:t>
            </a:r>
            <a:r>
              <a:rPr lang="en-US" sz="3200" b="1" dirty="0">
                <a:solidFill>
                  <a:srgbClr val="FF0000"/>
                </a:solidFill>
              </a:rPr>
              <a:t>enterprise objects</a:t>
            </a:r>
            <a:r>
              <a:rPr lang="en-US" sz="2800" b="1" dirty="0"/>
              <a:t> </a:t>
            </a:r>
            <a:r>
              <a:rPr lang="en-US" sz="2600" dirty="0"/>
              <a:t>that describes a collection of entities (e.g. human beings, information processing systems, resources of various kinds and collections of these) that is formed to meet an </a:t>
            </a:r>
            <a:r>
              <a:rPr lang="en-US" sz="3200" b="1" dirty="0">
                <a:solidFill>
                  <a:srgbClr val="FF0000"/>
                </a:solidFill>
              </a:rPr>
              <a:t>objective</a:t>
            </a:r>
            <a:r>
              <a:rPr lang="en-US" sz="2600" dirty="0"/>
              <a:t>. These entities are subject to an agreement governing their </a:t>
            </a:r>
            <a:r>
              <a:rPr lang="en-US" sz="3200" b="1" dirty="0">
                <a:solidFill>
                  <a:srgbClr val="FF0000"/>
                </a:solidFill>
              </a:rPr>
              <a:t>collective </a:t>
            </a:r>
            <a:r>
              <a:rPr lang="en-US" sz="3200" b="1" dirty="0" err="1">
                <a:solidFill>
                  <a:srgbClr val="FF0000"/>
                </a:solidFill>
              </a:rPr>
              <a:t>behaviour</a:t>
            </a:r>
            <a:r>
              <a:rPr lang="en-US" sz="2600" dirty="0"/>
              <a:t>. The assignment of actions to the enterprise objects that comprise a community is defined in terms of </a:t>
            </a:r>
            <a:r>
              <a:rPr lang="en-US" sz="3200" b="1" dirty="0">
                <a:solidFill>
                  <a:srgbClr val="FF0000"/>
                </a:solidFill>
              </a:rPr>
              <a:t>roles</a:t>
            </a:r>
            <a:r>
              <a:rPr lang="en-US" sz="2600" dirty="0" smtClean="0"/>
              <a:t>.”</a:t>
            </a:r>
            <a:endParaRPr lang="en-US" sz="2600" dirty="0"/>
          </a:p>
          <a:p>
            <a:pPr lvl="2"/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812360" y="6461356"/>
            <a:ext cx="108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iso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15414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0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79096" cy="4061048"/>
          </a:xfrm>
        </p:spPr>
        <p:txBody>
          <a:bodyPr/>
          <a:lstStyle/>
          <a:p>
            <a:r>
              <a:rPr lang="en-US" dirty="0" smtClean="0"/>
              <a:t>Communities with similar objectives, roles and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 rot="16200000">
            <a:off x="1079612" y="-567443"/>
            <a:ext cx="7128792" cy="8640960"/>
          </a:xfrm>
          <a:prstGeom prst="foldedCorner">
            <a:avLst>
              <a:gd name="adj" fmla="val 1052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r>
              <a:rPr lang="en-US" sz="2400" dirty="0" smtClean="0"/>
              <a:t>Enterprise </a:t>
            </a:r>
          </a:p>
          <a:p>
            <a:pPr algn="r"/>
            <a:r>
              <a:rPr lang="en-US" sz="2400" dirty="0" smtClean="0"/>
              <a:t>Viewpoint</a:t>
            </a:r>
          </a:p>
          <a:p>
            <a:pPr lvl="1"/>
            <a:endParaRPr lang="en-US" sz="2800" dirty="0" smtClean="0"/>
          </a:p>
          <a:p>
            <a:pPr marL="914400" lvl="1" indent="-45720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4744"/>
            <a:ext cx="77216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3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79096" cy="4061048"/>
          </a:xfrm>
        </p:spPr>
        <p:txBody>
          <a:bodyPr/>
          <a:lstStyle/>
          <a:p>
            <a:r>
              <a:rPr lang="en-US" dirty="0" smtClean="0"/>
              <a:t>Communities with similar objectives, roles and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 rot="16200000">
            <a:off x="1079612" y="-567443"/>
            <a:ext cx="7128792" cy="8640960"/>
          </a:xfrm>
          <a:prstGeom prst="foldedCorner">
            <a:avLst>
              <a:gd name="adj" fmla="val 10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r>
              <a:rPr lang="en-US" sz="2400" dirty="0" smtClean="0"/>
              <a:t>Information</a:t>
            </a:r>
          </a:p>
          <a:p>
            <a:pPr algn="r"/>
            <a:r>
              <a:rPr lang="en-US" sz="2400" dirty="0" smtClean="0"/>
              <a:t>Viewpoint</a:t>
            </a:r>
          </a:p>
          <a:p>
            <a:pPr algn="r"/>
            <a:endParaRPr lang="en-US" sz="2800" dirty="0"/>
          </a:p>
          <a:p>
            <a:pPr lvl="1"/>
            <a:r>
              <a:rPr lang="en-US" sz="2800" dirty="0" smtClean="0"/>
              <a:t>“The </a:t>
            </a:r>
            <a:r>
              <a:rPr lang="en-US" sz="2800" dirty="0"/>
              <a:t>information viewpoint is concerned with the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kinds of information </a:t>
            </a:r>
            <a:r>
              <a:rPr lang="en-US" sz="2800" dirty="0"/>
              <a:t>handled by the system and constraints</a:t>
            </a:r>
            <a:r>
              <a:rPr lang="en-US" sz="2400" dirty="0"/>
              <a:t> </a:t>
            </a:r>
            <a:r>
              <a:rPr lang="en-US" sz="2800" dirty="0"/>
              <a:t>on the use and interpretation of that information</a:t>
            </a:r>
            <a:r>
              <a:rPr lang="en-US" sz="2800" dirty="0" smtClean="0"/>
              <a:t>.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…the </a:t>
            </a:r>
            <a:r>
              <a:rPr lang="en-US" sz="2800" dirty="0"/>
              <a:t>information specification comprises a set of related schemata, namely, the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invariant</a:t>
            </a:r>
            <a:r>
              <a:rPr lang="en-US" sz="2800" dirty="0"/>
              <a:t>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static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dynamic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schemata</a:t>
            </a:r>
            <a:r>
              <a:rPr lang="en-US" sz="2800" dirty="0" smtClean="0"/>
              <a:t>.”</a:t>
            </a:r>
            <a:endParaRPr lang="en-US" sz="2800" dirty="0"/>
          </a:p>
          <a:p>
            <a:pPr lvl="1"/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812360" y="6461356"/>
            <a:ext cx="108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iso</a:t>
            </a:r>
            <a:r>
              <a:rPr lang="en-US" dirty="0" smtClean="0">
                <a:solidFill>
                  <a:schemeClr val="bg1"/>
                </a:solidFill>
              </a:rPr>
              <a:t> 10746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0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79096" cy="4061048"/>
          </a:xfrm>
        </p:spPr>
        <p:txBody>
          <a:bodyPr/>
          <a:lstStyle/>
          <a:p>
            <a:r>
              <a:rPr lang="en-US" dirty="0" smtClean="0"/>
              <a:t>Communities with similar objectives, roles and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 rot="16200000">
            <a:off x="1079612" y="-567443"/>
            <a:ext cx="7128792" cy="8640960"/>
          </a:xfrm>
          <a:prstGeom prst="foldedCorner">
            <a:avLst>
              <a:gd name="adj" fmla="val 10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r>
              <a:rPr lang="en-US" sz="2400" dirty="0" smtClean="0"/>
              <a:t>Information</a:t>
            </a:r>
          </a:p>
          <a:p>
            <a:pPr algn="r"/>
            <a:r>
              <a:rPr lang="en-US" sz="2400" dirty="0" smtClean="0"/>
              <a:t>Viewpoint</a:t>
            </a:r>
          </a:p>
          <a:p>
            <a:pPr lvl="1"/>
            <a:endParaRPr lang="en-US" sz="2800" dirty="0" smtClean="0"/>
          </a:p>
          <a:p>
            <a:pPr marL="914400" lvl="1" indent="-45720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2677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9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79096" cy="4061048"/>
          </a:xfrm>
        </p:spPr>
        <p:txBody>
          <a:bodyPr/>
          <a:lstStyle/>
          <a:p>
            <a:r>
              <a:rPr lang="en-US" dirty="0" smtClean="0"/>
              <a:t>Communities with similar objectives, roles and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 rot="16200000">
            <a:off x="1079612" y="-567443"/>
            <a:ext cx="7128792" cy="8640960"/>
          </a:xfrm>
          <a:prstGeom prst="foldedCorner">
            <a:avLst>
              <a:gd name="adj" fmla="val 10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r>
              <a:rPr lang="en-US" sz="2400" dirty="0" smtClean="0"/>
              <a:t>Computational</a:t>
            </a:r>
          </a:p>
          <a:p>
            <a:pPr algn="r"/>
            <a:r>
              <a:rPr lang="en-US" sz="2400" dirty="0" smtClean="0"/>
              <a:t>Viewpoint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“The </a:t>
            </a:r>
            <a:r>
              <a:rPr lang="en-US" sz="2800" dirty="0"/>
              <a:t>computational viewpoint is directly concerned with the distribution of processing but not with the interaction mechanisms that enable distribution to occur. </a:t>
            </a:r>
            <a:r>
              <a:rPr lang="en-US" sz="2800" dirty="0" smtClean="0"/>
              <a:t>The </a:t>
            </a:r>
            <a:r>
              <a:rPr lang="en-US" sz="2800" dirty="0"/>
              <a:t>computational specification decomposes the system into </a:t>
            </a:r>
            <a:r>
              <a:rPr lang="en-US" sz="3200" b="1" dirty="0" smtClean="0">
                <a:solidFill>
                  <a:srgbClr val="FF6600"/>
                </a:solidFill>
              </a:rPr>
              <a:t>components </a:t>
            </a:r>
            <a:r>
              <a:rPr lang="en-US" sz="2800" dirty="0" smtClean="0"/>
              <a:t>performing </a:t>
            </a:r>
            <a:r>
              <a:rPr lang="en-US" sz="2800" dirty="0"/>
              <a:t>individual </a:t>
            </a:r>
            <a:r>
              <a:rPr lang="en-US" sz="3200" b="1" dirty="0">
                <a:solidFill>
                  <a:srgbClr val="FF6600"/>
                </a:solidFill>
              </a:rPr>
              <a:t>functions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2800" dirty="0"/>
              <a:t>and interacting at well defined </a:t>
            </a:r>
            <a:r>
              <a:rPr lang="en-US" sz="3200" b="1" dirty="0" smtClean="0">
                <a:solidFill>
                  <a:srgbClr val="FF6600"/>
                </a:solidFill>
              </a:rPr>
              <a:t>interfaces. </a:t>
            </a:r>
            <a:r>
              <a:rPr lang="en-US" sz="2800" dirty="0"/>
              <a:t>It thus provides the basis for decisions on how to distribute the jobs to be done, because interfaces can be located independently, </a:t>
            </a:r>
            <a:r>
              <a:rPr lang="en-US" sz="2800" dirty="0" smtClean="0"/>
              <a:t>… </a:t>
            </a:r>
            <a:r>
              <a:rPr lang="en-US" sz="2800" dirty="0"/>
              <a:t>to support the </a:t>
            </a:r>
            <a:r>
              <a:rPr lang="en-US" sz="2800" dirty="0" err="1" smtClean="0"/>
              <a:t>behaviour</a:t>
            </a:r>
            <a:r>
              <a:rPr lang="en-US" sz="2800" dirty="0" smtClean="0"/>
              <a:t> </a:t>
            </a:r>
            <a:r>
              <a:rPr lang="en-US" sz="2800" dirty="0"/>
              <a:t>at those interfaces</a:t>
            </a:r>
            <a:r>
              <a:rPr lang="en-US" sz="2800" dirty="0" smtClean="0"/>
              <a:t>.”</a:t>
            </a:r>
            <a:endParaRPr lang="en-US" sz="2800" dirty="0"/>
          </a:p>
          <a:p>
            <a:pPr lvl="1"/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6461356"/>
            <a:ext cx="108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iso</a:t>
            </a:r>
            <a:r>
              <a:rPr lang="en-US" dirty="0" smtClean="0">
                <a:solidFill>
                  <a:schemeClr val="bg1"/>
                </a:solidFill>
              </a:rPr>
              <a:t> 10746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1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79096" cy="4061048"/>
          </a:xfrm>
        </p:spPr>
        <p:txBody>
          <a:bodyPr/>
          <a:lstStyle/>
          <a:p>
            <a:r>
              <a:rPr lang="en-US" dirty="0" smtClean="0"/>
              <a:t>Communities with similar objectives, roles and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 rot="16200000">
            <a:off x="1079612" y="-567443"/>
            <a:ext cx="7128792" cy="8640960"/>
          </a:xfrm>
          <a:prstGeom prst="foldedCorner">
            <a:avLst>
              <a:gd name="adj" fmla="val 10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r"/>
            <a:r>
              <a:rPr lang="en-US" sz="2400" dirty="0" smtClean="0"/>
              <a:t>Computational</a:t>
            </a:r>
          </a:p>
          <a:p>
            <a:pPr algn="r"/>
            <a:r>
              <a:rPr lang="en-US" sz="2400" dirty="0" smtClean="0"/>
              <a:t>Viewpoint</a:t>
            </a:r>
          </a:p>
          <a:p>
            <a:pPr lvl="1"/>
            <a:endParaRPr lang="en-US" sz="2800" dirty="0"/>
          </a:p>
          <a:p>
            <a:pPr marL="914400" lvl="1" indent="-45720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64704"/>
            <a:ext cx="5976664" cy="590979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ular Callout 13"/>
          <p:cNvSpPr/>
          <p:nvPr/>
        </p:nvSpPr>
        <p:spPr>
          <a:xfrm>
            <a:off x="3059832" y="404664"/>
            <a:ext cx="2592288" cy="432048"/>
          </a:xfrm>
          <a:prstGeom prst="wedgeRectCallout">
            <a:avLst>
              <a:gd name="adj1" fmla="val -35787"/>
              <a:gd name="adj2" fmla="val 12541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Acquisition Subsystem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3347864" y="1700808"/>
            <a:ext cx="2592288" cy="432048"/>
          </a:xfrm>
          <a:prstGeom prst="wedgeRectCallout">
            <a:avLst>
              <a:gd name="adj1" fmla="val -33209"/>
              <a:gd name="adj2" fmla="val 11922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Management Subsystem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6012160" y="2348880"/>
            <a:ext cx="2592288" cy="432048"/>
          </a:xfrm>
          <a:prstGeom prst="wedgeRectCallout">
            <a:avLst>
              <a:gd name="adj1" fmla="val -50227"/>
              <a:gd name="adj2" fmla="val 12851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Provision Subsystem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2483768" y="4653136"/>
            <a:ext cx="2592288" cy="432048"/>
          </a:xfrm>
          <a:prstGeom prst="wedgeRectCallout">
            <a:avLst>
              <a:gd name="adj1" fmla="val -35787"/>
              <a:gd name="adj2" fmla="val 12541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 Subsystem</a:t>
            </a:r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4283968" y="5445224"/>
            <a:ext cx="2592288" cy="432048"/>
          </a:xfrm>
          <a:prstGeom prst="wedgeRectCallout">
            <a:avLst>
              <a:gd name="adj1" fmla="val -52289"/>
              <a:gd name="adj2" fmla="val 10066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Identification Subsystem</a:t>
            </a:r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6228184" y="4005064"/>
            <a:ext cx="2664296" cy="432048"/>
          </a:xfrm>
          <a:prstGeom prst="wedgeRectCallout">
            <a:avLst>
              <a:gd name="adj1" fmla="val -6629"/>
              <a:gd name="adj2" fmla="val -1072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Authentication Subsystem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7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DASISH_PowerPoint template_800x640.potx</Template>
  <TotalTime>1827</TotalTime>
  <Words>512</Words>
  <Application>Microsoft Macintosh PowerPoint</Application>
  <PresentationFormat>On-screen Show (4:3)</PresentationFormat>
  <Paragraphs>131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Office-tema</vt:lpstr>
      <vt:lpstr>Reference Model for  SSH Data Infrastructures</vt:lpstr>
      <vt:lpstr>Outline</vt:lpstr>
      <vt:lpstr>The Reference Model</vt:lpstr>
      <vt:lpstr>PowerPoint Presentation</vt:lpstr>
      <vt:lpstr>PowerPoint Presentation</vt:lpstr>
      <vt:lpstr>Enterprise Viewpoint</vt:lpstr>
      <vt:lpstr>Enterprise Viewpoint</vt:lpstr>
      <vt:lpstr>Enterprise Viewpoint</vt:lpstr>
      <vt:lpstr>Enterprise Viewpoint</vt:lpstr>
      <vt:lpstr>Enterprise Viewpoint</vt:lpstr>
      <vt:lpstr>Viewpoints for Distributed Systems</vt:lpstr>
      <vt:lpstr>The process</vt:lpstr>
      <vt:lpstr>PowerPoint Presentation</vt:lpstr>
      <vt:lpstr>PowerPoint Presentation</vt:lpstr>
      <vt:lpstr>PowerPoint Presentation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 Kraft; Maarten Hoogerwerf</dc:creator>
  <cp:lastModifiedBy>Maarten Hoogerwerf</cp:lastModifiedBy>
  <cp:revision>35</cp:revision>
  <dcterms:created xsi:type="dcterms:W3CDTF">2014-01-17T12:45:34Z</dcterms:created>
  <dcterms:modified xsi:type="dcterms:W3CDTF">2014-11-28T13:45:17Z</dcterms:modified>
</cp:coreProperties>
</file>