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8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89" r:id="rId4"/>
    <p:sldId id="265" r:id="rId5"/>
    <p:sldId id="266" r:id="rId6"/>
    <p:sldId id="267" r:id="rId7"/>
    <p:sldId id="270" r:id="rId8"/>
    <p:sldId id="271" r:id="rId9"/>
    <p:sldId id="263" r:id="rId10"/>
    <p:sldId id="269" r:id="rId11"/>
    <p:sldId id="268" r:id="rId12"/>
    <p:sldId id="272" r:id="rId13"/>
    <p:sldId id="291" r:id="rId14"/>
    <p:sldId id="276" r:id="rId15"/>
    <p:sldId id="275" r:id="rId16"/>
    <p:sldId id="277" r:id="rId17"/>
    <p:sldId id="278" r:id="rId18"/>
    <p:sldId id="282" r:id="rId19"/>
    <p:sldId id="281" r:id="rId20"/>
    <p:sldId id="283" r:id="rId21"/>
    <p:sldId id="279" r:id="rId22"/>
    <p:sldId id="290" r:id="rId23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DF8"/>
    <a:srgbClr val="488225"/>
    <a:srgbClr val="000000"/>
    <a:srgbClr val="271D6C"/>
    <a:srgbClr val="ECECEC"/>
    <a:srgbClr val="82045E"/>
    <a:srgbClr val="B23D02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9452-C7B9-4DF4-A079-E196E8685CF4}" type="datetimeFigureOut">
              <a:rPr lang="nl-NL" smtClean="0"/>
              <a:t>24-4-2014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2C68-A34F-4E2A-BA22-DF0AA261A7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405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BEF326-2ADA-4BCE-B561-BF2A8789D685}" type="datetimeFigureOut">
              <a:rPr lang="nl-NL"/>
              <a:pPr>
                <a:defRPr/>
              </a:pPr>
              <a:t>24-4-2014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C6AD5E-EF44-4088-8DB6-9E3CC8E25E8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8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8C0E3-4D55-4493-B8A8-2420B0EC53DB}" type="slidenum">
              <a:rPr 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5" name="Groep 20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7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767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5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ond hoek zelfde zijde rechthoek 5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8" name="Afbeelding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40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100F50-647C-42C4-BD34-025450A94BD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97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5BAA20-5F6E-4E1D-853A-5A53F7A85E3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93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17EE32-7588-4F0B-B42C-A67643AF265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10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8" name="Straight Connector 10"/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10E68-0BDE-449F-804B-58625CF635F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10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1BA1DA-8955-4A74-A1B5-A579C2D34A1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38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C9F022-D214-4744-90B0-2258235F773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55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  <a:p>
            <a:pPr lvl="4"/>
            <a:endParaRPr lang="en-US" smtClean="0"/>
          </a:p>
        </p:txBody>
      </p:sp>
      <p:sp>
        <p:nvSpPr>
          <p:cNvPr id="11" name="Rechthoek 10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hoek 11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hthoek 14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nd hoek zelfde zijde rechthoek 23"/>
          <p:cNvSpPr/>
          <p:nvPr/>
        </p:nvSpPr>
        <p:spPr>
          <a:xfrm rot="16200000">
            <a:off x="8099426" y="5903912"/>
            <a:ext cx="684212" cy="684213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1863" y="6065838"/>
            <a:ext cx="124777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488225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75" y="6065838"/>
            <a:ext cx="634206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488225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850" y="6065838"/>
            <a:ext cx="5683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488225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FCD8009-95B1-4BFC-9F5F-18B8609EA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9" name="Afbeelding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5"/>
          <a:stretch>
            <a:fillRect/>
          </a:stretch>
        </p:blipFill>
        <p:spPr bwMode="auto">
          <a:xfrm>
            <a:off x="8243888" y="5983288"/>
            <a:ext cx="317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3725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363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lang="nl-NL"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854200" y="4679950"/>
            <a:ext cx="6943725" cy="8636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tuning CASCOT for improved </a:t>
            </a:r>
            <a:r>
              <a:rPr lang="en-GB" dirty="0" smtClean="0"/>
              <a:t>performance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35050" y="3024188"/>
            <a:ext cx="7743825" cy="1474787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CBS and </a:t>
            </a:r>
            <a:r>
              <a:rPr lang="en-GB" dirty="0" smtClean="0"/>
              <a:t>CASCOT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Developing the index and rules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773238"/>
            <a:ext cx="7829550" cy="48958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err="1" smtClean="0"/>
              <a:t>Aim</a:t>
            </a:r>
            <a:r>
              <a:rPr lang="nl-NL" dirty="0" smtClean="0"/>
              <a:t> in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testing</a:t>
            </a:r>
            <a:endParaRPr lang="nl-NL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Performance: at </a:t>
            </a:r>
            <a:r>
              <a:rPr lang="nl-NL" dirty="0" err="1"/>
              <a:t>least</a:t>
            </a:r>
            <a:r>
              <a:rPr lang="nl-NL" dirty="0"/>
              <a:t> 60% </a:t>
            </a:r>
            <a:r>
              <a:rPr lang="nl-NL" dirty="0" err="1" smtClean="0"/>
              <a:t>coded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endParaRPr lang="nl-NL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Quality</a:t>
            </a:r>
            <a:r>
              <a:rPr lang="nl-NL" dirty="0" smtClean="0"/>
              <a:t>: maximum 5% records </a:t>
            </a:r>
            <a:r>
              <a:rPr lang="nl-NL" dirty="0" err="1" smtClean="0"/>
              <a:t>coded</a:t>
            </a:r>
            <a:r>
              <a:rPr lang="nl-NL" dirty="0" smtClean="0"/>
              <a:t> wrong</a:t>
            </a:r>
            <a:endParaRPr lang="nl-NL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/>
              <a:t>Performance </a:t>
            </a:r>
            <a:r>
              <a:rPr lang="nl-NL" dirty="0" smtClean="0"/>
              <a:t>was </a:t>
            </a:r>
            <a:r>
              <a:rPr lang="nl-NL" dirty="0" err="1" smtClean="0"/>
              <a:t>analysed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input files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new </a:t>
            </a:r>
            <a:r>
              <a:rPr lang="nl-NL" dirty="0" err="1" smtClean="0"/>
              <a:t>version</a:t>
            </a:r>
            <a:r>
              <a:rPr lang="nl-NL" dirty="0" smtClean="0"/>
              <a:t> of the </a:t>
            </a:r>
            <a:r>
              <a:rPr lang="nl-NL" dirty="0" err="1" smtClean="0"/>
              <a:t>classification</a:t>
            </a:r>
            <a:r>
              <a:rPr lang="nl-NL" dirty="0" smtClean="0"/>
              <a:t> file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smtClean="0"/>
              <a:t>Input 1: Top </a:t>
            </a:r>
            <a:r>
              <a:rPr lang="nl-NL" dirty="0"/>
              <a:t>4000 most </a:t>
            </a:r>
            <a:r>
              <a:rPr lang="nl-NL" dirty="0" err="1"/>
              <a:t>frequently</a:t>
            </a:r>
            <a:r>
              <a:rPr lang="nl-NL" dirty="0"/>
              <a:t> </a:t>
            </a:r>
            <a:r>
              <a:rPr lang="nl-NL" dirty="0" err="1"/>
              <a:t>occuring</a:t>
            </a:r>
            <a:r>
              <a:rPr lang="nl-NL" dirty="0"/>
              <a:t> job </a:t>
            </a:r>
            <a:r>
              <a:rPr lang="nl-NL" dirty="0" err="1" smtClean="0"/>
              <a:t>titles</a:t>
            </a:r>
            <a:endParaRPr lang="nl-NL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smtClean="0"/>
              <a:t>Input 2: </a:t>
            </a:r>
            <a:r>
              <a:rPr lang="nl-NL" dirty="0" err="1"/>
              <a:t>All</a:t>
            </a:r>
            <a:r>
              <a:rPr lang="nl-NL" dirty="0"/>
              <a:t> job </a:t>
            </a:r>
            <a:r>
              <a:rPr lang="nl-NL" dirty="0" err="1"/>
              <a:t>titles</a:t>
            </a:r>
            <a:r>
              <a:rPr lang="nl-NL" dirty="0"/>
              <a:t> </a:t>
            </a:r>
            <a:r>
              <a:rPr lang="nl-NL" dirty="0" err="1"/>
              <a:t>collected</a:t>
            </a:r>
            <a:r>
              <a:rPr lang="nl-NL" dirty="0"/>
              <a:t> in </a:t>
            </a:r>
            <a:r>
              <a:rPr lang="nl-NL" dirty="0" smtClean="0"/>
              <a:t>8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smtClean="0"/>
              <a:t>LFS (2003-2010)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smtClean="0"/>
              <a:t>Input 3: </a:t>
            </a:r>
            <a:r>
              <a:rPr lang="nl-NL" dirty="0" err="1"/>
              <a:t>All</a:t>
            </a:r>
            <a:r>
              <a:rPr lang="nl-NL" dirty="0"/>
              <a:t> job </a:t>
            </a:r>
            <a:r>
              <a:rPr lang="nl-NL" dirty="0" err="1"/>
              <a:t>titles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tasks</a:t>
            </a:r>
            <a:r>
              <a:rPr lang="nl-NL" dirty="0"/>
              <a:t> in </a:t>
            </a:r>
            <a:r>
              <a:rPr lang="nl-NL" dirty="0" smtClean="0"/>
              <a:t>8 </a:t>
            </a:r>
            <a:r>
              <a:rPr lang="nl-NL" dirty="0" err="1"/>
              <a:t>years</a:t>
            </a:r>
            <a:r>
              <a:rPr lang="nl-NL" dirty="0"/>
              <a:t> of </a:t>
            </a:r>
            <a:r>
              <a:rPr lang="nl-NL" dirty="0" smtClean="0"/>
              <a:t>LFS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err="1" smtClean="0"/>
              <a:t>Quality</a:t>
            </a:r>
            <a:r>
              <a:rPr lang="nl-NL" dirty="0" smtClean="0"/>
              <a:t> : top 4000, </a:t>
            </a:r>
            <a:r>
              <a:rPr lang="nl-NL" dirty="0" err="1" smtClean="0"/>
              <a:t>and</a:t>
            </a:r>
            <a:r>
              <a:rPr lang="nl-NL" dirty="0" smtClean="0"/>
              <a:t> random </a:t>
            </a:r>
            <a:r>
              <a:rPr lang="nl-NL" dirty="0" err="1"/>
              <a:t>selection</a:t>
            </a:r>
            <a:r>
              <a:rPr lang="nl-NL" dirty="0"/>
              <a:t> 4000 </a:t>
            </a:r>
            <a:r>
              <a:rPr lang="nl-NL" dirty="0" smtClean="0"/>
              <a:t>records (input 2, 3)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smtClean="0"/>
              <a:t>66</a:t>
            </a:r>
            <a:r>
              <a:rPr lang="nl-NL" dirty="0"/>
              <a:t>%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respondents</a:t>
            </a:r>
            <a:r>
              <a:rPr lang="nl-NL" dirty="0"/>
              <a:t> have a job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belonging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the top 4000: </a:t>
            </a:r>
            <a:r>
              <a:rPr lang="nl-NL" dirty="0" err="1"/>
              <a:t>improvement</a:t>
            </a:r>
            <a:r>
              <a:rPr lang="nl-NL" dirty="0"/>
              <a:t> was </a:t>
            </a:r>
            <a:r>
              <a:rPr lang="nl-NL" dirty="0" err="1"/>
              <a:t>focussed</a:t>
            </a:r>
            <a:r>
              <a:rPr lang="nl-NL" dirty="0"/>
              <a:t> on the top 4000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 smtClean="0"/>
          </a:p>
          <a:p>
            <a:pPr marL="320040" lvl="1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761ED-CEE9-41C5-86E2-6CBC6B1D66C0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dirty="0" err="1" smtClean="0"/>
              <a:t>Analysing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performance,</a:t>
            </a:r>
            <a:br>
              <a:rPr lang="nl-NL" dirty="0" smtClean="0"/>
            </a:br>
            <a:r>
              <a:rPr lang="nl-NL" dirty="0" smtClean="0"/>
              <a:t>top 4000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80325"/>
              </p:ext>
            </p:extLst>
          </p:nvPr>
        </p:nvGraphicFramePr>
        <p:xfrm>
          <a:off x="250825" y="2328863"/>
          <a:ext cx="7850184" cy="4397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182"/>
                <a:gridCol w="654182"/>
                <a:gridCol w="654182"/>
                <a:gridCol w="654182"/>
                <a:gridCol w="654182"/>
                <a:gridCol w="654182"/>
                <a:gridCol w="654182"/>
                <a:gridCol w="605997"/>
                <a:gridCol w="720080"/>
                <a:gridCol w="636469"/>
                <a:gridCol w="654182"/>
                <a:gridCol w="654182"/>
              </a:tblGrid>
              <a:tr h="1902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CLASSIFICATIE </a:t>
                      </a:r>
                      <a:r>
                        <a:rPr lang="nl-NL" sz="1200" u="none" strike="noStrike" dirty="0" smtClean="0">
                          <a:effectLst/>
                        </a:rPr>
                        <a:t>Version 0.10-3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51673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r>
                        <a:rPr lang="nl-NL" sz="1200" u="none" strike="noStrike" dirty="0" smtClean="0">
                          <a:effectLst/>
                        </a:rPr>
                        <a:t>STEP 1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 err="1" smtClean="0">
                          <a:effectLst/>
                        </a:rPr>
                        <a:t>Coding</a:t>
                      </a:r>
                      <a:r>
                        <a:rPr lang="nl-NL" sz="1200" u="none" strike="noStrike" dirty="0" smtClean="0">
                          <a:effectLst/>
                        </a:rPr>
                        <a:t> </a:t>
                      </a:r>
                      <a:r>
                        <a:rPr lang="nl-NL" sz="1200" u="none" strike="noStrike" dirty="0" err="1" smtClean="0">
                          <a:effectLst/>
                        </a:rPr>
                        <a:t>based</a:t>
                      </a:r>
                      <a:r>
                        <a:rPr lang="nl-NL" sz="1200" u="none" strike="noStrike" dirty="0" smtClean="0">
                          <a:effectLst/>
                        </a:rPr>
                        <a:t> on </a:t>
                      </a:r>
                      <a:r>
                        <a:rPr lang="nl-NL" sz="1200" u="none" strike="noStrike" dirty="0" err="1" smtClean="0">
                          <a:effectLst/>
                        </a:rPr>
                        <a:t>occupation</a:t>
                      </a:r>
                      <a:r>
                        <a:rPr lang="nl-NL" sz="1200" u="none" strike="noStrike" dirty="0" smtClean="0">
                          <a:effectLst/>
                        </a:rPr>
                        <a:t>,</a:t>
                      </a:r>
                      <a:r>
                        <a:rPr lang="nl-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nl-NL" sz="12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top 4000 </a:t>
                      </a:r>
                      <a:r>
                        <a:rPr lang="nl-NL" sz="1200" u="none" strike="noStrike" baseline="0" dirty="0" smtClean="0">
                          <a:effectLst/>
                        </a:rPr>
                        <a:t>most frequent</a:t>
                      </a:r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r>
                        <a:rPr lang="nl-NL" sz="1200" u="none" strike="noStrike" dirty="0" err="1" smtClean="0">
                          <a:effectLst/>
                        </a:rPr>
                        <a:t>titles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8" marR="7418" marT="741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8" marR="7418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smtClean="0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 err="1" smtClean="0">
                          <a:effectLst/>
                        </a:rPr>
                        <a:t>incl</a:t>
                      </a:r>
                      <a:r>
                        <a:rPr lang="nl-NL" sz="1200" u="none" strike="noStrike" dirty="0" smtClean="0">
                          <a:effectLst/>
                        </a:rPr>
                        <a:t> score</a:t>
                      </a:r>
                      <a:r>
                        <a:rPr lang="nl-NL" sz="1200" u="none" strike="noStrike" baseline="0" dirty="0" smtClean="0">
                          <a:effectLst/>
                        </a:rPr>
                        <a:t> 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 err="1" smtClean="0">
                          <a:effectLst/>
                        </a:rPr>
                        <a:t>excl</a:t>
                      </a:r>
                      <a:r>
                        <a:rPr lang="nl-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nl-NL" sz="1200" u="none" strike="noStrike" dirty="0" smtClean="0">
                          <a:effectLst/>
                        </a:rPr>
                        <a:t>score 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5" marB="0" anchor="b"/>
                </a:tc>
              </a:tr>
              <a:tr h="1026582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 smtClean="0">
                          <a:effectLst/>
                        </a:rPr>
                        <a:t>Score</a:t>
                      </a:r>
                    </a:p>
                    <a:p>
                      <a:pPr algn="l" fontAlgn="b"/>
                      <a:r>
                        <a:rPr lang="nl-NL" sz="1200" u="none" strike="noStrike" dirty="0" smtClean="0">
                          <a:effectLst/>
                        </a:rPr>
                        <a:t>klasse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# </a:t>
                      </a:r>
                      <a:r>
                        <a:rPr lang="nl-NL" sz="1200" u="none" strike="noStrike" dirty="0" err="1">
                          <a:effectLst/>
                        </a:rPr>
                        <a:t>resp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# </a:t>
                      </a:r>
                      <a:r>
                        <a:rPr lang="nl-NL" sz="1200" u="none" strike="noStrike" dirty="0" err="1">
                          <a:effectLst/>
                        </a:rPr>
                        <a:t>resp</a:t>
                      </a:r>
                      <a:r>
                        <a:rPr lang="nl-NL" sz="1200" u="none" strike="noStrike" dirty="0">
                          <a:effectLst/>
                        </a:rPr>
                        <a:t> %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cum # </a:t>
                      </a:r>
                      <a:r>
                        <a:rPr lang="nl-NL" sz="1200" u="none" strike="noStrike" dirty="0" err="1">
                          <a:effectLst/>
                        </a:rPr>
                        <a:t>resp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cum % resp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#cum10-3 / #cum9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# onjuist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cum # onjuist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cum % onjuist van totaal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cum % onjuist van totaal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cum % onjuist van # getypeerden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% onjuist getypeerd per scoreklasse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21516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21516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118%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90-99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174405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195921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46%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108%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80-89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14350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210271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49%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105%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70-79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7814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218085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105%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2246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3170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29%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60-69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4346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222431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105%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1399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4569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50-59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4823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227254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53%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104%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1976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6545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41%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40-49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7029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234283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55%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5363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11908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nl-NL" sz="12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76%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30-39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3172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237455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chemeClr val="tx2"/>
                          </a:solidFill>
                          <a:effectLst/>
                        </a:rPr>
                        <a:t>55%</a:t>
                      </a:r>
                      <a:endParaRPr lang="nl-NL" sz="12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chemeClr val="tx2"/>
                          </a:solidFill>
                          <a:effectLst/>
                        </a:rPr>
                        <a:t>96%</a:t>
                      </a:r>
                      <a:endParaRPr lang="nl-NL" sz="12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3010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14918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95%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20-29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609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238064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56%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597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15515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7%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7%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98%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10-19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238107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56%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15558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 err="1">
                          <a:effectLst/>
                        </a:rPr>
                        <a:t>aflcode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102755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340862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87163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428025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109%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428025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100%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19" marR="7419" marT="7415" marB="0" anchor="b"/>
                </a:tc>
              </a:tr>
            </a:tbl>
          </a:graphicData>
        </a:graphic>
      </p:graphicFrame>
      <p:sp>
        <p:nvSpPr>
          <p:cNvPr id="18775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C6F31-DB64-4D50-95A9-CE7EEF7AE540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  <p:sp>
        <p:nvSpPr>
          <p:cNvPr id="3" name="Ovaal 2"/>
          <p:cNvSpPr/>
          <p:nvPr/>
        </p:nvSpPr>
        <p:spPr>
          <a:xfrm>
            <a:off x="3348038" y="2716213"/>
            <a:ext cx="1152525" cy="57626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dirty="0" err="1">
                <a:solidFill>
                  <a:srgbClr val="FF0000"/>
                </a:solidFill>
              </a:rPr>
              <a:t>Comparing</a:t>
            </a:r>
            <a:r>
              <a:rPr lang="nl-NL" sz="1000" dirty="0">
                <a:solidFill>
                  <a:srgbClr val="FF0000"/>
                </a:solidFill>
              </a:rPr>
              <a:t> </a:t>
            </a:r>
            <a:r>
              <a:rPr lang="nl-NL" sz="1000" dirty="0" err="1">
                <a:solidFill>
                  <a:srgbClr val="FF0000"/>
                </a:solidFill>
              </a:rPr>
              <a:t>both</a:t>
            </a:r>
            <a:r>
              <a:rPr lang="nl-NL" sz="1000" dirty="0">
                <a:solidFill>
                  <a:srgbClr val="FF0000"/>
                </a:solidFill>
              </a:rPr>
              <a:t> </a:t>
            </a:r>
            <a:r>
              <a:rPr lang="nl-NL" sz="1000" dirty="0" err="1">
                <a:solidFill>
                  <a:srgbClr val="FF0000"/>
                </a:solidFill>
              </a:rPr>
              <a:t>versions</a:t>
            </a:r>
            <a:endParaRPr lang="nl-NL" sz="1000" dirty="0">
              <a:solidFill>
                <a:srgbClr val="FF0000"/>
              </a:solidFill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3856038" y="3289300"/>
            <a:ext cx="7143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860033" y="2133600"/>
            <a:ext cx="2376264" cy="683419"/>
          </a:xfrm>
          <a:prstGeom prst="ellipse">
            <a:avLst/>
          </a:prstGeom>
          <a:solidFill>
            <a:schemeClr val="tx1">
              <a:lumMod val="20000"/>
              <a:lumOff val="8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dirty="0" err="1" smtClean="0">
                <a:solidFill>
                  <a:srgbClr val="FF0000"/>
                </a:solidFill>
              </a:rPr>
              <a:t>Cumulative</a:t>
            </a:r>
            <a:r>
              <a:rPr lang="nl-NL" sz="1000" dirty="0" smtClean="0">
                <a:solidFill>
                  <a:srgbClr val="FF0000"/>
                </a:solidFill>
              </a:rPr>
              <a:t> </a:t>
            </a:r>
            <a:r>
              <a:rPr lang="nl-NL" sz="1000" dirty="0" err="1" smtClean="0">
                <a:solidFill>
                  <a:srgbClr val="FF0000"/>
                </a:solidFill>
              </a:rPr>
              <a:t>perc</a:t>
            </a:r>
            <a:r>
              <a:rPr lang="nl-NL" sz="1000" dirty="0" smtClean="0">
                <a:solidFill>
                  <a:srgbClr val="FF0000"/>
                </a:solidFill>
              </a:rPr>
              <a:t>. </a:t>
            </a:r>
            <a:r>
              <a:rPr lang="nl-NL" sz="1000" dirty="0" err="1">
                <a:solidFill>
                  <a:srgbClr val="FF0000"/>
                </a:solidFill>
              </a:rPr>
              <a:t>coded</a:t>
            </a:r>
            <a:r>
              <a:rPr lang="nl-NL" sz="1000" dirty="0">
                <a:solidFill>
                  <a:srgbClr val="FF0000"/>
                </a:solidFill>
              </a:rPr>
              <a:t> wrong of </a:t>
            </a:r>
            <a:r>
              <a:rPr lang="nl-NL" sz="1000" dirty="0" err="1">
                <a:solidFill>
                  <a:srgbClr val="FF0000"/>
                </a:solidFill>
              </a:rPr>
              <a:t>respondents</a:t>
            </a:r>
            <a:r>
              <a:rPr lang="nl-NL" sz="1000" dirty="0">
                <a:solidFill>
                  <a:srgbClr val="FF0000"/>
                </a:solidFill>
              </a:rPr>
              <a:t> </a:t>
            </a:r>
            <a:r>
              <a:rPr lang="nl-NL" sz="1000" dirty="0" err="1">
                <a:solidFill>
                  <a:srgbClr val="FF0000"/>
                </a:solidFill>
              </a:rPr>
              <a:t>with</a:t>
            </a:r>
            <a:r>
              <a:rPr lang="nl-NL" sz="1000" dirty="0">
                <a:solidFill>
                  <a:srgbClr val="FF0000"/>
                </a:solidFill>
              </a:rPr>
              <a:t> </a:t>
            </a:r>
            <a:r>
              <a:rPr lang="nl-NL" sz="1000" dirty="0" err="1">
                <a:solidFill>
                  <a:srgbClr val="FF0000"/>
                </a:solidFill>
              </a:rPr>
              <a:t>valid</a:t>
            </a:r>
            <a:r>
              <a:rPr lang="nl-NL" sz="1000" dirty="0">
                <a:solidFill>
                  <a:srgbClr val="FF0000"/>
                </a:solidFill>
              </a:rPr>
              <a:t> ISCO-code (excl. </a:t>
            </a:r>
            <a:r>
              <a:rPr lang="nl-NL" sz="1000" dirty="0" err="1">
                <a:solidFill>
                  <a:srgbClr val="FF0000"/>
                </a:solidFill>
              </a:rPr>
              <a:t>u</a:t>
            </a:r>
            <a:r>
              <a:rPr lang="nl-NL" sz="1000" dirty="0" err="1" smtClean="0">
                <a:solidFill>
                  <a:srgbClr val="FF0000"/>
                </a:solidFill>
              </a:rPr>
              <a:t>nknown</a:t>
            </a:r>
            <a:r>
              <a:rPr lang="nl-NL" sz="1000" dirty="0" smtClean="0">
                <a:solidFill>
                  <a:srgbClr val="FF0000"/>
                </a:solidFill>
              </a:rPr>
              <a:t> </a:t>
            </a:r>
            <a:r>
              <a:rPr lang="nl-NL" sz="1000" dirty="0" err="1" smtClean="0">
                <a:solidFill>
                  <a:srgbClr val="FF0000"/>
                </a:solidFill>
              </a:rPr>
              <a:t>and</a:t>
            </a:r>
            <a:r>
              <a:rPr lang="nl-NL" sz="1000" dirty="0" smtClean="0">
                <a:solidFill>
                  <a:srgbClr val="FF0000"/>
                </a:solidFill>
              </a:rPr>
              <a:t> default)</a:t>
            </a:r>
            <a:endParaRPr lang="nl-NL" sz="1000" dirty="0">
              <a:solidFill>
                <a:srgbClr val="FF0000"/>
              </a:solidFill>
            </a:endParaRPr>
          </a:p>
        </p:txBody>
      </p:sp>
      <p:cxnSp>
        <p:nvCxnSpPr>
          <p:cNvPr id="7" name="Rechte verbindingslijn met pijl 6"/>
          <p:cNvCxnSpPr>
            <a:stCxn id="8" idx="4"/>
          </p:cNvCxnSpPr>
          <p:nvPr/>
        </p:nvCxnSpPr>
        <p:spPr>
          <a:xfrm>
            <a:off x="6048165" y="2817019"/>
            <a:ext cx="287548" cy="651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al 14"/>
          <p:cNvSpPr/>
          <p:nvPr/>
        </p:nvSpPr>
        <p:spPr>
          <a:xfrm>
            <a:off x="6875463" y="2528888"/>
            <a:ext cx="2017712" cy="576262"/>
          </a:xfrm>
          <a:prstGeom prst="ellipse">
            <a:avLst/>
          </a:prstGeom>
          <a:solidFill>
            <a:schemeClr val="tx1">
              <a:lumMod val="20000"/>
              <a:lumOff val="8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dirty="0">
                <a:solidFill>
                  <a:srgbClr val="FF0000"/>
                </a:solidFill>
              </a:rPr>
              <a:t>Percentage </a:t>
            </a:r>
            <a:r>
              <a:rPr lang="nl-NL" sz="1000" dirty="0" err="1">
                <a:solidFill>
                  <a:srgbClr val="FF0000"/>
                </a:solidFill>
              </a:rPr>
              <a:t>coded</a:t>
            </a:r>
            <a:r>
              <a:rPr lang="nl-NL" sz="1000" dirty="0">
                <a:solidFill>
                  <a:srgbClr val="FF0000"/>
                </a:solidFill>
              </a:rPr>
              <a:t> wrong per score class</a:t>
            </a:r>
          </a:p>
        </p:txBody>
      </p:sp>
      <p:sp>
        <p:nvSpPr>
          <p:cNvPr id="20722" name="Tekstvak 13"/>
          <p:cNvSpPr txBox="1">
            <a:spLocks noChangeArrowheads="1"/>
          </p:cNvSpPr>
          <p:nvPr/>
        </p:nvSpPr>
        <p:spPr bwMode="auto">
          <a:xfrm>
            <a:off x="1373188" y="1773238"/>
            <a:ext cx="175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PERFORMANCE</a:t>
            </a: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971550" y="2052638"/>
            <a:ext cx="3024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4" name="Tekstvak 22"/>
          <p:cNvSpPr txBox="1">
            <a:spLocks noChangeArrowheads="1"/>
          </p:cNvSpPr>
          <p:nvPr/>
        </p:nvSpPr>
        <p:spPr bwMode="auto">
          <a:xfrm>
            <a:off x="5634038" y="1779588"/>
            <a:ext cx="109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QUALITY</a:t>
            </a:r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4284663" y="2058988"/>
            <a:ext cx="3671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7884319" y="3105150"/>
            <a:ext cx="0" cy="8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Using the rules to improve performance and quality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2060575"/>
            <a:ext cx="7596187" cy="3951288"/>
          </a:xfrm>
        </p:spPr>
        <p:txBody>
          <a:bodyPr/>
          <a:lstStyle/>
          <a:p>
            <a:pPr lvl="1" eaLnBrk="1" hangingPunct="1"/>
            <a:r>
              <a:rPr lang="nl-NL" dirty="0" err="1"/>
              <a:t>Abbreviations</a:t>
            </a:r>
            <a:endParaRPr lang="nl-NL" dirty="0"/>
          </a:p>
          <a:p>
            <a:pPr lvl="1" eaLnBrk="1" hangingPunct="1"/>
            <a:r>
              <a:rPr lang="nl-NL" dirty="0" err="1" smtClean="0"/>
              <a:t>Replacements</a:t>
            </a:r>
            <a:endParaRPr lang="nl-NL" dirty="0" smtClean="0"/>
          </a:p>
          <a:p>
            <a:pPr lvl="1" eaLnBrk="1" hangingPunct="1"/>
            <a:r>
              <a:rPr lang="nl-NL" dirty="0" err="1" smtClean="0"/>
              <a:t>Alternatives</a:t>
            </a:r>
            <a:endParaRPr lang="nl-NL" dirty="0" smtClean="0"/>
          </a:p>
          <a:p>
            <a:pPr lvl="1" eaLnBrk="1" hangingPunct="1"/>
            <a:r>
              <a:rPr lang="nl-NL" dirty="0" err="1" smtClean="0"/>
              <a:t>Conclusions</a:t>
            </a:r>
            <a:endParaRPr lang="nl-NL" dirty="0" smtClean="0"/>
          </a:p>
          <a:p>
            <a:pPr lvl="1" eaLnBrk="1" hangingPunct="1"/>
            <a:r>
              <a:rPr lang="nl-NL" dirty="0" smtClean="0"/>
              <a:t>Default </a:t>
            </a:r>
            <a:r>
              <a:rPr lang="nl-NL" dirty="0" err="1" smtClean="0"/>
              <a:t>coding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nl-NL" dirty="0" smtClean="0"/>
          </a:p>
          <a:p>
            <a:pPr lvl="1" eaLnBrk="1" hangingPunct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B54E5-D071-43ED-B2AF-6D40F940D8BF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46386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2733660" y="5352010"/>
            <a:ext cx="2880320" cy="164644"/>
          </a:xfrm>
          <a:prstGeom prst="roundRect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2729465" y="5200684"/>
            <a:ext cx="3816424" cy="151325"/>
          </a:xfrm>
          <a:prstGeom prst="roundRect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Top 20 most frequently occuring </a:t>
            </a:r>
            <a:br>
              <a:rPr lang="nl-NL" smtClean="0"/>
            </a:br>
            <a:r>
              <a:rPr lang="nl-NL" smtClean="0"/>
              <a:t>answers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48115-BFF6-4EE9-85C0-4BACE5C5C05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382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4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dirty="0" smtClean="0"/>
              <a:t>Administratief medewerker (office </a:t>
            </a:r>
            <a:r>
              <a:rPr lang="nl-NL" dirty="0" err="1" smtClean="0"/>
              <a:t>clerk</a:t>
            </a:r>
            <a:r>
              <a:rPr lang="nl-NL" dirty="0" smtClean="0"/>
              <a:t>) input </a:t>
            </a:r>
            <a:r>
              <a:rPr lang="nl-NL" dirty="0" err="1" smtClean="0"/>
              <a:t>for</a:t>
            </a:r>
            <a:r>
              <a:rPr lang="nl-NL" dirty="0" smtClean="0"/>
              <a:t> automatic </a:t>
            </a:r>
            <a:r>
              <a:rPr lang="nl-NL" dirty="0" err="1" smtClean="0"/>
              <a:t>coding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FCC3-0DC8-4D9F-8C71-08148491177D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539750" y="2060575"/>
          <a:ext cx="7993063" cy="3929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284"/>
                <a:gridCol w="414193"/>
                <a:gridCol w="2150284"/>
                <a:gridCol w="564009"/>
                <a:gridCol w="2150284"/>
                <a:gridCol w="564009"/>
              </a:tblGrid>
              <a:tr h="17956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Text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Aantal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Text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Aantal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Text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Aantal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7094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65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ADMINISTRATIEVE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6160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WERK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64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ADMINISTATIEF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1746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ADMINISTATIEF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1193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MEDEW.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401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ADMINSTRATIE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 MEDW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380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ADM. MEDEW.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ADMIN.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242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ADMINISTRATIEVE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210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ADMINISTARTIEF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ADMINISTRTIEF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ADM.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152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ADMINISTRATIEVE KRACHT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ADMINISTRATIEVE FUNCTIE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ADMINSTRATIEF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140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 MEDEW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ADMINISTARTIEF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MEDEWEKER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ADM.MEDEWERKER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ADMINISTRTIEF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ADM.MEDEWERKSTER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MEDEWEKSTER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ADMINSTRATIEF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ADMINISTATIEF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MEDEWERSTER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ADM. MEDEWERKSTER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MEDERWERKER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337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89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ADMISTRATIEF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ADMINISTRATIEVE WERKZAAMHEDEN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86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ADM.MEDEW.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ADMINISTARTIEF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 MED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77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ADMINISTATIE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ADMINISTRAIEF MEDEWERKER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ADMINSTRATIEF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69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 MDW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MEDERWERKSTER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  <a:tr h="17956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ADMINISTRATIEF MEDEWRKSTER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 dirty="0">
                          <a:effectLst/>
                        </a:rPr>
                        <a:t>16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0" marR="8320" marT="832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Administratief medewerker: abbreviations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E8868-F680-4A39-9F34-1C5975FE8DD5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59753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/>
          <p:cNvSpPr/>
          <p:nvPr/>
        </p:nvSpPr>
        <p:spPr>
          <a:xfrm>
            <a:off x="468313" y="2035175"/>
            <a:ext cx="5975350" cy="72072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54025" y="5157788"/>
            <a:ext cx="5976938" cy="93503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Administratief medewerker: replacements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287C5-ACA4-46C9-BC6F-DA5BB7D877E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535305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kstvak 2"/>
          <p:cNvSpPr txBox="1">
            <a:spLocks noChangeArrowheads="1"/>
          </p:cNvSpPr>
          <p:nvPr/>
        </p:nvSpPr>
        <p:spPr bwMode="auto">
          <a:xfrm>
            <a:off x="5389563" y="1785938"/>
            <a:ext cx="3214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Order </a:t>
            </a:r>
            <a:r>
              <a:rPr lang="nl-NL" dirty="0" err="1"/>
              <a:t>within</a:t>
            </a:r>
            <a:r>
              <a:rPr lang="nl-NL" dirty="0"/>
              <a:t> the </a:t>
            </a:r>
            <a:r>
              <a:rPr lang="nl-NL" dirty="0" err="1"/>
              <a:t>replacement</a:t>
            </a:r>
            <a:r>
              <a:rPr lang="nl-NL" dirty="0"/>
              <a:t> </a:t>
            </a:r>
            <a:r>
              <a:rPr lang="nl-NL" dirty="0" err="1"/>
              <a:t>rules</a:t>
            </a:r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Order </a:t>
            </a:r>
            <a:r>
              <a:rPr lang="nl-NL" dirty="0" err="1"/>
              <a:t>between</a:t>
            </a:r>
            <a:r>
              <a:rPr lang="nl-NL" dirty="0"/>
              <a:t> the </a:t>
            </a:r>
            <a:r>
              <a:rPr lang="nl-NL" dirty="0" err="1"/>
              <a:t>rules</a:t>
            </a:r>
            <a:r>
              <a:rPr lang="nl-NL" dirty="0"/>
              <a:t>:</a:t>
            </a:r>
          </a:p>
          <a:p>
            <a:pPr eaLnBrk="1" hangingPunct="1"/>
            <a:r>
              <a:rPr lang="nl-NL" dirty="0" err="1"/>
              <a:t>Abbreviations</a:t>
            </a:r>
            <a:endParaRPr lang="nl-NL" dirty="0"/>
          </a:p>
          <a:p>
            <a:pPr eaLnBrk="1" hangingPunct="1"/>
            <a:r>
              <a:rPr lang="nl-NL" dirty="0" err="1"/>
              <a:t>Replacements</a:t>
            </a:r>
            <a:endParaRPr lang="nl-NL" dirty="0"/>
          </a:p>
          <a:p>
            <a:pPr eaLnBrk="1" hangingPunct="1"/>
            <a:r>
              <a:rPr lang="nl-NL" dirty="0" err="1"/>
              <a:t>Alternatives</a:t>
            </a:r>
            <a:endParaRPr lang="nl-NL" dirty="0"/>
          </a:p>
          <a:p>
            <a:pPr eaLnBrk="1" hangingPunct="1"/>
            <a:r>
              <a:rPr lang="nl-NL" dirty="0"/>
              <a:t>Default </a:t>
            </a:r>
            <a:r>
              <a:rPr lang="nl-NL" dirty="0" err="1"/>
              <a:t>coding</a:t>
            </a:r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replaced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the </a:t>
            </a:r>
            <a:r>
              <a:rPr lang="nl-NL" dirty="0" err="1"/>
              <a:t>same</a:t>
            </a:r>
            <a:r>
              <a:rPr lang="nl-NL" dirty="0"/>
              <a:t> in the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follow (mind the </a:t>
            </a:r>
            <a:r>
              <a:rPr lang="nl-NL" dirty="0" err="1"/>
              <a:t>spaces</a:t>
            </a:r>
            <a:r>
              <a:rPr lang="nl-NL" dirty="0"/>
              <a:t>!)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Tekst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replaced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in the index (mind the </a:t>
            </a:r>
            <a:r>
              <a:rPr lang="nl-NL" dirty="0" err="1"/>
              <a:t>spaces</a:t>
            </a:r>
            <a:r>
              <a:rPr lang="nl-NL" dirty="0"/>
              <a:t>!)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Administratief medewerker:</a:t>
            </a:r>
            <a:br>
              <a:rPr lang="nl-NL" smtClean="0"/>
            </a:br>
            <a:r>
              <a:rPr lang="nl-NL" smtClean="0"/>
              <a:t>conclusions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18C40-27DA-49B8-B533-3BDA08BA10F4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55775"/>
            <a:ext cx="49434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34925" y="4221163"/>
            <a:ext cx="4824413" cy="72072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40388" y="2411413"/>
            <a:ext cx="115252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1</a:t>
            </a:r>
          </a:p>
        </p:txBody>
      </p:sp>
      <p:sp>
        <p:nvSpPr>
          <p:cNvPr id="8" name="Ovaal 7"/>
          <p:cNvSpPr/>
          <p:nvPr/>
        </p:nvSpPr>
        <p:spPr>
          <a:xfrm>
            <a:off x="5613400" y="4210050"/>
            <a:ext cx="1150938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2</a:t>
            </a:r>
          </a:p>
        </p:txBody>
      </p:sp>
      <p:sp>
        <p:nvSpPr>
          <p:cNvPr id="26632" name="Tekstvak 2"/>
          <p:cNvSpPr txBox="1">
            <a:spLocks noChangeArrowheads="1"/>
          </p:cNvSpPr>
          <p:nvPr/>
        </p:nvSpPr>
        <p:spPr bwMode="auto">
          <a:xfrm>
            <a:off x="7000875" y="2401888"/>
            <a:ext cx="1711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Coding based on occupation</a:t>
            </a:r>
          </a:p>
        </p:txBody>
      </p:sp>
      <p:sp>
        <p:nvSpPr>
          <p:cNvPr id="26633" name="Tekstvak 11"/>
          <p:cNvSpPr txBox="1">
            <a:spLocks noChangeArrowheads="1"/>
          </p:cNvSpPr>
          <p:nvPr/>
        </p:nvSpPr>
        <p:spPr bwMode="auto">
          <a:xfrm>
            <a:off x="6997700" y="4202113"/>
            <a:ext cx="1797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Coding based on occupation and main tasks</a:t>
            </a:r>
          </a:p>
        </p:txBody>
      </p:sp>
      <p:graphicFrame>
        <p:nvGraphicFramePr>
          <p:cNvPr id="26634" name="Object 3"/>
          <p:cNvGraphicFramePr>
            <a:graphicFrameLocks noGrp="1" noChangeAspect="1"/>
          </p:cNvGraphicFramePr>
          <p:nvPr/>
        </p:nvGraphicFramePr>
        <p:xfrm>
          <a:off x="5440363" y="2268538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Visio" r:id="rId4" imgW="390549" imgH="570905" progId="Visio.Drawing.11">
                  <p:embed/>
                </p:oleObj>
              </mc:Choice>
              <mc:Fallback>
                <p:oleObj name="Visio" r:id="rId4" imgW="390549" imgH="570905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268538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4"/>
          <p:cNvGraphicFramePr>
            <a:graphicFrameLocks noGrp="1" noChangeAspect="1"/>
          </p:cNvGraphicFramePr>
          <p:nvPr/>
        </p:nvGraphicFramePr>
        <p:xfrm>
          <a:off x="5413375" y="4141788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Visio" r:id="rId6" imgW="390549" imgH="570905" progId="Visio.Drawing.11">
                  <p:embed/>
                </p:oleObj>
              </mc:Choice>
              <mc:Fallback>
                <p:oleObj name="Visio" r:id="rId6" imgW="390549" imgH="570905" progId="Visio.Drawing.11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141788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Rechte verbindingslijn met pijl 12"/>
          <p:cNvCxnSpPr/>
          <p:nvPr/>
        </p:nvCxnSpPr>
        <p:spPr>
          <a:xfrm>
            <a:off x="6188075" y="3044825"/>
            <a:ext cx="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kstvak 2"/>
          <p:cNvSpPr txBox="1">
            <a:spLocks noChangeArrowheads="1"/>
          </p:cNvSpPr>
          <p:nvPr/>
        </p:nvSpPr>
        <p:spPr bwMode="auto">
          <a:xfrm>
            <a:off x="6369050" y="3143250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All records with score &lt;40</a:t>
            </a:r>
          </a:p>
        </p:txBody>
      </p:sp>
      <p:sp>
        <p:nvSpPr>
          <p:cNvPr id="26638" name="Tekstvak 2"/>
          <p:cNvSpPr txBox="1">
            <a:spLocks noChangeArrowheads="1"/>
          </p:cNvSpPr>
          <p:nvPr/>
        </p:nvSpPr>
        <p:spPr bwMode="auto">
          <a:xfrm>
            <a:off x="6372225" y="3597275"/>
            <a:ext cx="2090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All records that can not conclude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Word alternatives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18A74-366D-42F5-BBC4-2032B1628F97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5360"/>
            <a:ext cx="8058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4463"/>
            <a:ext cx="51244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944562" y="3005559"/>
            <a:ext cx="7261225" cy="2079625"/>
            <a:chOff x="323850" y="4652963"/>
            <a:chExt cx="7261225" cy="2079625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652963"/>
              <a:ext cx="7261225" cy="207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Afgeronde rechthoek 6"/>
            <p:cNvSpPr/>
            <p:nvPr/>
          </p:nvSpPr>
          <p:spPr>
            <a:xfrm>
              <a:off x="2123728" y="5085184"/>
              <a:ext cx="3672408" cy="216024"/>
            </a:xfrm>
            <a:prstGeom prst="roundRect">
              <a:avLst/>
            </a:prstGeom>
            <a:solidFill>
              <a:schemeClr val="accent3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Afgeronde rechthoek 7"/>
            <p:cNvSpPr/>
            <p:nvPr/>
          </p:nvSpPr>
          <p:spPr>
            <a:xfrm>
              <a:off x="2123728" y="5584763"/>
              <a:ext cx="3672408" cy="216024"/>
            </a:xfrm>
            <a:prstGeom prst="roundRect">
              <a:avLst/>
            </a:prstGeom>
            <a:solidFill>
              <a:schemeClr val="accent3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Afgeronde rechthoek 9"/>
          <p:cNvSpPr/>
          <p:nvPr/>
        </p:nvSpPr>
        <p:spPr>
          <a:xfrm>
            <a:off x="1714782" y="2600908"/>
            <a:ext cx="480954" cy="108012"/>
          </a:xfrm>
          <a:prstGeom prst="roundRect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2791429" y="6453336"/>
            <a:ext cx="3672408" cy="216024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1702867" y="1772816"/>
            <a:ext cx="492869" cy="216024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3563888" y="1964668"/>
            <a:ext cx="492869" cy="216024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250825" y="2708920"/>
            <a:ext cx="480954" cy="108012"/>
          </a:xfrm>
          <a:prstGeom prst="roundRect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238910" y="1986537"/>
            <a:ext cx="492869" cy="194155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/>
          <p:cNvSpPr/>
          <p:nvPr/>
        </p:nvSpPr>
        <p:spPr>
          <a:xfrm>
            <a:off x="323528" y="6453336"/>
            <a:ext cx="492869" cy="194155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/>
          <p:cNvSpPr/>
          <p:nvPr/>
        </p:nvSpPr>
        <p:spPr>
          <a:xfrm>
            <a:off x="1115616" y="3491786"/>
            <a:ext cx="360040" cy="162018"/>
          </a:xfrm>
          <a:prstGeom prst="roundRect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Step 3: default coding rules </a:t>
            </a:r>
            <a:r>
              <a:rPr lang="nl-NL" smtClean="0">
                <a:sym typeface="Wingdings" pitchFamily="2" charset="2"/>
              </a:rPr>
              <a:t> </a:t>
            </a:r>
            <a:br>
              <a:rPr lang="nl-NL" smtClean="0">
                <a:sym typeface="Wingdings" pitchFamily="2" charset="2"/>
              </a:rPr>
            </a:br>
            <a:r>
              <a:rPr lang="nl-NL" smtClean="0">
                <a:sym typeface="Wingdings" pitchFamily="2" charset="2"/>
              </a:rPr>
              <a:t>decisionrules</a:t>
            </a:r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A460-6625-4EB1-9172-538C47A399EB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60575"/>
            <a:ext cx="5270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933825"/>
            <a:ext cx="53038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al 6"/>
          <p:cNvSpPr/>
          <p:nvPr/>
        </p:nvSpPr>
        <p:spPr>
          <a:xfrm>
            <a:off x="5738813" y="1843088"/>
            <a:ext cx="115252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1</a:t>
            </a:r>
          </a:p>
        </p:txBody>
      </p:sp>
      <p:sp>
        <p:nvSpPr>
          <p:cNvPr id="8" name="Ovaal 7"/>
          <p:cNvSpPr/>
          <p:nvPr/>
        </p:nvSpPr>
        <p:spPr>
          <a:xfrm>
            <a:off x="5711825" y="3641725"/>
            <a:ext cx="1150938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2</a:t>
            </a:r>
          </a:p>
        </p:txBody>
      </p:sp>
      <p:sp>
        <p:nvSpPr>
          <p:cNvPr id="27656" name="Tekstvak 2"/>
          <p:cNvSpPr txBox="1">
            <a:spLocks noChangeArrowheads="1"/>
          </p:cNvSpPr>
          <p:nvPr/>
        </p:nvSpPr>
        <p:spPr bwMode="auto">
          <a:xfrm>
            <a:off x="7099300" y="1835150"/>
            <a:ext cx="171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Coding based on occupation</a:t>
            </a:r>
          </a:p>
        </p:txBody>
      </p:sp>
      <p:sp>
        <p:nvSpPr>
          <p:cNvPr id="27657" name="Tekstvak 11"/>
          <p:cNvSpPr txBox="1">
            <a:spLocks noChangeArrowheads="1"/>
          </p:cNvSpPr>
          <p:nvPr/>
        </p:nvSpPr>
        <p:spPr bwMode="auto">
          <a:xfrm>
            <a:off x="7096125" y="3635375"/>
            <a:ext cx="1797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Coding based on occupation and main tasks</a:t>
            </a:r>
          </a:p>
        </p:txBody>
      </p:sp>
      <p:graphicFrame>
        <p:nvGraphicFramePr>
          <p:cNvPr id="27658" name="Object 3"/>
          <p:cNvGraphicFramePr>
            <a:graphicFrameLocks noGrp="1" noChangeAspect="1"/>
          </p:cNvGraphicFramePr>
          <p:nvPr/>
        </p:nvGraphicFramePr>
        <p:xfrm>
          <a:off x="5538788" y="1700213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Visio" r:id="rId5" imgW="390549" imgH="570905" progId="Visio.Drawing.11">
                  <p:embed/>
                </p:oleObj>
              </mc:Choice>
              <mc:Fallback>
                <p:oleObj name="Visio" r:id="rId5" imgW="390549" imgH="570905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1700213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4"/>
          <p:cNvGraphicFramePr>
            <a:graphicFrameLocks noGrp="1" noChangeAspect="1"/>
          </p:cNvGraphicFramePr>
          <p:nvPr/>
        </p:nvGraphicFramePr>
        <p:xfrm>
          <a:off x="5511800" y="3573463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Visio" r:id="rId7" imgW="390549" imgH="570905" progId="Visio.Drawing.11">
                  <p:embed/>
                </p:oleObj>
              </mc:Choice>
              <mc:Fallback>
                <p:oleObj name="Visio" r:id="rId7" imgW="390549" imgH="570905" progId="Visio.Drawing.11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573463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kstvak 2"/>
          <p:cNvSpPr txBox="1">
            <a:spLocks noChangeArrowheads="1"/>
          </p:cNvSpPr>
          <p:nvPr/>
        </p:nvSpPr>
        <p:spPr bwMode="auto">
          <a:xfrm>
            <a:off x="6300788" y="2486025"/>
            <a:ext cx="209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 b="1"/>
              <a:t>All records with score &lt;40</a:t>
            </a:r>
          </a:p>
        </p:txBody>
      </p:sp>
      <p:sp>
        <p:nvSpPr>
          <p:cNvPr id="27661" name="Tekstvak 2"/>
          <p:cNvSpPr txBox="1">
            <a:spLocks noChangeArrowheads="1"/>
          </p:cNvSpPr>
          <p:nvPr/>
        </p:nvSpPr>
        <p:spPr bwMode="auto">
          <a:xfrm>
            <a:off x="6300788" y="2814638"/>
            <a:ext cx="2330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 b="1"/>
              <a:t>All records that can not conclude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6315075" y="2492375"/>
            <a:ext cx="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kstvak 2"/>
          <p:cNvSpPr txBox="1">
            <a:spLocks noChangeArrowheads="1"/>
          </p:cNvSpPr>
          <p:nvPr/>
        </p:nvSpPr>
        <p:spPr bwMode="auto">
          <a:xfrm>
            <a:off x="6308725" y="3141663"/>
            <a:ext cx="20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 b="1" dirty="0" err="1"/>
              <a:t>All</a:t>
            </a:r>
            <a:r>
              <a:rPr lang="nl-NL" sz="1200" b="1" dirty="0"/>
              <a:t> records </a:t>
            </a:r>
            <a:r>
              <a:rPr lang="nl-NL" sz="1200" b="1" dirty="0" err="1"/>
              <a:t>with</a:t>
            </a:r>
            <a:r>
              <a:rPr lang="nl-NL" sz="1200" b="1" dirty="0"/>
              <a:t> </a:t>
            </a:r>
            <a:r>
              <a:rPr lang="nl-NL" sz="1200" b="1" dirty="0" err="1" smtClean="0"/>
              <a:t>decision</a:t>
            </a:r>
            <a:r>
              <a:rPr lang="nl-NL" sz="1200" b="1" dirty="0" smtClean="0"/>
              <a:t> code</a:t>
            </a:r>
            <a:endParaRPr lang="nl-NL" sz="1200" b="1" dirty="0"/>
          </a:p>
        </p:txBody>
      </p:sp>
      <p:sp>
        <p:nvSpPr>
          <p:cNvPr id="17" name="Ovaal 16"/>
          <p:cNvSpPr/>
          <p:nvPr/>
        </p:nvSpPr>
        <p:spPr>
          <a:xfrm>
            <a:off x="5757863" y="5013325"/>
            <a:ext cx="1152525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3</a:t>
            </a:r>
          </a:p>
        </p:txBody>
      </p:sp>
      <p:sp>
        <p:nvSpPr>
          <p:cNvPr id="27665" name="Tekstvak 12"/>
          <p:cNvSpPr txBox="1">
            <a:spLocks noChangeArrowheads="1"/>
          </p:cNvSpPr>
          <p:nvPr/>
        </p:nvSpPr>
        <p:spPr bwMode="auto">
          <a:xfrm>
            <a:off x="7075488" y="4941888"/>
            <a:ext cx="17446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400"/>
              <a:t>Coding based on decision rules using occupation, NACE and </a:t>
            </a:r>
          </a:p>
          <a:p>
            <a:pPr eaLnBrk="1" hangingPunct="1"/>
            <a:r>
              <a:rPr lang="nl-NL" sz="1400"/>
              <a:t>managerial tasks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6313488" y="4373563"/>
            <a:ext cx="0" cy="55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7" name="Tekstvak 2"/>
          <p:cNvSpPr txBox="1">
            <a:spLocks noChangeArrowheads="1"/>
          </p:cNvSpPr>
          <p:nvPr/>
        </p:nvSpPr>
        <p:spPr bwMode="auto">
          <a:xfrm>
            <a:off x="6300788" y="4448175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 b="1" dirty="0" err="1"/>
              <a:t>All</a:t>
            </a:r>
            <a:r>
              <a:rPr lang="nl-NL" sz="1200" b="1" dirty="0"/>
              <a:t> records </a:t>
            </a:r>
            <a:r>
              <a:rPr lang="nl-NL" sz="1200" b="1" dirty="0" err="1"/>
              <a:t>with</a:t>
            </a:r>
            <a:r>
              <a:rPr lang="nl-NL" sz="1200" b="1" dirty="0"/>
              <a:t> score &lt;70 </a:t>
            </a:r>
            <a:r>
              <a:rPr lang="nl-NL" sz="1200" b="1" dirty="0" err="1"/>
              <a:t>and</a:t>
            </a:r>
            <a:r>
              <a:rPr lang="nl-NL" sz="1200" b="1" dirty="0"/>
              <a:t> </a:t>
            </a:r>
            <a:r>
              <a:rPr lang="nl-NL" sz="1200" b="1" dirty="0" err="1" smtClean="0"/>
              <a:t>decision</a:t>
            </a:r>
            <a:r>
              <a:rPr lang="nl-NL" sz="1200" b="1" dirty="0" smtClean="0"/>
              <a:t> code </a:t>
            </a:r>
            <a:r>
              <a:rPr lang="nl-NL" sz="1200" b="1" dirty="0"/>
              <a:t>in step 1 or 2</a:t>
            </a:r>
          </a:p>
        </p:txBody>
      </p:sp>
      <p:sp>
        <p:nvSpPr>
          <p:cNvPr id="20" name="Ovaal 19"/>
          <p:cNvSpPr/>
          <p:nvPr/>
        </p:nvSpPr>
        <p:spPr>
          <a:xfrm>
            <a:off x="5724128" y="6111877"/>
            <a:ext cx="1152525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 smtClean="0"/>
              <a:t>Manual </a:t>
            </a:r>
            <a:r>
              <a:rPr lang="nl-NL" sz="1600" dirty="0" err="1" smtClean="0"/>
              <a:t>coding</a:t>
            </a:r>
            <a:endParaRPr lang="nl-NL" sz="1600" dirty="0"/>
          </a:p>
        </p:txBody>
      </p:sp>
      <p:cxnSp>
        <p:nvCxnSpPr>
          <p:cNvPr id="21" name="Rechte verbindingslijn met pijl 20"/>
          <p:cNvCxnSpPr/>
          <p:nvPr/>
        </p:nvCxnSpPr>
        <p:spPr>
          <a:xfrm flipH="1">
            <a:off x="6287294" y="5680100"/>
            <a:ext cx="12898" cy="406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dirty="0" err="1" smtClean="0"/>
              <a:t>Outline</a:t>
            </a:r>
            <a:r>
              <a:rPr lang="nl-NL" dirty="0" smtClean="0"/>
              <a:t> of the </a:t>
            </a:r>
            <a:r>
              <a:rPr lang="nl-NL" dirty="0" err="1" smtClean="0"/>
              <a:t>presentation</a:t>
            </a:r>
            <a:endParaRPr lang="nl-NL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2070100"/>
            <a:ext cx="6607175" cy="3951288"/>
          </a:xfrm>
        </p:spPr>
        <p:txBody>
          <a:bodyPr/>
          <a:lstStyle/>
          <a:p>
            <a:r>
              <a:rPr lang="nl-NL" dirty="0" smtClean="0"/>
              <a:t>Background</a:t>
            </a:r>
          </a:p>
          <a:p>
            <a:r>
              <a:rPr lang="nl-NL" dirty="0" err="1" smtClean="0"/>
              <a:t>Developing</a:t>
            </a:r>
            <a:r>
              <a:rPr lang="nl-NL" dirty="0" smtClean="0"/>
              <a:t> the index</a:t>
            </a:r>
          </a:p>
          <a:p>
            <a:r>
              <a:rPr lang="nl-NL" dirty="0" err="1" smtClean="0"/>
              <a:t>Deciding</a:t>
            </a:r>
            <a:r>
              <a:rPr lang="nl-NL" dirty="0" smtClean="0"/>
              <a:t> on the input </a:t>
            </a:r>
          </a:p>
          <a:p>
            <a:r>
              <a:rPr lang="nl-NL" dirty="0" err="1" smtClean="0"/>
              <a:t>Analysing</a:t>
            </a:r>
            <a:r>
              <a:rPr lang="nl-NL" dirty="0" smtClean="0"/>
              <a:t> performance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</a:p>
          <a:p>
            <a:r>
              <a:rPr lang="nl-NL" dirty="0" smtClean="0"/>
              <a:t>Using the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Cascot</a:t>
            </a:r>
            <a:r>
              <a:rPr lang="nl-NL" dirty="0" smtClean="0"/>
              <a:t> issues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63251-9395-4B77-AB0C-5FDD72382246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Adjustments to facilitate manual coding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2EBA4-1E50-47A8-A27E-45D599B3E318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82" y="1958607"/>
            <a:ext cx="31051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0167" y="4005064"/>
            <a:ext cx="83102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000" dirty="0" smtClean="0"/>
              <a:t>No </a:t>
            </a:r>
            <a:r>
              <a:rPr lang="nl-NL" sz="2000" dirty="0" err="1" smtClean="0"/>
              <a:t>conclusions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default </a:t>
            </a:r>
            <a:r>
              <a:rPr lang="nl-NL" sz="2000" dirty="0" err="1" smtClean="0"/>
              <a:t>coding</a:t>
            </a:r>
            <a:r>
              <a:rPr lang="nl-NL" sz="2000" dirty="0" smtClean="0"/>
              <a:t> </a:t>
            </a:r>
            <a:r>
              <a:rPr lang="nl-NL" sz="2000" dirty="0" err="1" smtClean="0"/>
              <a:t>rules</a:t>
            </a:r>
            <a:endParaRPr lang="nl-NL" sz="20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000" dirty="0"/>
              <a:t>ISCO-08 </a:t>
            </a:r>
            <a:r>
              <a:rPr lang="nl-NL" sz="2000" u="sng" dirty="0"/>
              <a:t>code</a:t>
            </a:r>
            <a:r>
              <a:rPr lang="nl-NL" sz="2000" dirty="0"/>
              <a:t> as </a:t>
            </a:r>
            <a:r>
              <a:rPr lang="nl-NL" sz="2000" dirty="0" err="1"/>
              <a:t>an</a:t>
            </a:r>
            <a:r>
              <a:rPr lang="nl-NL" sz="2000" dirty="0"/>
              <a:t> index entry: </a:t>
            </a:r>
            <a:r>
              <a:rPr lang="nl-NL" sz="2000" dirty="0" err="1"/>
              <a:t>less</a:t>
            </a:r>
            <a:r>
              <a:rPr lang="nl-NL" sz="2000" dirty="0"/>
              <a:t> clicks are </a:t>
            </a:r>
            <a:r>
              <a:rPr lang="nl-NL" sz="2000" dirty="0" err="1"/>
              <a:t>needed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look up the correct ISCO-unit </a:t>
            </a:r>
            <a:r>
              <a:rPr lang="nl-NL" sz="2000" dirty="0" err="1"/>
              <a:t>group</a:t>
            </a:r>
            <a:r>
              <a:rPr lang="nl-NL" sz="2000" dirty="0"/>
              <a:t> in the tree. </a:t>
            </a:r>
            <a:r>
              <a:rPr lang="nl-NL" sz="2000" dirty="0" err="1"/>
              <a:t>Now</a:t>
            </a:r>
            <a:r>
              <a:rPr lang="nl-NL" sz="2000" dirty="0"/>
              <a:t>: entering the code </a:t>
            </a:r>
            <a:r>
              <a:rPr lang="nl-NL" sz="2000" dirty="0">
                <a:sym typeface="Wingdings" pitchFamily="2" charset="2"/>
              </a:rPr>
              <a:t> </a:t>
            </a:r>
            <a:r>
              <a:rPr lang="nl-NL" sz="2000" dirty="0" smtClean="0"/>
              <a:t>accept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000" dirty="0" err="1"/>
              <a:t>Coding</a:t>
            </a:r>
            <a:r>
              <a:rPr lang="nl-NL" sz="2000" dirty="0"/>
              <a:t> experts </a:t>
            </a:r>
            <a:r>
              <a:rPr lang="nl-NL" sz="2000" dirty="0" err="1"/>
              <a:t>wish</a:t>
            </a:r>
            <a:r>
              <a:rPr lang="nl-NL" sz="2000" dirty="0"/>
              <a:t>: </a:t>
            </a:r>
            <a:r>
              <a:rPr lang="nl-NL" sz="2000" dirty="0" err="1"/>
              <a:t>always</a:t>
            </a:r>
            <a:r>
              <a:rPr lang="nl-NL" sz="2000" dirty="0"/>
              <a:t> show </a:t>
            </a:r>
            <a:r>
              <a:rPr lang="nl-NL" sz="2000" dirty="0" err="1"/>
              <a:t>ancillary</a:t>
            </a:r>
            <a:r>
              <a:rPr lang="nl-NL" sz="2000" dirty="0"/>
              <a:t> content of input record in </a:t>
            </a:r>
            <a:r>
              <a:rPr lang="nl-NL" sz="2000" dirty="0" err="1"/>
              <a:t>stead</a:t>
            </a:r>
            <a:r>
              <a:rPr lang="nl-NL" sz="2000" dirty="0"/>
              <a:t> of </a:t>
            </a:r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clicking</a:t>
            </a:r>
            <a:r>
              <a:rPr lang="nl-NL" sz="2000" dirty="0"/>
              <a:t> </a:t>
            </a:r>
            <a:r>
              <a:rPr lang="nl-NL" sz="2000" dirty="0" smtClean="0"/>
              <a:t>the button, </a:t>
            </a:r>
            <a:r>
              <a:rPr lang="nl-NL" sz="2000" dirty="0" err="1" smtClean="0"/>
              <a:t>they</a:t>
            </a:r>
            <a:r>
              <a:rPr lang="nl-NL" sz="2000" dirty="0" smtClean="0"/>
              <a:t> want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see</a:t>
            </a:r>
            <a:r>
              <a:rPr lang="nl-NL" sz="2000" dirty="0" smtClean="0"/>
              <a:t> the information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each</a:t>
            </a:r>
            <a:r>
              <a:rPr lang="nl-NL" sz="2000" dirty="0" smtClean="0"/>
              <a:t> </a:t>
            </a:r>
            <a:r>
              <a:rPr lang="nl-NL" sz="2000" dirty="0" err="1" smtClean="0"/>
              <a:t>title</a:t>
            </a:r>
            <a:r>
              <a:rPr lang="nl-NL" sz="2000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000" dirty="0" err="1" smtClean="0"/>
              <a:t>Coding</a:t>
            </a:r>
            <a:r>
              <a:rPr lang="nl-NL" sz="2000" dirty="0" smtClean="0"/>
              <a:t> </a:t>
            </a:r>
            <a:r>
              <a:rPr lang="nl-NL" sz="2000" dirty="0"/>
              <a:t>at a more </a:t>
            </a:r>
            <a:r>
              <a:rPr lang="nl-NL" sz="2000" dirty="0" err="1"/>
              <a:t>aggregated</a:t>
            </a:r>
            <a:r>
              <a:rPr lang="nl-NL" sz="2000" dirty="0"/>
              <a:t> level of the ISCO-08 (</a:t>
            </a:r>
            <a:r>
              <a:rPr lang="nl-NL" sz="2000" dirty="0" err="1"/>
              <a:t>structure</a:t>
            </a:r>
            <a:r>
              <a:rPr lang="nl-NL" sz="2000" dirty="0"/>
              <a:t>- </a:t>
            </a:r>
            <a:r>
              <a:rPr lang="nl-NL" sz="2000" dirty="0" err="1"/>
              <a:t>and</a:t>
            </a:r>
            <a:r>
              <a:rPr lang="nl-NL" sz="2000" dirty="0"/>
              <a:t> index-file)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000" dirty="0"/>
              <a:t>Index entries at a more </a:t>
            </a:r>
            <a:r>
              <a:rPr lang="nl-NL" sz="2000" dirty="0" err="1"/>
              <a:t>aggregated</a:t>
            </a:r>
            <a:r>
              <a:rPr lang="nl-NL" sz="2000" dirty="0"/>
              <a:t> </a:t>
            </a:r>
            <a:r>
              <a:rPr lang="nl-NL" sz="2000" dirty="0" smtClean="0"/>
              <a:t>level</a:t>
            </a:r>
            <a:endParaRPr lang="nl-NL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7" y="1777624"/>
            <a:ext cx="4879116" cy="22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al 10"/>
          <p:cNvSpPr/>
          <p:nvPr/>
        </p:nvSpPr>
        <p:spPr>
          <a:xfrm>
            <a:off x="4482548" y="1779219"/>
            <a:ext cx="549275" cy="358775"/>
          </a:xfrm>
          <a:prstGeom prst="ellipse">
            <a:avLst/>
          </a:prstGeom>
          <a:solidFill>
            <a:schemeClr val="accent3">
              <a:lumMod val="40000"/>
              <a:lumOff val="60000"/>
              <a:alpha val="23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dirty="0" err="1" smtClean="0"/>
              <a:t>Cascot</a:t>
            </a:r>
            <a:r>
              <a:rPr lang="nl-NL" dirty="0" smtClean="0"/>
              <a:t>, issues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08F3C-9DE5-49F6-9B20-562277EB1DC5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sp>
        <p:nvSpPr>
          <p:cNvPr id="30724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2070100"/>
            <a:ext cx="7596188" cy="3951288"/>
          </a:xfrm>
        </p:spPr>
        <p:txBody>
          <a:bodyPr/>
          <a:lstStyle/>
          <a:p>
            <a:r>
              <a:rPr lang="en-GB" sz="2000" dirty="0" smtClean="0"/>
              <a:t>Index and rules: in Dutch 2 (or more) words describing an occupation are often combined without a space, though there are exceptions. We found </a:t>
            </a:r>
            <a:r>
              <a:rPr lang="en-GB" sz="2000" dirty="0" err="1" smtClean="0"/>
              <a:t>cascot</a:t>
            </a:r>
            <a:r>
              <a:rPr lang="en-GB" sz="2000" dirty="0" smtClean="0"/>
              <a:t> appeared sensitive to spaces in the rules and index, sometimes leading to unexpected results. We found separating the words with a space consistently throughout index and rules was beneficial for performance and quality.</a:t>
            </a:r>
            <a:endParaRPr lang="nl-NL" sz="2000" dirty="0" smtClean="0"/>
          </a:p>
          <a:p>
            <a:r>
              <a:rPr lang="en-GB" sz="2000" dirty="0" smtClean="0"/>
              <a:t>Rules: ‘if the text’ contains/is ‘the word’ or ‘the phrase’. May be another option  ‘part of a word’ could be included to cope with the spelling rules with regard to spaces.</a:t>
            </a:r>
            <a:endParaRPr lang="nl-NL" sz="2000" dirty="0" smtClean="0"/>
          </a:p>
          <a:p>
            <a:r>
              <a:rPr lang="en-GB" sz="2000" dirty="0" smtClean="0"/>
              <a:t>Equivalent word ends: could it be possible to create sets of word ends: machine/</a:t>
            </a:r>
            <a:r>
              <a:rPr lang="en-GB" sz="2000" dirty="0" err="1" smtClean="0"/>
              <a:t>apparaat</a:t>
            </a:r>
            <a:r>
              <a:rPr lang="en-GB" sz="2000" dirty="0" smtClean="0"/>
              <a:t>; </a:t>
            </a:r>
            <a:r>
              <a:rPr lang="en-GB" sz="2000" dirty="0" err="1" smtClean="0"/>
              <a:t>wagen</a:t>
            </a:r>
            <a:r>
              <a:rPr lang="en-GB" sz="2000" dirty="0" smtClean="0"/>
              <a:t>/auto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not all words ending with ‘machine/</a:t>
            </a:r>
            <a:r>
              <a:rPr lang="en-GB" sz="2000" dirty="0" err="1" smtClean="0"/>
              <a:t>apparaat</a:t>
            </a:r>
            <a:r>
              <a:rPr lang="en-GB" sz="2000" dirty="0" smtClean="0"/>
              <a:t>’ should be considered equal to words ending with ‘auto/</a:t>
            </a:r>
            <a:r>
              <a:rPr lang="en-GB" sz="2000" dirty="0" err="1" smtClean="0"/>
              <a:t>wagen</a:t>
            </a:r>
            <a:r>
              <a:rPr lang="en-GB" sz="2000" dirty="0" smtClean="0"/>
              <a:t>’. </a:t>
            </a:r>
            <a:endParaRPr lang="nl-NL" sz="2000" dirty="0" smtClean="0"/>
          </a:p>
          <a:p>
            <a:endParaRPr lang="nl-NL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BAA20-5F6E-4E1D-853A-5A53F7A85E35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28674" name="Picture 2" descr="C:\CBSTEMP\USER\Temporary Internet Files\Content.Outlook\LY2RLA3Q\arm2-580x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82" y="2001502"/>
            <a:ext cx="5164460" cy="34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585562" y="5949280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Sue Westerman, swtn@cbs.nl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63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Background, why change our coding process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1E98D-0A7B-4806-887F-460BA70E5355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917575" y="2070100"/>
            <a:ext cx="7596188" cy="3951288"/>
          </a:xfrm>
        </p:spPr>
        <p:txBody>
          <a:bodyPr/>
          <a:lstStyle/>
          <a:p>
            <a:pPr eaLnBrk="1" hangingPunct="1"/>
            <a:r>
              <a:rPr lang="nl-NL" dirty="0" err="1" smtClean="0"/>
              <a:t>Redesign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surveys</a:t>
            </a:r>
            <a:endParaRPr lang="nl-NL" dirty="0" smtClean="0"/>
          </a:p>
          <a:p>
            <a:pPr lvl="1" eaLnBrk="1" hangingPunct="1"/>
            <a:r>
              <a:rPr lang="nl-NL" dirty="0" smtClean="0"/>
              <a:t>CAWI / CATI / CAPI: </a:t>
            </a:r>
            <a:r>
              <a:rPr lang="nl-NL" dirty="0" err="1" smtClean="0"/>
              <a:t>three</a:t>
            </a:r>
            <a:r>
              <a:rPr lang="nl-NL" dirty="0" smtClean="0"/>
              <a:t> modes </a:t>
            </a:r>
            <a:r>
              <a:rPr lang="nl-NL" dirty="0" err="1" smtClean="0"/>
              <a:t>one</a:t>
            </a:r>
            <a:r>
              <a:rPr lang="nl-NL" dirty="0" smtClean="0"/>
              <a:t> questionnaire</a:t>
            </a:r>
          </a:p>
          <a:p>
            <a:pPr lvl="1" eaLnBrk="1" hangingPunct="1"/>
            <a:r>
              <a:rPr lang="nl-NL" dirty="0" err="1" smtClean="0"/>
              <a:t>Shortening</a:t>
            </a:r>
            <a:r>
              <a:rPr lang="nl-NL" dirty="0" smtClean="0"/>
              <a:t> of the interview time</a:t>
            </a:r>
          </a:p>
          <a:p>
            <a:pPr lvl="1" eaLnBrk="1" hangingPunct="1"/>
            <a:r>
              <a:rPr lang="nl-NL" dirty="0" err="1" smtClean="0"/>
              <a:t>Coding</a:t>
            </a:r>
            <a:r>
              <a:rPr lang="nl-NL" dirty="0" smtClean="0"/>
              <a:t> system </a:t>
            </a:r>
            <a:r>
              <a:rPr lang="nl-NL" dirty="0" err="1" smtClean="0"/>
              <a:t>suitable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web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interviewing</a:t>
            </a:r>
            <a:endParaRPr lang="nl-NL" dirty="0" smtClean="0"/>
          </a:p>
          <a:p>
            <a:pPr lvl="1" eaLnBrk="1" hangingPunct="1"/>
            <a:endParaRPr lang="nl-NL" dirty="0" smtClean="0"/>
          </a:p>
          <a:p>
            <a:pPr eaLnBrk="1" hangingPunct="1"/>
            <a:r>
              <a:rPr lang="nl-NL" dirty="0" smtClean="0"/>
              <a:t>IT policy</a:t>
            </a:r>
          </a:p>
          <a:p>
            <a:pPr lvl="1" eaLnBrk="1" hangingPunct="1"/>
            <a:r>
              <a:rPr lang="nl-NL" dirty="0" smtClean="0"/>
              <a:t>No </a:t>
            </a:r>
            <a:r>
              <a:rPr lang="nl-NL" dirty="0" err="1" smtClean="0"/>
              <a:t>custom</a:t>
            </a:r>
            <a:r>
              <a:rPr lang="nl-NL" dirty="0" smtClean="0"/>
              <a:t>-made software </a:t>
            </a:r>
            <a:r>
              <a:rPr lang="nl-NL" dirty="0" err="1" smtClean="0"/>
              <a:t>applications</a:t>
            </a:r>
            <a:r>
              <a:rPr lang="nl-NL" dirty="0" smtClean="0"/>
              <a:t>, </a:t>
            </a:r>
            <a:r>
              <a:rPr lang="nl-NL" dirty="0" err="1" smtClean="0"/>
              <a:t>only</a:t>
            </a:r>
            <a:r>
              <a:rPr lang="nl-NL" dirty="0" smtClean="0"/>
              <a:t> standard tools</a:t>
            </a:r>
          </a:p>
          <a:p>
            <a:pPr lvl="1" eaLnBrk="1" hangingPunct="1">
              <a:lnSpc>
                <a:spcPct val="80000"/>
              </a:lnSpc>
            </a:pPr>
            <a:endParaRPr lang="nl-NL" sz="2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Developing the index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2070100"/>
            <a:ext cx="7596188" cy="3951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smtClean="0"/>
              <a:t>Three </a:t>
            </a:r>
            <a:r>
              <a:rPr lang="nl-NL" dirty="0" err="1" smtClean="0"/>
              <a:t>lists</a:t>
            </a:r>
            <a:r>
              <a:rPr lang="nl-NL" dirty="0" smtClean="0"/>
              <a:t> of </a:t>
            </a:r>
            <a:r>
              <a:rPr lang="nl-NL" dirty="0"/>
              <a:t>D</a:t>
            </a:r>
            <a:r>
              <a:rPr lang="nl-NL" dirty="0" smtClean="0"/>
              <a:t>utch </a:t>
            </a:r>
            <a:r>
              <a:rPr lang="nl-NL" dirty="0" err="1" smtClean="0"/>
              <a:t>occupational</a:t>
            </a:r>
            <a:r>
              <a:rPr lang="nl-NL" dirty="0" smtClean="0"/>
              <a:t> job </a:t>
            </a:r>
            <a:r>
              <a:rPr lang="nl-NL" dirty="0" err="1" smtClean="0"/>
              <a:t>titles</a:t>
            </a:r>
            <a:r>
              <a:rPr lang="nl-NL" dirty="0" smtClean="0"/>
              <a:t> </a:t>
            </a:r>
            <a:r>
              <a:rPr lang="nl-NL" dirty="0" err="1" smtClean="0"/>
              <a:t>coded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ISCO 2008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Euroccupations</a:t>
            </a:r>
            <a:r>
              <a:rPr lang="nl-NL" dirty="0" smtClean="0"/>
              <a:t>: 1600 job </a:t>
            </a:r>
            <a:r>
              <a:rPr lang="nl-NL" dirty="0" err="1" smtClean="0"/>
              <a:t>titles</a:t>
            </a:r>
            <a:endParaRPr lang="nl-NL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National </a:t>
            </a:r>
            <a:r>
              <a:rPr lang="nl-NL" dirty="0" err="1" smtClean="0"/>
              <a:t>classification</a:t>
            </a:r>
            <a:r>
              <a:rPr lang="nl-NL" dirty="0" smtClean="0"/>
              <a:t>: 19000 job </a:t>
            </a:r>
            <a:r>
              <a:rPr lang="nl-NL" dirty="0" err="1" smtClean="0"/>
              <a:t>titles</a:t>
            </a:r>
            <a:endParaRPr lang="nl-NL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National </a:t>
            </a:r>
            <a:r>
              <a:rPr lang="nl-NL" dirty="0" err="1" smtClean="0"/>
              <a:t>classification</a:t>
            </a:r>
            <a:r>
              <a:rPr lang="nl-NL" dirty="0" smtClean="0"/>
              <a:t> </a:t>
            </a:r>
            <a:r>
              <a:rPr lang="nl-NL" dirty="0" err="1" smtClean="0"/>
              <a:t>extended</a:t>
            </a:r>
            <a:r>
              <a:rPr lang="nl-NL" dirty="0" smtClean="0"/>
              <a:t>: 30 000 job </a:t>
            </a:r>
            <a:r>
              <a:rPr lang="nl-NL" dirty="0" err="1" smtClean="0"/>
              <a:t>titles</a:t>
            </a:r>
            <a:endParaRPr lang="nl-NL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dirty="0" err="1" smtClean="0"/>
              <a:t>Tested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2 input files: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of </a:t>
            </a:r>
            <a:r>
              <a:rPr lang="nl-NL" dirty="0" err="1"/>
              <a:t>answers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open question on </a:t>
            </a:r>
            <a:r>
              <a:rPr lang="nl-NL" dirty="0" err="1"/>
              <a:t>occupation</a:t>
            </a:r>
            <a:r>
              <a:rPr lang="nl-NL" dirty="0"/>
              <a:t> of </a:t>
            </a:r>
            <a:r>
              <a:rPr lang="nl-NL" dirty="0" err="1"/>
              <a:t>respondents</a:t>
            </a:r>
            <a:r>
              <a:rPr lang="nl-NL" dirty="0"/>
              <a:t> of the </a:t>
            </a:r>
            <a:r>
              <a:rPr lang="nl-NL" dirty="0" err="1"/>
              <a:t>labour</a:t>
            </a:r>
            <a:r>
              <a:rPr lang="nl-NL" dirty="0"/>
              <a:t> force survey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Top 1000 most </a:t>
            </a:r>
            <a:r>
              <a:rPr lang="nl-NL" dirty="0" err="1" smtClean="0"/>
              <a:t>frequently</a:t>
            </a:r>
            <a:r>
              <a:rPr lang="nl-NL" dirty="0" smtClean="0"/>
              <a:t> </a:t>
            </a:r>
            <a:r>
              <a:rPr lang="nl-NL" dirty="0" err="1" smtClean="0"/>
              <a:t>occuring</a:t>
            </a:r>
            <a:r>
              <a:rPr lang="nl-NL" dirty="0" smtClean="0"/>
              <a:t> job </a:t>
            </a:r>
            <a:r>
              <a:rPr lang="nl-NL" dirty="0" err="1" smtClean="0"/>
              <a:t>titles</a:t>
            </a:r>
            <a:endParaRPr lang="nl-NL" dirty="0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74F8A-603F-4709-9A2D-DA74AC2AC7EE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Developing the index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48810"/>
              </p:ext>
            </p:extLst>
          </p:nvPr>
        </p:nvGraphicFramePr>
        <p:xfrm>
          <a:off x="684213" y="1989138"/>
          <a:ext cx="7848600" cy="4464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5917"/>
                <a:gridCol w="900686"/>
                <a:gridCol w="1567507"/>
                <a:gridCol w="1101364"/>
                <a:gridCol w="1343126"/>
              </a:tblGrid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Input1: top 1000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Input2: LFS 2004,</a:t>
                      </a:r>
                      <a:r>
                        <a:rPr lang="nl-NL" sz="1400" baseline="0" dirty="0" smtClean="0">
                          <a:effectLst/>
                        </a:rPr>
                        <a:t> 2005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indexbestand </a:t>
                      </a:r>
                      <a:r>
                        <a:rPr lang="nl-NL" sz="1400" dirty="0" smtClean="0">
                          <a:effectLst/>
                        </a:rPr>
                        <a:t>1: </a:t>
                      </a:r>
                      <a:r>
                        <a:rPr lang="nl-NL" sz="1400" dirty="0" smtClean="0">
                          <a:solidFill>
                            <a:srgbClr val="FF0000"/>
                          </a:solidFill>
                          <a:effectLst/>
                        </a:rPr>
                        <a:t>1600</a:t>
                      </a:r>
                      <a:r>
                        <a:rPr lang="nl-NL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baseline="0" dirty="0" smtClean="0">
                          <a:effectLst/>
                        </a:rPr>
                        <a:t>job </a:t>
                      </a:r>
                      <a:r>
                        <a:rPr lang="nl-NL" sz="1400" baseline="0" dirty="0" err="1" smtClean="0">
                          <a:effectLst/>
                        </a:rPr>
                        <a:t>titles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100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66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299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70 en hoger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337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35%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3814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40 en hoger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642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66%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16814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34%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0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106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5028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indexbestand </a:t>
                      </a: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</a:t>
                      </a:r>
                      <a:r>
                        <a:rPr lang="nl-NL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19 000 </a:t>
                      </a: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nl-N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titles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score 100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81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715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70 en hoger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473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49%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9903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score 40 en hoger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861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88%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29014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4"/>
                          </a:solidFill>
                          <a:effectLst/>
                        </a:rPr>
                        <a:t>59%</a:t>
                      </a:r>
                      <a:endParaRPr lang="nl-NL" sz="1400" dirty="0">
                        <a:solidFill>
                          <a:schemeClr val="accent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0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30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1669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indexbestand </a:t>
                      </a:r>
                      <a:r>
                        <a:rPr lang="nl-NL" sz="1400" dirty="0" smtClean="0">
                          <a:effectLst/>
                        </a:rPr>
                        <a:t>3: </a:t>
                      </a:r>
                      <a:r>
                        <a:rPr lang="nl-NL" sz="1400" dirty="0" smtClean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r>
                        <a:rPr lang="nl-NL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000 </a:t>
                      </a:r>
                      <a:r>
                        <a:rPr lang="nl-NL" sz="1400" baseline="0" dirty="0" smtClean="0">
                          <a:effectLst/>
                        </a:rPr>
                        <a:t>job </a:t>
                      </a:r>
                      <a:r>
                        <a:rPr lang="nl-NL" sz="1400" baseline="0" dirty="0" err="1" smtClean="0">
                          <a:effectLst/>
                        </a:rPr>
                        <a:t>titles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score 100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60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593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 70 en hoger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487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50%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10717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score 40 en hoger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882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30161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4"/>
                          </a:solidFill>
                          <a:effectLst/>
                        </a:rPr>
                        <a:t>61%</a:t>
                      </a:r>
                      <a:endParaRPr lang="nl-NL" sz="1400" dirty="0">
                        <a:solidFill>
                          <a:schemeClr val="accent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score 0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23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1378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3%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  <a:tr h="2232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totaal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975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49522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</a:tr>
            </a:tbl>
          </a:graphicData>
        </a:graphic>
      </p:graphicFrame>
      <p:sp>
        <p:nvSpPr>
          <p:cNvPr id="13441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BD884-BD9C-453D-A69B-32EF9F163211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Developing the index</a:t>
            </a:r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0AD03-6C31-43D8-8AB6-AE049146E312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8313" y="1700213"/>
            <a:ext cx="7848600" cy="4752975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Index </a:t>
            </a:r>
            <a:r>
              <a:rPr lang="nl-NL" dirty="0" err="1" smtClean="0"/>
              <a:t>twice</a:t>
            </a:r>
            <a:r>
              <a:rPr lang="nl-NL" dirty="0" smtClean="0"/>
              <a:t> as large (30 </a:t>
            </a:r>
            <a:r>
              <a:rPr lang="nl-NL" dirty="0" err="1" smtClean="0"/>
              <a:t>i.s.o.</a:t>
            </a:r>
            <a:r>
              <a:rPr lang="nl-NL" dirty="0" smtClean="0"/>
              <a:t> 19 </a:t>
            </a:r>
            <a:r>
              <a:rPr lang="nl-NL" dirty="0" err="1" smtClean="0"/>
              <a:t>thousand</a:t>
            </a:r>
            <a:r>
              <a:rPr lang="nl-NL" dirty="0" smtClean="0"/>
              <a:t>), performance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increased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few percentages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Index </a:t>
            </a:r>
            <a:r>
              <a:rPr lang="nl-NL" dirty="0" err="1"/>
              <a:t>w</a:t>
            </a:r>
            <a:r>
              <a:rPr lang="nl-NL" dirty="0" err="1" smtClean="0"/>
              <a:t>ith</a:t>
            </a:r>
            <a:r>
              <a:rPr lang="nl-NL" dirty="0" smtClean="0"/>
              <a:t> 10 </a:t>
            </a:r>
            <a:r>
              <a:rPr lang="nl-NL" dirty="0" err="1" smtClean="0"/>
              <a:t>times</a:t>
            </a:r>
            <a:r>
              <a:rPr lang="nl-NL" dirty="0" smtClean="0"/>
              <a:t> as </a:t>
            </a:r>
            <a:r>
              <a:rPr lang="nl-NL" dirty="0" err="1" smtClean="0"/>
              <a:t>much</a:t>
            </a:r>
            <a:r>
              <a:rPr lang="nl-NL" dirty="0" smtClean="0"/>
              <a:t> entries (19 </a:t>
            </a:r>
            <a:r>
              <a:rPr lang="nl-NL" dirty="0" err="1" smtClean="0"/>
              <a:t>i.s.o.</a:t>
            </a:r>
            <a:r>
              <a:rPr lang="nl-NL" dirty="0" smtClean="0"/>
              <a:t> 1,6 </a:t>
            </a:r>
            <a:r>
              <a:rPr lang="nl-NL" dirty="0" err="1" smtClean="0"/>
              <a:t>thousand</a:t>
            </a:r>
            <a:r>
              <a:rPr lang="nl-NL" dirty="0" smtClean="0"/>
              <a:t>)   performance </a:t>
            </a:r>
            <a:r>
              <a:rPr lang="nl-NL" dirty="0" err="1" smtClean="0"/>
              <a:t>only</a:t>
            </a:r>
            <a:r>
              <a:rPr lang="nl-NL" dirty="0" smtClean="0"/>
              <a:t> 2 </a:t>
            </a:r>
            <a:r>
              <a:rPr lang="nl-NL" dirty="0" err="1" smtClean="0"/>
              <a:t>times</a:t>
            </a:r>
            <a:r>
              <a:rPr lang="nl-NL" dirty="0" smtClean="0"/>
              <a:t> </a:t>
            </a:r>
            <a:r>
              <a:rPr lang="nl-NL" dirty="0" err="1" smtClean="0"/>
              <a:t>higher</a:t>
            </a:r>
            <a:endParaRPr lang="nl-NL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Approximately</a:t>
            </a:r>
            <a:r>
              <a:rPr lang="nl-NL" dirty="0" smtClean="0"/>
              <a:t> 5000 job </a:t>
            </a:r>
            <a:r>
              <a:rPr lang="nl-NL" dirty="0" err="1" smtClean="0"/>
              <a:t>titles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endParaRPr lang="nl-NL" dirty="0" smtClean="0"/>
          </a:p>
          <a:p>
            <a:pPr marL="594360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Titles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exact match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answers</a:t>
            </a:r>
            <a:r>
              <a:rPr lang="nl-NL" dirty="0" smtClean="0"/>
              <a:t> of </a:t>
            </a:r>
            <a:r>
              <a:rPr lang="nl-NL" dirty="0" err="1" smtClean="0"/>
              <a:t>respondents</a:t>
            </a:r>
            <a:endParaRPr lang="nl-NL" dirty="0" smtClean="0"/>
          </a:p>
          <a:p>
            <a:pPr marL="594360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Titles</a:t>
            </a:r>
            <a:r>
              <a:rPr lang="nl-NL" dirty="0" smtClean="0"/>
              <a:t> relevant </a:t>
            </a:r>
            <a:r>
              <a:rPr lang="nl-NL" dirty="0" err="1" smtClean="0"/>
              <a:t>to</a:t>
            </a:r>
            <a:r>
              <a:rPr lang="nl-NL" dirty="0" smtClean="0"/>
              <a:t> code 1000 most </a:t>
            </a:r>
            <a:r>
              <a:rPr lang="nl-NL" dirty="0" err="1" smtClean="0"/>
              <a:t>frequently</a:t>
            </a:r>
            <a:r>
              <a:rPr lang="nl-NL" dirty="0" smtClean="0"/>
              <a:t> </a:t>
            </a:r>
            <a:r>
              <a:rPr lang="nl-NL" dirty="0" err="1" smtClean="0"/>
              <a:t>occuring</a:t>
            </a:r>
            <a:r>
              <a:rPr lang="nl-NL" dirty="0" smtClean="0"/>
              <a:t> </a:t>
            </a:r>
            <a:r>
              <a:rPr lang="nl-NL" dirty="0" err="1" smtClean="0"/>
              <a:t>answers</a:t>
            </a:r>
            <a:endParaRPr lang="nl-NL" dirty="0" smtClean="0"/>
          </a:p>
          <a:p>
            <a:pPr marL="594360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Suplement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detailling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answers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too</a:t>
            </a:r>
            <a:r>
              <a:rPr lang="nl-NL" dirty="0" smtClean="0"/>
              <a:t> vague </a:t>
            </a:r>
            <a:r>
              <a:rPr lang="nl-NL" dirty="0" err="1" smtClean="0"/>
              <a:t>to</a:t>
            </a:r>
            <a:r>
              <a:rPr lang="nl-NL" dirty="0" smtClean="0"/>
              <a:t> code </a:t>
            </a:r>
            <a:r>
              <a:rPr lang="nl-NL" dirty="0" err="1" smtClean="0"/>
              <a:t>to</a:t>
            </a:r>
            <a:r>
              <a:rPr lang="nl-NL" dirty="0" smtClean="0"/>
              <a:t> ISCO 2008 unit </a:t>
            </a:r>
            <a:r>
              <a:rPr lang="nl-NL" dirty="0" err="1" smtClean="0"/>
              <a:t>groups</a:t>
            </a:r>
            <a:r>
              <a:rPr lang="nl-NL" dirty="0" smtClean="0"/>
              <a:t>: researcher, </a:t>
            </a:r>
            <a:r>
              <a:rPr lang="nl-NL" dirty="0" err="1" smtClean="0"/>
              <a:t>advisor</a:t>
            </a:r>
            <a:r>
              <a:rPr lang="nl-NL" dirty="0" smtClean="0"/>
              <a:t>, engineer, account manager</a:t>
            </a:r>
          </a:p>
          <a:p>
            <a:pPr marL="594360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Euroccupations</a:t>
            </a:r>
            <a:r>
              <a:rPr lang="nl-NL" dirty="0" smtClean="0"/>
              <a:t> list of 1600 job </a:t>
            </a:r>
            <a:r>
              <a:rPr lang="nl-NL" dirty="0" err="1" smtClean="0"/>
              <a:t>titles</a:t>
            </a:r>
            <a:endParaRPr lang="nl-NL" dirty="0" smtClean="0"/>
          </a:p>
          <a:p>
            <a:pPr marL="320040" lvl="1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/>
          </a:p>
          <a:p>
            <a:pPr marL="594360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Deciding on the input to use for </a:t>
            </a:r>
            <a:br>
              <a:rPr lang="nl-NL" smtClean="0"/>
            </a:br>
            <a:r>
              <a:rPr lang="nl-NL" smtClean="0"/>
              <a:t>automatic coding</a:t>
            </a: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C3C01-4A5F-4010-8E3C-4837CB5FDFB7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35461"/>
              </p:ext>
            </p:extLst>
          </p:nvPr>
        </p:nvGraphicFramePr>
        <p:xfrm>
          <a:off x="215900" y="2520950"/>
          <a:ext cx="8388351" cy="4141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250"/>
                <a:gridCol w="800479"/>
                <a:gridCol w="800479"/>
                <a:gridCol w="800479"/>
                <a:gridCol w="800479"/>
                <a:gridCol w="800479"/>
                <a:gridCol w="800479"/>
                <a:gridCol w="800479"/>
                <a:gridCol w="1250748"/>
              </a:tblGrid>
              <a:tr h="272564"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Inputbestand 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Inputbestand 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Inputbestand 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Inputbestand 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86192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occupation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occupation</a:t>
                      </a:r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+ </a:t>
                      </a:r>
                      <a:r>
                        <a:rPr lang="nl-NL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tasks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occupation</a:t>
                      </a:r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+ </a:t>
                      </a:r>
                      <a:r>
                        <a:rPr lang="nl-NL" sz="12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nace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occupation</a:t>
                      </a:r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+ </a:t>
                      </a:r>
                      <a:r>
                        <a:rPr lang="nl-NL" sz="12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nace</a:t>
                      </a:r>
                      <a:r>
                        <a:rPr lang="nl-NL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+ </a:t>
                      </a:r>
                      <a:r>
                        <a:rPr lang="nl-NL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tasks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score 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1050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>
                          <a:effectLst/>
                        </a:rPr>
                        <a:t>score 70 en hoger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12186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2250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1988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219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score 40 en hoger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38040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26312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effectLst/>
                        </a:rPr>
                        <a:t>25571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22025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score 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706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43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863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 smtClean="0">
                          <a:effectLst/>
                        </a:rPr>
                        <a:t>totaal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50042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50042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50042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50042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Quality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score 40 en meer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4 digits correct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7494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20%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6534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effectLst/>
                        </a:rPr>
                        <a:t>25%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5432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21%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5237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24%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3 digits correct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10780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effectLst/>
                        </a:rPr>
                        <a:t>9021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7480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7210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33%</a:t>
                      </a:r>
                      <a:endParaRPr lang="nl-N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2564"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192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totaal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38040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26312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25571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u="none" strike="noStrike">
                          <a:effectLst/>
                        </a:rPr>
                        <a:t>22026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Input for automatic coding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2070100"/>
            <a:ext cx="7596188" cy="3951288"/>
          </a:xfrm>
        </p:spPr>
        <p:txBody>
          <a:bodyPr/>
          <a:lstStyle/>
          <a:p>
            <a:pPr eaLnBrk="1" hangingPunct="1"/>
            <a:r>
              <a:rPr lang="nl-NL" dirty="0" err="1" smtClean="0"/>
              <a:t>Adding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occupational</a:t>
            </a:r>
            <a:r>
              <a:rPr lang="nl-NL" dirty="0" smtClean="0"/>
              <a:t> job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but leads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decrease</a:t>
            </a:r>
            <a:r>
              <a:rPr lang="nl-NL" dirty="0" smtClean="0"/>
              <a:t> in performance</a:t>
            </a:r>
          </a:p>
          <a:p>
            <a:pPr eaLnBrk="1" hangingPunct="1"/>
            <a:r>
              <a:rPr lang="nl-NL" dirty="0" err="1" smtClean="0"/>
              <a:t>Adding</a:t>
            </a:r>
            <a:r>
              <a:rPr lang="nl-NL" dirty="0" smtClean="0"/>
              <a:t> </a:t>
            </a:r>
            <a:r>
              <a:rPr lang="nl-NL" dirty="0" err="1" smtClean="0"/>
              <a:t>nace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job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adding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endParaRPr lang="nl-NL" dirty="0" smtClean="0"/>
          </a:p>
          <a:p>
            <a:pPr eaLnBrk="1" hangingPunct="1"/>
            <a:r>
              <a:rPr lang="nl-NL" dirty="0" err="1" smtClean="0"/>
              <a:t>Develop</a:t>
            </a:r>
            <a:r>
              <a:rPr lang="nl-NL" dirty="0" smtClean="0"/>
              <a:t> a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makes</a:t>
            </a:r>
            <a:r>
              <a:rPr lang="nl-NL" dirty="0" smtClean="0"/>
              <a:t>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of information in automatic </a:t>
            </a:r>
            <a:r>
              <a:rPr lang="nl-NL" dirty="0" err="1" smtClean="0"/>
              <a:t>coding</a:t>
            </a:r>
            <a:r>
              <a:rPr lang="nl-NL" dirty="0" smtClean="0"/>
              <a:t> steps</a:t>
            </a: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7AFD9-F12E-4572-8426-64098E6ADEFE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Overview of coding process, occupation</a:t>
            </a:r>
          </a:p>
        </p:txBody>
      </p:sp>
      <p:sp>
        <p:nvSpPr>
          <p:cNvPr id="11267" name="Tijdelijke aanduiding voor dianummer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2B90E-93ED-4AA7-AF7D-1DB5E01DC59D}" type="slidenum">
              <a:rPr lang="nl-NL" smtClean="0">
                <a:solidFill>
                  <a:srgbClr val="488225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>
              <a:solidFill>
                <a:srgbClr val="488225"/>
              </a:solidFill>
              <a:latin typeface="Calibri" pitchFamily="34" charset="0"/>
            </a:endParaRPr>
          </a:p>
        </p:txBody>
      </p:sp>
      <p:sp>
        <p:nvSpPr>
          <p:cNvPr id="2" name="Ovaal 1"/>
          <p:cNvSpPr/>
          <p:nvPr/>
        </p:nvSpPr>
        <p:spPr>
          <a:xfrm>
            <a:off x="3359150" y="1571625"/>
            <a:ext cx="1152525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1</a:t>
            </a:r>
          </a:p>
        </p:txBody>
      </p:sp>
      <p:sp>
        <p:nvSpPr>
          <p:cNvPr id="6" name="Ovaal 5"/>
          <p:cNvSpPr/>
          <p:nvPr/>
        </p:nvSpPr>
        <p:spPr>
          <a:xfrm>
            <a:off x="3332163" y="2794000"/>
            <a:ext cx="1150937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2</a:t>
            </a:r>
          </a:p>
        </p:txBody>
      </p:sp>
      <p:sp>
        <p:nvSpPr>
          <p:cNvPr id="7" name="Ovaal 6"/>
          <p:cNvSpPr/>
          <p:nvPr/>
        </p:nvSpPr>
        <p:spPr>
          <a:xfrm>
            <a:off x="3359150" y="4087813"/>
            <a:ext cx="115252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3</a:t>
            </a:r>
          </a:p>
        </p:txBody>
      </p:sp>
      <p:sp>
        <p:nvSpPr>
          <p:cNvPr id="11" name="Ovaal 10"/>
          <p:cNvSpPr/>
          <p:nvPr/>
        </p:nvSpPr>
        <p:spPr>
          <a:xfrm>
            <a:off x="3338513" y="5386388"/>
            <a:ext cx="115252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Step 4</a:t>
            </a:r>
          </a:p>
        </p:txBody>
      </p:sp>
      <p:sp>
        <p:nvSpPr>
          <p:cNvPr id="18440" name="Tekstvak 2"/>
          <p:cNvSpPr txBox="1">
            <a:spLocks noChangeArrowheads="1"/>
          </p:cNvSpPr>
          <p:nvPr/>
        </p:nvSpPr>
        <p:spPr bwMode="auto">
          <a:xfrm>
            <a:off x="4719638" y="1484313"/>
            <a:ext cx="358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err="1"/>
              <a:t>Coding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 smtClean="0"/>
              <a:t>occupation</a:t>
            </a:r>
            <a:endParaRPr lang="nl-NL" dirty="0"/>
          </a:p>
        </p:txBody>
      </p:sp>
      <p:sp>
        <p:nvSpPr>
          <p:cNvPr id="18441" name="Tekstvak 11"/>
          <p:cNvSpPr txBox="1">
            <a:spLocks noChangeArrowheads="1"/>
          </p:cNvSpPr>
          <p:nvPr/>
        </p:nvSpPr>
        <p:spPr bwMode="auto">
          <a:xfrm>
            <a:off x="4716463" y="2603500"/>
            <a:ext cx="376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err="1"/>
              <a:t>Coding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occupation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 smtClean="0"/>
              <a:t>tasks</a:t>
            </a:r>
            <a:endParaRPr lang="nl-NL" dirty="0"/>
          </a:p>
        </p:txBody>
      </p:sp>
      <p:sp>
        <p:nvSpPr>
          <p:cNvPr id="18442" name="Tekstvak 12"/>
          <p:cNvSpPr txBox="1">
            <a:spLocks noChangeArrowheads="1"/>
          </p:cNvSpPr>
          <p:nvPr/>
        </p:nvSpPr>
        <p:spPr bwMode="auto">
          <a:xfrm>
            <a:off x="4743450" y="3827463"/>
            <a:ext cx="3889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err="1"/>
              <a:t>Coding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decision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occupation</a:t>
            </a:r>
            <a:r>
              <a:rPr lang="nl-NL" dirty="0"/>
              <a:t>, NACE </a:t>
            </a:r>
            <a:r>
              <a:rPr lang="nl-NL" dirty="0" err="1"/>
              <a:t>and</a:t>
            </a:r>
            <a:r>
              <a:rPr lang="nl-NL" dirty="0"/>
              <a:t> </a:t>
            </a:r>
          </a:p>
          <a:p>
            <a:pPr eaLnBrk="1" hangingPunct="1"/>
            <a:r>
              <a:rPr lang="nl-NL" dirty="0"/>
              <a:t>managerial </a:t>
            </a:r>
            <a:r>
              <a:rPr lang="nl-NL" dirty="0" err="1" smtClean="0"/>
              <a:t>tasks</a:t>
            </a:r>
            <a:endParaRPr lang="nl-NL" dirty="0"/>
          </a:p>
        </p:txBody>
      </p:sp>
      <p:sp>
        <p:nvSpPr>
          <p:cNvPr id="18443" name="Tekstvak 13"/>
          <p:cNvSpPr txBox="1">
            <a:spLocks noChangeArrowheads="1"/>
          </p:cNvSpPr>
          <p:nvPr/>
        </p:nvSpPr>
        <p:spPr bwMode="auto">
          <a:xfrm>
            <a:off x="4788024" y="5489853"/>
            <a:ext cx="368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Manual </a:t>
            </a:r>
            <a:r>
              <a:rPr lang="nl-NL" dirty="0" err="1" smtClean="0"/>
              <a:t>coding</a:t>
            </a:r>
            <a:endParaRPr lang="nl-NL" dirty="0"/>
          </a:p>
        </p:txBody>
      </p:sp>
      <p:graphicFrame>
        <p:nvGraphicFramePr>
          <p:cNvPr id="18444" name="Object 3"/>
          <p:cNvGraphicFramePr>
            <a:graphicFrameLocks noGrp="1" noChangeAspect="1"/>
          </p:cNvGraphicFramePr>
          <p:nvPr/>
        </p:nvGraphicFramePr>
        <p:xfrm>
          <a:off x="3159125" y="1428750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Visio" r:id="rId4" imgW="390549" imgH="570905" progId="Visio.Drawing.11">
                  <p:embed/>
                </p:oleObj>
              </mc:Choice>
              <mc:Fallback>
                <p:oleObj name="Visio" r:id="rId4" imgW="390549" imgH="570905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1428750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4"/>
          <p:cNvGraphicFramePr>
            <a:graphicFrameLocks noGrp="1" noChangeAspect="1"/>
          </p:cNvGraphicFramePr>
          <p:nvPr/>
        </p:nvGraphicFramePr>
        <p:xfrm>
          <a:off x="3132138" y="5246688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Visio" r:id="rId6" imgW="390549" imgH="570905" progId="Visio.Drawing.11">
                  <p:embed/>
                </p:oleObj>
              </mc:Choice>
              <mc:Fallback>
                <p:oleObj name="Visio" r:id="rId6" imgW="390549" imgH="570905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246688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Grp="1" noChangeAspect="1"/>
          </p:cNvGraphicFramePr>
          <p:nvPr/>
        </p:nvGraphicFramePr>
        <p:xfrm>
          <a:off x="3132138" y="2725738"/>
          <a:ext cx="390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Visio" r:id="rId7" imgW="390549" imgH="570905" progId="Visio.Drawing.11">
                  <p:embed/>
                </p:oleObj>
              </mc:Choice>
              <mc:Fallback>
                <p:oleObj name="Visio" r:id="rId7" imgW="390549" imgH="570905" progId="Visio.Drawing.11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25738"/>
                        <a:ext cx="390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keraccolade 16"/>
          <p:cNvSpPr/>
          <p:nvPr/>
        </p:nvSpPr>
        <p:spPr>
          <a:xfrm>
            <a:off x="2555875" y="1268413"/>
            <a:ext cx="431800" cy="35290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596900" y="2571750"/>
            <a:ext cx="195897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ISCO 2008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chemeClr val="accent4"/>
                </a:solidFill>
                <a:latin typeface="+mn-lt"/>
                <a:cs typeface="+mn-cs"/>
              </a:rPr>
              <a:t>Automatic</a:t>
            </a:r>
            <a:r>
              <a:rPr lang="nl-NL" b="1" dirty="0">
                <a:latin typeface="+mn-lt"/>
                <a:cs typeface="+mn-cs"/>
              </a:rPr>
              <a:t> </a:t>
            </a:r>
            <a:r>
              <a:rPr lang="nl-NL" b="1" dirty="0" err="1">
                <a:latin typeface="+mn-lt"/>
                <a:cs typeface="+mn-cs"/>
              </a:rPr>
              <a:t>coding</a:t>
            </a:r>
            <a:endParaRPr lang="nl-NL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unit </a:t>
            </a:r>
            <a:r>
              <a:rPr lang="nl-NL" b="1" dirty="0" err="1">
                <a:latin typeface="+mn-lt"/>
                <a:cs typeface="+mn-cs"/>
              </a:rPr>
              <a:t>group</a:t>
            </a:r>
            <a:r>
              <a:rPr lang="nl-NL" b="1" dirty="0">
                <a:latin typeface="+mn-lt"/>
                <a:cs typeface="+mn-cs"/>
              </a:rPr>
              <a:t> level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11188" y="4941888"/>
            <a:ext cx="202088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ISCO 2008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chemeClr val="accent4"/>
                </a:solidFill>
                <a:latin typeface="+mn-lt"/>
                <a:cs typeface="+mn-cs"/>
              </a:rPr>
              <a:t>Manual</a:t>
            </a:r>
            <a:r>
              <a:rPr lang="nl-NL" b="1" dirty="0">
                <a:latin typeface="+mn-lt"/>
                <a:cs typeface="+mn-cs"/>
              </a:rPr>
              <a:t> </a:t>
            </a:r>
            <a:r>
              <a:rPr lang="nl-NL" b="1" dirty="0" err="1">
                <a:latin typeface="+mn-lt"/>
                <a:cs typeface="+mn-cs"/>
              </a:rPr>
              <a:t>coding</a:t>
            </a:r>
            <a:r>
              <a:rPr lang="nl-NL" b="1" dirty="0">
                <a:latin typeface="+mn-lt"/>
                <a:cs typeface="+mn-cs"/>
              </a:rPr>
              <a:t> 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u="sng" dirty="0" err="1">
                <a:latin typeface="+mn-lt"/>
                <a:cs typeface="+mn-cs"/>
              </a:rPr>
              <a:t>all</a:t>
            </a:r>
            <a:r>
              <a:rPr lang="nl-NL" b="1" u="sng" dirty="0">
                <a:latin typeface="+mn-lt"/>
                <a:cs typeface="+mn-cs"/>
              </a:rPr>
              <a:t> </a:t>
            </a:r>
            <a:r>
              <a:rPr lang="nl-NL" b="1" u="sng" dirty="0" err="1">
                <a:latin typeface="+mn-lt"/>
                <a:cs typeface="+mn-cs"/>
              </a:rPr>
              <a:t>aggregation</a:t>
            </a:r>
            <a:r>
              <a:rPr lang="nl-NL" b="1" u="sng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levels of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  <a:cs typeface="+mn-cs"/>
              </a:rPr>
              <a:t>classification</a:t>
            </a:r>
            <a:endParaRPr lang="nl-NL" b="1" dirty="0">
              <a:latin typeface="+mn-lt"/>
              <a:cs typeface="+mn-cs"/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 flipH="1">
            <a:off x="2627313" y="569753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/>
          <p:nvPr/>
        </p:nvCxnSpPr>
        <p:spPr>
          <a:xfrm>
            <a:off x="3906838" y="2205038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3914775" y="35004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kstvak 4"/>
          <p:cNvSpPr txBox="1">
            <a:spLocks noChangeArrowheads="1"/>
          </p:cNvSpPr>
          <p:nvPr/>
        </p:nvSpPr>
        <p:spPr bwMode="auto">
          <a:xfrm>
            <a:off x="3995738" y="2282825"/>
            <a:ext cx="1366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/>
              <a:t>Remaining portion</a:t>
            </a:r>
          </a:p>
        </p:txBody>
      </p:sp>
      <p:sp>
        <p:nvSpPr>
          <p:cNvPr id="18454" name="Tekstvak 22"/>
          <p:cNvSpPr txBox="1">
            <a:spLocks noChangeArrowheads="1"/>
          </p:cNvSpPr>
          <p:nvPr/>
        </p:nvSpPr>
        <p:spPr bwMode="auto">
          <a:xfrm>
            <a:off x="3995738" y="3573463"/>
            <a:ext cx="1366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/>
              <a:t>Remaining portion</a:t>
            </a:r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3906838" y="479742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Tekstvak 24"/>
          <p:cNvSpPr txBox="1">
            <a:spLocks noChangeArrowheads="1"/>
          </p:cNvSpPr>
          <p:nvPr/>
        </p:nvSpPr>
        <p:spPr bwMode="auto">
          <a:xfrm>
            <a:off x="3995738" y="4879975"/>
            <a:ext cx="1366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200"/>
              <a:t>Remaining portion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groen EN">
  <a:themeElements>
    <a:clrScheme name="CBS_2">
      <a:dk1>
        <a:srgbClr val="488225"/>
      </a:dk1>
      <a:lt1>
        <a:srgbClr val="FFFFFF"/>
      </a:lt1>
      <a:dk2>
        <a:srgbClr val="488225"/>
      </a:dk2>
      <a:lt2>
        <a:srgbClr val="D8D8D8"/>
      </a:lt2>
      <a:accent1>
        <a:srgbClr val="53A31D"/>
      </a:accent1>
      <a:accent2>
        <a:srgbClr val="AF0E80"/>
      </a:accent2>
      <a:accent3>
        <a:srgbClr val="F39200"/>
      </a:accent3>
      <a:accent4>
        <a:srgbClr val="E94C0A"/>
      </a:accent4>
      <a:accent5>
        <a:srgbClr val="00A1CD"/>
      </a:accent5>
      <a:accent6>
        <a:srgbClr val="0058B8"/>
      </a:accent6>
      <a:hlink>
        <a:srgbClr val="488225"/>
      </a:hlink>
      <a:folHlink>
        <a:srgbClr val="488225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groen 140312 - EN.potx [Alleen-lezen]" id="{D90C6AEB-C938-43BE-92A1-83EF61734EC1}" vid="{C5198E8A-7258-4AFD-BEFA-7216FBB545E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groen EN</Template>
  <TotalTime>0</TotalTime>
  <Words>1619</Words>
  <Application>Microsoft Office PowerPoint</Application>
  <PresentationFormat>On-screen Show (4:3)</PresentationFormat>
  <Paragraphs>650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CBS Powerpoint groen EN</vt:lpstr>
      <vt:lpstr>Visio</vt:lpstr>
      <vt:lpstr>PowerPoint Presentation</vt:lpstr>
      <vt:lpstr>Outline of the presentation</vt:lpstr>
      <vt:lpstr>Background, why change our coding process</vt:lpstr>
      <vt:lpstr>Developing the index</vt:lpstr>
      <vt:lpstr>Developing the index</vt:lpstr>
      <vt:lpstr>Developing the index</vt:lpstr>
      <vt:lpstr>Deciding on the input to use for  automatic coding</vt:lpstr>
      <vt:lpstr>Input for automatic coding</vt:lpstr>
      <vt:lpstr>Overview of coding process, occupation</vt:lpstr>
      <vt:lpstr>Developing the index and rules</vt:lpstr>
      <vt:lpstr>Analysing quality and performance, top 4000</vt:lpstr>
      <vt:lpstr>Using the rules to improve performance and quality</vt:lpstr>
      <vt:lpstr>Top 20 most frequently occuring  answers </vt:lpstr>
      <vt:lpstr>Administratief medewerker (office clerk) input for automatic coding</vt:lpstr>
      <vt:lpstr>Administratief medewerker: abbreviations</vt:lpstr>
      <vt:lpstr>Administratief medewerker: replacements</vt:lpstr>
      <vt:lpstr>Administratief medewerker: conclusions</vt:lpstr>
      <vt:lpstr>Word alternatives</vt:lpstr>
      <vt:lpstr>Step 3: default coding rules   decisionrules</vt:lpstr>
      <vt:lpstr>Adjustments to facilitate manual coding</vt:lpstr>
      <vt:lpstr>Cascot, issues for further development</vt:lpstr>
      <vt:lpstr>Thank you for your attention!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Westerman, Mevr. dr S.</dc:creator>
  <cp:lastModifiedBy>Birch, Margaret</cp:lastModifiedBy>
  <cp:revision>104</cp:revision>
  <cp:lastPrinted>2014-04-08T15:57:40Z</cp:lastPrinted>
  <dcterms:created xsi:type="dcterms:W3CDTF">2014-04-04T07:22:30Z</dcterms:created>
  <dcterms:modified xsi:type="dcterms:W3CDTF">2014-04-24T14:19:18Z</dcterms:modified>
</cp:coreProperties>
</file>